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8"/>
  </p:notesMasterIdLst>
  <p:sldIdLst>
    <p:sldId id="311" r:id="rId2"/>
    <p:sldId id="313" r:id="rId3"/>
    <p:sldId id="314" r:id="rId4"/>
    <p:sldId id="344" r:id="rId5"/>
    <p:sldId id="318" r:id="rId6"/>
    <p:sldId id="319" r:id="rId7"/>
    <p:sldId id="352" r:id="rId8"/>
    <p:sldId id="320" r:id="rId9"/>
    <p:sldId id="345" r:id="rId10"/>
    <p:sldId id="346" r:id="rId11"/>
    <p:sldId id="324" r:id="rId12"/>
    <p:sldId id="331" r:id="rId13"/>
    <p:sldId id="332" r:id="rId14"/>
    <p:sldId id="333" r:id="rId15"/>
    <p:sldId id="334" r:id="rId16"/>
    <p:sldId id="347" r:id="rId17"/>
    <p:sldId id="348" r:id="rId18"/>
    <p:sldId id="349" r:id="rId19"/>
    <p:sldId id="350" r:id="rId20"/>
    <p:sldId id="351" r:id="rId21"/>
    <p:sldId id="353" r:id="rId22"/>
    <p:sldId id="354" r:id="rId23"/>
    <p:sldId id="355" r:id="rId24"/>
    <p:sldId id="356" r:id="rId25"/>
    <p:sldId id="357" r:id="rId26"/>
    <p:sldId id="35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9"/>
    <p:restoredTop sz="94698"/>
  </p:normalViewPr>
  <p:slideViewPr>
    <p:cSldViewPr snapToGrid="0">
      <p:cViewPr varScale="1">
        <p:scale>
          <a:sx n="42" d="100"/>
          <a:sy n="42" d="100"/>
        </p:scale>
        <p:origin x="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2A9D5-9238-4ABA-AA0B-65138D0325F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45677330-B1C2-4C15-BEA9-D939591A1CCC}">
      <dgm:prSet phldrT="[Текст]"/>
      <dgm:spPr/>
      <dgm:t>
        <a:bodyPr/>
        <a:lstStyle/>
        <a:p>
          <a:r>
            <a:rPr lang="uk-UA" b="1" dirty="0"/>
            <a:t>Заходи загальної профілактики здійснюються на території обслуговування в навчальних закладах та за місцем проживання дітей</a:t>
          </a:r>
          <a:endParaRPr lang="ru-RU" b="1" dirty="0"/>
        </a:p>
      </dgm:t>
    </dgm:pt>
    <dgm:pt modelId="{C390C12E-DA88-437C-B95E-6395F1E3455F}" type="parTrans" cxnId="{59E1EF1E-6811-4A6C-929B-EE7CF84347F3}">
      <dgm:prSet/>
      <dgm:spPr/>
      <dgm:t>
        <a:bodyPr/>
        <a:lstStyle/>
        <a:p>
          <a:endParaRPr lang="ru-RU"/>
        </a:p>
      </dgm:t>
    </dgm:pt>
    <dgm:pt modelId="{F2F9D954-5C4C-46B0-991D-F348122D86AB}" type="sibTrans" cxnId="{59E1EF1E-6811-4A6C-929B-EE7CF84347F3}">
      <dgm:prSet/>
      <dgm:spPr/>
      <dgm:t>
        <a:bodyPr/>
        <a:lstStyle/>
        <a:p>
          <a:endParaRPr lang="ru-RU"/>
        </a:p>
      </dgm:t>
    </dgm:pt>
    <dgm:pt modelId="{DF46A318-048F-46E1-A01C-C02A3AB2C213}">
      <dgm:prSet phldrT="[Текст]"/>
      <dgm:spPr/>
      <dgm:t>
        <a:bodyPr/>
        <a:lstStyle/>
        <a:p>
          <a:r>
            <a:rPr lang="uk-UA" b="1" dirty="0"/>
            <a:t>Заходи індивідуальної профілактики здійснюються  поліцейським щодо конкретної дитини з метою попередження вчинення нею адміністративних та кримінальних правопорушень</a:t>
          </a:r>
          <a:endParaRPr lang="ru-RU" b="1" dirty="0"/>
        </a:p>
      </dgm:t>
    </dgm:pt>
    <dgm:pt modelId="{354D1E2A-8EE5-4421-84C4-CE0C1779F35E}" type="parTrans" cxnId="{3593ED72-F58E-4667-A375-582A0A1F40C2}">
      <dgm:prSet/>
      <dgm:spPr/>
      <dgm:t>
        <a:bodyPr/>
        <a:lstStyle/>
        <a:p>
          <a:endParaRPr lang="ru-RU"/>
        </a:p>
      </dgm:t>
    </dgm:pt>
    <dgm:pt modelId="{A7010F9C-48D4-4C7B-9062-C7AEF1A58E67}" type="sibTrans" cxnId="{3593ED72-F58E-4667-A375-582A0A1F40C2}">
      <dgm:prSet/>
      <dgm:spPr/>
      <dgm:t>
        <a:bodyPr/>
        <a:lstStyle/>
        <a:p>
          <a:endParaRPr lang="ru-RU"/>
        </a:p>
      </dgm:t>
    </dgm:pt>
    <dgm:pt modelId="{47FAD66C-4240-416D-B721-192A437519B9}">
      <dgm:prSet phldrT="[Текст]" custT="1"/>
      <dgm:spPr/>
      <dgm:t>
        <a:bodyPr/>
        <a:lstStyle/>
        <a:p>
          <a:r>
            <a:rPr lang="uk-UA" sz="2400" b="1" dirty="0"/>
            <a:t>Профілактична діяльність поділяються на заходи загальної  та заходи індивідуальної профілактики адміністративних і кримінальних правопорушень</a:t>
          </a:r>
          <a:endParaRPr lang="ru-RU" sz="2400" dirty="0"/>
        </a:p>
      </dgm:t>
    </dgm:pt>
    <dgm:pt modelId="{ADEB7B85-DF67-4582-9D84-87B1F2DD35F5}" type="sibTrans" cxnId="{80C87C65-39F1-41E1-A445-96983BC49D52}">
      <dgm:prSet/>
      <dgm:spPr/>
      <dgm:t>
        <a:bodyPr/>
        <a:lstStyle/>
        <a:p>
          <a:endParaRPr lang="ru-RU"/>
        </a:p>
      </dgm:t>
    </dgm:pt>
    <dgm:pt modelId="{0684ACA3-682B-4305-A367-7ED23A2A93BD}" type="parTrans" cxnId="{80C87C65-39F1-41E1-A445-96983BC49D52}">
      <dgm:prSet/>
      <dgm:spPr/>
      <dgm:t>
        <a:bodyPr/>
        <a:lstStyle/>
        <a:p>
          <a:endParaRPr lang="ru-RU"/>
        </a:p>
      </dgm:t>
    </dgm:pt>
    <dgm:pt modelId="{A71E0682-754B-4B0E-8D90-D16919744A25}" type="pres">
      <dgm:prSet presAssocID="{80C2A9D5-9238-4ABA-AA0B-65138D0325F0}" presName="diagram" presStyleCnt="0">
        <dgm:presLayoutVars>
          <dgm:chPref val="1"/>
          <dgm:dir/>
          <dgm:animOne val="branch"/>
          <dgm:animLvl val="lvl"/>
          <dgm:resizeHandles/>
        </dgm:presLayoutVars>
      </dgm:prSet>
      <dgm:spPr/>
    </dgm:pt>
    <dgm:pt modelId="{4F54FC6D-914A-4CB6-8552-56384A8D1E0E}" type="pres">
      <dgm:prSet presAssocID="{47FAD66C-4240-416D-B721-192A437519B9}" presName="root" presStyleCnt="0"/>
      <dgm:spPr/>
    </dgm:pt>
    <dgm:pt modelId="{D5F0DE11-579B-4EB0-9574-2072F60EC6E7}" type="pres">
      <dgm:prSet presAssocID="{47FAD66C-4240-416D-B721-192A437519B9}" presName="rootComposite" presStyleCnt="0"/>
      <dgm:spPr/>
    </dgm:pt>
    <dgm:pt modelId="{2A73FB34-5616-4FEE-8B86-A45536228917}" type="pres">
      <dgm:prSet presAssocID="{47FAD66C-4240-416D-B721-192A437519B9}" presName="rootText" presStyleLbl="node1" presStyleIdx="0" presStyleCnt="1" custScaleX="305642" custScaleY="190196" custLinFactNeighborX="-9091" custLinFactNeighborY="-33522"/>
      <dgm:spPr/>
    </dgm:pt>
    <dgm:pt modelId="{A8FF2041-76FC-4AC9-A330-95C95691443F}" type="pres">
      <dgm:prSet presAssocID="{47FAD66C-4240-416D-B721-192A437519B9}" presName="rootConnector" presStyleLbl="node1" presStyleIdx="0" presStyleCnt="1"/>
      <dgm:spPr/>
    </dgm:pt>
    <dgm:pt modelId="{1C40A3C6-0844-4572-8510-75A29FDEFC75}" type="pres">
      <dgm:prSet presAssocID="{47FAD66C-4240-416D-B721-192A437519B9}" presName="childShape" presStyleCnt="0"/>
      <dgm:spPr/>
    </dgm:pt>
    <dgm:pt modelId="{D9F1B7B8-285D-4FEF-8572-D39DB1A0F1B7}" type="pres">
      <dgm:prSet presAssocID="{C390C12E-DA88-437C-B95E-6395F1E3455F}" presName="Name13" presStyleLbl="parChTrans1D2" presStyleIdx="0" presStyleCnt="2"/>
      <dgm:spPr/>
    </dgm:pt>
    <dgm:pt modelId="{BCC0ACEE-8A2F-4D87-8A8A-0E7351E58CA8}" type="pres">
      <dgm:prSet presAssocID="{45677330-B1C2-4C15-BEA9-D939591A1CCC}" presName="childText" presStyleLbl="bgAcc1" presStyleIdx="0" presStyleCnt="2" custScaleX="149720" custScaleY="146841">
        <dgm:presLayoutVars>
          <dgm:bulletEnabled val="1"/>
        </dgm:presLayoutVars>
      </dgm:prSet>
      <dgm:spPr/>
    </dgm:pt>
    <dgm:pt modelId="{E2A63759-6614-4383-84B1-3AF3EBDCEF56}" type="pres">
      <dgm:prSet presAssocID="{354D1E2A-8EE5-4421-84C4-CE0C1779F35E}" presName="Name13" presStyleLbl="parChTrans1D2" presStyleIdx="1" presStyleCnt="2"/>
      <dgm:spPr/>
    </dgm:pt>
    <dgm:pt modelId="{EE1315D2-4D8F-46C4-A8F2-06045FCACF8B}" type="pres">
      <dgm:prSet presAssocID="{DF46A318-048F-46E1-A01C-C02A3AB2C213}" presName="childText" presStyleLbl="bgAcc1" presStyleIdx="1" presStyleCnt="2" custScaleX="158458" custScaleY="145344">
        <dgm:presLayoutVars>
          <dgm:bulletEnabled val="1"/>
        </dgm:presLayoutVars>
      </dgm:prSet>
      <dgm:spPr/>
    </dgm:pt>
  </dgm:ptLst>
  <dgm:cxnLst>
    <dgm:cxn modelId="{59E1EF1E-6811-4A6C-929B-EE7CF84347F3}" srcId="{47FAD66C-4240-416D-B721-192A437519B9}" destId="{45677330-B1C2-4C15-BEA9-D939591A1CCC}" srcOrd="0" destOrd="0" parTransId="{C390C12E-DA88-437C-B95E-6395F1E3455F}" sibTransId="{F2F9D954-5C4C-46B0-991D-F348122D86AB}"/>
    <dgm:cxn modelId="{00362C1F-6C12-4C0D-84A1-BE24676ECBB7}" type="presOf" srcId="{354D1E2A-8EE5-4421-84C4-CE0C1779F35E}" destId="{E2A63759-6614-4383-84B1-3AF3EBDCEF56}" srcOrd="0" destOrd="0" presId="urn:microsoft.com/office/officeart/2005/8/layout/hierarchy3"/>
    <dgm:cxn modelId="{C55EC063-C91F-4A0E-B0BE-538B6FAB296D}" type="presOf" srcId="{80C2A9D5-9238-4ABA-AA0B-65138D0325F0}" destId="{A71E0682-754B-4B0E-8D90-D16919744A25}" srcOrd="0" destOrd="0" presId="urn:microsoft.com/office/officeart/2005/8/layout/hierarchy3"/>
    <dgm:cxn modelId="{80C87C65-39F1-41E1-A445-96983BC49D52}" srcId="{80C2A9D5-9238-4ABA-AA0B-65138D0325F0}" destId="{47FAD66C-4240-416D-B721-192A437519B9}" srcOrd="0" destOrd="0" parTransId="{0684ACA3-682B-4305-A367-7ED23A2A93BD}" sibTransId="{ADEB7B85-DF67-4582-9D84-87B1F2DD35F5}"/>
    <dgm:cxn modelId="{355C2546-3D6F-44AA-9D8E-6E3747ABC8C9}" type="presOf" srcId="{47FAD66C-4240-416D-B721-192A437519B9}" destId="{A8FF2041-76FC-4AC9-A330-95C95691443F}" srcOrd="1" destOrd="0" presId="urn:microsoft.com/office/officeart/2005/8/layout/hierarchy3"/>
    <dgm:cxn modelId="{3593ED72-F58E-4667-A375-582A0A1F40C2}" srcId="{47FAD66C-4240-416D-B721-192A437519B9}" destId="{DF46A318-048F-46E1-A01C-C02A3AB2C213}" srcOrd="1" destOrd="0" parTransId="{354D1E2A-8EE5-4421-84C4-CE0C1779F35E}" sibTransId="{A7010F9C-48D4-4C7B-9062-C7AEF1A58E67}"/>
    <dgm:cxn modelId="{2E4D0C5A-85DF-435A-907E-8E1C94338644}" type="presOf" srcId="{C390C12E-DA88-437C-B95E-6395F1E3455F}" destId="{D9F1B7B8-285D-4FEF-8572-D39DB1A0F1B7}" srcOrd="0" destOrd="0" presId="urn:microsoft.com/office/officeart/2005/8/layout/hierarchy3"/>
    <dgm:cxn modelId="{3340987E-D65A-46B7-93CC-8CE149F26A89}" type="presOf" srcId="{47FAD66C-4240-416D-B721-192A437519B9}" destId="{2A73FB34-5616-4FEE-8B86-A45536228917}" srcOrd="0" destOrd="0" presId="urn:microsoft.com/office/officeart/2005/8/layout/hierarchy3"/>
    <dgm:cxn modelId="{B60E1584-1CA9-4BB3-92FD-25BB087917A7}" type="presOf" srcId="{DF46A318-048F-46E1-A01C-C02A3AB2C213}" destId="{EE1315D2-4D8F-46C4-A8F2-06045FCACF8B}" srcOrd="0" destOrd="0" presId="urn:microsoft.com/office/officeart/2005/8/layout/hierarchy3"/>
    <dgm:cxn modelId="{DCD3DB8A-C2F3-4129-960F-95CF4874352A}" type="presOf" srcId="{45677330-B1C2-4C15-BEA9-D939591A1CCC}" destId="{BCC0ACEE-8A2F-4D87-8A8A-0E7351E58CA8}" srcOrd="0" destOrd="0" presId="urn:microsoft.com/office/officeart/2005/8/layout/hierarchy3"/>
    <dgm:cxn modelId="{49348B49-99FF-4900-8119-83FD40C9A139}" type="presParOf" srcId="{A71E0682-754B-4B0E-8D90-D16919744A25}" destId="{4F54FC6D-914A-4CB6-8552-56384A8D1E0E}" srcOrd="0" destOrd="0" presId="urn:microsoft.com/office/officeart/2005/8/layout/hierarchy3"/>
    <dgm:cxn modelId="{905BA748-1176-43F2-ABBC-0E27E6C51D0E}" type="presParOf" srcId="{4F54FC6D-914A-4CB6-8552-56384A8D1E0E}" destId="{D5F0DE11-579B-4EB0-9574-2072F60EC6E7}" srcOrd="0" destOrd="0" presId="urn:microsoft.com/office/officeart/2005/8/layout/hierarchy3"/>
    <dgm:cxn modelId="{88966577-08F4-41FD-833C-415F5175C6C9}" type="presParOf" srcId="{D5F0DE11-579B-4EB0-9574-2072F60EC6E7}" destId="{2A73FB34-5616-4FEE-8B86-A45536228917}" srcOrd="0" destOrd="0" presId="urn:microsoft.com/office/officeart/2005/8/layout/hierarchy3"/>
    <dgm:cxn modelId="{02DB1638-E586-4D32-AC83-40A4A7313818}" type="presParOf" srcId="{D5F0DE11-579B-4EB0-9574-2072F60EC6E7}" destId="{A8FF2041-76FC-4AC9-A330-95C95691443F}" srcOrd="1" destOrd="0" presId="urn:microsoft.com/office/officeart/2005/8/layout/hierarchy3"/>
    <dgm:cxn modelId="{CA432A63-3838-44DE-886F-53E0A1FDE201}" type="presParOf" srcId="{4F54FC6D-914A-4CB6-8552-56384A8D1E0E}" destId="{1C40A3C6-0844-4572-8510-75A29FDEFC75}" srcOrd="1" destOrd="0" presId="urn:microsoft.com/office/officeart/2005/8/layout/hierarchy3"/>
    <dgm:cxn modelId="{DC187BA6-442F-47A0-A33F-68AC67664DD6}" type="presParOf" srcId="{1C40A3C6-0844-4572-8510-75A29FDEFC75}" destId="{D9F1B7B8-285D-4FEF-8572-D39DB1A0F1B7}" srcOrd="0" destOrd="0" presId="urn:microsoft.com/office/officeart/2005/8/layout/hierarchy3"/>
    <dgm:cxn modelId="{F462DBB0-F701-424B-87D0-1B942418AEF4}" type="presParOf" srcId="{1C40A3C6-0844-4572-8510-75A29FDEFC75}" destId="{BCC0ACEE-8A2F-4D87-8A8A-0E7351E58CA8}" srcOrd="1" destOrd="0" presId="urn:microsoft.com/office/officeart/2005/8/layout/hierarchy3"/>
    <dgm:cxn modelId="{6935D5B6-9F07-4492-B5B9-01E66ABCA968}" type="presParOf" srcId="{1C40A3C6-0844-4572-8510-75A29FDEFC75}" destId="{E2A63759-6614-4383-84B1-3AF3EBDCEF56}" srcOrd="2" destOrd="0" presId="urn:microsoft.com/office/officeart/2005/8/layout/hierarchy3"/>
    <dgm:cxn modelId="{1D804634-97E0-4A59-A0C9-ADD968D2D84C}" type="presParOf" srcId="{1C40A3C6-0844-4572-8510-75A29FDEFC75}" destId="{EE1315D2-4D8F-46C4-A8F2-06045FCACF8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164A9-8A82-45FC-BC52-47FD42B3FE3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E81A3B71-5894-4FDF-AC2B-FC92C31F7647}">
      <dgm:prSet phldrT="[Текст]" custT="1"/>
      <dgm:spPr/>
      <dgm:t>
        <a:bodyPr/>
        <a:lstStyle/>
        <a:p>
          <a:r>
            <a:rPr lang="uk-UA" sz="1600" b="1" dirty="0"/>
            <a:t>Організація та здійснення заходів профілактики з дітьми в навчальних закладах, за місцем проживання з метою запобігання вчиненню ними адміністративних і кримінальних правопорушень;</a:t>
          </a:r>
          <a:endParaRPr lang="ru-RU" sz="1600" b="1" dirty="0"/>
        </a:p>
      </dgm:t>
    </dgm:pt>
    <dgm:pt modelId="{B709E39E-866C-4E09-818A-2E0C809D0B91}" type="parTrans" cxnId="{4E5B7FA6-F71A-4112-BCAA-5E009F175AB0}">
      <dgm:prSet/>
      <dgm:spPr/>
      <dgm:t>
        <a:bodyPr/>
        <a:lstStyle/>
        <a:p>
          <a:endParaRPr lang="ru-RU" sz="1800"/>
        </a:p>
      </dgm:t>
    </dgm:pt>
    <dgm:pt modelId="{72292387-8B0E-4B8E-BFBF-E9ACEADB999B}" type="sibTrans" cxnId="{4E5B7FA6-F71A-4112-BCAA-5E009F175AB0}">
      <dgm:prSet/>
      <dgm:spPr/>
      <dgm:t>
        <a:bodyPr/>
        <a:lstStyle/>
        <a:p>
          <a:endParaRPr lang="ru-RU" sz="1800"/>
        </a:p>
      </dgm:t>
    </dgm:pt>
    <dgm:pt modelId="{03DE1037-4F90-43FA-8E8D-9CA9E6B034EF}">
      <dgm:prSet phldrT="[Текст]" custT="1"/>
      <dgm:spPr/>
      <dgm:t>
        <a:bodyPr/>
        <a:lstStyle/>
        <a:p>
          <a:r>
            <a:rPr lang="uk-UA" sz="1600" b="1" dirty="0"/>
            <a:t>Організація та здійснення заходів індивідуальної профілактики з дітьми, що вчинили адміністративні та правопорушення, були засуджені до покарання, не пов’язаного з </a:t>
          </a:r>
          <a:r>
            <a:rPr lang="uk-UA" sz="1600" b="1" dirty="0" err="1"/>
            <a:t>позбкримінальніавленням</a:t>
          </a:r>
          <a:r>
            <a:rPr lang="uk-UA" sz="1600" b="1" dirty="0"/>
            <a:t> волі, звільненими зі спеціальних виховних установ;</a:t>
          </a:r>
          <a:endParaRPr lang="ru-RU" sz="1600" b="1" dirty="0"/>
        </a:p>
      </dgm:t>
    </dgm:pt>
    <dgm:pt modelId="{861AE160-B811-4DA9-84D2-B8F7F615D0AA}" type="parTrans" cxnId="{42E5D9CE-6FF7-49E2-9DFA-01CE41817944}">
      <dgm:prSet/>
      <dgm:spPr/>
      <dgm:t>
        <a:bodyPr/>
        <a:lstStyle/>
        <a:p>
          <a:endParaRPr lang="ru-RU" sz="1800"/>
        </a:p>
      </dgm:t>
    </dgm:pt>
    <dgm:pt modelId="{5561A8C5-875E-4858-86DA-19EDBBC279E4}" type="sibTrans" cxnId="{42E5D9CE-6FF7-49E2-9DFA-01CE41817944}">
      <dgm:prSet/>
      <dgm:spPr/>
      <dgm:t>
        <a:bodyPr/>
        <a:lstStyle/>
        <a:p>
          <a:endParaRPr lang="ru-RU" sz="1800"/>
        </a:p>
      </dgm:t>
    </dgm:pt>
    <dgm:pt modelId="{7603DD44-17B2-44A6-BE22-DF586BB77F19}">
      <dgm:prSet phldrT="[Текст]" custT="1"/>
      <dgm:spPr/>
      <dgm:t>
        <a:bodyPr/>
        <a:lstStyle/>
        <a:p>
          <a:r>
            <a:rPr lang="uk-UA" sz="1600" b="1" dirty="0"/>
            <a:t>Ужиття заходів щодо недопущення рецидивної злочинності серед дітей;</a:t>
          </a:r>
          <a:endParaRPr lang="ru-RU" sz="1600" b="1" dirty="0"/>
        </a:p>
      </dgm:t>
    </dgm:pt>
    <dgm:pt modelId="{ABA16D09-718A-4C5B-9147-54C53EF8CD02}" type="parTrans" cxnId="{B5BA84FF-B605-4362-BEBA-B02CFFC23380}">
      <dgm:prSet/>
      <dgm:spPr/>
      <dgm:t>
        <a:bodyPr/>
        <a:lstStyle/>
        <a:p>
          <a:endParaRPr lang="ru-RU" sz="1800"/>
        </a:p>
      </dgm:t>
    </dgm:pt>
    <dgm:pt modelId="{399D1976-8D87-4219-9B81-CCA815F89DF1}" type="sibTrans" cxnId="{B5BA84FF-B605-4362-BEBA-B02CFFC23380}">
      <dgm:prSet/>
      <dgm:spPr/>
      <dgm:t>
        <a:bodyPr/>
        <a:lstStyle/>
        <a:p>
          <a:endParaRPr lang="ru-RU" sz="1800"/>
        </a:p>
      </dgm:t>
    </dgm:pt>
    <dgm:pt modelId="{D7E434B7-0FA1-47AB-92ED-C04E9A6E829F}">
      <dgm:prSet phldrT="[Текст]" custT="1"/>
      <dgm:spPr/>
      <dgm:t>
        <a:bodyPr/>
        <a:lstStyle/>
        <a:p>
          <a:r>
            <a:rPr lang="uk-UA" sz="1600" b="1" dirty="0"/>
            <a:t>Встановлення місцезнаходження дітей у разі їх безвісного зникнення; </a:t>
          </a:r>
          <a:endParaRPr lang="ru-RU" sz="1600" b="1" dirty="0"/>
        </a:p>
      </dgm:t>
    </dgm:pt>
    <dgm:pt modelId="{19CB25AF-59A6-4B02-849A-F73C009A721E}" type="parTrans" cxnId="{E4000863-D578-4CB7-8515-47E7E479A8A1}">
      <dgm:prSet/>
      <dgm:spPr/>
      <dgm:t>
        <a:bodyPr/>
        <a:lstStyle/>
        <a:p>
          <a:endParaRPr lang="ru-RU" sz="1800"/>
        </a:p>
      </dgm:t>
    </dgm:pt>
    <dgm:pt modelId="{B2DC7D35-4A90-4ADC-B876-5A346820AE5B}" type="sibTrans" cxnId="{E4000863-D578-4CB7-8515-47E7E479A8A1}">
      <dgm:prSet/>
      <dgm:spPr/>
      <dgm:t>
        <a:bodyPr/>
        <a:lstStyle/>
        <a:p>
          <a:endParaRPr lang="ru-RU" sz="1800"/>
        </a:p>
      </dgm:t>
    </dgm:pt>
    <dgm:pt modelId="{8616EC6E-1BEB-462B-82D8-F2E1B37A834B}">
      <dgm:prSet phldrT="[Текст]" custT="1"/>
      <dgm:spPr/>
      <dgm:t>
        <a:bodyPr/>
        <a:lstStyle/>
        <a:p>
          <a:r>
            <a:rPr lang="uk-UA" sz="1600" b="1" dirty="0"/>
            <a:t>Виявлення та припинення фактів жорстокого поводження з дітьми, учинення стосовно них насильства, у тому числі батьками, законними представниками; </a:t>
          </a:r>
          <a:endParaRPr lang="ru-RU" sz="1600" b="1" dirty="0"/>
        </a:p>
      </dgm:t>
    </dgm:pt>
    <dgm:pt modelId="{D22A7256-B035-4101-8CC5-C2DADA241C44}" type="parTrans" cxnId="{00328CA8-4323-4631-8FFA-94D008103E2A}">
      <dgm:prSet/>
      <dgm:spPr/>
      <dgm:t>
        <a:bodyPr/>
        <a:lstStyle/>
        <a:p>
          <a:endParaRPr lang="ru-RU" sz="1800"/>
        </a:p>
      </dgm:t>
    </dgm:pt>
    <dgm:pt modelId="{04A23FFA-36E8-4E5B-A4AC-36BF486B78B3}" type="sibTrans" cxnId="{00328CA8-4323-4631-8FFA-94D008103E2A}">
      <dgm:prSet/>
      <dgm:spPr/>
      <dgm:t>
        <a:bodyPr/>
        <a:lstStyle/>
        <a:p>
          <a:endParaRPr lang="ru-RU" sz="1800"/>
        </a:p>
      </dgm:t>
    </dgm:pt>
    <dgm:pt modelId="{2D351127-D778-469D-8DA9-F305B196BCD5}">
      <dgm:prSet custT="1"/>
      <dgm:spPr/>
      <dgm:t>
        <a:bodyPr/>
        <a:lstStyle/>
        <a:p>
          <a:r>
            <a:rPr lang="uk-UA" sz="1600" b="1" dirty="0"/>
            <a:t>Розкриття кримінальних правопорушень, учинених дітьми;</a:t>
          </a:r>
          <a:endParaRPr lang="ru-RU" sz="1600" b="1" dirty="0"/>
        </a:p>
      </dgm:t>
    </dgm:pt>
    <dgm:pt modelId="{D0E3F349-36BD-411E-9E3B-073BBC2BF442}" type="parTrans" cxnId="{ECB7FB1E-5E51-4FE6-8C9E-7BA2AC537403}">
      <dgm:prSet/>
      <dgm:spPr/>
      <dgm:t>
        <a:bodyPr/>
        <a:lstStyle/>
        <a:p>
          <a:endParaRPr lang="ru-RU" sz="1800"/>
        </a:p>
      </dgm:t>
    </dgm:pt>
    <dgm:pt modelId="{6DA54EF0-D7E3-453E-AD4C-DA43FA037D76}" type="sibTrans" cxnId="{ECB7FB1E-5E51-4FE6-8C9E-7BA2AC537403}">
      <dgm:prSet/>
      <dgm:spPr/>
      <dgm:t>
        <a:bodyPr/>
        <a:lstStyle/>
        <a:p>
          <a:endParaRPr lang="ru-RU" sz="1800"/>
        </a:p>
      </dgm:t>
    </dgm:pt>
    <dgm:pt modelId="{FBC41C25-5230-44C7-A67F-EF7FD10DD914}">
      <dgm:prSet custT="1"/>
      <dgm:spPr/>
      <dgm:t>
        <a:bodyPr/>
        <a:lstStyle/>
        <a:p>
          <a:r>
            <a:rPr lang="ru-RU" sz="1600" b="1" dirty="0" err="1"/>
            <a:t>Організація</a:t>
          </a:r>
          <a:r>
            <a:rPr lang="ru-RU" sz="1600" b="1" dirty="0"/>
            <a:t> надання правової та психологічної допомоги дітям, які є потерпілими в кримінальному провадженні чи стали </a:t>
          </a:r>
          <a:r>
            <a:rPr lang="ru-RU" sz="1600" b="1" dirty="0" err="1"/>
            <a:t>свідками</a:t>
          </a:r>
          <a:r>
            <a:rPr lang="ru-RU" sz="1600" b="1" dirty="0"/>
            <a:t> </a:t>
          </a:r>
          <a:r>
            <a:rPr lang="ru-RU" sz="1600" b="1" dirty="0" err="1"/>
            <a:t>злочину</a:t>
          </a:r>
          <a:r>
            <a:rPr lang="ru-RU" sz="1600" b="1" dirty="0"/>
            <a:t>, із залученням психологів органів Національної поліції або центрів соціальних служб для сім’ї, дітей та молоді.</a:t>
          </a:r>
        </a:p>
      </dgm:t>
    </dgm:pt>
    <dgm:pt modelId="{C11DD2AF-C0C1-4EB5-80AA-90D23494319D}" type="parTrans" cxnId="{0E7E019E-9B34-4949-87F8-E4AA9355B93D}">
      <dgm:prSet/>
      <dgm:spPr/>
      <dgm:t>
        <a:bodyPr/>
        <a:lstStyle/>
        <a:p>
          <a:endParaRPr lang="ru-RU" sz="1800"/>
        </a:p>
      </dgm:t>
    </dgm:pt>
    <dgm:pt modelId="{DE5F6365-17A8-4A37-91CF-949D187E28E2}" type="sibTrans" cxnId="{0E7E019E-9B34-4949-87F8-E4AA9355B93D}">
      <dgm:prSet/>
      <dgm:spPr/>
      <dgm:t>
        <a:bodyPr/>
        <a:lstStyle/>
        <a:p>
          <a:endParaRPr lang="ru-RU" sz="1800"/>
        </a:p>
      </dgm:t>
    </dgm:pt>
    <dgm:pt modelId="{F7EBB6CE-203E-4619-9855-6C6F1DF8B455}" type="pres">
      <dgm:prSet presAssocID="{55A164A9-8A82-45FC-BC52-47FD42B3FE3A}" presName="Name0" presStyleCnt="0">
        <dgm:presLayoutVars>
          <dgm:dir/>
          <dgm:animLvl val="lvl"/>
          <dgm:resizeHandles val="exact"/>
        </dgm:presLayoutVars>
      </dgm:prSet>
      <dgm:spPr/>
    </dgm:pt>
    <dgm:pt modelId="{1D6D5E83-7FE8-4E55-B9CD-43448AE5D011}" type="pres">
      <dgm:prSet presAssocID="{FBC41C25-5230-44C7-A67F-EF7FD10DD914}" presName="boxAndChildren" presStyleCnt="0"/>
      <dgm:spPr/>
    </dgm:pt>
    <dgm:pt modelId="{963B4695-889C-4FF7-A863-0240A0B8CEE0}" type="pres">
      <dgm:prSet presAssocID="{FBC41C25-5230-44C7-A67F-EF7FD10DD914}" presName="parentTextBox" presStyleLbl="node1" presStyleIdx="0" presStyleCnt="4" custScaleY="64583"/>
      <dgm:spPr/>
    </dgm:pt>
    <dgm:pt modelId="{1BF7B42D-3431-483B-9F2C-4F42C2D331A2}" type="pres">
      <dgm:prSet presAssocID="{04A23FFA-36E8-4E5B-A4AC-36BF486B78B3}" presName="sp" presStyleCnt="0"/>
      <dgm:spPr/>
    </dgm:pt>
    <dgm:pt modelId="{F698BB70-2FB1-4920-8DD2-A3B124BF42DA}" type="pres">
      <dgm:prSet presAssocID="{8616EC6E-1BEB-462B-82D8-F2E1B37A834B}" presName="arrowAndChildren" presStyleCnt="0"/>
      <dgm:spPr/>
    </dgm:pt>
    <dgm:pt modelId="{02A92B8C-3D16-4048-A2C3-A8556D7D0E09}" type="pres">
      <dgm:prSet presAssocID="{8616EC6E-1BEB-462B-82D8-F2E1B37A834B}" presName="parentTextArrow" presStyleLbl="node1" presStyleIdx="1" presStyleCnt="4" custScaleY="65045"/>
      <dgm:spPr/>
    </dgm:pt>
    <dgm:pt modelId="{BFC01C25-516B-46BC-A327-3D386D0F09AD}" type="pres">
      <dgm:prSet presAssocID="{399D1976-8D87-4219-9B81-CCA815F89DF1}" presName="sp" presStyleCnt="0"/>
      <dgm:spPr/>
    </dgm:pt>
    <dgm:pt modelId="{506CEC08-837B-485E-B935-92BA0458BE63}" type="pres">
      <dgm:prSet presAssocID="{7603DD44-17B2-44A6-BE22-DF586BB77F19}" presName="arrowAndChildren" presStyleCnt="0"/>
      <dgm:spPr/>
    </dgm:pt>
    <dgm:pt modelId="{EF8A850B-D831-4021-B4AC-3E04E57D4B62}" type="pres">
      <dgm:prSet presAssocID="{7603DD44-17B2-44A6-BE22-DF586BB77F19}" presName="parentTextArrow" presStyleLbl="node1" presStyleIdx="1" presStyleCnt="4"/>
      <dgm:spPr/>
    </dgm:pt>
    <dgm:pt modelId="{683234A4-D811-4AE9-ACA2-08E6188F8D3B}" type="pres">
      <dgm:prSet presAssocID="{7603DD44-17B2-44A6-BE22-DF586BB77F19}" presName="arrow" presStyleLbl="node1" presStyleIdx="2" presStyleCnt="4" custScaleY="77778"/>
      <dgm:spPr/>
    </dgm:pt>
    <dgm:pt modelId="{927E32B2-C05D-479B-A32E-7AEDB28F364D}" type="pres">
      <dgm:prSet presAssocID="{7603DD44-17B2-44A6-BE22-DF586BB77F19}" presName="descendantArrow" presStyleCnt="0"/>
      <dgm:spPr/>
    </dgm:pt>
    <dgm:pt modelId="{59127EB4-67B4-4071-8078-4C29B2D0093C}" type="pres">
      <dgm:prSet presAssocID="{D7E434B7-0FA1-47AB-92ED-C04E9A6E829F}" presName="childTextArrow" presStyleLbl="fgAccFollowNode1" presStyleIdx="0" presStyleCnt="3" custScaleX="94898" custScaleY="74083">
        <dgm:presLayoutVars>
          <dgm:bulletEnabled val="1"/>
        </dgm:presLayoutVars>
      </dgm:prSet>
      <dgm:spPr/>
    </dgm:pt>
    <dgm:pt modelId="{32572159-D9BE-4AC2-BC3B-1DAC09EA3EBF}" type="pres">
      <dgm:prSet presAssocID="{2D351127-D778-469D-8DA9-F305B196BCD5}" presName="childTextArrow" presStyleLbl="fgAccFollowNode1" presStyleIdx="1" presStyleCnt="3" custScaleY="76712" custLinFactNeighborX="75" custLinFactNeighborY="1315">
        <dgm:presLayoutVars>
          <dgm:bulletEnabled val="1"/>
        </dgm:presLayoutVars>
      </dgm:prSet>
      <dgm:spPr/>
    </dgm:pt>
    <dgm:pt modelId="{DF12927B-CD0F-4AC3-827E-D06355787900}" type="pres">
      <dgm:prSet presAssocID="{72292387-8B0E-4B8E-BFBF-E9ACEADB999B}" presName="sp" presStyleCnt="0"/>
      <dgm:spPr/>
    </dgm:pt>
    <dgm:pt modelId="{C00934C2-C32D-44C1-BFA5-82C9A48E087F}" type="pres">
      <dgm:prSet presAssocID="{E81A3B71-5894-4FDF-AC2B-FC92C31F7647}" presName="arrowAndChildren" presStyleCnt="0"/>
      <dgm:spPr/>
    </dgm:pt>
    <dgm:pt modelId="{8084E4D8-6E57-426C-B333-5F75333999EE}" type="pres">
      <dgm:prSet presAssocID="{E81A3B71-5894-4FDF-AC2B-FC92C31F7647}" presName="parentTextArrow" presStyleLbl="node1" presStyleIdx="2" presStyleCnt="4"/>
      <dgm:spPr/>
    </dgm:pt>
    <dgm:pt modelId="{8160B382-80A9-4D5F-BB0A-EC7D039492A5}" type="pres">
      <dgm:prSet presAssocID="{E81A3B71-5894-4FDF-AC2B-FC92C31F7647}" presName="arrow" presStyleLbl="node1" presStyleIdx="3" presStyleCnt="4" custScaleY="104995" custLinFactNeighborX="-5673" custLinFactNeighborY="2586"/>
      <dgm:spPr/>
    </dgm:pt>
    <dgm:pt modelId="{6B11F282-E942-474F-BF7D-D2D3621D886E}" type="pres">
      <dgm:prSet presAssocID="{E81A3B71-5894-4FDF-AC2B-FC92C31F7647}" presName="descendantArrow" presStyleCnt="0"/>
      <dgm:spPr/>
    </dgm:pt>
    <dgm:pt modelId="{806E4BB2-D269-4CBD-898D-1527A8688963}" type="pres">
      <dgm:prSet presAssocID="{03DE1037-4F90-43FA-8E8D-9CA9E6B034EF}" presName="childTextArrow" presStyleLbl="fgAccFollowNode1" presStyleIdx="2" presStyleCnt="3" custScaleY="94825">
        <dgm:presLayoutVars>
          <dgm:bulletEnabled val="1"/>
        </dgm:presLayoutVars>
      </dgm:prSet>
      <dgm:spPr/>
    </dgm:pt>
  </dgm:ptLst>
  <dgm:cxnLst>
    <dgm:cxn modelId="{EB6BE40D-64B7-437D-A142-A00EF365BFB3}" type="presOf" srcId="{03DE1037-4F90-43FA-8E8D-9CA9E6B034EF}" destId="{806E4BB2-D269-4CBD-898D-1527A8688963}" srcOrd="0" destOrd="0" presId="urn:microsoft.com/office/officeart/2005/8/layout/process4"/>
    <dgm:cxn modelId="{ECB7FB1E-5E51-4FE6-8C9E-7BA2AC537403}" srcId="{7603DD44-17B2-44A6-BE22-DF586BB77F19}" destId="{2D351127-D778-469D-8DA9-F305B196BCD5}" srcOrd="1" destOrd="0" parTransId="{D0E3F349-36BD-411E-9E3B-073BBC2BF442}" sibTransId="{6DA54EF0-D7E3-453E-AD4C-DA43FA037D76}"/>
    <dgm:cxn modelId="{E4000863-D578-4CB7-8515-47E7E479A8A1}" srcId="{7603DD44-17B2-44A6-BE22-DF586BB77F19}" destId="{D7E434B7-0FA1-47AB-92ED-C04E9A6E829F}" srcOrd="0" destOrd="0" parTransId="{19CB25AF-59A6-4B02-849A-F73C009A721E}" sibTransId="{B2DC7D35-4A90-4ADC-B876-5A346820AE5B}"/>
    <dgm:cxn modelId="{9D458F63-53FD-4033-8550-AA3CD04AB069}" type="presOf" srcId="{FBC41C25-5230-44C7-A67F-EF7FD10DD914}" destId="{963B4695-889C-4FF7-A863-0240A0B8CEE0}" srcOrd="0" destOrd="0" presId="urn:microsoft.com/office/officeart/2005/8/layout/process4"/>
    <dgm:cxn modelId="{6746556B-9A36-4FBD-A708-71817F6A3A62}" type="presOf" srcId="{D7E434B7-0FA1-47AB-92ED-C04E9A6E829F}" destId="{59127EB4-67B4-4071-8078-4C29B2D0093C}" srcOrd="0" destOrd="0" presId="urn:microsoft.com/office/officeart/2005/8/layout/process4"/>
    <dgm:cxn modelId="{1F4C9950-F8D9-44C0-AD49-92DDE7EE0F32}" type="presOf" srcId="{E81A3B71-5894-4FDF-AC2B-FC92C31F7647}" destId="{8084E4D8-6E57-426C-B333-5F75333999EE}" srcOrd="0" destOrd="0" presId="urn:microsoft.com/office/officeart/2005/8/layout/process4"/>
    <dgm:cxn modelId="{8FDC8C71-CFF0-4BE9-8C97-D9AC989A0984}" type="presOf" srcId="{8616EC6E-1BEB-462B-82D8-F2E1B37A834B}" destId="{02A92B8C-3D16-4048-A2C3-A8556D7D0E09}" srcOrd="0" destOrd="0" presId="urn:microsoft.com/office/officeart/2005/8/layout/process4"/>
    <dgm:cxn modelId="{A3A5708F-16DB-410A-BB3E-0AE434EE1F89}" type="presOf" srcId="{55A164A9-8A82-45FC-BC52-47FD42B3FE3A}" destId="{F7EBB6CE-203E-4619-9855-6C6F1DF8B455}" srcOrd="0" destOrd="0" presId="urn:microsoft.com/office/officeart/2005/8/layout/process4"/>
    <dgm:cxn modelId="{0E7E019E-9B34-4949-87F8-E4AA9355B93D}" srcId="{55A164A9-8A82-45FC-BC52-47FD42B3FE3A}" destId="{FBC41C25-5230-44C7-A67F-EF7FD10DD914}" srcOrd="3" destOrd="0" parTransId="{C11DD2AF-C0C1-4EB5-80AA-90D23494319D}" sibTransId="{DE5F6365-17A8-4A37-91CF-949D187E28E2}"/>
    <dgm:cxn modelId="{4E5B7FA6-F71A-4112-BCAA-5E009F175AB0}" srcId="{55A164A9-8A82-45FC-BC52-47FD42B3FE3A}" destId="{E81A3B71-5894-4FDF-AC2B-FC92C31F7647}" srcOrd="0" destOrd="0" parTransId="{B709E39E-866C-4E09-818A-2E0C809D0B91}" sibTransId="{72292387-8B0E-4B8E-BFBF-E9ACEADB999B}"/>
    <dgm:cxn modelId="{00328CA8-4323-4631-8FFA-94D008103E2A}" srcId="{55A164A9-8A82-45FC-BC52-47FD42B3FE3A}" destId="{8616EC6E-1BEB-462B-82D8-F2E1B37A834B}" srcOrd="2" destOrd="0" parTransId="{D22A7256-B035-4101-8CC5-C2DADA241C44}" sibTransId="{04A23FFA-36E8-4E5B-A4AC-36BF486B78B3}"/>
    <dgm:cxn modelId="{8E6EB8AA-4301-45E8-9DE9-3374109D2C22}" type="presOf" srcId="{E81A3B71-5894-4FDF-AC2B-FC92C31F7647}" destId="{8160B382-80A9-4D5F-BB0A-EC7D039492A5}" srcOrd="1" destOrd="0" presId="urn:microsoft.com/office/officeart/2005/8/layout/process4"/>
    <dgm:cxn modelId="{42E5D9CE-6FF7-49E2-9DFA-01CE41817944}" srcId="{E81A3B71-5894-4FDF-AC2B-FC92C31F7647}" destId="{03DE1037-4F90-43FA-8E8D-9CA9E6B034EF}" srcOrd="0" destOrd="0" parTransId="{861AE160-B811-4DA9-84D2-B8F7F615D0AA}" sibTransId="{5561A8C5-875E-4858-86DA-19EDBBC279E4}"/>
    <dgm:cxn modelId="{54CA12E4-39EF-4E96-88BF-77A999A73C74}" type="presOf" srcId="{7603DD44-17B2-44A6-BE22-DF586BB77F19}" destId="{EF8A850B-D831-4021-B4AC-3E04E57D4B62}" srcOrd="0" destOrd="0" presId="urn:microsoft.com/office/officeart/2005/8/layout/process4"/>
    <dgm:cxn modelId="{0D9421F1-2532-4512-B622-2BCB71AA0A71}" type="presOf" srcId="{2D351127-D778-469D-8DA9-F305B196BCD5}" destId="{32572159-D9BE-4AC2-BC3B-1DAC09EA3EBF}" srcOrd="0" destOrd="0" presId="urn:microsoft.com/office/officeart/2005/8/layout/process4"/>
    <dgm:cxn modelId="{1E6245FB-EFE7-4A71-B7F7-0F50A44BAA6A}" type="presOf" srcId="{7603DD44-17B2-44A6-BE22-DF586BB77F19}" destId="{683234A4-D811-4AE9-ACA2-08E6188F8D3B}" srcOrd="1" destOrd="0" presId="urn:microsoft.com/office/officeart/2005/8/layout/process4"/>
    <dgm:cxn modelId="{B5BA84FF-B605-4362-BEBA-B02CFFC23380}" srcId="{55A164A9-8A82-45FC-BC52-47FD42B3FE3A}" destId="{7603DD44-17B2-44A6-BE22-DF586BB77F19}" srcOrd="1" destOrd="0" parTransId="{ABA16D09-718A-4C5B-9147-54C53EF8CD02}" sibTransId="{399D1976-8D87-4219-9B81-CCA815F89DF1}"/>
    <dgm:cxn modelId="{4986EE46-0DAE-464E-8B4C-C1EE1BA91859}" type="presParOf" srcId="{F7EBB6CE-203E-4619-9855-6C6F1DF8B455}" destId="{1D6D5E83-7FE8-4E55-B9CD-43448AE5D011}" srcOrd="0" destOrd="0" presId="urn:microsoft.com/office/officeart/2005/8/layout/process4"/>
    <dgm:cxn modelId="{8D741CDF-D056-4C33-9B05-711CC40BA67A}" type="presParOf" srcId="{1D6D5E83-7FE8-4E55-B9CD-43448AE5D011}" destId="{963B4695-889C-4FF7-A863-0240A0B8CEE0}" srcOrd="0" destOrd="0" presId="urn:microsoft.com/office/officeart/2005/8/layout/process4"/>
    <dgm:cxn modelId="{CAC17065-0358-46D8-AF51-2A7DA3460367}" type="presParOf" srcId="{F7EBB6CE-203E-4619-9855-6C6F1DF8B455}" destId="{1BF7B42D-3431-483B-9F2C-4F42C2D331A2}" srcOrd="1" destOrd="0" presId="urn:microsoft.com/office/officeart/2005/8/layout/process4"/>
    <dgm:cxn modelId="{157A1D5C-077D-406F-A057-025F2FE9B631}" type="presParOf" srcId="{F7EBB6CE-203E-4619-9855-6C6F1DF8B455}" destId="{F698BB70-2FB1-4920-8DD2-A3B124BF42DA}" srcOrd="2" destOrd="0" presId="urn:microsoft.com/office/officeart/2005/8/layout/process4"/>
    <dgm:cxn modelId="{09D23A00-CF82-4ACB-8E3B-6A6F270D0F88}" type="presParOf" srcId="{F698BB70-2FB1-4920-8DD2-A3B124BF42DA}" destId="{02A92B8C-3D16-4048-A2C3-A8556D7D0E09}" srcOrd="0" destOrd="0" presId="urn:microsoft.com/office/officeart/2005/8/layout/process4"/>
    <dgm:cxn modelId="{762D535E-287D-40B3-9026-4CEB72EE74E7}" type="presParOf" srcId="{F7EBB6CE-203E-4619-9855-6C6F1DF8B455}" destId="{BFC01C25-516B-46BC-A327-3D386D0F09AD}" srcOrd="3" destOrd="0" presId="urn:microsoft.com/office/officeart/2005/8/layout/process4"/>
    <dgm:cxn modelId="{D9CBF75F-C88E-4D74-9D77-2A250BAB0EE2}" type="presParOf" srcId="{F7EBB6CE-203E-4619-9855-6C6F1DF8B455}" destId="{506CEC08-837B-485E-B935-92BA0458BE63}" srcOrd="4" destOrd="0" presId="urn:microsoft.com/office/officeart/2005/8/layout/process4"/>
    <dgm:cxn modelId="{F5F734B5-606B-4643-9BDC-7F90A58F0819}" type="presParOf" srcId="{506CEC08-837B-485E-B935-92BA0458BE63}" destId="{EF8A850B-D831-4021-B4AC-3E04E57D4B62}" srcOrd="0" destOrd="0" presId="urn:microsoft.com/office/officeart/2005/8/layout/process4"/>
    <dgm:cxn modelId="{0381D0E5-A4DC-421D-BFA1-DB9FCAA138A9}" type="presParOf" srcId="{506CEC08-837B-485E-B935-92BA0458BE63}" destId="{683234A4-D811-4AE9-ACA2-08E6188F8D3B}" srcOrd="1" destOrd="0" presId="urn:microsoft.com/office/officeart/2005/8/layout/process4"/>
    <dgm:cxn modelId="{A6D91C11-DC2C-4FA9-9DF5-2BD2BCDB5ED7}" type="presParOf" srcId="{506CEC08-837B-485E-B935-92BA0458BE63}" destId="{927E32B2-C05D-479B-A32E-7AEDB28F364D}" srcOrd="2" destOrd="0" presId="urn:microsoft.com/office/officeart/2005/8/layout/process4"/>
    <dgm:cxn modelId="{5B616D74-ACD8-4763-91E3-B4063FB72A83}" type="presParOf" srcId="{927E32B2-C05D-479B-A32E-7AEDB28F364D}" destId="{59127EB4-67B4-4071-8078-4C29B2D0093C}" srcOrd="0" destOrd="0" presId="urn:microsoft.com/office/officeart/2005/8/layout/process4"/>
    <dgm:cxn modelId="{92924E6F-30C1-4068-9F72-145E5CD304E4}" type="presParOf" srcId="{927E32B2-C05D-479B-A32E-7AEDB28F364D}" destId="{32572159-D9BE-4AC2-BC3B-1DAC09EA3EBF}" srcOrd="1" destOrd="0" presId="urn:microsoft.com/office/officeart/2005/8/layout/process4"/>
    <dgm:cxn modelId="{13B223D7-A135-4B33-BE64-2BF62D4E83BE}" type="presParOf" srcId="{F7EBB6CE-203E-4619-9855-6C6F1DF8B455}" destId="{DF12927B-CD0F-4AC3-827E-D06355787900}" srcOrd="5" destOrd="0" presId="urn:microsoft.com/office/officeart/2005/8/layout/process4"/>
    <dgm:cxn modelId="{268CBC1D-CB76-4C06-93CD-2F9B0D38CA64}" type="presParOf" srcId="{F7EBB6CE-203E-4619-9855-6C6F1DF8B455}" destId="{C00934C2-C32D-44C1-BFA5-82C9A48E087F}" srcOrd="6" destOrd="0" presId="urn:microsoft.com/office/officeart/2005/8/layout/process4"/>
    <dgm:cxn modelId="{11ECB770-64D8-4088-B379-FC63D53B7507}" type="presParOf" srcId="{C00934C2-C32D-44C1-BFA5-82C9A48E087F}" destId="{8084E4D8-6E57-426C-B333-5F75333999EE}" srcOrd="0" destOrd="0" presId="urn:microsoft.com/office/officeart/2005/8/layout/process4"/>
    <dgm:cxn modelId="{57A56059-1545-40B3-9D8D-0E714BD75898}" type="presParOf" srcId="{C00934C2-C32D-44C1-BFA5-82C9A48E087F}" destId="{8160B382-80A9-4D5F-BB0A-EC7D039492A5}" srcOrd="1" destOrd="0" presId="urn:microsoft.com/office/officeart/2005/8/layout/process4"/>
    <dgm:cxn modelId="{192FDB3C-069D-4849-AE3D-44E0E1E14A22}" type="presParOf" srcId="{C00934C2-C32D-44C1-BFA5-82C9A48E087F}" destId="{6B11F282-E942-474F-BF7D-D2D3621D886E}" srcOrd="2" destOrd="0" presId="urn:microsoft.com/office/officeart/2005/8/layout/process4"/>
    <dgm:cxn modelId="{48A2477B-E351-4AE4-A444-319082248D7A}" type="presParOf" srcId="{6B11F282-E942-474F-BF7D-D2D3621D886E}" destId="{806E4BB2-D269-4CBD-898D-1527A868896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F0303-D319-480B-9BB3-A7C0D2CC32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BBF93A4-2E7D-4A6A-95E8-D8CF107E70DE}">
      <dgm:prSet phldrT="[Текст]" custT="1"/>
      <dgm:spPr/>
      <dgm:t>
        <a:bodyPr/>
        <a:lstStyle/>
        <a:p>
          <a:pPr>
            <a:buFont typeface="+mj-lt"/>
            <a:buAutoNum type="arabicPeriod"/>
          </a:pPr>
          <a:r>
            <a:rPr lang="uk-UA" sz="1600" dirty="0"/>
            <a:t>вирок (постанова) суду, що набрав(ла) законної сили, про застосування до дитини покарання, не пов'язаного з позбавленням волі;</a:t>
          </a:r>
          <a:endParaRPr lang="ru-RU" sz="1600" dirty="0"/>
        </a:p>
      </dgm:t>
    </dgm:pt>
    <dgm:pt modelId="{E46925B6-BD96-4B33-8A22-E41BDB501E5F}" type="parTrans" cxnId="{A941C45F-3A19-417E-8213-5FCA6CA6B0A2}">
      <dgm:prSet/>
      <dgm:spPr/>
      <dgm:t>
        <a:bodyPr/>
        <a:lstStyle/>
        <a:p>
          <a:endParaRPr lang="ru-RU"/>
        </a:p>
      </dgm:t>
    </dgm:pt>
    <dgm:pt modelId="{04E56726-23F3-41DF-B096-2C0A98AA780C}" type="sibTrans" cxnId="{A941C45F-3A19-417E-8213-5FCA6CA6B0A2}">
      <dgm:prSet/>
      <dgm:spPr/>
      <dgm:t>
        <a:bodyPr/>
        <a:lstStyle/>
        <a:p>
          <a:endParaRPr lang="ru-RU"/>
        </a:p>
      </dgm:t>
    </dgm:pt>
    <dgm:pt modelId="{7DE9D7E0-EC7C-40C2-AC10-70DDE43CA8D0}">
      <dgm:prSet phldrT="[Текст]" custT="1"/>
      <dgm:spPr/>
      <dgm:t>
        <a:bodyPr/>
        <a:lstStyle/>
        <a:p>
          <a:pPr>
            <a:buFont typeface="+mj-lt"/>
            <a:buAutoNum type="arabicPeriod"/>
          </a:pPr>
          <a:r>
            <a:rPr lang="uk-UA" sz="1600" dirty="0"/>
            <a:t>рішення суду про звільнення дитини від кримінальної відповідальності із застосуванням примусових заходів виховного характеру, крім випадків, коли дитину направляють до школи або професійного училища соціальної реабілітації для дітей, які потребують особливих умов виховання;</a:t>
          </a:r>
          <a:endParaRPr lang="ru-RU" sz="1600" dirty="0"/>
        </a:p>
      </dgm:t>
    </dgm:pt>
    <dgm:pt modelId="{90900419-5B40-440C-9F70-DBABF199B37B}" type="parTrans" cxnId="{96D550D9-A4E5-479F-95A4-0EE34BF7BF07}">
      <dgm:prSet/>
      <dgm:spPr/>
      <dgm:t>
        <a:bodyPr/>
        <a:lstStyle/>
        <a:p>
          <a:endParaRPr lang="ru-RU"/>
        </a:p>
      </dgm:t>
    </dgm:pt>
    <dgm:pt modelId="{00AB14A2-765C-468E-96AB-91820A9E379C}" type="sibTrans" cxnId="{96D550D9-A4E5-479F-95A4-0EE34BF7BF07}">
      <dgm:prSet/>
      <dgm:spPr/>
      <dgm:t>
        <a:bodyPr/>
        <a:lstStyle/>
        <a:p>
          <a:endParaRPr lang="ru-RU"/>
        </a:p>
      </dgm:t>
    </dgm:pt>
    <dgm:pt modelId="{44864F67-8F0E-411F-B98E-BC9613EC19DC}">
      <dgm:prSet phldrT="[Текст]" custT="1"/>
      <dgm:spPr/>
      <dgm:t>
        <a:bodyPr/>
        <a:lstStyle/>
        <a:p>
          <a:pPr>
            <a:buFont typeface="+mj-lt"/>
            <a:buAutoNum type="arabicPeriod"/>
          </a:pPr>
          <a:r>
            <a:rPr lang="uk-UA" sz="1600" dirty="0"/>
            <a:t>довідка про звільнення зі спеціальної виховної установи для дітей;</a:t>
          </a:r>
          <a:endParaRPr lang="ru-RU" sz="1600" dirty="0"/>
        </a:p>
      </dgm:t>
    </dgm:pt>
    <dgm:pt modelId="{2F5D50B8-C7AE-4C92-BD25-DBEEBB78FF1B}" type="parTrans" cxnId="{E4B5E453-A6B5-4E62-AFF9-B3EE4549B692}">
      <dgm:prSet/>
      <dgm:spPr/>
      <dgm:t>
        <a:bodyPr/>
        <a:lstStyle/>
        <a:p>
          <a:endParaRPr lang="ru-RU"/>
        </a:p>
      </dgm:t>
    </dgm:pt>
    <dgm:pt modelId="{D3CADBD9-ACF0-43A2-A6C5-9552D7F955B6}" type="sibTrans" cxnId="{E4B5E453-A6B5-4E62-AFF9-B3EE4549B692}">
      <dgm:prSet/>
      <dgm:spPr/>
      <dgm:t>
        <a:bodyPr/>
        <a:lstStyle/>
        <a:p>
          <a:endParaRPr lang="ru-RU"/>
        </a:p>
      </dgm:t>
    </dgm:pt>
    <dgm:pt modelId="{F272B4E8-BF0A-40F7-884E-C8ACD1D96447}">
      <dgm:prSet custT="1"/>
      <dgm:spPr/>
      <dgm:t>
        <a:bodyPr/>
        <a:lstStyle/>
        <a:p>
          <a:r>
            <a:rPr lang="uk-UA" sz="1600" dirty="0"/>
            <a:t>матеріали, які підтверджують факт вчинення дитиною домашнього насильства (копія термінового заборонного чи обмежувального припису, постанови суду щодо притягнення до адміністративної відповідальності за статтею 173</a:t>
          </a:r>
          <a:r>
            <a:rPr lang="uk-UA" sz="1600" baseline="30000" dirty="0"/>
            <a:t>-2</a:t>
          </a:r>
          <a:r>
            <a:rPr lang="uk-UA" sz="1600" dirty="0"/>
            <a:t> Кодексу України про адміністративні правопорушення);</a:t>
          </a:r>
          <a:endParaRPr lang="ru-RU" sz="1600" dirty="0"/>
        </a:p>
      </dgm:t>
    </dgm:pt>
    <dgm:pt modelId="{CCA451CE-766A-4ED9-A836-279FAB919145}" type="parTrans" cxnId="{0446FC9A-573E-46A0-BC47-9B88814A73FB}">
      <dgm:prSet/>
      <dgm:spPr/>
      <dgm:t>
        <a:bodyPr/>
        <a:lstStyle/>
        <a:p>
          <a:endParaRPr lang="ru-RU"/>
        </a:p>
      </dgm:t>
    </dgm:pt>
    <dgm:pt modelId="{D40174BE-592C-44D5-8DD9-14D2B1527247}" type="sibTrans" cxnId="{0446FC9A-573E-46A0-BC47-9B88814A73FB}">
      <dgm:prSet/>
      <dgm:spPr/>
      <dgm:t>
        <a:bodyPr/>
        <a:lstStyle/>
        <a:p>
          <a:endParaRPr lang="ru-RU"/>
        </a:p>
      </dgm:t>
    </dgm:pt>
    <dgm:pt modelId="{8509DE20-8EC3-437E-9DF6-A638DBBD54D8}" type="pres">
      <dgm:prSet presAssocID="{D9EF0303-D319-480B-9BB3-A7C0D2CC3277}" presName="linear" presStyleCnt="0">
        <dgm:presLayoutVars>
          <dgm:dir/>
          <dgm:animLvl val="lvl"/>
          <dgm:resizeHandles val="exact"/>
        </dgm:presLayoutVars>
      </dgm:prSet>
      <dgm:spPr/>
    </dgm:pt>
    <dgm:pt modelId="{FBA70F39-D41D-43A1-885C-E6A221FF6D5A}" type="pres">
      <dgm:prSet presAssocID="{ABBF93A4-2E7D-4A6A-95E8-D8CF107E70DE}" presName="parentLin" presStyleCnt="0"/>
      <dgm:spPr/>
    </dgm:pt>
    <dgm:pt modelId="{792B9AD6-6212-47EC-8680-E7692C4E4216}" type="pres">
      <dgm:prSet presAssocID="{ABBF93A4-2E7D-4A6A-95E8-D8CF107E70DE}" presName="parentLeftMargin" presStyleLbl="node1" presStyleIdx="0" presStyleCnt="4"/>
      <dgm:spPr/>
    </dgm:pt>
    <dgm:pt modelId="{53B0987E-59D8-4830-B1C7-0ECC9CF2CD14}" type="pres">
      <dgm:prSet presAssocID="{ABBF93A4-2E7D-4A6A-95E8-D8CF107E70DE}" presName="parentText" presStyleLbl="node1" presStyleIdx="0" presStyleCnt="4" custScaleX="157466" custScaleY="272554">
        <dgm:presLayoutVars>
          <dgm:chMax val="0"/>
          <dgm:bulletEnabled val="1"/>
        </dgm:presLayoutVars>
      </dgm:prSet>
      <dgm:spPr/>
    </dgm:pt>
    <dgm:pt modelId="{9C48D1D3-EA6E-41E6-BEA6-3E08D8B25C4C}" type="pres">
      <dgm:prSet presAssocID="{ABBF93A4-2E7D-4A6A-95E8-D8CF107E70DE}" presName="negativeSpace" presStyleCnt="0"/>
      <dgm:spPr/>
    </dgm:pt>
    <dgm:pt modelId="{A61D5B7C-2CDB-4429-85F7-3E58F478F345}" type="pres">
      <dgm:prSet presAssocID="{ABBF93A4-2E7D-4A6A-95E8-D8CF107E70DE}" presName="childText" presStyleLbl="conFgAcc1" presStyleIdx="0" presStyleCnt="4">
        <dgm:presLayoutVars>
          <dgm:bulletEnabled val="1"/>
        </dgm:presLayoutVars>
      </dgm:prSet>
      <dgm:spPr/>
    </dgm:pt>
    <dgm:pt modelId="{D0A18BCA-5BD9-49DF-AD26-C02EAA6E932A}" type="pres">
      <dgm:prSet presAssocID="{04E56726-23F3-41DF-B096-2C0A98AA780C}" presName="spaceBetweenRectangles" presStyleCnt="0"/>
      <dgm:spPr/>
    </dgm:pt>
    <dgm:pt modelId="{B13C464D-49F2-4091-A9D2-4B1E15F9C041}" type="pres">
      <dgm:prSet presAssocID="{7DE9D7E0-EC7C-40C2-AC10-70DDE43CA8D0}" presName="parentLin" presStyleCnt="0"/>
      <dgm:spPr/>
    </dgm:pt>
    <dgm:pt modelId="{962DAB2D-4393-47B0-922A-7CDAC731B342}" type="pres">
      <dgm:prSet presAssocID="{7DE9D7E0-EC7C-40C2-AC10-70DDE43CA8D0}" presName="parentLeftMargin" presStyleLbl="node1" presStyleIdx="0" presStyleCnt="4"/>
      <dgm:spPr/>
    </dgm:pt>
    <dgm:pt modelId="{A1130F5B-F253-4464-BCE2-1906DBBB1E69}" type="pres">
      <dgm:prSet presAssocID="{7DE9D7E0-EC7C-40C2-AC10-70DDE43CA8D0}" presName="parentText" presStyleLbl="node1" presStyleIdx="1" presStyleCnt="4" custScaleX="158097" custScaleY="328124">
        <dgm:presLayoutVars>
          <dgm:chMax val="0"/>
          <dgm:bulletEnabled val="1"/>
        </dgm:presLayoutVars>
      </dgm:prSet>
      <dgm:spPr/>
    </dgm:pt>
    <dgm:pt modelId="{E6318BEB-9D6F-4A4B-AAD1-1280C5C99815}" type="pres">
      <dgm:prSet presAssocID="{7DE9D7E0-EC7C-40C2-AC10-70DDE43CA8D0}" presName="negativeSpace" presStyleCnt="0"/>
      <dgm:spPr/>
    </dgm:pt>
    <dgm:pt modelId="{A4A3412A-6D8D-4B65-A7D9-05ACBA40E092}" type="pres">
      <dgm:prSet presAssocID="{7DE9D7E0-EC7C-40C2-AC10-70DDE43CA8D0}" presName="childText" presStyleLbl="conFgAcc1" presStyleIdx="1" presStyleCnt="4">
        <dgm:presLayoutVars>
          <dgm:bulletEnabled val="1"/>
        </dgm:presLayoutVars>
      </dgm:prSet>
      <dgm:spPr/>
    </dgm:pt>
    <dgm:pt modelId="{96EBC810-9F5D-4B18-9EC2-B40E92AC60AD}" type="pres">
      <dgm:prSet presAssocID="{00AB14A2-765C-468E-96AB-91820A9E379C}" presName="spaceBetweenRectangles" presStyleCnt="0"/>
      <dgm:spPr/>
    </dgm:pt>
    <dgm:pt modelId="{D3091525-E369-45AD-98D3-D48418B373EC}" type="pres">
      <dgm:prSet presAssocID="{44864F67-8F0E-411F-B98E-BC9613EC19DC}" presName="parentLin" presStyleCnt="0"/>
      <dgm:spPr/>
    </dgm:pt>
    <dgm:pt modelId="{C3ACB4AA-28DD-4C73-AE01-4595067BF7F4}" type="pres">
      <dgm:prSet presAssocID="{44864F67-8F0E-411F-B98E-BC9613EC19DC}" presName="parentLeftMargin" presStyleLbl="node1" presStyleIdx="1" presStyleCnt="4"/>
      <dgm:spPr/>
    </dgm:pt>
    <dgm:pt modelId="{3D806FF3-57BC-449A-903B-DE91911E3235}" type="pres">
      <dgm:prSet presAssocID="{44864F67-8F0E-411F-B98E-BC9613EC19DC}" presName="parentText" presStyleLbl="node1" presStyleIdx="2" presStyleCnt="4" custScaleX="153144" custScaleY="175943">
        <dgm:presLayoutVars>
          <dgm:chMax val="0"/>
          <dgm:bulletEnabled val="1"/>
        </dgm:presLayoutVars>
      </dgm:prSet>
      <dgm:spPr/>
    </dgm:pt>
    <dgm:pt modelId="{DFA2A824-5BDB-4154-8241-3B6467D4A3CF}" type="pres">
      <dgm:prSet presAssocID="{44864F67-8F0E-411F-B98E-BC9613EC19DC}" presName="negativeSpace" presStyleCnt="0"/>
      <dgm:spPr/>
    </dgm:pt>
    <dgm:pt modelId="{01A9A66C-6E80-4C9D-9E02-A29008E65C58}" type="pres">
      <dgm:prSet presAssocID="{44864F67-8F0E-411F-B98E-BC9613EC19DC}" presName="childText" presStyleLbl="conFgAcc1" presStyleIdx="2" presStyleCnt="4">
        <dgm:presLayoutVars>
          <dgm:bulletEnabled val="1"/>
        </dgm:presLayoutVars>
      </dgm:prSet>
      <dgm:spPr/>
    </dgm:pt>
    <dgm:pt modelId="{7717A208-395B-4AEE-8CC8-C94085CF0D5D}" type="pres">
      <dgm:prSet presAssocID="{D3CADBD9-ACF0-43A2-A6C5-9552D7F955B6}" presName="spaceBetweenRectangles" presStyleCnt="0"/>
      <dgm:spPr/>
    </dgm:pt>
    <dgm:pt modelId="{45CAADC2-D8D2-4CE3-BB50-2904CA3DF93A}" type="pres">
      <dgm:prSet presAssocID="{F272B4E8-BF0A-40F7-884E-C8ACD1D96447}" presName="parentLin" presStyleCnt="0"/>
      <dgm:spPr/>
    </dgm:pt>
    <dgm:pt modelId="{4C5990FF-801A-462C-B3D5-0018B3942437}" type="pres">
      <dgm:prSet presAssocID="{F272B4E8-BF0A-40F7-884E-C8ACD1D96447}" presName="parentLeftMargin" presStyleLbl="node1" presStyleIdx="2" presStyleCnt="4"/>
      <dgm:spPr/>
    </dgm:pt>
    <dgm:pt modelId="{7B202D30-E4E9-42BB-A902-C1B797AAB499}" type="pres">
      <dgm:prSet presAssocID="{F272B4E8-BF0A-40F7-884E-C8ACD1D96447}" presName="parentText" presStyleLbl="node1" presStyleIdx="3" presStyleCnt="4" custScaleX="142857" custScaleY="358001">
        <dgm:presLayoutVars>
          <dgm:chMax val="0"/>
          <dgm:bulletEnabled val="1"/>
        </dgm:presLayoutVars>
      </dgm:prSet>
      <dgm:spPr/>
    </dgm:pt>
    <dgm:pt modelId="{FE695545-DCC6-4F98-B455-BDD39AB6A336}" type="pres">
      <dgm:prSet presAssocID="{F272B4E8-BF0A-40F7-884E-C8ACD1D96447}" presName="negativeSpace" presStyleCnt="0"/>
      <dgm:spPr/>
    </dgm:pt>
    <dgm:pt modelId="{5F920232-95AB-4A01-ACD3-A10AA36D9530}" type="pres">
      <dgm:prSet presAssocID="{F272B4E8-BF0A-40F7-884E-C8ACD1D96447}" presName="childText" presStyleLbl="conFgAcc1" presStyleIdx="3" presStyleCnt="4">
        <dgm:presLayoutVars>
          <dgm:bulletEnabled val="1"/>
        </dgm:presLayoutVars>
      </dgm:prSet>
      <dgm:spPr/>
    </dgm:pt>
  </dgm:ptLst>
  <dgm:cxnLst>
    <dgm:cxn modelId="{CCFE7915-FA58-40D0-B80D-1EFEA97184E6}" type="presOf" srcId="{7DE9D7E0-EC7C-40C2-AC10-70DDE43CA8D0}" destId="{A1130F5B-F253-4464-BCE2-1906DBBB1E69}" srcOrd="1" destOrd="0" presId="urn:microsoft.com/office/officeart/2005/8/layout/list1"/>
    <dgm:cxn modelId="{C2C4A716-2689-4082-8560-95B6C5804FC2}" type="presOf" srcId="{ABBF93A4-2E7D-4A6A-95E8-D8CF107E70DE}" destId="{792B9AD6-6212-47EC-8680-E7692C4E4216}" srcOrd="0" destOrd="0" presId="urn:microsoft.com/office/officeart/2005/8/layout/list1"/>
    <dgm:cxn modelId="{A941C45F-3A19-417E-8213-5FCA6CA6B0A2}" srcId="{D9EF0303-D319-480B-9BB3-A7C0D2CC3277}" destId="{ABBF93A4-2E7D-4A6A-95E8-D8CF107E70DE}" srcOrd="0" destOrd="0" parTransId="{E46925B6-BD96-4B33-8A22-E41BDB501E5F}" sibTransId="{04E56726-23F3-41DF-B096-2C0A98AA780C}"/>
    <dgm:cxn modelId="{60DEA245-4546-4CFA-B08C-3B5BF73D44B1}" type="presOf" srcId="{D9EF0303-D319-480B-9BB3-A7C0D2CC3277}" destId="{8509DE20-8EC3-437E-9DF6-A638DBBD54D8}" srcOrd="0" destOrd="0" presId="urn:microsoft.com/office/officeart/2005/8/layout/list1"/>
    <dgm:cxn modelId="{A4FF3B6F-2357-42D0-B089-4E66FB06E367}" type="presOf" srcId="{44864F67-8F0E-411F-B98E-BC9613EC19DC}" destId="{C3ACB4AA-28DD-4C73-AE01-4595067BF7F4}" srcOrd="0" destOrd="0" presId="urn:microsoft.com/office/officeart/2005/8/layout/list1"/>
    <dgm:cxn modelId="{919C4450-DDD5-4A28-88F1-1549D0316820}" type="presOf" srcId="{F272B4E8-BF0A-40F7-884E-C8ACD1D96447}" destId="{4C5990FF-801A-462C-B3D5-0018B3942437}" srcOrd="0" destOrd="0" presId="urn:microsoft.com/office/officeart/2005/8/layout/list1"/>
    <dgm:cxn modelId="{E4B5E453-A6B5-4E62-AFF9-B3EE4549B692}" srcId="{D9EF0303-D319-480B-9BB3-A7C0D2CC3277}" destId="{44864F67-8F0E-411F-B98E-BC9613EC19DC}" srcOrd="2" destOrd="0" parTransId="{2F5D50B8-C7AE-4C92-BD25-DBEEBB78FF1B}" sibTransId="{D3CADBD9-ACF0-43A2-A6C5-9552D7F955B6}"/>
    <dgm:cxn modelId="{66F7F07E-DADF-4209-9EE7-7EDCB2BA68B4}" type="presOf" srcId="{7DE9D7E0-EC7C-40C2-AC10-70DDE43CA8D0}" destId="{962DAB2D-4393-47B0-922A-7CDAC731B342}" srcOrd="0" destOrd="0" presId="urn:microsoft.com/office/officeart/2005/8/layout/list1"/>
    <dgm:cxn modelId="{EDCD2F85-7466-484D-94B7-7BEACB401482}" type="presOf" srcId="{44864F67-8F0E-411F-B98E-BC9613EC19DC}" destId="{3D806FF3-57BC-449A-903B-DE91911E3235}" srcOrd="1" destOrd="0" presId="urn:microsoft.com/office/officeart/2005/8/layout/list1"/>
    <dgm:cxn modelId="{0446FC9A-573E-46A0-BC47-9B88814A73FB}" srcId="{D9EF0303-D319-480B-9BB3-A7C0D2CC3277}" destId="{F272B4E8-BF0A-40F7-884E-C8ACD1D96447}" srcOrd="3" destOrd="0" parTransId="{CCA451CE-766A-4ED9-A836-279FAB919145}" sibTransId="{D40174BE-592C-44D5-8DD9-14D2B1527247}"/>
    <dgm:cxn modelId="{84F4E9C1-DBF8-4C5E-A099-5AE0F4B9F9AB}" type="presOf" srcId="{F272B4E8-BF0A-40F7-884E-C8ACD1D96447}" destId="{7B202D30-E4E9-42BB-A902-C1B797AAB499}" srcOrd="1" destOrd="0" presId="urn:microsoft.com/office/officeart/2005/8/layout/list1"/>
    <dgm:cxn modelId="{96D550D9-A4E5-479F-95A4-0EE34BF7BF07}" srcId="{D9EF0303-D319-480B-9BB3-A7C0D2CC3277}" destId="{7DE9D7E0-EC7C-40C2-AC10-70DDE43CA8D0}" srcOrd="1" destOrd="0" parTransId="{90900419-5B40-440C-9F70-DBABF199B37B}" sibTransId="{00AB14A2-765C-468E-96AB-91820A9E379C}"/>
    <dgm:cxn modelId="{B0A362E1-DBBC-4B85-A1C1-339B483C1406}" type="presOf" srcId="{ABBF93A4-2E7D-4A6A-95E8-D8CF107E70DE}" destId="{53B0987E-59D8-4830-B1C7-0ECC9CF2CD14}" srcOrd="1" destOrd="0" presId="urn:microsoft.com/office/officeart/2005/8/layout/list1"/>
    <dgm:cxn modelId="{4C166CEB-9FEF-4648-A9BC-1E9D3F315D09}" type="presParOf" srcId="{8509DE20-8EC3-437E-9DF6-A638DBBD54D8}" destId="{FBA70F39-D41D-43A1-885C-E6A221FF6D5A}" srcOrd="0" destOrd="0" presId="urn:microsoft.com/office/officeart/2005/8/layout/list1"/>
    <dgm:cxn modelId="{52328C42-493D-4909-A9AA-C3A0AC8116E4}" type="presParOf" srcId="{FBA70F39-D41D-43A1-885C-E6A221FF6D5A}" destId="{792B9AD6-6212-47EC-8680-E7692C4E4216}" srcOrd="0" destOrd="0" presId="urn:microsoft.com/office/officeart/2005/8/layout/list1"/>
    <dgm:cxn modelId="{EC08B222-DC25-49B0-BA0C-0D0388FAFC52}" type="presParOf" srcId="{FBA70F39-D41D-43A1-885C-E6A221FF6D5A}" destId="{53B0987E-59D8-4830-B1C7-0ECC9CF2CD14}" srcOrd="1" destOrd="0" presId="urn:microsoft.com/office/officeart/2005/8/layout/list1"/>
    <dgm:cxn modelId="{7C883D71-1F39-493C-AC28-4030E4315336}" type="presParOf" srcId="{8509DE20-8EC3-437E-9DF6-A638DBBD54D8}" destId="{9C48D1D3-EA6E-41E6-BEA6-3E08D8B25C4C}" srcOrd="1" destOrd="0" presId="urn:microsoft.com/office/officeart/2005/8/layout/list1"/>
    <dgm:cxn modelId="{3D0F223F-2824-4183-9E0E-E5FB91B39043}" type="presParOf" srcId="{8509DE20-8EC3-437E-9DF6-A638DBBD54D8}" destId="{A61D5B7C-2CDB-4429-85F7-3E58F478F345}" srcOrd="2" destOrd="0" presId="urn:microsoft.com/office/officeart/2005/8/layout/list1"/>
    <dgm:cxn modelId="{4C28E832-CDD3-4CEE-98F8-6EE80B46E915}" type="presParOf" srcId="{8509DE20-8EC3-437E-9DF6-A638DBBD54D8}" destId="{D0A18BCA-5BD9-49DF-AD26-C02EAA6E932A}" srcOrd="3" destOrd="0" presId="urn:microsoft.com/office/officeart/2005/8/layout/list1"/>
    <dgm:cxn modelId="{50780D2D-444A-4122-ADA5-95AEF92A73E7}" type="presParOf" srcId="{8509DE20-8EC3-437E-9DF6-A638DBBD54D8}" destId="{B13C464D-49F2-4091-A9D2-4B1E15F9C041}" srcOrd="4" destOrd="0" presId="urn:microsoft.com/office/officeart/2005/8/layout/list1"/>
    <dgm:cxn modelId="{3FC29F78-6EF8-4ABA-94EA-B661AB38455A}" type="presParOf" srcId="{B13C464D-49F2-4091-A9D2-4B1E15F9C041}" destId="{962DAB2D-4393-47B0-922A-7CDAC731B342}" srcOrd="0" destOrd="0" presId="urn:microsoft.com/office/officeart/2005/8/layout/list1"/>
    <dgm:cxn modelId="{16E159D0-AC3F-4E63-A9D3-12B4DD1FBBC1}" type="presParOf" srcId="{B13C464D-49F2-4091-A9D2-4B1E15F9C041}" destId="{A1130F5B-F253-4464-BCE2-1906DBBB1E69}" srcOrd="1" destOrd="0" presId="urn:microsoft.com/office/officeart/2005/8/layout/list1"/>
    <dgm:cxn modelId="{DE739A3F-1A8F-43C1-B34C-7480090DB26C}" type="presParOf" srcId="{8509DE20-8EC3-437E-9DF6-A638DBBD54D8}" destId="{E6318BEB-9D6F-4A4B-AAD1-1280C5C99815}" srcOrd="5" destOrd="0" presId="urn:microsoft.com/office/officeart/2005/8/layout/list1"/>
    <dgm:cxn modelId="{F7D1A32D-5256-4595-9F13-F049DD124CAD}" type="presParOf" srcId="{8509DE20-8EC3-437E-9DF6-A638DBBD54D8}" destId="{A4A3412A-6D8D-4B65-A7D9-05ACBA40E092}" srcOrd="6" destOrd="0" presId="urn:microsoft.com/office/officeart/2005/8/layout/list1"/>
    <dgm:cxn modelId="{4E1515D7-60BA-4D09-ADE6-9B46F23EBC30}" type="presParOf" srcId="{8509DE20-8EC3-437E-9DF6-A638DBBD54D8}" destId="{96EBC810-9F5D-4B18-9EC2-B40E92AC60AD}" srcOrd="7" destOrd="0" presId="urn:microsoft.com/office/officeart/2005/8/layout/list1"/>
    <dgm:cxn modelId="{3FD3199C-6A6E-45BB-8FFC-71C64475D364}" type="presParOf" srcId="{8509DE20-8EC3-437E-9DF6-A638DBBD54D8}" destId="{D3091525-E369-45AD-98D3-D48418B373EC}" srcOrd="8" destOrd="0" presId="urn:microsoft.com/office/officeart/2005/8/layout/list1"/>
    <dgm:cxn modelId="{32F51BDC-5ECC-4894-830D-4BDCDDCFE8A9}" type="presParOf" srcId="{D3091525-E369-45AD-98D3-D48418B373EC}" destId="{C3ACB4AA-28DD-4C73-AE01-4595067BF7F4}" srcOrd="0" destOrd="0" presId="urn:microsoft.com/office/officeart/2005/8/layout/list1"/>
    <dgm:cxn modelId="{7745A364-14A7-4273-A704-C6BAA0A513FB}" type="presParOf" srcId="{D3091525-E369-45AD-98D3-D48418B373EC}" destId="{3D806FF3-57BC-449A-903B-DE91911E3235}" srcOrd="1" destOrd="0" presId="urn:microsoft.com/office/officeart/2005/8/layout/list1"/>
    <dgm:cxn modelId="{675AFB77-9AC0-41BB-BF11-3D89398865C9}" type="presParOf" srcId="{8509DE20-8EC3-437E-9DF6-A638DBBD54D8}" destId="{DFA2A824-5BDB-4154-8241-3B6467D4A3CF}" srcOrd="9" destOrd="0" presId="urn:microsoft.com/office/officeart/2005/8/layout/list1"/>
    <dgm:cxn modelId="{D6157B94-348E-4829-A1DC-4B1CD5AC2EB4}" type="presParOf" srcId="{8509DE20-8EC3-437E-9DF6-A638DBBD54D8}" destId="{01A9A66C-6E80-4C9D-9E02-A29008E65C58}" srcOrd="10" destOrd="0" presId="urn:microsoft.com/office/officeart/2005/8/layout/list1"/>
    <dgm:cxn modelId="{3B603B03-D2D8-4018-ADDE-44C90ECE38F8}" type="presParOf" srcId="{8509DE20-8EC3-437E-9DF6-A638DBBD54D8}" destId="{7717A208-395B-4AEE-8CC8-C94085CF0D5D}" srcOrd="11" destOrd="0" presId="urn:microsoft.com/office/officeart/2005/8/layout/list1"/>
    <dgm:cxn modelId="{47C4EF01-382B-484E-BBAD-D470C5AA4880}" type="presParOf" srcId="{8509DE20-8EC3-437E-9DF6-A638DBBD54D8}" destId="{45CAADC2-D8D2-4CE3-BB50-2904CA3DF93A}" srcOrd="12" destOrd="0" presId="urn:microsoft.com/office/officeart/2005/8/layout/list1"/>
    <dgm:cxn modelId="{BE0FF46E-9D10-477D-A254-D3B07590D18F}" type="presParOf" srcId="{45CAADC2-D8D2-4CE3-BB50-2904CA3DF93A}" destId="{4C5990FF-801A-462C-B3D5-0018B3942437}" srcOrd="0" destOrd="0" presId="urn:microsoft.com/office/officeart/2005/8/layout/list1"/>
    <dgm:cxn modelId="{1CD7D4D5-2430-485F-9349-B3FF6CF0BCE8}" type="presParOf" srcId="{45CAADC2-D8D2-4CE3-BB50-2904CA3DF93A}" destId="{7B202D30-E4E9-42BB-A902-C1B797AAB499}" srcOrd="1" destOrd="0" presId="urn:microsoft.com/office/officeart/2005/8/layout/list1"/>
    <dgm:cxn modelId="{E9297EF1-D3FD-4587-9CE0-25AE0A4430F6}" type="presParOf" srcId="{8509DE20-8EC3-437E-9DF6-A638DBBD54D8}" destId="{FE695545-DCC6-4F98-B455-BDD39AB6A336}" srcOrd="13" destOrd="0" presId="urn:microsoft.com/office/officeart/2005/8/layout/list1"/>
    <dgm:cxn modelId="{45F0D5A1-AD1C-4778-B090-DD36B638011F}" type="presParOf" srcId="{8509DE20-8EC3-437E-9DF6-A638DBBD54D8}" destId="{5F920232-95AB-4A01-ACD3-A10AA36D953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F0303-D319-480B-9BB3-A7C0D2CC32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BBF93A4-2E7D-4A6A-95E8-D8CF107E70DE}">
      <dgm:prSet phldrT="[Текст]" custT="1"/>
      <dgm:spPr/>
      <dgm:t>
        <a:bodyPr/>
        <a:lstStyle/>
        <a:p>
          <a:pPr>
            <a:buFont typeface="+mj-lt"/>
            <a:buAutoNum type="arabicPeriod"/>
          </a:pPr>
          <a:r>
            <a:rPr lang="uk-UA" sz="2000" dirty="0"/>
            <a:t>рапорт поліцейського підрозділу ювенальної превенції про дитину, яка впродовж року два і більше разів притягалася до адміністративної відповідальності, з долученням копій постанов суду про притягнення до адміністративної відповідальності;</a:t>
          </a:r>
          <a:endParaRPr lang="ru-RU" sz="2000" dirty="0"/>
        </a:p>
      </dgm:t>
    </dgm:pt>
    <dgm:pt modelId="{E46925B6-BD96-4B33-8A22-E41BDB501E5F}" type="parTrans" cxnId="{A941C45F-3A19-417E-8213-5FCA6CA6B0A2}">
      <dgm:prSet/>
      <dgm:spPr/>
      <dgm:t>
        <a:bodyPr/>
        <a:lstStyle/>
        <a:p>
          <a:endParaRPr lang="ru-RU"/>
        </a:p>
      </dgm:t>
    </dgm:pt>
    <dgm:pt modelId="{04E56726-23F3-41DF-B096-2C0A98AA780C}" type="sibTrans" cxnId="{A941C45F-3A19-417E-8213-5FCA6CA6B0A2}">
      <dgm:prSet/>
      <dgm:spPr/>
      <dgm:t>
        <a:bodyPr/>
        <a:lstStyle/>
        <a:p>
          <a:endParaRPr lang="ru-RU"/>
        </a:p>
      </dgm:t>
    </dgm:pt>
    <dgm:pt modelId="{7DE9D7E0-EC7C-40C2-AC10-70DDE43CA8D0}">
      <dgm:prSet phldrT="[Текст]" custT="1"/>
      <dgm:spPr/>
      <dgm:t>
        <a:bodyPr/>
        <a:lstStyle/>
        <a:p>
          <a:pPr>
            <a:buFont typeface="+mj-lt"/>
            <a:buAutoNum type="arabicPeriod"/>
          </a:pPr>
          <a:r>
            <a:rPr lang="uk-UA" sz="2000" dirty="0"/>
            <a:t>рапорт поліцейського підрозділу ювенальної превенції щодо виявлення дитини, яка впродовж року два і більше разів самовільно залишала сім'ю, навчально-виховний заклад чи спеціальну установу для дітей, з долученням витягів з Єдиного обліку заяв і повідомлень про вчинені кримінальні правопорушення та інші події щодо зареєстрованих фактів безвісного зникнення дитини;</a:t>
          </a:r>
          <a:endParaRPr lang="ru-RU" sz="2000" dirty="0"/>
        </a:p>
      </dgm:t>
    </dgm:pt>
    <dgm:pt modelId="{90900419-5B40-440C-9F70-DBABF199B37B}" type="parTrans" cxnId="{96D550D9-A4E5-479F-95A4-0EE34BF7BF07}">
      <dgm:prSet/>
      <dgm:spPr/>
      <dgm:t>
        <a:bodyPr/>
        <a:lstStyle/>
        <a:p>
          <a:endParaRPr lang="ru-RU"/>
        </a:p>
      </dgm:t>
    </dgm:pt>
    <dgm:pt modelId="{00AB14A2-765C-468E-96AB-91820A9E379C}" type="sibTrans" cxnId="{96D550D9-A4E5-479F-95A4-0EE34BF7BF07}">
      <dgm:prSet/>
      <dgm:spPr/>
      <dgm:t>
        <a:bodyPr/>
        <a:lstStyle/>
        <a:p>
          <a:endParaRPr lang="ru-RU"/>
        </a:p>
      </dgm:t>
    </dgm:pt>
    <dgm:pt modelId="{8509DE20-8EC3-437E-9DF6-A638DBBD54D8}" type="pres">
      <dgm:prSet presAssocID="{D9EF0303-D319-480B-9BB3-A7C0D2CC3277}" presName="linear" presStyleCnt="0">
        <dgm:presLayoutVars>
          <dgm:dir/>
          <dgm:animLvl val="lvl"/>
          <dgm:resizeHandles val="exact"/>
        </dgm:presLayoutVars>
      </dgm:prSet>
      <dgm:spPr/>
    </dgm:pt>
    <dgm:pt modelId="{FBA70F39-D41D-43A1-885C-E6A221FF6D5A}" type="pres">
      <dgm:prSet presAssocID="{ABBF93A4-2E7D-4A6A-95E8-D8CF107E70DE}" presName="parentLin" presStyleCnt="0"/>
      <dgm:spPr/>
    </dgm:pt>
    <dgm:pt modelId="{792B9AD6-6212-47EC-8680-E7692C4E4216}" type="pres">
      <dgm:prSet presAssocID="{ABBF93A4-2E7D-4A6A-95E8-D8CF107E70DE}" presName="parentLeftMargin" presStyleLbl="node1" presStyleIdx="0" presStyleCnt="2"/>
      <dgm:spPr/>
    </dgm:pt>
    <dgm:pt modelId="{53B0987E-59D8-4830-B1C7-0ECC9CF2CD14}" type="pres">
      <dgm:prSet presAssocID="{ABBF93A4-2E7D-4A6A-95E8-D8CF107E70DE}" presName="parentText" presStyleLbl="node1" presStyleIdx="0" presStyleCnt="2" custScaleX="142997" custScaleY="403518">
        <dgm:presLayoutVars>
          <dgm:chMax val="0"/>
          <dgm:bulletEnabled val="1"/>
        </dgm:presLayoutVars>
      </dgm:prSet>
      <dgm:spPr/>
    </dgm:pt>
    <dgm:pt modelId="{9C48D1D3-EA6E-41E6-BEA6-3E08D8B25C4C}" type="pres">
      <dgm:prSet presAssocID="{ABBF93A4-2E7D-4A6A-95E8-D8CF107E70DE}" presName="negativeSpace" presStyleCnt="0"/>
      <dgm:spPr/>
    </dgm:pt>
    <dgm:pt modelId="{A61D5B7C-2CDB-4429-85F7-3E58F478F345}" type="pres">
      <dgm:prSet presAssocID="{ABBF93A4-2E7D-4A6A-95E8-D8CF107E70DE}" presName="childText" presStyleLbl="conFgAcc1" presStyleIdx="0" presStyleCnt="2">
        <dgm:presLayoutVars>
          <dgm:bulletEnabled val="1"/>
        </dgm:presLayoutVars>
      </dgm:prSet>
      <dgm:spPr/>
    </dgm:pt>
    <dgm:pt modelId="{D0A18BCA-5BD9-49DF-AD26-C02EAA6E932A}" type="pres">
      <dgm:prSet presAssocID="{04E56726-23F3-41DF-B096-2C0A98AA780C}" presName="spaceBetweenRectangles" presStyleCnt="0"/>
      <dgm:spPr/>
    </dgm:pt>
    <dgm:pt modelId="{B13C464D-49F2-4091-A9D2-4B1E15F9C041}" type="pres">
      <dgm:prSet presAssocID="{7DE9D7E0-EC7C-40C2-AC10-70DDE43CA8D0}" presName="parentLin" presStyleCnt="0"/>
      <dgm:spPr/>
    </dgm:pt>
    <dgm:pt modelId="{962DAB2D-4393-47B0-922A-7CDAC731B342}" type="pres">
      <dgm:prSet presAssocID="{7DE9D7E0-EC7C-40C2-AC10-70DDE43CA8D0}" presName="parentLeftMargin" presStyleLbl="node1" presStyleIdx="0" presStyleCnt="2"/>
      <dgm:spPr/>
    </dgm:pt>
    <dgm:pt modelId="{A1130F5B-F253-4464-BCE2-1906DBBB1E69}" type="pres">
      <dgm:prSet presAssocID="{7DE9D7E0-EC7C-40C2-AC10-70DDE43CA8D0}" presName="parentText" presStyleLbl="node1" presStyleIdx="1" presStyleCnt="2" custScaleX="134676" custScaleY="500552">
        <dgm:presLayoutVars>
          <dgm:chMax val="0"/>
          <dgm:bulletEnabled val="1"/>
        </dgm:presLayoutVars>
      </dgm:prSet>
      <dgm:spPr/>
    </dgm:pt>
    <dgm:pt modelId="{E6318BEB-9D6F-4A4B-AAD1-1280C5C99815}" type="pres">
      <dgm:prSet presAssocID="{7DE9D7E0-EC7C-40C2-AC10-70DDE43CA8D0}" presName="negativeSpace" presStyleCnt="0"/>
      <dgm:spPr/>
    </dgm:pt>
    <dgm:pt modelId="{A4A3412A-6D8D-4B65-A7D9-05ACBA40E092}" type="pres">
      <dgm:prSet presAssocID="{7DE9D7E0-EC7C-40C2-AC10-70DDE43CA8D0}" presName="childText" presStyleLbl="conFgAcc1" presStyleIdx="1" presStyleCnt="2">
        <dgm:presLayoutVars>
          <dgm:bulletEnabled val="1"/>
        </dgm:presLayoutVars>
      </dgm:prSet>
      <dgm:spPr/>
    </dgm:pt>
  </dgm:ptLst>
  <dgm:cxnLst>
    <dgm:cxn modelId="{CCFE7915-FA58-40D0-B80D-1EFEA97184E6}" type="presOf" srcId="{7DE9D7E0-EC7C-40C2-AC10-70DDE43CA8D0}" destId="{A1130F5B-F253-4464-BCE2-1906DBBB1E69}" srcOrd="1" destOrd="0" presId="urn:microsoft.com/office/officeart/2005/8/layout/list1"/>
    <dgm:cxn modelId="{C2C4A716-2689-4082-8560-95B6C5804FC2}" type="presOf" srcId="{ABBF93A4-2E7D-4A6A-95E8-D8CF107E70DE}" destId="{792B9AD6-6212-47EC-8680-E7692C4E4216}" srcOrd="0" destOrd="0" presId="urn:microsoft.com/office/officeart/2005/8/layout/list1"/>
    <dgm:cxn modelId="{A941C45F-3A19-417E-8213-5FCA6CA6B0A2}" srcId="{D9EF0303-D319-480B-9BB3-A7C0D2CC3277}" destId="{ABBF93A4-2E7D-4A6A-95E8-D8CF107E70DE}" srcOrd="0" destOrd="0" parTransId="{E46925B6-BD96-4B33-8A22-E41BDB501E5F}" sibTransId="{04E56726-23F3-41DF-B096-2C0A98AA780C}"/>
    <dgm:cxn modelId="{60DEA245-4546-4CFA-B08C-3B5BF73D44B1}" type="presOf" srcId="{D9EF0303-D319-480B-9BB3-A7C0D2CC3277}" destId="{8509DE20-8EC3-437E-9DF6-A638DBBD54D8}" srcOrd="0" destOrd="0" presId="urn:microsoft.com/office/officeart/2005/8/layout/list1"/>
    <dgm:cxn modelId="{66F7F07E-DADF-4209-9EE7-7EDCB2BA68B4}" type="presOf" srcId="{7DE9D7E0-EC7C-40C2-AC10-70DDE43CA8D0}" destId="{962DAB2D-4393-47B0-922A-7CDAC731B342}" srcOrd="0" destOrd="0" presId="urn:microsoft.com/office/officeart/2005/8/layout/list1"/>
    <dgm:cxn modelId="{96D550D9-A4E5-479F-95A4-0EE34BF7BF07}" srcId="{D9EF0303-D319-480B-9BB3-A7C0D2CC3277}" destId="{7DE9D7E0-EC7C-40C2-AC10-70DDE43CA8D0}" srcOrd="1" destOrd="0" parTransId="{90900419-5B40-440C-9F70-DBABF199B37B}" sibTransId="{00AB14A2-765C-468E-96AB-91820A9E379C}"/>
    <dgm:cxn modelId="{B0A362E1-DBBC-4B85-A1C1-339B483C1406}" type="presOf" srcId="{ABBF93A4-2E7D-4A6A-95E8-D8CF107E70DE}" destId="{53B0987E-59D8-4830-B1C7-0ECC9CF2CD14}" srcOrd="1" destOrd="0" presId="urn:microsoft.com/office/officeart/2005/8/layout/list1"/>
    <dgm:cxn modelId="{4C166CEB-9FEF-4648-A9BC-1E9D3F315D09}" type="presParOf" srcId="{8509DE20-8EC3-437E-9DF6-A638DBBD54D8}" destId="{FBA70F39-D41D-43A1-885C-E6A221FF6D5A}" srcOrd="0" destOrd="0" presId="urn:microsoft.com/office/officeart/2005/8/layout/list1"/>
    <dgm:cxn modelId="{52328C42-493D-4909-A9AA-C3A0AC8116E4}" type="presParOf" srcId="{FBA70F39-D41D-43A1-885C-E6A221FF6D5A}" destId="{792B9AD6-6212-47EC-8680-E7692C4E4216}" srcOrd="0" destOrd="0" presId="urn:microsoft.com/office/officeart/2005/8/layout/list1"/>
    <dgm:cxn modelId="{EC08B222-DC25-49B0-BA0C-0D0388FAFC52}" type="presParOf" srcId="{FBA70F39-D41D-43A1-885C-E6A221FF6D5A}" destId="{53B0987E-59D8-4830-B1C7-0ECC9CF2CD14}" srcOrd="1" destOrd="0" presId="urn:microsoft.com/office/officeart/2005/8/layout/list1"/>
    <dgm:cxn modelId="{7C883D71-1F39-493C-AC28-4030E4315336}" type="presParOf" srcId="{8509DE20-8EC3-437E-9DF6-A638DBBD54D8}" destId="{9C48D1D3-EA6E-41E6-BEA6-3E08D8B25C4C}" srcOrd="1" destOrd="0" presId="urn:microsoft.com/office/officeart/2005/8/layout/list1"/>
    <dgm:cxn modelId="{3D0F223F-2824-4183-9E0E-E5FB91B39043}" type="presParOf" srcId="{8509DE20-8EC3-437E-9DF6-A638DBBD54D8}" destId="{A61D5B7C-2CDB-4429-85F7-3E58F478F345}" srcOrd="2" destOrd="0" presId="urn:microsoft.com/office/officeart/2005/8/layout/list1"/>
    <dgm:cxn modelId="{4C28E832-CDD3-4CEE-98F8-6EE80B46E915}" type="presParOf" srcId="{8509DE20-8EC3-437E-9DF6-A638DBBD54D8}" destId="{D0A18BCA-5BD9-49DF-AD26-C02EAA6E932A}" srcOrd="3" destOrd="0" presId="urn:microsoft.com/office/officeart/2005/8/layout/list1"/>
    <dgm:cxn modelId="{50780D2D-444A-4122-ADA5-95AEF92A73E7}" type="presParOf" srcId="{8509DE20-8EC3-437E-9DF6-A638DBBD54D8}" destId="{B13C464D-49F2-4091-A9D2-4B1E15F9C041}" srcOrd="4" destOrd="0" presId="urn:microsoft.com/office/officeart/2005/8/layout/list1"/>
    <dgm:cxn modelId="{3FC29F78-6EF8-4ABA-94EA-B661AB38455A}" type="presParOf" srcId="{B13C464D-49F2-4091-A9D2-4B1E15F9C041}" destId="{962DAB2D-4393-47B0-922A-7CDAC731B342}" srcOrd="0" destOrd="0" presId="urn:microsoft.com/office/officeart/2005/8/layout/list1"/>
    <dgm:cxn modelId="{16E159D0-AC3F-4E63-A9D3-12B4DD1FBBC1}" type="presParOf" srcId="{B13C464D-49F2-4091-A9D2-4B1E15F9C041}" destId="{A1130F5B-F253-4464-BCE2-1906DBBB1E69}" srcOrd="1" destOrd="0" presId="urn:microsoft.com/office/officeart/2005/8/layout/list1"/>
    <dgm:cxn modelId="{DE739A3F-1A8F-43C1-B34C-7480090DB26C}" type="presParOf" srcId="{8509DE20-8EC3-437E-9DF6-A638DBBD54D8}" destId="{E6318BEB-9D6F-4A4B-AAD1-1280C5C99815}" srcOrd="5" destOrd="0" presId="urn:microsoft.com/office/officeart/2005/8/layout/list1"/>
    <dgm:cxn modelId="{F7D1A32D-5256-4595-9F13-F049DD124CAD}" type="presParOf" srcId="{8509DE20-8EC3-437E-9DF6-A638DBBD54D8}" destId="{A4A3412A-6D8D-4B65-A7D9-05ACBA40E09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EF0303-D319-480B-9BB3-A7C0D2CC32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BBF93A4-2E7D-4A6A-95E8-D8CF107E70DE}">
      <dgm:prSet phldrT="[Текст]" custT="1"/>
      <dgm:spPr/>
      <dgm:t>
        <a:bodyPr/>
        <a:lstStyle/>
        <a:p>
          <a:pPr>
            <a:buFont typeface="+mj-lt"/>
            <a:buAutoNum type="arabicPeriod"/>
          </a:pPr>
          <a:r>
            <a:rPr lang="uk-UA" sz="2000" dirty="0"/>
            <a:t>Копія постанови суду щодо притягнення до адміністративної відповідальності за статтею 173</a:t>
          </a:r>
          <a:r>
            <a:rPr lang="uk-UA" sz="2000" baseline="30000" dirty="0"/>
            <a:t>-4</a:t>
          </a:r>
          <a:r>
            <a:rPr lang="uk-UA" sz="2000" dirty="0"/>
            <a:t> Кодексу України про адміністративні правопорушення дитини чи батьків або осіб, які їх замінюють.</a:t>
          </a:r>
          <a:endParaRPr lang="ru-RU" sz="2000" dirty="0"/>
        </a:p>
      </dgm:t>
    </dgm:pt>
    <dgm:pt modelId="{E46925B6-BD96-4B33-8A22-E41BDB501E5F}" type="parTrans" cxnId="{A941C45F-3A19-417E-8213-5FCA6CA6B0A2}">
      <dgm:prSet/>
      <dgm:spPr/>
      <dgm:t>
        <a:bodyPr/>
        <a:lstStyle/>
        <a:p>
          <a:endParaRPr lang="ru-RU"/>
        </a:p>
      </dgm:t>
    </dgm:pt>
    <dgm:pt modelId="{04E56726-23F3-41DF-B096-2C0A98AA780C}" type="sibTrans" cxnId="{A941C45F-3A19-417E-8213-5FCA6CA6B0A2}">
      <dgm:prSet/>
      <dgm:spPr/>
      <dgm:t>
        <a:bodyPr/>
        <a:lstStyle/>
        <a:p>
          <a:endParaRPr lang="ru-RU"/>
        </a:p>
      </dgm:t>
    </dgm:pt>
    <dgm:pt modelId="{7DE9D7E0-EC7C-40C2-AC10-70DDE43CA8D0}">
      <dgm:prSet phldrT="[Текст]" custT="1"/>
      <dgm:spPr/>
      <dgm:t>
        <a:bodyPr/>
        <a:lstStyle/>
        <a:p>
          <a:pPr>
            <a:buFont typeface="+mj-lt"/>
            <a:buAutoNum type="arabicPeriod"/>
          </a:pPr>
          <a:r>
            <a:rPr lang="uk-UA" sz="2000" dirty="0"/>
            <a:t>За наявності підстав для взяття дитини на профілактичний облік поліцейський підрозділу ювенальної превенції у триденний строк виносить постанову про взяття на профілактичний облік дитини та заведення обліково-профілактичної справи, яку затверджує начальник територіального (відокремленого) підрозділу ГУНП.</a:t>
          </a:r>
          <a:endParaRPr lang="ru-RU" sz="2000" dirty="0"/>
        </a:p>
      </dgm:t>
    </dgm:pt>
    <dgm:pt modelId="{90900419-5B40-440C-9F70-DBABF199B37B}" type="parTrans" cxnId="{96D550D9-A4E5-479F-95A4-0EE34BF7BF07}">
      <dgm:prSet/>
      <dgm:spPr/>
      <dgm:t>
        <a:bodyPr/>
        <a:lstStyle/>
        <a:p>
          <a:endParaRPr lang="ru-RU"/>
        </a:p>
      </dgm:t>
    </dgm:pt>
    <dgm:pt modelId="{00AB14A2-765C-468E-96AB-91820A9E379C}" type="sibTrans" cxnId="{96D550D9-A4E5-479F-95A4-0EE34BF7BF07}">
      <dgm:prSet/>
      <dgm:spPr/>
      <dgm:t>
        <a:bodyPr/>
        <a:lstStyle/>
        <a:p>
          <a:endParaRPr lang="ru-RU"/>
        </a:p>
      </dgm:t>
    </dgm:pt>
    <dgm:pt modelId="{8509DE20-8EC3-437E-9DF6-A638DBBD54D8}" type="pres">
      <dgm:prSet presAssocID="{D9EF0303-D319-480B-9BB3-A7C0D2CC3277}" presName="linear" presStyleCnt="0">
        <dgm:presLayoutVars>
          <dgm:dir/>
          <dgm:animLvl val="lvl"/>
          <dgm:resizeHandles val="exact"/>
        </dgm:presLayoutVars>
      </dgm:prSet>
      <dgm:spPr/>
    </dgm:pt>
    <dgm:pt modelId="{FBA70F39-D41D-43A1-885C-E6A221FF6D5A}" type="pres">
      <dgm:prSet presAssocID="{ABBF93A4-2E7D-4A6A-95E8-D8CF107E70DE}" presName="parentLin" presStyleCnt="0"/>
      <dgm:spPr/>
    </dgm:pt>
    <dgm:pt modelId="{792B9AD6-6212-47EC-8680-E7692C4E4216}" type="pres">
      <dgm:prSet presAssocID="{ABBF93A4-2E7D-4A6A-95E8-D8CF107E70DE}" presName="parentLeftMargin" presStyleLbl="node1" presStyleIdx="0" presStyleCnt="2"/>
      <dgm:spPr/>
    </dgm:pt>
    <dgm:pt modelId="{53B0987E-59D8-4830-B1C7-0ECC9CF2CD14}" type="pres">
      <dgm:prSet presAssocID="{ABBF93A4-2E7D-4A6A-95E8-D8CF107E70DE}" presName="parentText" presStyleLbl="node1" presStyleIdx="0" presStyleCnt="2" custScaleX="142997" custScaleY="403518">
        <dgm:presLayoutVars>
          <dgm:chMax val="0"/>
          <dgm:bulletEnabled val="1"/>
        </dgm:presLayoutVars>
      </dgm:prSet>
      <dgm:spPr/>
    </dgm:pt>
    <dgm:pt modelId="{9C48D1D3-EA6E-41E6-BEA6-3E08D8B25C4C}" type="pres">
      <dgm:prSet presAssocID="{ABBF93A4-2E7D-4A6A-95E8-D8CF107E70DE}" presName="negativeSpace" presStyleCnt="0"/>
      <dgm:spPr/>
    </dgm:pt>
    <dgm:pt modelId="{A61D5B7C-2CDB-4429-85F7-3E58F478F345}" type="pres">
      <dgm:prSet presAssocID="{ABBF93A4-2E7D-4A6A-95E8-D8CF107E70DE}" presName="childText" presStyleLbl="conFgAcc1" presStyleIdx="0" presStyleCnt="2">
        <dgm:presLayoutVars>
          <dgm:bulletEnabled val="1"/>
        </dgm:presLayoutVars>
      </dgm:prSet>
      <dgm:spPr/>
    </dgm:pt>
    <dgm:pt modelId="{D0A18BCA-5BD9-49DF-AD26-C02EAA6E932A}" type="pres">
      <dgm:prSet presAssocID="{04E56726-23F3-41DF-B096-2C0A98AA780C}" presName="spaceBetweenRectangles" presStyleCnt="0"/>
      <dgm:spPr/>
    </dgm:pt>
    <dgm:pt modelId="{B13C464D-49F2-4091-A9D2-4B1E15F9C041}" type="pres">
      <dgm:prSet presAssocID="{7DE9D7E0-EC7C-40C2-AC10-70DDE43CA8D0}" presName="parentLin" presStyleCnt="0"/>
      <dgm:spPr/>
    </dgm:pt>
    <dgm:pt modelId="{962DAB2D-4393-47B0-922A-7CDAC731B342}" type="pres">
      <dgm:prSet presAssocID="{7DE9D7E0-EC7C-40C2-AC10-70DDE43CA8D0}" presName="parentLeftMargin" presStyleLbl="node1" presStyleIdx="0" presStyleCnt="2"/>
      <dgm:spPr/>
    </dgm:pt>
    <dgm:pt modelId="{A1130F5B-F253-4464-BCE2-1906DBBB1E69}" type="pres">
      <dgm:prSet presAssocID="{7DE9D7E0-EC7C-40C2-AC10-70DDE43CA8D0}" presName="parentText" presStyleLbl="node1" presStyleIdx="1" presStyleCnt="2" custScaleX="134676" custScaleY="500552">
        <dgm:presLayoutVars>
          <dgm:chMax val="0"/>
          <dgm:bulletEnabled val="1"/>
        </dgm:presLayoutVars>
      </dgm:prSet>
      <dgm:spPr/>
    </dgm:pt>
    <dgm:pt modelId="{E6318BEB-9D6F-4A4B-AAD1-1280C5C99815}" type="pres">
      <dgm:prSet presAssocID="{7DE9D7E0-EC7C-40C2-AC10-70DDE43CA8D0}" presName="negativeSpace" presStyleCnt="0"/>
      <dgm:spPr/>
    </dgm:pt>
    <dgm:pt modelId="{A4A3412A-6D8D-4B65-A7D9-05ACBA40E092}" type="pres">
      <dgm:prSet presAssocID="{7DE9D7E0-EC7C-40C2-AC10-70DDE43CA8D0}" presName="childText" presStyleLbl="conFgAcc1" presStyleIdx="1" presStyleCnt="2">
        <dgm:presLayoutVars>
          <dgm:bulletEnabled val="1"/>
        </dgm:presLayoutVars>
      </dgm:prSet>
      <dgm:spPr/>
    </dgm:pt>
  </dgm:ptLst>
  <dgm:cxnLst>
    <dgm:cxn modelId="{CCFE7915-FA58-40D0-B80D-1EFEA97184E6}" type="presOf" srcId="{7DE9D7E0-EC7C-40C2-AC10-70DDE43CA8D0}" destId="{A1130F5B-F253-4464-BCE2-1906DBBB1E69}" srcOrd="1" destOrd="0" presId="urn:microsoft.com/office/officeart/2005/8/layout/list1"/>
    <dgm:cxn modelId="{C2C4A716-2689-4082-8560-95B6C5804FC2}" type="presOf" srcId="{ABBF93A4-2E7D-4A6A-95E8-D8CF107E70DE}" destId="{792B9AD6-6212-47EC-8680-E7692C4E4216}" srcOrd="0" destOrd="0" presId="urn:microsoft.com/office/officeart/2005/8/layout/list1"/>
    <dgm:cxn modelId="{A941C45F-3A19-417E-8213-5FCA6CA6B0A2}" srcId="{D9EF0303-D319-480B-9BB3-A7C0D2CC3277}" destId="{ABBF93A4-2E7D-4A6A-95E8-D8CF107E70DE}" srcOrd="0" destOrd="0" parTransId="{E46925B6-BD96-4B33-8A22-E41BDB501E5F}" sibTransId="{04E56726-23F3-41DF-B096-2C0A98AA780C}"/>
    <dgm:cxn modelId="{60DEA245-4546-4CFA-B08C-3B5BF73D44B1}" type="presOf" srcId="{D9EF0303-D319-480B-9BB3-A7C0D2CC3277}" destId="{8509DE20-8EC3-437E-9DF6-A638DBBD54D8}" srcOrd="0" destOrd="0" presId="urn:microsoft.com/office/officeart/2005/8/layout/list1"/>
    <dgm:cxn modelId="{66F7F07E-DADF-4209-9EE7-7EDCB2BA68B4}" type="presOf" srcId="{7DE9D7E0-EC7C-40C2-AC10-70DDE43CA8D0}" destId="{962DAB2D-4393-47B0-922A-7CDAC731B342}" srcOrd="0" destOrd="0" presId="urn:microsoft.com/office/officeart/2005/8/layout/list1"/>
    <dgm:cxn modelId="{96D550D9-A4E5-479F-95A4-0EE34BF7BF07}" srcId="{D9EF0303-D319-480B-9BB3-A7C0D2CC3277}" destId="{7DE9D7E0-EC7C-40C2-AC10-70DDE43CA8D0}" srcOrd="1" destOrd="0" parTransId="{90900419-5B40-440C-9F70-DBABF199B37B}" sibTransId="{00AB14A2-765C-468E-96AB-91820A9E379C}"/>
    <dgm:cxn modelId="{B0A362E1-DBBC-4B85-A1C1-339B483C1406}" type="presOf" srcId="{ABBF93A4-2E7D-4A6A-95E8-D8CF107E70DE}" destId="{53B0987E-59D8-4830-B1C7-0ECC9CF2CD14}" srcOrd="1" destOrd="0" presId="urn:microsoft.com/office/officeart/2005/8/layout/list1"/>
    <dgm:cxn modelId="{4C166CEB-9FEF-4648-A9BC-1E9D3F315D09}" type="presParOf" srcId="{8509DE20-8EC3-437E-9DF6-A638DBBD54D8}" destId="{FBA70F39-D41D-43A1-885C-E6A221FF6D5A}" srcOrd="0" destOrd="0" presId="urn:microsoft.com/office/officeart/2005/8/layout/list1"/>
    <dgm:cxn modelId="{52328C42-493D-4909-A9AA-C3A0AC8116E4}" type="presParOf" srcId="{FBA70F39-D41D-43A1-885C-E6A221FF6D5A}" destId="{792B9AD6-6212-47EC-8680-E7692C4E4216}" srcOrd="0" destOrd="0" presId="urn:microsoft.com/office/officeart/2005/8/layout/list1"/>
    <dgm:cxn modelId="{EC08B222-DC25-49B0-BA0C-0D0388FAFC52}" type="presParOf" srcId="{FBA70F39-D41D-43A1-885C-E6A221FF6D5A}" destId="{53B0987E-59D8-4830-B1C7-0ECC9CF2CD14}" srcOrd="1" destOrd="0" presId="urn:microsoft.com/office/officeart/2005/8/layout/list1"/>
    <dgm:cxn modelId="{7C883D71-1F39-493C-AC28-4030E4315336}" type="presParOf" srcId="{8509DE20-8EC3-437E-9DF6-A638DBBD54D8}" destId="{9C48D1D3-EA6E-41E6-BEA6-3E08D8B25C4C}" srcOrd="1" destOrd="0" presId="urn:microsoft.com/office/officeart/2005/8/layout/list1"/>
    <dgm:cxn modelId="{3D0F223F-2824-4183-9E0E-E5FB91B39043}" type="presParOf" srcId="{8509DE20-8EC3-437E-9DF6-A638DBBD54D8}" destId="{A61D5B7C-2CDB-4429-85F7-3E58F478F345}" srcOrd="2" destOrd="0" presId="urn:microsoft.com/office/officeart/2005/8/layout/list1"/>
    <dgm:cxn modelId="{4C28E832-CDD3-4CEE-98F8-6EE80B46E915}" type="presParOf" srcId="{8509DE20-8EC3-437E-9DF6-A638DBBD54D8}" destId="{D0A18BCA-5BD9-49DF-AD26-C02EAA6E932A}" srcOrd="3" destOrd="0" presId="urn:microsoft.com/office/officeart/2005/8/layout/list1"/>
    <dgm:cxn modelId="{50780D2D-444A-4122-ADA5-95AEF92A73E7}" type="presParOf" srcId="{8509DE20-8EC3-437E-9DF6-A638DBBD54D8}" destId="{B13C464D-49F2-4091-A9D2-4B1E15F9C041}" srcOrd="4" destOrd="0" presId="urn:microsoft.com/office/officeart/2005/8/layout/list1"/>
    <dgm:cxn modelId="{3FC29F78-6EF8-4ABA-94EA-B661AB38455A}" type="presParOf" srcId="{B13C464D-49F2-4091-A9D2-4B1E15F9C041}" destId="{962DAB2D-4393-47B0-922A-7CDAC731B342}" srcOrd="0" destOrd="0" presId="urn:microsoft.com/office/officeart/2005/8/layout/list1"/>
    <dgm:cxn modelId="{16E159D0-AC3F-4E63-A9D3-12B4DD1FBBC1}" type="presParOf" srcId="{B13C464D-49F2-4091-A9D2-4B1E15F9C041}" destId="{A1130F5B-F253-4464-BCE2-1906DBBB1E69}" srcOrd="1" destOrd="0" presId="urn:microsoft.com/office/officeart/2005/8/layout/list1"/>
    <dgm:cxn modelId="{DE739A3F-1A8F-43C1-B34C-7480090DB26C}" type="presParOf" srcId="{8509DE20-8EC3-437E-9DF6-A638DBBD54D8}" destId="{E6318BEB-9D6F-4A4B-AAD1-1280C5C99815}" srcOrd="5" destOrd="0" presId="urn:microsoft.com/office/officeart/2005/8/layout/list1"/>
    <dgm:cxn modelId="{F7D1A32D-5256-4595-9F13-F049DD124CAD}" type="presParOf" srcId="{8509DE20-8EC3-437E-9DF6-A638DBBD54D8}" destId="{A4A3412A-6D8D-4B65-A7D9-05ACBA40E09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7E8B58-BB12-43CA-9BCB-D6104F9B91A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ru-RU"/>
        </a:p>
      </dgm:t>
    </dgm:pt>
    <dgm:pt modelId="{64DDA4B8-E732-45AB-B7F9-AFCDB0DDE654}">
      <dgm:prSet phldrT="[Текст]"/>
      <dgm:spPr/>
      <dgm:t>
        <a:bodyPr/>
        <a:lstStyle/>
        <a:p>
          <a:r>
            <a:rPr lang="uk-UA" dirty="0"/>
            <a:t>Після одержання інформації про отримання ОПС та взяття дитини на облік за новим місцем проживання поліцейський ювенальної превенції вносить відповідну інформацію до журналу реєстрації ОПС дітей, взятих на профілактичний облік.</a:t>
          </a:r>
          <a:endParaRPr lang="ru-RU" dirty="0"/>
        </a:p>
      </dgm:t>
    </dgm:pt>
    <dgm:pt modelId="{32FD5AE9-D089-415F-99A6-815E044877FE}" type="parTrans" cxnId="{E4F5ACFC-9860-4565-947C-E996A21047EB}">
      <dgm:prSet/>
      <dgm:spPr/>
      <dgm:t>
        <a:bodyPr/>
        <a:lstStyle/>
        <a:p>
          <a:endParaRPr lang="ru-RU"/>
        </a:p>
      </dgm:t>
    </dgm:pt>
    <dgm:pt modelId="{B359C197-035F-499A-BB9A-53E8D55C33A6}" type="sibTrans" cxnId="{E4F5ACFC-9860-4565-947C-E996A21047EB}">
      <dgm:prSet/>
      <dgm:spPr/>
      <dgm:t>
        <a:bodyPr/>
        <a:lstStyle/>
        <a:p>
          <a:endParaRPr lang="ru-RU"/>
        </a:p>
      </dgm:t>
    </dgm:pt>
    <dgm:pt modelId="{EB8C2D46-1FCD-4374-8F32-E054234F2607}">
      <dgm:prSet phldrT="[Текст]"/>
      <dgm:spPr/>
      <dgm:t>
        <a:bodyPr/>
        <a:lstStyle/>
        <a:p>
          <a:r>
            <a:rPr lang="uk-UA" dirty="0"/>
            <a:t>У разі переїзду дитини за кордон або на тимчасово окуповану територію, якщо з моменту переїзду минув рік, профілактичний облік автоматично припиняється.</a:t>
          </a:r>
          <a:endParaRPr lang="ru-RU" dirty="0"/>
        </a:p>
      </dgm:t>
    </dgm:pt>
    <dgm:pt modelId="{D53785DB-0844-4DF2-8247-C074FE3FA7C3}" type="parTrans" cxnId="{EABE3B44-551D-4884-A2AD-D98AF766F878}">
      <dgm:prSet/>
      <dgm:spPr/>
      <dgm:t>
        <a:bodyPr/>
        <a:lstStyle/>
        <a:p>
          <a:endParaRPr lang="ru-RU"/>
        </a:p>
      </dgm:t>
    </dgm:pt>
    <dgm:pt modelId="{B4440820-A2AC-4CCA-BA87-51F5A9058DED}" type="sibTrans" cxnId="{EABE3B44-551D-4884-A2AD-D98AF766F878}">
      <dgm:prSet/>
      <dgm:spPr/>
      <dgm:t>
        <a:bodyPr/>
        <a:lstStyle/>
        <a:p>
          <a:endParaRPr lang="ru-RU"/>
        </a:p>
      </dgm:t>
    </dgm:pt>
    <dgm:pt modelId="{0C4B7B3A-A9D5-45AD-B619-1B8D59D27951}" type="pres">
      <dgm:prSet presAssocID="{537E8B58-BB12-43CA-9BCB-D6104F9B91A5}" presName="diagram" presStyleCnt="0">
        <dgm:presLayoutVars>
          <dgm:dir/>
          <dgm:resizeHandles val="exact"/>
        </dgm:presLayoutVars>
      </dgm:prSet>
      <dgm:spPr/>
    </dgm:pt>
    <dgm:pt modelId="{B0BFBEF0-9276-42EA-874E-877D9F3B2820}" type="pres">
      <dgm:prSet presAssocID="{64DDA4B8-E732-45AB-B7F9-AFCDB0DDE654}" presName="arrow" presStyleLbl="node1" presStyleIdx="0" presStyleCnt="2" custRadScaleRad="105127" custRadScaleInc="-1873">
        <dgm:presLayoutVars>
          <dgm:bulletEnabled val="1"/>
        </dgm:presLayoutVars>
      </dgm:prSet>
      <dgm:spPr/>
    </dgm:pt>
    <dgm:pt modelId="{D03FFC3C-E28B-4932-B110-865C2D0A17D9}" type="pres">
      <dgm:prSet presAssocID="{EB8C2D46-1FCD-4374-8F32-E054234F2607}" presName="arrow" presStyleLbl="node1" presStyleIdx="1" presStyleCnt="2">
        <dgm:presLayoutVars>
          <dgm:bulletEnabled val="1"/>
        </dgm:presLayoutVars>
      </dgm:prSet>
      <dgm:spPr/>
    </dgm:pt>
  </dgm:ptLst>
  <dgm:cxnLst>
    <dgm:cxn modelId="{E912C15B-303B-442F-B504-AD71ADB68F09}" type="presOf" srcId="{64DDA4B8-E732-45AB-B7F9-AFCDB0DDE654}" destId="{B0BFBEF0-9276-42EA-874E-877D9F3B2820}" srcOrd="0" destOrd="0" presId="urn:microsoft.com/office/officeart/2005/8/layout/arrow5"/>
    <dgm:cxn modelId="{EABE3B44-551D-4884-A2AD-D98AF766F878}" srcId="{537E8B58-BB12-43CA-9BCB-D6104F9B91A5}" destId="{EB8C2D46-1FCD-4374-8F32-E054234F2607}" srcOrd="1" destOrd="0" parTransId="{D53785DB-0844-4DF2-8247-C074FE3FA7C3}" sibTransId="{B4440820-A2AC-4CCA-BA87-51F5A9058DED}"/>
    <dgm:cxn modelId="{C5420776-8619-4B28-A792-57DA8F4EE527}" type="presOf" srcId="{537E8B58-BB12-43CA-9BCB-D6104F9B91A5}" destId="{0C4B7B3A-A9D5-45AD-B619-1B8D59D27951}" srcOrd="0" destOrd="0" presId="urn:microsoft.com/office/officeart/2005/8/layout/arrow5"/>
    <dgm:cxn modelId="{E4F5ACFC-9860-4565-947C-E996A21047EB}" srcId="{537E8B58-BB12-43CA-9BCB-D6104F9B91A5}" destId="{64DDA4B8-E732-45AB-B7F9-AFCDB0DDE654}" srcOrd="0" destOrd="0" parTransId="{32FD5AE9-D089-415F-99A6-815E044877FE}" sibTransId="{B359C197-035F-499A-BB9A-53E8D55C33A6}"/>
    <dgm:cxn modelId="{69E2F7FC-3F17-4C8A-8303-6FE3B269442C}" type="presOf" srcId="{EB8C2D46-1FCD-4374-8F32-E054234F2607}" destId="{D03FFC3C-E28B-4932-B110-865C2D0A17D9}" srcOrd="0" destOrd="0" presId="urn:microsoft.com/office/officeart/2005/8/layout/arrow5"/>
    <dgm:cxn modelId="{77DC1C80-F506-4071-AECA-9C703A058ABC}" type="presParOf" srcId="{0C4B7B3A-A9D5-45AD-B619-1B8D59D27951}" destId="{B0BFBEF0-9276-42EA-874E-877D9F3B2820}" srcOrd="0" destOrd="0" presId="urn:microsoft.com/office/officeart/2005/8/layout/arrow5"/>
    <dgm:cxn modelId="{7026AA39-E97E-4D2D-A351-8490B4C9FE7B}" type="presParOf" srcId="{0C4B7B3A-A9D5-45AD-B619-1B8D59D27951}" destId="{D03FFC3C-E28B-4932-B110-865C2D0A17D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3FB34-5616-4FEE-8B86-A45536228917}">
      <dsp:nvSpPr>
        <dsp:cNvPr id="0" name=""/>
        <dsp:cNvSpPr/>
      </dsp:nvSpPr>
      <dsp:spPr>
        <a:xfrm>
          <a:off x="787793" y="0"/>
          <a:ext cx="5534692" cy="172207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t>Профілактична діяльність поділяються на заходи загальної  та заходи індивідуальної профілактики адміністративних і кримінальних правопорушень</a:t>
          </a:r>
          <a:endParaRPr lang="ru-RU" sz="2400" kern="1200" dirty="0"/>
        </a:p>
      </dsp:txBody>
      <dsp:txXfrm>
        <a:off x="838231" y="50438"/>
        <a:ext cx="5433816" cy="1621198"/>
      </dsp:txXfrm>
    </dsp:sp>
    <dsp:sp modelId="{D9F1B7B8-285D-4FEF-8572-D39DB1A0F1B7}">
      <dsp:nvSpPr>
        <dsp:cNvPr id="0" name=""/>
        <dsp:cNvSpPr/>
      </dsp:nvSpPr>
      <dsp:spPr>
        <a:xfrm>
          <a:off x="1341262" y="1722074"/>
          <a:ext cx="718092" cy="893306"/>
        </a:xfrm>
        <a:custGeom>
          <a:avLst/>
          <a:gdLst/>
          <a:ahLst/>
          <a:cxnLst/>
          <a:rect l="0" t="0" r="0" b="0"/>
          <a:pathLst>
            <a:path>
              <a:moveTo>
                <a:pt x="0" y="0"/>
              </a:moveTo>
              <a:lnTo>
                <a:pt x="0" y="893306"/>
              </a:lnTo>
              <a:lnTo>
                <a:pt x="718092" y="89330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0ACEE-8A2F-4D87-8A8A-0E7351E58CA8}">
      <dsp:nvSpPr>
        <dsp:cNvPr id="0" name=""/>
        <dsp:cNvSpPr/>
      </dsp:nvSpPr>
      <dsp:spPr>
        <a:xfrm>
          <a:off x="2059355" y="1950616"/>
          <a:ext cx="2168953" cy="132952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uk-UA" sz="1100" b="1" kern="1200" dirty="0"/>
            <a:t>Заходи загальної профілактики здійснюються на території обслуговування в навчальних закладах та за місцем проживання дітей</a:t>
          </a:r>
          <a:endParaRPr lang="ru-RU" sz="1100" b="1" kern="1200" dirty="0"/>
        </a:p>
      </dsp:txBody>
      <dsp:txXfrm>
        <a:off x="2098296" y="1989557"/>
        <a:ext cx="2091071" cy="1251646"/>
      </dsp:txXfrm>
    </dsp:sp>
    <dsp:sp modelId="{E2A63759-6614-4383-84B1-3AF3EBDCEF56}">
      <dsp:nvSpPr>
        <dsp:cNvPr id="0" name=""/>
        <dsp:cNvSpPr/>
      </dsp:nvSpPr>
      <dsp:spPr>
        <a:xfrm>
          <a:off x="1341262" y="1722074"/>
          <a:ext cx="718092" cy="2442413"/>
        </a:xfrm>
        <a:custGeom>
          <a:avLst/>
          <a:gdLst/>
          <a:ahLst/>
          <a:cxnLst/>
          <a:rect l="0" t="0" r="0" b="0"/>
          <a:pathLst>
            <a:path>
              <a:moveTo>
                <a:pt x="0" y="0"/>
              </a:moveTo>
              <a:lnTo>
                <a:pt x="0" y="2442413"/>
              </a:lnTo>
              <a:lnTo>
                <a:pt x="718092" y="2442413"/>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315D2-4D8F-46C4-A8F2-06045FCACF8B}">
      <dsp:nvSpPr>
        <dsp:cNvPr id="0" name=""/>
        <dsp:cNvSpPr/>
      </dsp:nvSpPr>
      <dsp:spPr>
        <a:xfrm>
          <a:off x="2059355" y="3506500"/>
          <a:ext cx="2295538" cy="131597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uk-UA" sz="1100" b="1" kern="1200" dirty="0"/>
            <a:t>Заходи індивідуальної профілактики здійснюються  поліцейським щодо конкретної дитини з метою попередження вчинення нею адміністративних та кримінальних правопорушень</a:t>
          </a:r>
          <a:endParaRPr lang="ru-RU" sz="1100" b="1" kern="1200" dirty="0"/>
        </a:p>
      </dsp:txBody>
      <dsp:txXfrm>
        <a:off x="2097899" y="3545044"/>
        <a:ext cx="2218450" cy="1238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B4695-889C-4FF7-A863-0240A0B8CEE0}">
      <dsp:nvSpPr>
        <dsp:cNvPr id="0" name=""/>
        <dsp:cNvSpPr/>
      </dsp:nvSpPr>
      <dsp:spPr>
        <a:xfrm>
          <a:off x="0" y="4996164"/>
          <a:ext cx="9144000" cy="85651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err="1"/>
            <a:t>Організація</a:t>
          </a:r>
          <a:r>
            <a:rPr lang="ru-RU" sz="1600" b="1" kern="1200" dirty="0"/>
            <a:t> надання правової та психологічної допомоги дітям, які є потерпілими в кримінальному провадженні чи стали </a:t>
          </a:r>
          <a:r>
            <a:rPr lang="ru-RU" sz="1600" b="1" kern="1200" dirty="0" err="1"/>
            <a:t>свідками</a:t>
          </a:r>
          <a:r>
            <a:rPr lang="ru-RU" sz="1600" b="1" kern="1200" dirty="0"/>
            <a:t> </a:t>
          </a:r>
          <a:r>
            <a:rPr lang="ru-RU" sz="1600" b="1" kern="1200" dirty="0" err="1"/>
            <a:t>злочину</a:t>
          </a:r>
          <a:r>
            <a:rPr lang="ru-RU" sz="1600" b="1" kern="1200" dirty="0"/>
            <a:t>, із залученням психологів органів Національної поліції або центрів соціальних служб для сім’ї, дітей та молоді.</a:t>
          </a:r>
        </a:p>
      </dsp:txBody>
      <dsp:txXfrm>
        <a:off x="0" y="4996164"/>
        <a:ext cx="9144000" cy="856517"/>
      </dsp:txXfrm>
    </dsp:sp>
    <dsp:sp modelId="{02A92B8C-3D16-4048-A2C3-A8556D7D0E09}">
      <dsp:nvSpPr>
        <dsp:cNvPr id="0" name=""/>
        <dsp:cNvSpPr/>
      </dsp:nvSpPr>
      <dsp:spPr>
        <a:xfrm rot="10800000">
          <a:off x="0" y="3689310"/>
          <a:ext cx="9144000" cy="1326746"/>
        </a:xfrm>
        <a:prstGeom prst="upArrowCallou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dirty="0"/>
            <a:t>Виявлення та припинення фактів жорстокого поводження з дітьми, учинення стосовно них насильства, у тому числі батьками, законними представниками; </a:t>
          </a:r>
          <a:endParaRPr lang="ru-RU" sz="1600" b="1" kern="1200" dirty="0"/>
        </a:p>
      </dsp:txBody>
      <dsp:txXfrm rot="10800000">
        <a:off x="0" y="3689310"/>
        <a:ext cx="9144000" cy="862080"/>
      </dsp:txXfrm>
    </dsp:sp>
    <dsp:sp modelId="{683234A4-D811-4AE9-ACA2-08E6188F8D3B}">
      <dsp:nvSpPr>
        <dsp:cNvPr id="0" name=""/>
        <dsp:cNvSpPr/>
      </dsp:nvSpPr>
      <dsp:spPr>
        <a:xfrm rot="10800000">
          <a:off x="0" y="2122737"/>
          <a:ext cx="9144000" cy="1586466"/>
        </a:xfrm>
        <a:prstGeom prst="upArrowCallou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dirty="0"/>
            <a:t>Ужиття заходів щодо недопущення рецидивної злочинності серед дітей;</a:t>
          </a:r>
          <a:endParaRPr lang="ru-RU" sz="1600" b="1" kern="1200" dirty="0"/>
        </a:p>
      </dsp:txBody>
      <dsp:txXfrm rot="-10800000">
        <a:off x="0" y="2122737"/>
        <a:ext cx="9144000" cy="556849"/>
      </dsp:txXfrm>
    </dsp:sp>
    <dsp:sp modelId="{59127EB4-67B4-4071-8078-4C29B2D0093C}">
      <dsp:nvSpPr>
        <dsp:cNvPr id="0" name=""/>
        <dsp:cNvSpPr/>
      </dsp:nvSpPr>
      <dsp:spPr>
        <a:xfrm>
          <a:off x="3507" y="2691081"/>
          <a:ext cx="4448899" cy="451818"/>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uk-UA" sz="1600" b="1" kern="1200" dirty="0"/>
            <a:t>Встановлення місцезнаходження дітей у разі їх безвісного зникнення; </a:t>
          </a:r>
          <a:endParaRPr lang="ru-RU" sz="1600" b="1" kern="1200" dirty="0"/>
        </a:p>
      </dsp:txBody>
      <dsp:txXfrm>
        <a:off x="3507" y="2691081"/>
        <a:ext cx="4448899" cy="451818"/>
      </dsp:txXfrm>
    </dsp:sp>
    <dsp:sp modelId="{32572159-D9BE-4AC2-BC3B-1DAC09EA3EBF}">
      <dsp:nvSpPr>
        <dsp:cNvPr id="0" name=""/>
        <dsp:cNvSpPr/>
      </dsp:nvSpPr>
      <dsp:spPr>
        <a:xfrm>
          <a:off x="4455914" y="2691084"/>
          <a:ext cx="4688085" cy="467852"/>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uk-UA" sz="1600" b="1" kern="1200" dirty="0"/>
            <a:t>Розкриття кримінальних правопорушень, учинених дітьми;</a:t>
          </a:r>
          <a:endParaRPr lang="ru-RU" sz="1600" b="1" kern="1200" dirty="0"/>
        </a:p>
      </dsp:txBody>
      <dsp:txXfrm>
        <a:off x="4455914" y="2691084"/>
        <a:ext cx="4688085" cy="467852"/>
      </dsp:txXfrm>
    </dsp:sp>
    <dsp:sp modelId="{8160B382-80A9-4D5F-BB0A-EC7D039492A5}">
      <dsp:nvSpPr>
        <dsp:cNvPr id="0" name=""/>
        <dsp:cNvSpPr/>
      </dsp:nvSpPr>
      <dsp:spPr>
        <a:xfrm rot="10800000">
          <a:off x="0" y="53757"/>
          <a:ext cx="9144000" cy="2141621"/>
        </a:xfrm>
        <a:prstGeom prst="upArrowCallou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dirty="0"/>
            <a:t>Організація та здійснення заходів профілактики з дітьми в навчальних закладах, за місцем проживання з метою запобігання вчиненню ними адміністративних і кримінальних правопорушень;</a:t>
          </a:r>
          <a:endParaRPr lang="ru-RU" sz="1600" b="1" kern="1200" dirty="0"/>
        </a:p>
      </dsp:txBody>
      <dsp:txXfrm rot="-10800000">
        <a:off x="0" y="53757"/>
        <a:ext cx="9144000" cy="751709"/>
      </dsp:txXfrm>
    </dsp:sp>
    <dsp:sp modelId="{806E4BB2-D269-4CBD-898D-1527A8688963}">
      <dsp:nvSpPr>
        <dsp:cNvPr id="0" name=""/>
        <dsp:cNvSpPr/>
      </dsp:nvSpPr>
      <dsp:spPr>
        <a:xfrm>
          <a:off x="0" y="783680"/>
          <a:ext cx="9144000" cy="578319"/>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uk-UA" sz="1600" b="1" kern="1200" dirty="0"/>
            <a:t>Організація та здійснення заходів індивідуальної профілактики з дітьми, що вчинили адміністративні та правопорушення, були засуджені до покарання, не пов’язаного з </a:t>
          </a:r>
          <a:r>
            <a:rPr lang="uk-UA" sz="1600" b="1" kern="1200" dirty="0" err="1"/>
            <a:t>позбкримінальніавленням</a:t>
          </a:r>
          <a:r>
            <a:rPr lang="uk-UA" sz="1600" b="1" kern="1200" dirty="0"/>
            <a:t> волі, звільненими зі спеціальних виховних установ;</a:t>
          </a:r>
          <a:endParaRPr lang="ru-RU" sz="1600" b="1" kern="1200" dirty="0"/>
        </a:p>
      </dsp:txBody>
      <dsp:txXfrm>
        <a:off x="0" y="783680"/>
        <a:ext cx="9144000" cy="578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D5B7C-2CDB-4429-85F7-3E58F478F345}">
      <dsp:nvSpPr>
        <dsp:cNvPr id="0" name=""/>
        <dsp:cNvSpPr/>
      </dsp:nvSpPr>
      <dsp:spPr>
        <a:xfrm>
          <a:off x="0" y="891802"/>
          <a:ext cx="9093752" cy="277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0987E-59D8-4830-B1C7-0ECC9CF2CD14}">
      <dsp:nvSpPr>
        <dsp:cNvPr id="0" name=""/>
        <dsp:cNvSpPr/>
      </dsp:nvSpPr>
      <dsp:spPr>
        <a:xfrm>
          <a:off x="394299" y="169124"/>
          <a:ext cx="8692424" cy="885037"/>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06" tIns="0" rIns="240606" bIns="0" numCol="1" spcCol="1270" anchor="ctr" anchorCtr="0">
          <a:noAutofit/>
        </a:bodyPr>
        <a:lstStyle/>
        <a:p>
          <a:pPr marL="0" lvl="0" indent="0" algn="l" defTabSz="711200">
            <a:lnSpc>
              <a:spcPct val="90000"/>
            </a:lnSpc>
            <a:spcBef>
              <a:spcPct val="0"/>
            </a:spcBef>
            <a:spcAft>
              <a:spcPct val="35000"/>
            </a:spcAft>
            <a:buFont typeface="+mj-lt"/>
            <a:buNone/>
          </a:pPr>
          <a:r>
            <a:rPr lang="uk-UA" sz="1600" kern="1200" dirty="0"/>
            <a:t>вирок (постанова) суду, що набрав(ла) законної сили, про застосування до дитини покарання, не пов'язаного з позбавленням волі;</a:t>
          </a:r>
          <a:endParaRPr lang="ru-RU" sz="1600" kern="1200" dirty="0"/>
        </a:p>
      </dsp:txBody>
      <dsp:txXfrm>
        <a:off x="437503" y="212328"/>
        <a:ext cx="8606016" cy="798629"/>
      </dsp:txXfrm>
    </dsp:sp>
    <dsp:sp modelId="{A4A3412A-6D8D-4B65-A7D9-05ACBA40E092}">
      <dsp:nvSpPr>
        <dsp:cNvPr id="0" name=""/>
        <dsp:cNvSpPr/>
      </dsp:nvSpPr>
      <dsp:spPr>
        <a:xfrm>
          <a:off x="0" y="2131526"/>
          <a:ext cx="9093752" cy="277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30F5B-F253-4464-BCE2-1906DBBB1E69}">
      <dsp:nvSpPr>
        <dsp:cNvPr id="0" name=""/>
        <dsp:cNvSpPr/>
      </dsp:nvSpPr>
      <dsp:spPr>
        <a:xfrm>
          <a:off x="392967" y="1228402"/>
          <a:ext cx="8697773" cy="1065484"/>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06" tIns="0" rIns="240606" bIns="0" numCol="1" spcCol="1270" anchor="ctr" anchorCtr="0">
          <a:noAutofit/>
        </a:bodyPr>
        <a:lstStyle/>
        <a:p>
          <a:pPr marL="0" lvl="0" indent="0" algn="l" defTabSz="711200">
            <a:lnSpc>
              <a:spcPct val="90000"/>
            </a:lnSpc>
            <a:spcBef>
              <a:spcPct val="0"/>
            </a:spcBef>
            <a:spcAft>
              <a:spcPct val="35000"/>
            </a:spcAft>
            <a:buFont typeface="+mj-lt"/>
            <a:buNone/>
          </a:pPr>
          <a:r>
            <a:rPr lang="uk-UA" sz="1600" kern="1200" dirty="0"/>
            <a:t>рішення суду про звільнення дитини від кримінальної відповідальності із застосуванням примусових заходів виховного характеру, крім випадків, коли дитину направляють до школи або професійного училища соціальної реабілітації для дітей, які потребують особливих умов виховання;</a:t>
          </a:r>
          <a:endParaRPr lang="ru-RU" sz="1600" kern="1200" dirty="0"/>
        </a:p>
      </dsp:txBody>
      <dsp:txXfrm>
        <a:off x="444980" y="1280415"/>
        <a:ext cx="8593747" cy="961458"/>
      </dsp:txXfrm>
    </dsp:sp>
    <dsp:sp modelId="{01A9A66C-6E80-4C9D-9E02-A29008E65C58}">
      <dsp:nvSpPr>
        <dsp:cNvPr id="0" name=""/>
        <dsp:cNvSpPr/>
      </dsp:nvSpPr>
      <dsp:spPr>
        <a:xfrm>
          <a:off x="0" y="2877088"/>
          <a:ext cx="9093752" cy="277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06FF3-57BC-449A-903B-DE91911E3235}">
      <dsp:nvSpPr>
        <dsp:cNvPr id="0" name=""/>
        <dsp:cNvSpPr/>
      </dsp:nvSpPr>
      <dsp:spPr>
        <a:xfrm>
          <a:off x="404956" y="2468126"/>
          <a:ext cx="8682324" cy="571322"/>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06" tIns="0" rIns="240606" bIns="0" numCol="1" spcCol="1270" anchor="ctr" anchorCtr="0">
          <a:noAutofit/>
        </a:bodyPr>
        <a:lstStyle/>
        <a:p>
          <a:pPr marL="0" lvl="0" indent="0" algn="l" defTabSz="711200">
            <a:lnSpc>
              <a:spcPct val="90000"/>
            </a:lnSpc>
            <a:spcBef>
              <a:spcPct val="0"/>
            </a:spcBef>
            <a:spcAft>
              <a:spcPct val="35000"/>
            </a:spcAft>
            <a:buFont typeface="+mj-lt"/>
            <a:buNone/>
          </a:pPr>
          <a:r>
            <a:rPr lang="uk-UA" sz="1600" kern="1200" dirty="0"/>
            <a:t>довідка про звільнення зі спеціальної виховної установи для дітей;</a:t>
          </a:r>
          <a:endParaRPr lang="ru-RU" sz="1600" kern="1200" dirty="0"/>
        </a:p>
      </dsp:txBody>
      <dsp:txXfrm>
        <a:off x="432846" y="2496016"/>
        <a:ext cx="8626544" cy="515542"/>
      </dsp:txXfrm>
    </dsp:sp>
    <dsp:sp modelId="{5F920232-95AB-4A01-ACD3-A10AA36D9530}">
      <dsp:nvSpPr>
        <dsp:cNvPr id="0" name=""/>
        <dsp:cNvSpPr/>
      </dsp:nvSpPr>
      <dsp:spPr>
        <a:xfrm>
          <a:off x="0" y="4213829"/>
          <a:ext cx="9093752" cy="277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02D30-E4E9-42BB-A902-C1B797AAB499}">
      <dsp:nvSpPr>
        <dsp:cNvPr id="0" name=""/>
        <dsp:cNvSpPr/>
      </dsp:nvSpPr>
      <dsp:spPr>
        <a:xfrm>
          <a:off x="432930" y="3213688"/>
          <a:ext cx="8658593" cy="116250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606" tIns="0" rIns="240606" bIns="0" numCol="1" spcCol="1270" anchor="ctr" anchorCtr="0">
          <a:noAutofit/>
        </a:bodyPr>
        <a:lstStyle/>
        <a:p>
          <a:pPr marL="0" lvl="0" indent="0" algn="l" defTabSz="711200">
            <a:lnSpc>
              <a:spcPct val="90000"/>
            </a:lnSpc>
            <a:spcBef>
              <a:spcPct val="0"/>
            </a:spcBef>
            <a:spcAft>
              <a:spcPct val="35000"/>
            </a:spcAft>
            <a:buNone/>
          </a:pPr>
          <a:r>
            <a:rPr lang="uk-UA" sz="1600" kern="1200" dirty="0"/>
            <a:t>матеріали, які підтверджують факт вчинення дитиною домашнього насильства (копія термінового заборонного чи обмежувального припису, постанови суду щодо притягнення до адміністративної відповідальності за статтею 173</a:t>
          </a:r>
          <a:r>
            <a:rPr lang="uk-UA" sz="1600" kern="1200" baseline="30000" dirty="0"/>
            <a:t>-2</a:t>
          </a:r>
          <a:r>
            <a:rPr lang="uk-UA" sz="1600" kern="1200" dirty="0"/>
            <a:t> Кодексу України про адміністративні правопорушення);</a:t>
          </a:r>
          <a:endParaRPr lang="ru-RU" sz="1600" kern="1200" dirty="0"/>
        </a:p>
      </dsp:txBody>
      <dsp:txXfrm>
        <a:off x="489679" y="3270437"/>
        <a:ext cx="8545095" cy="1049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D5B7C-2CDB-4429-85F7-3E58F478F345}">
      <dsp:nvSpPr>
        <dsp:cNvPr id="0" name=""/>
        <dsp:cNvSpPr/>
      </dsp:nvSpPr>
      <dsp:spPr>
        <a:xfrm>
          <a:off x="0" y="1404217"/>
          <a:ext cx="8759645" cy="32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0987E-59D8-4830-B1C7-0ECC9CF2CD14}">
      <dsp:nvSpPr>
        <dsp:cNvPr id="0" name=""/>
        <dsp:cNvSpPr/>
      </dsp:nvSpPr>
      <dsp:spPr>
        <a:xfrm>
          <a:off x="416596" y="47556"/>
          <a:ext cx="8340084" cy="154854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66" tIns="0" rIns="231766" bIns="0" numCol="1" spcCol="1270" anchor="ctr" anchorCtr="0">
          <a:noAutofit/>
        </a:bodyPr>
        <a:lstStyle/>
        <a:p>
          <a:pPr marL="0" lvl="0" indent="0" algn="l" defTabSz="889000">
            <a:lnSpc>
              <a:spcPct val="90000"/>
            </a:lnSpc>
            <a:spcBef>
              <a:spcPct val="0"/>
            </a:spcBef>
            <a:spcAft>
              <a:spcPct val="35000"/>
            </a:spcAft>
            <a:buFont typeface="+mj-lt"/>
            <a:buNone/>
          </a:pPr>
          <a:r>
            <a:rPr lang="uk-UA" sz="2000" kern="1200" dirty="0"/>
            <a:t>рапорт поліцейського підрозділу ювенальної превенції про дитину, яка впродовж року два і більше разів притягалася до адміністративної відповідальності, з долученням копій постанов суду про притягнення до адміністративної відповідальності;</a:t>
          </a:r>
          <a:endParaRPr lang="ru-RU" sz="2000" kern="1200" dirty="0"/>
        </a:p>
      </dsp:txBody>
      <dsp:txXfrm>
        <a:off x="492189" y="123149"/>
        <a:ext cx="8188898" cy="1397354"/>
      </dsp:txXfrm>
    </dsp:sp>
    <dsp:sp modelId="{A4A3412A-6D8D-4B65-A7D9-05ACBA40E092}">
      <dsp:nvSpPr>
        <dsp:cNvPr id="0" name=""/>
        <dsp:cNvSpPr/>
      </dsp:nvSpPr>
      <dsp:spPr>
        <a:xfrm>
          <a:off x="0" y="3531056"/>
          <a:ext cx="8759645" cy="32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30F5B-F253-4464-BCE2-1906DBBB1E69}">
      <dsp:nvSpPr>
        <dsp:cNvPr id="0" name=""/>
        <dsp:cNvSpPr/>
      </dsp:nvSpPr>
      <dsp:spPr>
        <a:xfrm>
          <a:off x="437554" y="1802017"/>
          <a:ext cx="8249933" cy="192091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66" tIns="0" rIns="231766" bIns="0" numCol="1" spcCol="1270" anchor="ctr" anchorCtr="0">
          <a:noAutofit/>
        </a:bodyPr>
        <a:lstStyle/>
        <a:p>
          <a:pPr marL="0" lvl="0" indent="0" algn="l" defTabSz="889000">
            <a:lnSpc>
              <a:spcPct val="90000"/>
            </a:lnSpc>
            <a:spcBef>
              <a:spcPct val="0"/>
            </a:spcBef>
            <a:spcAft>
              <a:spcPct val="35000"/>
            </a:spcAft>
            <a:buFont typeface="+mj-lt"/>
            <a:buNone/>
          </a:pPr>
          <a:r>
            <a:rPr lang="uk-UA" sz="2000" kern="1200" dirty="0"/>
            <a:t>рапорт поліцейського підрозділу ювенальної превенції щодо виявлення дитини, яка впродовж року два і більше разів самовільно залишала сім'ю, навчально-виховний заклад чи спеціальну установу для дітей, з долученням витягів з Єдиного обліку заяв і повідомлень про вчинені кримінальні правопорушення та інші події щодо зареєстрованих фактів безвісного зникнення дитини;</a:t>
          </a:r>
          <a:endParaRPr lang="ru-RU" sz="2000" kern="1200" dirty="0"/>
        </a:p>
      </dsp:txBody>
      <dsp:txXfrm>
        <a:off x="531325" y="1895788"/>
        <a:ext cx="8062391" cy="1733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D5B7C-2CDB-4429-85F7-3E58F478F345}">
      <dsp:nvSpPr>
        <dsp:cNvPr id="0" name=""/>
        <dsp:cNvSpPr/>
      </dsp:nvSpPr>
      <dsp:spPr>
        <a:xfrm>
          <a:off x="0" y="1404217"/>
          <a:ext cx="8759645" cy="32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B0987E-59D8-4830-B1C7-0ECC9CF2CD14}">
      <dsp:nvSpPr>
        <dsp:cNvPr id="0" name=""/>
        <dsp:cNvSpPr/>
      </dsp:nvSpPr>
      <dsp:spPr>
        <a:xfrm>
          <a:off x="416596" y="47556"/>
          <a:ext cx="8340084" cy="1548540"/>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66" tIns="0" rIns="231766" bIns="0" numCol="1" spcCol="1270" anchor="ctr" anchorCtr="0">
          <a:noAutofit/>
        </a:bodyPr>
        <a:lstStyle/>
        <a:p>
          <a:pPr marL="0" lvl="0" indent="0" algn="l" defTabSz="889000">
            <a:lnSpc>
              <a:spcPct val="90000"/>
            </a:lnSpc>
            <a:spcBef>
              <a:spcPct val="0"/>
            </a:spcBef>
            <a:spcAft>
              <a:spcPct val="35000"/>
            </a:spcAft>
            <a:buFont typeface="+mj-lt"/>
            <a:buNone/>
          </a:pPr>
          <a:r>
            <a:rPr lang="uk-UA" sz="2000" kern="1200" dirty="0"/>
            <a:t>Копія постанови суду щодо притягнення до адміністративної відповідальності за статтею 173</a:t>
          </a:r>
          <a:r>
            <a:rPr lang="uk-UA" sz="2000" kern="1200" baseline="30000" dirty="0"/>
            <a:t>-4</a:t>
          </a:r>
          <a:r>
            <a:rPr lang="uk-UA" sz="2000" kern="1200" dirty="0"/>
            <a:t> Кодексу України про адміністративні правопорушення дитини чи батьків або осіб, які їх замінюють.</a:t>
          </a:r>
          <a:endParaRPr lang="ru-RU" sz="2000" kern="1200" dirty="0"/>
        </a:p>
      </dsp:txBody>
      <dsp:txXfrm>
        <a:off x="492189" y="123149"/>
        <a:ext cx="8188898" cy="1397354"/>
      </dsp:txXfrm>
    </dsp:sp>
    <dsp:sp modelId="{A4A3412A-6D8D-4B65-A7D9-05ACBA40E092}">
      <dsp:nvSpPr>
        <dsp:cNvPr id="0" name=""/>
        <dsp:cNvSpPr/>
      </dsp:nvSpPr>
      <dsp:spPr>
        <a:xfrm>
          <a:off x="0" y="3531056"/>
          <a:ext cx="8759645" cy="32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30F5B-F253-4464-BCE2-1906DBBB1E69}">
      <dsp:nvSpPr>
        <dsp:cNvPr id="0" name=""/>
        <dsp:cNvSpPr/>
      </dsp:nvSpPr>
      <dsp:spPr>
        <a:xfrm>
          <a:off x="437554" y="1802017"/>
          <a:ext cx="8249933" cy="192091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766" tIns="0" rIns="231766" bIns="0" numCol="1" spcCol="1270" anchor="ctr" anchorCtr="0">
          <a:noAutofit/>
        </a:bodyPr>
        <a:lstStyle/>
        <a:p>
          <a:pPr marL="0" lvl="0" indent="0" algn="l" defTabSz="889000">
            <a:lnSpc>
              <a:spcPct val="90000"/>
            </a:lnSpc>
            <a:spcBef>
              <a:spcPct val="0"/>
            </a:spcBef>
            <a:spcAft>
              <a:spcPct val="35000"/>
            </a:spcAft>
            <a:buFont typeface="+mj-lt"/>
            <a:buNone/>
          </a:pPr>
          <a:r>
            <a:rPr lang="uk-UA" sz="2000" kern="1200" dirty="0"/>
            <a:t>За наявності підстав для взяття дитини на профілактичний облік поліцейський підрозділу ювенальної превенції у триденний строк виносить постанову про взяття на профілактичний облік дитини та заведення обліково-профілактичної справи, яку затверджує начальник територіального (відокремленого) підрозділу ГУНП.</a:t>
          </a:r>
          <a:endParaRPr lang="ru-RU" sz="2000" kern="1200" dirty="0"/>
        </a:p>
      </dsp:txBody>
      <dsp:txXfrm>
        <a:off x="531325" y="1895788"/>
        <a:ext cx="8062391" cy="17333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BEF0-9276-42EA-874E-877D9F3B2820}">
      <dsp:nvSpPr>
        <dsp:cNvPr id="0" name=""/>
        <dsp:cNvSpPr/>
      </dsp:nvSpPr>
      <dsp:spPr>
        <a:xfrm rot="16200000">
          <a:off x="0" y="2862"/>
          <a:ext cx="3777609" cy="3777609"/>
        </a:xfrm>
        <a:prstGeom prst="downArrow">
          <a:avLst>
            <a:gd name="adj1" fmla="val 50000"/>
            <a:gd name="adj2" fmla="val 35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uk-UA" sz="1300" kern="1200" dirty="0"/>
            <a:t>Після одержання інформації про отримання ОПС та взяття дитини на облік за новим місцем проживання поліцейський ювенальної превенції вносить відповідну інформацію до журналу реєстрації ОПС дітей, взятих на профілактичний облік.</a:t>
          </a:r>
          <a:endParaRPr lang="ru-RU" sz="1300" kern="1200" dirty="0"/>
        </a:p>
      </dsp:txBody>
      <dsp:txXfrm rot="5400000">
        <a:off x="0" y="947264"/>
        <a:ext cx="3116527" cy="1888805"/>
      </dsp:txXfrm>
    </dsp:sp>
    <dsp:sp modelId="{D03FFC3C-E28B-4932-B110-865C2D0A17D9}">
      <dsp:nvSpPr>
        <dsp:cNvPr id="0" name=""/>
        <dsp:cNvSpPr/>
      </dsp:nvSpPr>
      <dsp:spPr>
        <a:xfrm rot="5400000">
          <a:off x="4330131" y="1431"/>
          <a:ext cx="3777609" cy="3777609"/>
        </a:xfrm>
        <a:prstGeom prst="downArrow">
          <a:avLst>
            <a:gd name="adj1" fmla="val 50000"/>
            <a:gd name="adj2" fmla="val 35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uk-UA" sz="1300" kern="1200" dirty="0"/>
            <a:t>У разі переїзду дитини за кордон або на тимчасово окуповану територію, якщо з моменту переїзду минув рік, профілактичний облік автоматично припиняється.</a:t>
          </a:r>
          <a:endParaRPr lang="ru-RU" sz="1300" kern="1200" dirty="0"/>
        </a:p>
      </dsp:txBody>
      <dsp:txXfrm rot="-5400000">
        <a:off x="4991213" y="945833"/>
        <a:ext cx="3116527" cy="18888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B9C50-165F-5348-AEAF-578FE71A2F6A}" type="datetimeFigureOut">
              <a:rPr lang="ru-UA" smtClean="0"/>
              <a:t>05/04/2024</a:t>
            </a:fld>
            <a:endParaRPr lang="ru-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7FA53-BFFD-DC47-B335-FD20E72E3B1B}" type="slidenum">
              <a:rPr lang="ru-UA" smtClean="0"/>
              <a:t>‹#›</a:t>
            </a:fld>
            <a:endParaRPr lang="ru-UA"/>
          </a:p>
        </p:txBody>
      </p:sp>
    </p:spTree>
    <p:extLst>
      <p:ext uri="{BB962C8B-B14F-4D97-AF65-F5344CB8AC3E}">
        <p14:creationId xmlns:p14="http://schemas.microsoft.com/office/powerpoint/2010/main" val="331220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08379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C6CFF813-0939-F54F-8EF1-E355EF4FC843}" type="datetimeFigureOut">
              <a:rPr lang="ru-UA" smtClean="0"/>
              <a:t>05/04/2024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92725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17599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7468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02928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4086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42543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388933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403153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6975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6CFF813-0939-F54F-8EF1-E355EF4FC843}" type="datetimeFigureOut">
              <a:rPr lang="ru-UA" smtClean="0"/>
              <a:t>05/04/2024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78600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6CFF813-0939-F54F-8EF1-E355EF4FC843}" type="datetimeFigureOut">
              <a:rPr lang="ru-UA" smtClean="0"/>
              <a:t>05/04/2024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149406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6CFF813-0939-F54F-8EF1-E355EF4FC843}" type="datetimeFigureOut">
              <a:rPr lang="ru-UA" smtClean="0"/>
              <a:t>05/04/2024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34851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6CFF813-0939-F54F-8EF1-E355EF4FC843}" type="datetimeFigureOut">
              <a:rPr lang="ru-UA" smtClean="0"/>
              <a:t>05/04/2024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104098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FF813-0939-F54F-8EF1-E355EF4FC843}" type="datetimeFigureOut">
              <a:rPr lang="ru-UA" smtClean="0"/>
              <a:t>05/04/2024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42339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6CFF813-0939-F54F-8EF1-E355EF4FC843}" type="datetimeFigureOut">
              <a:rPr lang="ru-UA" smtClean="0"/>
              <a:t>05/04/2024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79602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6CFF813-0939-F54F-8EF1-E355EF4FC843}" type="datetimeFigureOut">
              <a:rPr lang="ru-UA" smtClean="0"/>
              <a:t>05/04/2024</a:t>
            </a:fld>
            <a:endParaRPr lang="ru-UA"/>
          </a:p>
        </p:txBody>
      </p:sp>
      <p:sp>
        <p:nvSpPr>
          <p:cNvPr id="6" name="Footer Placeholder 5"/>
          <p:cNvSpPr>
            <a:spLocks noGrp="1"/>
          </p:cNvSpPr>
          <p:nvPr>
            <p:ph type="ftr" sz="quarter" idx="11"/>
          </p:nvPr>
        </p:nvSpPr>
        <p:spPr>
          <a:xfrm>
            <a:off x="533400" y="6172200"/>
            <a:ext cx="5811724" cy="365125"/>
          </a:xfrm>
        </p:spPr>
        <p:txBody>
          <a:bodyPr/>
          <a:lstStyle/>
          <a:p>
            <a:endParaRPr lang="ru-UA"/>
          </a:p>
        </p:txBody>
      </p:sp>
      <p:sp>
        <p:nvSpPr>
          <p:cNvPr id="7" name="Slide Number Placeholder 6"/>
          <p:cNvSpPr>
            <a:spLocks noGrp="1"/>
          </p:cNvSpPr>
          <p:nvPr>
            <p:ph type="sldNum" sz="quarter" idx="12"/>
          </p:nvPr>
        </p:nvSpPr>
        <p:spPr/>
        <p:txBody>
          <a:bodyPr/>
          <a:lstStyle/>
          <a:p>
            <a:fld id="{A48587FE-75E3-0B45-B454-1AECB321E47C}" type="slidenum">
              <a:rPr lang="ru-UA" smtClean="0"/>
              <a:t>‹#›</a:t>
            </a:fld>
            <a:endParaRPr lang="ru-UA"/>
          </a:p>
        </p:txBody>
      </p:sp>
    </p:spTree>
    <p:extLst>
      <p:ext uri="{BB962C8B-B14F-4D97-AF65-F5344CB8AC3E}">
        <p14:creationId xmlns:p14="http://schemas.microsoft.com/office/powerpoint/2010/main" val="298254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6CFF813-0939-F54F-8EF1-E355EF4FC843}" type="datetimeFigureOut">
              <a:rPr lang="ru-UA" smtClean="0"/>
              <a:t>05/04/2024</a:t>
            </a:fld>
            <a:endParaRPr lang="ru-UA"/>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UA"/>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48587FE-75E3-0B45-B454-1AECB321E47C}" type="slidenum">
              <a:rPr lang="ru-UA" smtClean="0"/>
              <a:t>‹#›</a:t>
            </a:fld>
            <a:endParaRPr lang="ru-UA"/>
          </a:p>
        </p:txBody>
      </p:sp>
    </p:spTree>
    <p:extLst>
      <p:ext uri="{BB962C8B-B14F-4D97-AF65-F5344CB8AC3E}">
        <p14:creationId xmlns:p14="http://schemas.microsoft.com/office/powerpoint/2010/main" val="57613716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zakon.rada.gov.ua/laws/show/80731-10#n1867" TargetMode="External"/><Relationship Id="rId2" Type="http://schemas.openxmlformats.org/officeDocument/2006/relationships/hyperlink" Target="https://zakon.rada.gov.ua/go/z0686-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965315-1E2F-F709-C957-94ED9442741C}"/>
              </a:ext>
            </a:extLst>
          </p:cNvPr>
          <p:cNvSpPr txBox="1"/>
          <p:nvPr/>
        </p:nvSpPr>
        <p:spPr>
          <a:xfrm>
            <a:off x="-13248576" y="2543644"/>
            <a:ext cx="6991711" cy="1766317"/>
          </a:xfrm>
          <a:prstGeom prst="rect">
            <a:avLst/>
          </a:prstGeom>
          <a:noFill/>
        </p:spPr>
        <p:txBody>
          <a:bodyPr wrap="square" rtlCol="0">
            <a:spAutoFit/>
          </a:bodyPr>
          <a:lstStyle/>
          <a:p>
            <a:pPr algn="ctr">
              <a:lnSpc>
                <a:spcPct val="115000"/>
              </a:lnSpc>
            </a:pPr>
            <a:r>
              <a:rPr lang="uk-UA" sz="2400" dirty="0">
                <a:solidFill>
                  <a:srgbClr val="000000"/>
                </a:solidFill>
                <a:latin typeface="Montserrat" pitchFamily="2" charset="0"/>
                <a:ea typeface="Times New Roman" panose="02020603050405020304" pitchFamily="18" charset="0"/>
              </a:rPr>
              <a:t>2.3 Взаємодія підрозділів ювенальної превенції з іншими підрозділами Національної поліції та суб’єктами, що діють у сфері забезпечення та захисту прав дитини. </a:t>
            </a:r>
            <a:endParaRPr lang="ru-UA" sz="2400" dirty="0">
              <a:latin typeface="Montserrat" pitchFamily="2" charset="0"/>
              <a:ea typeface="Times New Roman" panose="02020603050405020304" pitchFamily="18" charset="0"/>
            </a:endParaRPr>
          </a:p>
        </p:txBody>
      </p:sp>
      <p:sp>
        <p:nvSpPr>
          <p:cNvPr id="8" name="TextBox 7">
            <a:extLst>
              <a:ext uri="{FF2B5EF4-FFF2-40B4-BE49-F238E27FC236}">
                <a16:creationId xmlns:a16="http://schemas.microsoft.com/office/drawing/2014/main" id="{D1968A00-E53D-9FF9-EE51-C559542022CA}"/>
              </a:ext>
            </a:extLst>
          </p:cNvPr>
          <p:cNvSpPr txBox="1"/>
          <p:nvPr/>
        </p:nvSpPr>
        <p:spPr>
          <a:xfrm>
            <a:off x="1367349" y="857250"/>
            <a:ext cx="5456851" cy="492122"/>
          </a:xfrm>
          <a:prstGeom prst="rect">
            <a:avLst/>
          </a:prstGeom>
          <a:noFill/>
        </p:spPr>
        <p:txBody>
          <a:bodyPr wrap="square">
            <a:spAutoFit/>
          </a:bodyPr>
          <a:lstStyle/>
          <a:p>
            <a:pPr>
              <a:lnSpc>
                <a:spcPct val="115000"/>
              </a:lnSpc>
            </a:pPr>
            <a:r>
              <a:rPr lang="uk-UA" sz="2400" b="1" dirty="0">
                <a:solidFill>
                  <a:srgbClr val="000000"/>
                </a:solidFill>
                <a:latin typeface="Montserrat" pitchFamily="2" charset="0"/>
                <a:ea typeface="Times New Roman" panose="02020603050405020304" pitchFamily="18" charset="0"/>
              </a:rPr>
              <a:t>РОЗДІЛ 2. Превентивна робота з дітьми</a:t>
            </a:r>
            <a:endParaRPr lang="ru-UA" sz="2400" dirty="0">
              <a:latin typeface="Montserrat" pitchFamily="2" charset="0"/>
              <a:ea typeface="Times New Roman" panose="02020603050405020304" pitchFamily="18" charset="0"/>
            </a:endParaRPr>
          </a:p>
        </p:txBody>
      </p:sp>
      <p:sp>
        <p:nvSpPr>
          <p:cNvPr id="10" name="TextBox 9">
            <a:extLst>
              <a:ext uri="{FF2B5EF4-FFF2-40B4-BE49-F238E27FC236}">
                <a16:creationId xmlns:a16="http://schemas.microsoft.com/office/drawing/2014/main" id="{4FB3CC9C-5919-F6E5-3520-74FFFED2AFE0}"/>
              </a:ext>
            </a:extLst>
          </p:cNvPr>
          <p:cNvSpPr txBox="1"/>
          <p:nvPr/>
        </p:nvSpPr>
        <p:spPr>
          <a:xfrm>
            <a:off x="172676" y="1507622"/>
            <a:ext cx="4920914" cy="3677610"/>
          </a:xfrm>
          <a:prstGeom prst="rect">
            <a:avLst/>
          </a:prstGeom>
          <a:noFill/>
        </p:spPr>
        <p:txBody>
          <a:bodyPr wrap="square">
            <a:spAutoFit/>
          </a:bodyPr>
          <a:lstStyle/>
          <a:p>
            <a:pPr>
              <a:lnSpc>
                <a:spcPct val="115000"/>
              </a:lnSpc>
            </a:pPr>
            <a:r>
              <a:rPr lang="uk-UA" sz="15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2.1  Поняття «профілактика», завдання, методи та форми профілактичної діяльності.</a:t>
            </a:r>
          </a:p>
          <a:p>
            <a:pPr algn="just">
              <a:lnSpc>
                <a:spcPct val="115000"/>
              </a:lnSpc>
            </a:pPr>
            <a:endParaRPr lang="uk-UA" sz="1500" b="1" kern="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uk-UA" sz="15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2.2. Заходи індивідуальної та загальної профілактики правопорушень серед дітей. Особливості профілактичного обліку дітей. Категорії дітей, які перебувають на профілактичному обліку у інспектора ювенальної превенції.</a:t>
            </a:r>
            <a:endParaRPr lang="ru-UA" sz="15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uk-UA" sz="2100" kern="0" dirty="0">
              <a:solidFill>
                <a:srgbClr val="000000"/>
              </a:solidFill>
              <a:latin typeface="Montserrat" pitchFamily="2" charset="0"/>
              <a:ea typeface="Times New Roman" panose="02020603050405020304" pitchFamily="18" charset="0"/>
            </a:endParaRPr>
          </a:p>
          <a:p>
            <a:pPr algn="just">
              <a:lnSpc>
                <a:spcPct val="115000"/>
              </a:lnSpc>
            </a:pPr>
            <a:endParaRPr lang="uk-UA" sz="2400" kern="0" dirty="0">
              <a:solidFill>
                <a:srgbClr val="000000"/>
              </a:solidFill>
              <a:latin typeface="Montserrat" pitchFamily="2" charset="0"/>
              <a:ea typeface="Times New Roman" panose="02020603050405020304" pitchFamily="18" charset="0"/>
            </a:endParaRPr>
          </a:p>
          <a:p>
            <a:pPr algn="ctr">
              <a:lnSpc>
                <a:spcPct val="115000"/>
              </a:lnSpc>
            </a:pPr>
            <a:endParaRPr lang="ru-UA" sz="2400" dirty="0">
              <a:latin typeface="Montserrat" pitchFamily="2" charset="0"/>
              <a:ea typeface="Times New Roman" panose="02020603050405020304" pitchFamily="18" charset="0"/>
            </a:endParaRPr>
          </a:p>
        </p:txBody>
      </p:sp>
      <p:sp>
        <p:nvSpPr>
          <p:cNvPr id="5" name="TextBox 4">
            <a:extLst>
              <a:ext uri="{FF2B5EF4-FFF2-40B4-BE49-F238E27FC236}">
                <a16:creationId xmlns:a16="http://schemas.microsoft.com/office/drawing/2014/main" id="{FC9C87C4-0EDE-C96D-DAE1-6BA1BFFC9899}"/>
              </a:ext>
            </a:extLst>
          </p:cNvPr>
          <p:cNvSpPr txBox="1"/>
          <p:nvPr/>
        </p:nvSpPr>
        <p:spPr>
          <a:xfrm>
            <a:off x="-6898603" y="2543644"/>
            <a:ext cx="6991711" cy="1341586"/>
          </a:xfrm>
          <a:prstGeom prst="rect">
            <a:avLst/>
          </a:prstGeom>
          <a:noFill/>
        </p:spPr>
        <p:txBody>
          <a:bodyPr wrap="square">
            <a:spAutoFit/>
          </a:bodyPr>
          <a:lstStyle/>
          <a:p>
            <a:pPr algn="ctr">
              <a:lnSpc>
                <a:spcPct val="115000"/>
              </a:lnSpc>
            </a:pPr>
            <a:r>
              <a:rPr lang="uk-UA" sz="2400" kern="0" dirty="0">
                <a:solidFill>
                  <a:srgbClr val="000000"/>
                </a:solidFill>
                <a:latin typeface="Montserrat" pitchFamily="2" charset="0"/>
                <a:ea typeface="Times New Roman" panose="02020603050405020304" pitchFamily="18" charset="0"/>
              </a:rPr>
              <a:t>3.2. Заходи індивідуальної та загальної профілактики правопорушень серед дітей. Особливості профілактичного обліку дітей. </a:t>
            </a:r>
            <a:endParaRPr lang="ru-UA" sz="2400" dirty="0">
              <a:latin typeface="Montserrat" pitchFamily="2" charset="0"/>
              <a:ea typeface="Times New Roman" panose="02020603050405020304" pitchFamily="18" charset="0"/>
            </a:endParaRPr>
          </a:p>
        </p:txBody>
      </p:sp>
      <p:sp>
        <p:nvSpPr>
          <p:cNvPr id="9" name="Шестиугольник 8" descr="https://avakov.com/wp-content/uploads/2016/04/13062436_1028699467220159_8729678787523901030_n.jpg">
            <a:extLst>
              <a:ext uri="{FF2B5EF4-FFF2-40B4-BE49-F238E27FC236}">
                <a16:creationId xmlns:a16="http://schemas.microsoft.com/office/drawing/2014/main" id="{1A954E2B-AB72-42E7-A3AF-0E75BDAA7654}"/>
              </a:ext>
            </a:extLst>
          </p:cNvPr>
          <p:cNvSpPr/>
          <p:nvPr/>
        </p:nvSpPr>
        <p:spPr>
          <a:xfrm>
            <a:off x="5390148" y="1821164"/>
            <a:ext cx="3549316" cy="3075558"/>
          </a:xfrm>
          <a:prstGeom prst="hexagon">
            <a:avLst>
              <a:gd name="adj" fmla="val 31937"/>
              <a:gd name="vf" fmla="val 115470"/>
            </a:avLst>
          </a:prstGeom>
          <a:blipFill>
            <a:blip r:embed="rId2">
              <a:extLst>
                <a:ext uri="{28A0092B-C50C-407E-A947-70E740481C1C}">
                  <a14:useLocalDpi xmlns:a14="http://schemas.microsoft.com/office/drawing/2010/main" val="0"/>
                </a:ext>
              </a:extLst>
            </a:blip>
            <a:srcRect/>
            <a:stretch>
              <a:fillRect l="-15000" r="-15000"/>
            </a:stretch>
          </a:blipFill>
          <a:ln>
            <a:solidFill>
              <a:schemeClr val="accent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0233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D0CF15-B3F3-4352-98B7-36A98B8AA087}"/>
              </a:ext>
            </a:extLst>
          </p:cNvPr>
          <p:cNvSpPr>
            <a:spLocks noGrp="1"/>
          </p:cNvSpPr>
          <p:nvPr>
            <p:ph idx="1"/>
          </p:nvPr>
        </p:nvSpPr>
        <p:spPr>
          <a:xfrm>
            <a:off x="276727" y="1371601"/>
            <a:ext cx="7796463" cy="4370471"/>
          </a:xfrm>
        </p:spPr>
        <p:txBody>
          <a:bodyPr/>
          <a:lstStyle/>
          <a:p>
            <a:r>
              <a:rPr lang="uk-UA" sz="1800" b="1" dirty="0">
                <a:solidFill>
                  <a:schemeClr val="accent1">
                    <a:lumMod val="50000"/>
                  </a:schemeClr>
                </a:solidFill>
              </a:rPr>
              <a:t>Застосування заходів індивідуальної профілактики  повинні застосовуватись в найкращих інтересах дитини</a:t>
            </a:r>
            <a:endParaRPr lang="ru-RU" sz="1800" dirty="0">
              <a:solidFill>
                <a:schemeClr val="accent1">
                  <a:lumMod val="50000"/>
                </a:schemeClr>
              </a:solidFill>
            </a:endParaRPr>
          </a:p>
          <a:p>
            <a:pPr lvl="0"/>
            <a:r>
              <a:rPr lang="uk-UA" sz="1800" dirty="0">
                <a:solidFill>
                  <a:schemeClr val="accent1">
                    <a:lumMod val="50000"/>
                  </a:schemeClr>
                </a:solidFill>
              </a:rPr>
              <a:t>Заходи індивідуальної профілактики здійснюються  поліцейським   </a:t>
            </a:r>
            <a:r>
              <a:rPr lang="uk-UA" sz="1800" b="1" dirty="0">
                <a:solidFill>
                  <a:schemeClr val="accent1">
                    <a:lumMod val="50000"/>
                  </a:schemeClr>
                </a:solidFill>
              </a:rPr>
              <a:t>щодо конкретної дитини </a:t>
            </a:r>
            <a:r>
              <a:rPr lang="uk-UA" sz="1800" dirty="0">
                <a:solidFill>
                  <a:schemeClr val="accent1">
                    <a:lumMod val="50000"/>
                  </a:schemeClr>
                </a:solidFill>
              </a:rPr>
              <a:t>з</a:t>
            </a:r>
            <a:r>
              <a:rPr lang="uk-UA" sz="1800" b="1" dirty="0">
                <a:solidFill>
                  <a:schemeClr val="accent1">
                    <a:lumMod val="50000"/>
                  </a:schemeClr>
                </a:solidFill>
              </a:rPr>
              <a:t> </a:t>
            </a:r>
            <a:r>
              <a:rPr lang="uk-UA" sz="1800" dirty="0">
                <a:solidFill>
                  <a:schemeClr val="accent1">
                    <a:lumMod val="50000"/>
                  </a:schemeClr>
                </a:solidFill>
              </a:rPr>
              <a:t>метою попередження вчинення нею адміністративних та кримінальних правопорушень. </a:t>
            </a:r>
            <a:endParaRPr lang="ru-RU" sz="1800" dirty="0">
              <a:solidFill>
                <a:schemeClr val="accent1">
                  <a:lumMod val="50000"/>
                </a:schemeClr>
              </a:solidFill>
            </a:endParaRPr>
          </a:p>
          <a:p>
            <a:pPr lvl="0"/>
            <a:r>
              <a:rPr lang="uk-UA" sz="1800" dirty="0">
                <a:solidFill>
                  <a:schemeClr val="accent1">
                    <a:lumMod val="50000"/>
                  </a:schemeClr>
                </a:solidFill>
              </a:rPr>
              <a:t>Заходи індивідуальної профілактики </a:t>
            </a:r>
            <a:r>
              <a:rPr lang="uk-UA" sz="1800" b="1" dirty="0">
                <a:solidFill>
                  <a:schemeClr val="accent1">
                    <a:lumMod val="50000"/>
                  </a:schemeClr>
                </a:solidFill>
              </a:rPr>
              <a:t>спрямовані на особистість дитини</a:t>
            </a:r>
            <a:r>
              <a:rPr lang="uk-UA" sz="1800" dirty="0">
                <a:solidFill>
                  <a:schemeClr val="accent1">
                    <a:lumMod val="50000"/>
                  </a:schemeClr>
                </a:solidFill>
              </a:rPr>
              <a:t>, середовище, яке її формує, а також на умови, обставини та ситуації, що призводять до вчинення дитиною адміністративних і кримінальних правопорушень. </a:t>
            </a:r>
            <a:endParaRPr lang="ru-RU" sz="1800" dirty="0">
              <a:solidFill>
                <a:schemeClr val="accent1">
                  <a:lumMod val="50000"/>
                </a:schemeClr>
              </a:solidFill>
            </a:endParaRPr>
          </a:p>
          <a:p>
            <a:endParaRPr lang="ru-RU" dirty="0">
              <a:solidFill>
                <a:schemeClr val="accent1">
                  <a:lumMod val="50000"/>
                </a:schemeClr>
              </a:solidFill>
            </a:endParaRPr>
          </a:p>
        </p:txBody>
      </p:sp>
    </p:spTree>
    <p:extLst>
      <p:ext uri="{BB962C8B-B14F-4D97-AF65-F5344CB8AC3E}">
        <p14:creationId xmlns:p14="http://schemas.microsoft.com/office/powerpoint/2010/main" val="292691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ED62E7-2EB0-6851-8350-22364DFE0E35}"/>
              </a:ext>
            </a:extLst>
          </p:cNvPr>
          <p:cNvSpPr txBox="1"/>
          <p:nvPr/>
        </p:nvSpPr>
        <p:spPr>
          <a:xfrm>
            <a:off x="144616" y="1028350"/>
            <a:ext cx="5666637" cy="3970318"/>
          </a:xfrm>
          <a:prstGeom prst="rect">
            <a:avLst/>
          </a:prstGeom>
          <a:noFill/>
        </p:spPr>
        <p:txBody>
          <a:bodyPr wrap="square">
            <a:spAutoFit/>
          </a:bodyPr>
          <a:lstStyle/>
          <a:p>
            <a:pPr lvl="0"/>
            <a:r>
              <a:rPr lang="uk-UA" sz="2100" dirty="0"/>
              <a:t>З метою здійснення заходів індивідуальної профілактики щодо дитини поліцейський підрозділу ювенальної превенції заводить </a:t>
            </a:r>
            <a:r>
              <a:rPr lang="uk-UA" sz="2100" b="1" dirty="0"/>
              <a:t>обліково-профілактичну справу (ОПС) </a:t>
            </a:r>
            <a:r>
              <a:rPr lang="uk-UA" sz="2100" dirty="0"/>
              <a:t>та вносить відомості про взяття на профілактичний облік до відповідної інформаційної підсистеми, що входить до єдиної інформаційної системи МВС, дітей, щодо яких поліцейські ювенальної превенції здійснюють профілактичну роботу, яка включає</a:t>
            </a:r>
            <a:r>
              <a:rPr lang="uk-UA" sz="2100" b="1" dirty="0"/>
              <a:t>:</a:t>
            </a:r>
            <a:endParaRPr lang="ru-RU" sz="2100" b="1" dirty="0"/>
          </a:p>
        </p:txBody>
      </p:sp>
      <p:pic>
        <p:nvPicPr>
          <p:cNvPr id="7" name="Рисунок 6">
            <a:extLst>
              <a:ext uri="{FF2B5EF4-FFF2-40B4-BE49-F238E27FC236}">
                <a16:creationId xmlns:a16="http://schemas.microsoft.com/office/drawing/2014/main" id="{1BCC99BE-51E4-2AE8-4FF1-3FE0E6FA9B02}"/>
              </a:ext>
            </a:extLst>
          </p:cNvPr>
          <p:cNvPicPr>
            <a:picLocks noChangeAspect="1"/>
          </p:cNvPicPr>
          <p:nvPr/>
        </p:nvPicPr>
        <p:blipFill>
          <a:blip r:embed="rId2"/>
          <a:stretch>
            <a:fillRect/>
          </a:stretch>
        </p:blipFill>
        <p:spPr>
          <a:xfrm>
            <a:off x="3838074" y="-137934"/>
            <a:ext cx="7133868" cy="7133868"/>
          </a:xfrm>
          <a:prstGeom prst="rect">
            <a:avLst/>
          </a:prstGeom>
        </p:spPr>
      </p:pic>
    </p:spTree>
    <p:extLst>
      <p:ext uri="{BB962C8B-B14F-4D97-AF65-F5344CB8AC3E}">
        <p14:creationId xmlns:p14="http://schemas.microsoft.com/office/powerpoint/2010/main" val="263165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4A6B9DD-FEF2-C28C-2D23-A72B159E02E4}"/>
              </a:ext>
            </a:extLst>
          </p:cNvPr>
          <p:cNvPicPr>
            <a:picLocks noChangeAspect="1"/>
          </p:cNvPicPr>
          <p:nvPr/>
        </p:nvPicPr>
        <p:blipFill>
          <a:blip r:embed="rId2"/>
          <a:stretch>
            <a:fillRect/>
          </a:stretch>
        </p:blipFill>
        <p:spPr>
          <a:xfrm>
            <a:off x="-1372413" y="1309626"/>
            <a:ext cx="5940000" cy="5940000"/>
          </a:xfrm>
          <a:prstGeom prst="rect">
            <a:avLst/>
          </a:prstGeom>
        </p:spPr>
      </p:pic>
      <p:sp>
        <p:nvSpPr>
          <p:cNvPr id="9" name="TextBox 8">
            <a:extLst>
              <a:ext uri="{FF2B5EF4-FFF2-40B4-BE49-F238E27FC236}">
                <a16:creationId xmlns:a16="http://schemas.microsoft.com/office/drawing/2014/main" id="{ACF7E93E-0366-14DA-C8CF-EE08BFDCD56E}"/>
              </a:ext>
            </a:extLst>
          </p:cNvPr>
          <p:cNvSpPr txBox="1"/>
          <p:nvPr/>
        </p:nvSpPr>
        <p:spPr>
          <a:xfrm>
            <a:off x="3291720" y="2713769"/>
            <a:ext cx="4572000" cy="2677656"/>
          </a:xfrm>
          <a:prstGeom prst="rect">
            <a:avLst/>
          </a:prstGeom>
          <a:noFill/>
        </p:spPr>
        <p:txBody>
          <a:bodyPr wrap="square">
            <a:spAutoFit/>
          </a:bodyPr>
          <a:lstStyle/>
          <a:p>
            <a:r>
              <a:rPr lang="uk-UA" sz="2400" dirty="0">
                <a:latin typeface="Montserrat" pitchFamily="2" charset="0"/>
                <a:ea typeface="Times New Roman" panose="02020603050405020304" pitchFamily="18" charset="0"/>
              </a:rPr>
              <a:t>– проведення ознайомлювальних, попереджувальних і виховних бесід з дитиною за місцем проживання, навчання або роботи не рідше одного разу на місяць; </a:t>
            </a:r>
            <a:endParaRPr lang="ru-UA" sz="2400" dirty="0">
              <a:latin typeface="Montserrat" pitchFamily="2" charset="0"/>
              <a:ea typeface="Times New Roman" panose="02020603050405020304" pitchFamily="18" charset="0"/>
            </a:endParaRPr>
          </a:p>
        </p:txBody>
      </p:sp>
      <p:sp>
        <p:nvSpPr>
          <p:cNvPr id="5" name="TextBox 4">
            <a:extLst>
              <a:ext uri="{FF2B5EF4-FFF2-40B4-BE49-F238E27FC236}">
                <a16:creationId xmlns:a16="http://schemas.microsoft.com/office/drawing/2014/main" id="{7E9150DC-2CA7-998F-F7F1-1C772C7740B3}"/>
              </a:ext>
            </a:extLst>
          </p:cNvPr>
          <p:cNvSpPr txBox="1"/>
          <p:nvPr/>
        </p:nvSpPr>
        <p:spPr>
          <a:xfrm>
            <a:off x="3725174" y="7874948"/>
            <a:ext cx="5026941" cy="2308324"/>
          </a:xfrm>
          <a:prstGeom prst="rect">
            <a:avLst/>
          </a:prstGeom>
          <a:noFill/>
        </p:spPr>
        <p:txBody>
          <a:bodyPr wrap="square">
            <a:spAutoFit/>
          </a:bodyPr>
          <a:lstStyle/>
          <a:p>
            <a:r>
              <a:rPr lang="uk-UA" sz="2400" b="1" dirty="0">
                <a:latin typeface="Montserrat" pitchFamily="2" charset="0"/>
                <a:ea typeface="Times New Roman" panose="02020603050405020304" pitchFamily="18" charset="0"/>
              </a:rPr>
              <a:t>Заходи індивідуальної профілактики </a:t>
            </a:r>
            <a:r>
              <a:rPr lang="uk-UA" sz="2400" dirty="0">
                <a:latin typeface="Montserrat" pitchFamily="2" charset="0"/>
                <a:ea typeface="Times New Roman" panose="02020603050405020304" pitchFamily="18" charset="0"/>
              </a:rPr>
              <a:t>здійснюються поліцейським </a:t>
            </a:r>
            <a:r>
              <a:rPr lang="uk-UA" sz="2400" b="1" dirty="0">
                <a:latin typeface="Montserrat" pitchFamily="2" charset="0"/>
                <a:ea typeface="Times New Roman" panose="02020603050405020304" pitchFamily="18" charset="0"/>
              </a:rPr>
              <a:t>щодо конкретної дитини</a:t>
            </a:r>
            <a:r>
              <a:rPr lang="uk-UA" sz="2400" dirty="0">
                <a:latin typeface="Montserrat" pitchFamily="2" charset="0"/>
                <a:ea typeface="Times New Roman" panose="02020603050405020304" pitchFamily="18" charset="0"/>
              </a:rPr>
              <a:t> з метою попередження вчинення нею адміністративних та кримінальних правопорушень. </a:t>
            </a:r>
            <a:endParaRPr lang="ru-UA" sz="2400" dirty="0">
              <a:latin typeface="Montserrat" pitchFamily="2" charset="0"/>
              <a:ea typeface="Times New Roman" panose="02020603050405020304" pitchFamily="18" charset="0"/>
            </a:endParaRPr>
          </a:p>
        </p:txBody>
      </p:sp>
      <p:pic>
        <p:nvPicPr>
          <p:cNvPr id="7" name="Рисунок 6">
            <a:extLst>
              <a:ext uri="{FF2B5EF4-FFF2-40B4-BE49-F238E27FC236}">
                <a16:creationId xmlns:a16="http://schemas.microsoft.com/office/drawing/2014/main" id="{04210DC5-A9A3-A491-FEAD-94C061676B9C}"/>
              </a:ext>
            </a:extLst>
          </p:cNvPr>
          <p:cNvPicPr>
            <a:picLocks noChangeAspect="1"/>
          </p:cNvPicPr>
          <p:nvPr/>
        </p:nvPicPr>
        <p:blipFill>
          <a:blip r:embed="rId3"/>
          <a:stretch>
            <a:fillRect/>
          </a:stretch>
        </p:blipFill>
        <p:spPr>
          <a:xfrm rot="16200000">
            <a:off x="-564201" y="5829650"/>
            <a:ext cx="5400000" cy="5400000"/>
          </a:xfrm>
          <a:prstGeom prst="rect">
            <a:avLst/>
          </a:prstGeom>
        </p:spPr>
      </p:pic>
      <p:sp>
        <p:nvSpPr>
          <p:cNvPr id="14" name="TextBox 13">
            <a:extLst>
              <a:ext uri="{FF2B5EF4-FFF2-40B4-BE49-F238E27FC236}">
                <a16:creationId xmlns:a16="http://schemas.microsoft.com/office/drawing/2014/main" id="{422154AD-D45F-4D93-B8C7-B307003D67AC}"/>
              </a:ext>
            </a:extLst>
          </p:cNvPr>
          <p:cNvSpPr txBox="1"/>
          <p:nvPr/>
        </p:nvSpPr>
        <p:spPr>
          <a:xfrm>
            <a:off x="517981" y="1093663"/>
            <a:ext cx="7678961" cy="830997"/>
          </a:xfrm>
          <a:prstGeom prst="rect">
            <a:avLst/>
          </a:prstGeom>
          <a:noFill/>
        </p:spPr>
        <p:txBody>
          <a:bodyPr wrap="square">
            <a:spAutoFit/>
          </a:bodyPr>
          <a:lstStyle/>
          <a:p>
            <a:r>
              <a:rPr lang="uk-UA" sz="2400" b="1" dirty="0">
                <a:latin typeface="Montserrat" pitchFamily="2" charset="0"/>
                <a:ea typeface="Times New Roman" panose="02020603050405020304" pitchFamily="18" charset="0"/>
              </a:rPr>
              <a:t>Індивідуальна профілактична робота підрозділів ювенальної превенції включає:</a:t>
            </a:r>
            <a:r>
              <a:rPr lang="uk-UA" sz="2400" dirty="0">
                <a:latin typeface="Montserrat" pitchFamily="2" charset="0"/>
                <a:ea typeface="Times New Roman" panose="02020603050405020304" pitchFamily="18" charset="0"/>
              </a:rPr>
              <a:t> </a:t>
            </a:r>
            <a:endParaRPr lang="ru-UA" sz="2400" dirty="0">
              <a:latin typeface="Montserrat" pitchFamily="2" charset="0"/>
              <a:ea typeface="Times New Roman" panose="02020603050405020304" pitchFamily="18" charset="0"/>
            </a:endParaRPr>
          </a:p>
        </p:txBody>
      </p:sp>
    </p:spTree>
    <p:extLst>
      <p:ext uri="{BB962C8B-B14F-4D97-AF65-F5344CB8AC3E}">
        <p14:creationId xmlns:p14="http://schemas.microsoft.com/office/powerpoint/2010/main" val="1548607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1FA086B-A1F9-D477-3D6F-0D0734700B24}"/>
              </a:ext>
            </a:extLst>
          </p:cNvPr>
          <p:cNvPicPr>
            <a:picLocks noChangeAspect="1"/>
          </p:cNvPicPr>
          <p:nvPr/>
        </p:nvPicPr>
        <p:blipFill>
          <a:blip r:embed="rId2"/>
          <a:stretch>
            <a:fillRect/>
          </a:stretch>
        </p:blipFill>
        <p:spPr>
          <a:xfrm>
            <a:off x="-523769" y="768041"/>
            <a:ext cx="5940000" cy="5940000"/>
          </a:xfrm>
          <a:prstGeom prst="rect">
            <a:avLst/>
          </a:prstGeom>
        </p:spPr>
      </p:pic>
      <p:sp>
        <p:nvSpPr>
          <p:cNvPr id="6" name="TextBox 5">
            <a:extLst>
              <a:ext uri="{FF2B5EF4-FFF2-40B4-BE49-F238E27FC236}">
                <a16:creationId xmlns:a16="http://schemas.microsoft.com/office/drawing/2014/main" id="{9A5FCD20-6EB5-6940-1AE0-9BF89AE147AA}"/>
              </a:ext>
            </a:extLst>
          </p:cNvPr>
          <p:cNvSpPr txBox="1"/>
          <p:nvPr/>
        </p:nvSpPr>
        <p:spPr>
          <a:xfrm>
            <a:off x="517981" y="1093663"/>
            <a:ext cx="7678961" cy="830997"/>
          </a:xfrm>
          <a:prstGeom prst="rect">
            <a:avLst/>
          </a:prstGeom>
          <a:noFill/>
        </p:spPr>
        <p:txBody>
          <a:bodyPr wrap="square">
            <a:spAutoFit/>
          </a:bodyPr>
          <a:lstStyle/>
          <a:p>
            <a:r>
              <a:rPr lang="uk-UA" sz="2400" b="1" dirty="0">
                <a:latin typeface="Montserrat" pitchFamily="2" charset="0"/>
                <a:ea typeface="Times New Roman" panose="02020603050405020304" pitchFamily="18" charset="0"/>
              </a:rPr>
              <a:t>Індивідуальна профілактична робота підрозділів ювенальної превенції включає:</a:t>
            </a:r>
            <a:r>
              <a:rPr lang="uk-UA" sz="2400" dirty="0">
                <a:latin typeface="Montserrat" pitchFamily="2" charset="0"/>
                <a:ea typeface="Times New Roman" panose="02020603050405020304" pitchFamily="18" charset="0"/>
              </a:rPr>
              <a:t> </a:t>
            </a:r>
            <a:endParaRPr lang="ru-UA" sz="2400" dirty="0">
              <a:latin typeface="Montserrat"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437C304F-ADA3-3180-9978-3DABAEE4CE0A}"/>
              </a:ext>
            </a:extLst>
          </p:cNvPr>
          <p:cNvSpPr txBox="1"/>
          <p:nvPr/>
        </p:nvSpPr>
        <p:spPr>
          <a:xfrm>
            <a:off x="4203825" y="1990788"/>
            <a:ext cx="3993119" cy="3323987"/>
          </a:xfrm>
          <a:prstGeom prst="rect">
            <a:avLst/>
          </a:prstGeom>
          <a:noFill/>
        </p:spPr>
        <p:txBody>
          <a:bodyPr wrap="square">
            <a:spAutoFit/>
          </a:bodyPr>
          <a:lstStyle/>
          <a:p>
            <a:r>
              <a:rPr lang="uk-UA" sz="2100" dirty="0">
                <a:latin typeface="Montserrat" pitchFamily="2" charset="0"/>
                <a:ea typeface="Times New Roman" panose="02020603050405020304" pitchFamily="18" charset="0"/>
              </a:rPr>
              <a:t>– </a:t>
            </a:r>
            <a:r>
              <a:rPr lang="uk-UA" sz="2100" dirty="0">
                <a:latin typeface="Arial" panose="020B0604020202020204" pitchFamily="34" charset="0"/>
                <a:ea typeface="Times New Roman" panose="02020603050405020304" pitchFamily="18" charset="0"/>
                <a:cs typeface="Arial" panose="020B0604020202020204" pitchFamily="34" charset="0"/>
              </a:rPr>
              <a:t>проведення ознайомлювальних, попереджувальних бесід з батьками дитини, її законними представниками, членами сім’ї </a:t>
            </a:r>
            <a:r>
              <a:rPr lang="uk-UA" sz="2100" dirty="0">
                <a:latin typeface="Arial" panose="020B0604020202020204" pitchFamily="34" charset="0"/>
                <a:cs typeface="Arial" panose="020B0604020202020204" pitchFamily="34" charset="0"/>
              </a:rPr>
              <a:t>з метою усунення причин і умов, які спонукали до вчинення адміністративного чи кримінального правопорушення;</a:t>
            </a:r>
            <a:endParaRPr lang="ru-UA" sz="2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668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AB33D30-4A7B-3F4F-582C-3F079A004168}"/>
              </a:ext>
            </a:extLst>
          </p:cNvPr>
          <p:cNvPicPr>
            <a:picLocks noChangeAspect="1"/>
          </p:cNvPicPr>
          <p:nvPr/>
        </p:nvPicPr>
        <p:blipFill>
          <a:blip r:embed="rId2"/>
          <a:stretch>
            <a:fillRect/>
          </a:stretch>
        </p:blipFill>
        <p:spPr>
          <a:xfrm>
            <a:off x="-565033" y="791084"/>
            <a:ext cx="5940000" cy="5940000"/>
          </a:xfrm>
          <a:prstGeom prst="rect">
            <a:avLst/>
          </a:prstGeom>
        </p:spPr>
      </p:pic>
      <p:pic>
        <p:nvPicPr>
          <p:cNvPr id="22" name="Рисунок 21">
            <a:extLst>
              <a:ext uri="{FF2B5EF4-FFF2-40B4-BE49-F238E27FC236}">
                <a16:creationId xmlns:a16="http://schemas.microsoft.com/office/drawing/2014/main" id="{3BE15346-D9EA-4410-3994-511E876B1DB8}"/>
              </a:ext>
            </a:extLst>
          </p:cNvPr>
          <p:cNvPicPr>
            <a:picLocks noChangeAspect="1"/>
          </p:cNvPicPr>
          <p:nvPr/>
        </p:nvPicPr>
        <p:blipFill>
          <a:blip r:embed="rId3">
            <a:alphaModFix amt="20000"/>
          </a:blip>
          <a:stretch>
            <a:fillRect/>
          </a:stretch>
        </p:blipFill>
        <p:spPr>
          <a:xfrm>
            <a:off x="4413" y="857250"/>
            <a:ext cx="9135174" cy="5143500"/>
          </a:xfrm>
          <a:prstGeom prst="rect">
            <a:avLst/>
          </a:prstGeom>
        </p:spPr>
      </p:pic>
      <p:sp>
        <p:nvSpPr>
          <p:cNvPr id="6" name="TextBox 5">
            <a:extLst>
              <a:ext uri="{FF2B5EF4-FFF2-40B4-BE49-F238E27FC236}">
                <a16:creationId xmlns:a16="http://schemas.microsoft.com/office/drawing/2014/main" id="{9A5FCD20-6EB5-6940-1AE0-9BF89AE147AA}"/>
              </a:ext>
            </a:extLst>
          </p:cNvPr>
          <p:cNvSpPr txBox="1"/>
          <p:nvPr/>
        </p:nvSpPr>
        <p:spPr>
          <a:xfrm>
            <a:off x="517981" y="1093663"/>
            <a:ext cx="7678961" cy="830997"/>
          </a:xfrm>
          <a:prstGeom prst="rect">
            <a:avLst/>
          </a:prstGeom>
          <a:noFill/>
        </p:spPr>
        <p:txBody>
          <a:bodyPr wrap="square">
            <a:spAutoFit/>
          </a:bodyPr>
          <a:lstStyle/>
          <a:p>
            <a:r>
              <a:rPr lang="uk-UA" sz="2400" b="1" dirty="0">
                <a:latin typeface="Montserrat" pitchFamily="2" charset="0"/>
                <a:ea typeface="Times New Roman" panose="02020603050405020304" pitchFamily="18" charset="0"/>
              </a:rPr>
              <a:t>Індивідуальна профілактична робота підрозділів ювенальної превенції включає:</a:t>
            </a:r>
            <a:r>
              <a:rPr lang="uk-UA" sz="2400" dirty="0">
                <a:latin typeface="Montserrat" pitchFamily="2" charset="0"/>
                <a:ea typeface="Times New Roman" panose="02020603050405020304" pitchFamily="18" charset="0"/>
              </a:rPr>
              <a:t> </a:t>
            </a:r>
            <a:endParaRPr lang="ru-UA" sz="2400" dirty="0">
              <a:latin typeface="Montserrat"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437C304F-ADA3-3180-9978-3DABAEE4CE0A}"/>
              </a:ext>
            </a:extLst>
          </p:cNvPr>
          <p:cNvSpPr txBox="1"/>
          <p:nvPr/>
        </p:nvSpPr>
        <p:spPr>
          <a:xfrm>
            <a:off x="4203825" y="2139226"/>
            <a:ext cx="4091092" cy="2308324"/>
          </a:xfrm>
          <a:prstGeom prst="rect">
            <a:avLst/>
          </a:prstGeom>
          <a:noFill/>
        </p:spPr>
        <p:txBody>
          <a:bodyPr wrap="square">
            <a:spAutoFit/>
          </a:bodyPr>
          <a:lstStyle/>
          <a:p>
            <a:r>
              <a:rPr lang="uk-UA" sz="2400" dirty="0">
                <a:latin typeface="Montserrat" pitchFamily="2" charset="0"/>
                <a:ea typeface="Times New Roman" panose="02020603050405020304" pitchFamily="18" charset="0"/>
              </a:rPr>
              <a:t>– складання плану заходів з індивідуальної профілактики на основі вивчення матеріалів характеристик, індивідуально-психологічних особливостей дитини; </a:t>
            </a:r>
            <a:endParaRPr lang="ru-UA" sz="2400" dirty="0">
              <a:latin typeface="Montserrat" pitchFamily="2" charset="0"/>
              <a:ea typeface="Times New Roman" panose="02020603050405020304" pitchFamily="18" charset="0"/>
            </a:endParaRPr>
          </a:p>
        </p:txBody>
      </p:sp>
    </p:spTree>
    <p:extLst>
      <p:ext uri="{BB962C8B-B14F-4D97-AF65-F5344CB8AC3E}">
        <p14:creationId xmlns:p14="http://schemas.microsoft.com/office/powerpoint/2010/main" val="2465218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F6A8AF2-F6B3-7BA6-164B-769EEAD0AD3E}"/>
              </a:ext>
            </a:extLst>
          </p:cNvPr>
          <p:cNvPicPr>
            <a:picLocks noChangeAspect="1"/>
          </p:cNvPicPr>
          <p:nvPr/>
        </p:nvPicPr>
        <p:blipFill>
          <a:blip r:embed="rId2"/>
          <a:stretch>
            <a:fillRect/>
          </a:stretch>
        </p:blipFill>
        <p:spPr>
          <a:xfrm>
            <a:off x="-537055" y="714227"/>
            <a:ext cx="5940000" cy="5940000"/>
          </a:xfrm>
          <a:prstGeom prst="rect">
            <a:avLst/>
          </a:prstGeom>
        </p:spPr>
      </p:pic>
      <p:pic>
        <p:nvPicPr>
          <p:cNvPr id="22" name="Рисунок 21">
            <a:extLst>
              <a:ext uri="{FF2B5EF4-FFF2-40B4-BE49-F238E27FC236}">
                <a16:creationId xmlns:a16="http://schemas.microsoft.com/office/drawing/2014/main" id="{3BE15346-D9EA-4410-3994-511E876B1DB8}"/>
              </a:ext>
            </a:extLst>
          </p:cNvPr>
          <p:cNvPicPr>
            <a:picLocks noChangeAspect="1"/>
          </p:cNvPicPr>
          <p:nvPr/>
        </p:nvPicPr>
        <p:blipFill>
          <a:blip r:embed="rId3">
            <a:alphaModFix amt="20000"/>
          </a:blip>
          <a:stretch>
            <a:fillRect/>
          </a:stretch>
        </p:blipFill>
        <p:spPr>
          <a:xfrm>
            <a:off x="4413" y="857250"/>
            <a:ext cx="9135174" cy="5143500"/>
          </a:xfrm>
          <a:prstGeom prst="rect">
            <a:avLst/>
          </a:prstGeom>
        </p:spPr>
      </p:pic>
      <p:sp>
        <p:nvSpPr>
          <p:cNvPr id="6" name="TextBox 5">
            <a:extLst>
              <a:ext uri="{FF2B5EF4-FFF2-40B4-BE49-F238E27FC236}">
                <a16:creationId xmlns:a16="http://schemas.microsoft.com/office/drawing/2014/main" id="{9A5FCD20-6EB5-6940-1AE0-9BF89AE147AA}"/>
              </a:ext>
            </a:extLst>
          </p:cNvPr>
          <p:cNvSpPr txBox="1"/>
          <p:nvPr/>
        </p:nvSpPr>
        <p:spPr>
          <a:xfrm>
            <a:off x="517981" y="1093663"/>
            <a:ext cx="7678961" cy="830997"/>
          </a:xfrm>
          <a:prstGeom prst="rect">
            <a:avLst/>
          </a:prstGeom>
          <a:noFill/>
        </p:spPr>
        <p:txBody>
          <a:bodyPr wrap="square">
            <a:spAutoFit/>
          </a:bodyPr>
          <a:lstStyle/>
          <a:p>
            <a:r>
              <a:rPr lang="uk-UA" sz="2400" b="1" dirty="0">
                <a:latin typeface="Montserrat" pitchFamily="2" charset="0"/>
                <a:ea typeface="Times New Roman" panose="02020603050405020304" pitchFamily="18" charset="0"/>
              </a:rPr>
              <a:t>Індивідуальна профілактична робота підрозділів ювенальної превенції включає:</a:t>
            </a:r>
            <a:r>
              <a:rPr lang="uk-UA" sz="2400" dirty="0">
                <a:latin typeface="Montserrat" pitchFamily="2" charset="0"/>
                <a:ea typeface="Times New Roman" panose="02020603050405020304" pitchFamily="18" charset="0"/>
              </a:rPr>
              <a:t> </a:t>
            </a:r>
            <a:endParaRPr lang="ru-UA" sz="2400" dirty="0">
              <a:latin typeface="Montserrat" pitchFamily="2" charset="0"/>
              <a:ea typeface="Times New Roman" panose="02020603050405020304" pitchFamily="18" charset="0"/>
            </a:endParaRPr>
          </a:p>
        </p:txBody>
      </p:sp>
      <p:sp>
        <p:nvSpPr>
          <p:cNvPr id="7" name="TextBox 6">
            <a:extLst>
              <a:ext uri="{FF2B5EF4-FFF2-40B4-BE49-F238E27FC236}">
                <a16:creationId xmlns:a16="http://schemas.microsoft.com/office/drawing/2014/main" id="{437C304F-ADA3-3180-9978-3DABAEE4CE0A}"/>
              </a:ext>
            </a:extLst>
          </p:cNvPr>
          <p:cNvSpPr txBox="1"/>
          <p:nvPr/>
        </p:nvSpPr>
        <p:spPr>
          <a:xfrm>
            <a:off x="4203825" y="2356941"/>
            <a:ext cx="3993119" cy="2308324"/>
          </a:xfrm>
          <a:prstGeom prst="rect">
            <a:avLst/>
          </a:prstGeom>
          <a:noFill/>
        </p:spPr>
        <p:txBody>
          <a:bodyPr wrap="square">
            <a:spAutoFit/>
          </a:bodyPr>
          <a:lstStyle/>
          <a:p>
            <a:r>
              <a:rPr lang="uk-UA" sz="2400" dirty="0">
                <a:latin typeface="Montserrat" pitchFamily="2" charset="0"/>
                <a:ea typeface="Times New Roman" panose="02020603050405020304" pitchFamily="18" charset="0"/>
              </a:rPr>
              <a:t>– відвідування за місцем проживання дитини для з’ясування умов проживання, а також чинників, які можуть негативно впливати на неї</a:t>
            </a:r>
            <a:endParaRPr lang="ru-UA" sz="2400" dirty="0">
              <a:latin typeface="Montserrat" pitchFamily="2" charset="0"/>
              <a:ea typeface="Times New Roman" panose="02020603050405020304" pitchFamily="18" charset="0"/>
            </a:endParaRPr>
          </a:p>
        </p:txBody>
      </p:sp>
    </p:spTree>
    <p:extLst>
      <p:ext uri="{BB962C8B-B14F-4D97-AF65-F5344CB8AC3E}">
        <p14:creationId xmlns:p14="http://schemas.microsoft.com/office/powerpoint/2010/main" val="4153453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58C4E3-F612-4CE9-9763-21438B71741A}"/>
              </a:ext>
            </a:extLst>
          </p:cNvPr>
          <p:cNvSpPr>
            <a:spLocks noGrp="1"/>
          </p:cNvSpPr>
          <p:nvPr>
            <p:ph type="title"/>
          </p:nvPr>
        </p:nvSpPr>
        <p:spPr>
          <a:xfrm>
            <a:off x="585694" y="1046285"/>
            <a:ext cx="6623997" cy="1545891"/>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uk-UA" b="1" i="1" dirty="0">
                <a:solidFill>
                  <a:schemeClr val="accent1">
                    <a:lumMod val="50000"/>
                  </a:schemeClr>
                </a:solidFill>
              </a:rPr>
              <a:t>Основні вимоги до заходів індивідуальної профілактики:</a:t>
            </a:r>
            <a:br>
              <a:rPr lang="ru-RU" i="1" dirty="0">
                <a:solidFill>
                  <a:schemeClr val="accent1">
                    <a:lumMod val="50000"/>
                  </a:schemeClr>
                </a:solidFill>
              </a:rPr>
            </a:br>
            <a:endParaRPr lang="ru-RU" i="1" dirty="0">
              <a:solidFill>
                <a:schemeClr val="accent1">
                  <a:lumMod val="50000"/>
                </a:schemeClr>
              </a:solidFill>
            </a:endParaRPr>
          </a:p>
        </p:txBody>
      </p:sp>
      <p:sp>
        <p:nvSpPr>
          <p:cNvPr id="3" name="Объект 2">
            <a:extLst>
              <a:ext uri="{FF2B5EF4-FFF2-40B4-BE49-F238E27FC236}">
                <a16:creationId xmlns:a16="http://schemas.microsoft.com/office/drawing/2014/main" id="{01025A53-5E1B-49F0-A802-0B1C5DD45AA1}"/>
              </a:ext>
            </a:extLst>
          </p:cNvPr>
          <p:cNvSpPr>
            <a:spLocks noGrp="1"/>
          </p:cNvSpPr>
          <p:nvPr>
            <p:ph idx="1"/>
          </p:nvPr>
        </p:nvSpPr>
        <p:spPr>
          <a:xfrm>
            <a:off x="1252621" y="2144593"/>
            <a:ext cx="6741884" cy="3251534"/>
          </a:xfr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r>
              <a:rPr lang="uk-UA" dirty="0"/>
              <a:t>суворе дотримання прав, свобод та законних інтересів дитини, законності при здійсненні заходів індивідуальної профілактики</a:t>
            </a:r>
            <a:endParaRPr lang="ru-RU" dirty="0"/>
          </a:p>
          <a:p>
            <a:pPr lvl="0"/>
            <a:r>
              <a:rPr lang="uk-UA" dirty="0"/>
              <a:t>своєчасність виявлення та усунення криміногенних чинників, що збільшують вірогідність повторного вчинення дитиною адміністративного або кримінального правопорушення</a:t>
            </a:r>
            <a:endParaRPr lang="ru-RU" dirty="0"/>
          </a:p>
          <a:p>
            <a:pPr lvl="0"/>
            <a:r>
              <a:rPr lang="uk-UA" dirty="0"/>
              <a:t>послідовність у проведенні заходів індивідуальної профілактики, інтенсивність яких повинна зростати або зменшуватися залежно від результатів</a:t>
            </a:r>
            <a:endParaRPr lang="ru-RU" dirty="0"/>
          </a:p>
          <a:p>
            <a:endParaRPr lang="ru-RU" dirty="0"/>
          </a:p>
        </p:txBody>
      </p:sp>
    </p:spTree>
    <p:extLst>
      <p:ext uri="{BB962C8B-B14F-4D97-AF65-F5344CB8AC3E}">
        <p14:creationId xmlns:p14="http://schemas.microsoft.com/office/powerpoint/2010/main" val="131787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усеченные верхние углы 3">
            <a:extLst>
              <a:ext uri="{FF2B5EF4-FFF2-40B4-BE49-F238E27FC236}">
                <a16:creationId xmlns:a16="http://schemas.microsoft.com/office/drawing/2014/main" id="{06785549-523E-40C9-9591-9EB972AB32B3}"/>
              </a:ext>
            </a:extLst>
          </p:cNvPr>
          <p:cNvSpPr/>
          <p:nvPr/>
        </p:nvSpPr>
        <p:spPr>
          <a:xfrm>
            <a:off x="120315" y="729762"/>
            <a:ext cx="8834651" cy="813753"/>
          </a:xfrm>
          <a:prstGeom prst="snip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b="1" i="1" u="sng" dirty="0">
              <a:solidFill>
                <a:schemeClr val="accent1">
                  <a:lumMod val="50000"/>
                </a:schemeClr>
              </a:solidFill>
            </a:endParaRPr>
          </a:p>
          <a:p>
            <a:pPr algn="ctr"/>
            <a:r>
              <a:rPr lang="uk-UA" sz="2100" b="1" i="1" u="sng" dirty="0">
                <a:solidFill>
                  <a:schemeClr val="accent1">
                    <a:lumMod val="50000"/>
                  </a:schemeClr>
                </a:solidFill>
              </a:rPr>
              <a:t>Взяттю на профілактичний облік підлягає дитина: </a:t>
            </a:r>
          </a:p>
          <a:p>
            <a:pPr algn="ctr"/>
            <a:r>
              <a:rPr lang="uk-UA" sz="1050" i="1" u="sng" dirty="0">
                <a:solidFill>
                  <a:schemeClr val="accent1">
                    <a:lumMod val="50000"/>
                  </a:schemeClr>
                </a:solidFill>
              </a:rPr>
              <a:t>(</a:t>
            </a:r>
            <a:r>
              <a:rPr lang="uk-UA" sz="900" b="1" i="1" u="sng" dirty="0">
                <a:solidFill>
                  <a:schemeClr val="accent1">
                    <a:lumMod val="50000"/>
                  </a:schemeClr>
                </a:solidFill>
              </a:rPr>
              <a:t>закріплено наказом МВС </a:t>
            </a:r>
            <a:r>
              <a:rPr lang="ru-RU" sz="900" b="1" dirty="0">
                <a:hlinkClick r:id="rId2"/>
              </a:rPr>
              <a:t>Про </a:t>
            </a:r>
            <a:r>
              <a:rPr lang="ru-RU" sz="900" b="1" dirty="0" err="1">
                <a:hlinkClick r:id="rId2"/>
              </a:rPr>
              <a:t>затвердження</a:t>
            </a:r>
            <a:r>
              <a:rPr lang="ru-RU" sz="900" b="1" dirty="0">
                <a:hlinkClick r:id="rId2"/>
              </a:rPr>
              <a:t> </a:t>
            </a:r>
            <a:r>
              <a:rPr lang="ru-RU" sz="900" b="1" dirty="0" err="1">
                <a:hlinkClick r:id="rId2"/>
              </a:rPr>
              <a:t>Інструкції</a:t>
            </a:r>
            <a:r>
              <a:rPr lang="ru-RU" sz="900" b="1" dirty="0">
                <a:hlinkClick r:id="rId2"/>
              </a:rPr>
              <a:t> з </a:t>
            </a:r>
            <a:r>
              <a:rPr lang="ru-RU" sz="900" b="1" dirty="0" err="1">
                <a:hlinkClick r:id="rId2"/>
              </a:rPr>
              <a:t>організації</a:t>
            </a:r>
            <a:r>
              <a:rPr lang="ru-RU" sz="900" b="1" dirty="0">
                <a:hlinkClick r:id="rId2"/>
              </a:rPr>
              <a:t> </a:t>
            </a:r>
            <a:r>
              <a:rPr lang="ru-RU" sz="900" b="1" dirty="0" err="1">
                <a:hlinkClick r:id="rId2"/>
              </a:rPr>
              <a:t>роботи</a:t>
            </a:r>
            <a:r>
              <a:rPr lang="ru-RU" sz="900" b="1" dirty="0">
                <a:hlinkClick r:id="rId2"/>
              </a:rPr>
              <a:t> </a:t>
            </a:r>
            <a:r>
              <a:rPr lang="ru-RU" sz="900" b="1" dirty="0" err="1">
                <a:hlinkClick r:id="rId2"/>
              </a:rPr>
              <a:t>підрозділів</a:t>
            </a:r>
            <a:r>
              <a:rPr lang="ru-RU" sz="900" b="1" dirty="0">
                <a:hlinkClick r:id="rId2"/>
              </a:rPr>
              <a:t> </a:t>
            </a:r>
            <a:r>
              <a:rPr lang="ru-RU" sz="900" b="1" dirty="0" err="1">
                <a:hlinkClick r:id="rId2"/>
              </a:rPr>
              <a:t>ювенальної</a:t>
            </a:r>
            <a:r>
              <a:rPr lang="ru-RU" sz="900" b="1" dirty="0">
                <a:hlinkClick r:id="rId2"/>
              </a:rPr>
              <a:t> </a:t>
            </a:r>
            <a:r>
              <a:rPr lang="ru-RU" sz="900" b="1" dirty="0" err="1">
                <a:hlinkClick r:id="rId2"/>
              </a:rPr>
              <a:t>превенції</a:t>
            </a:r>
            <a:r>
              <a:rPr lang="ru-RU" sz="900" b="1" dirty="0">
                <a:hlinkClick r:id="rId2"/>
              </a:rPr>
              <a:t> </a:t>
            </a:r>
            <a:r>
              <a:rPr lang="ru-RU" sz="900" b="1" dirty="0" err="1">
                <a:hlinkClick r:id="rId2"/>
              </a:rPr>
              <a:t>Національної</a:t>
            </a:r>
            <a:r>
              <a:rPr lang="ru-RU" sz="900" b="1" dirty="0">
                <a:hlinkClick r:id="rId2"/>
              </a:rPr>
              <a:t> </a:t>
            </a:r>
            <a:r>
              <a:rPr lang="ru-RU" sz="900" b="1" dirty="0" err="1">
                <a:hlinkClick r:id="rId2"/>
              </a:rPr>
              <a:t>поліції</a:t>
            </a:r>
            <a:r>
              <a:rPr lang="ru-RU" sz="900" b="1" dirty="0">
                <a:hlinkClick r:id="rId2"/>
              </a:rPr>
              <a:t> </a:t>
            </a:r>
            <a:r>
              <a:rPr lang="ru-RU" sz="900" b="1" dirty="0" err="1">
                <a:hlinkClick r:id="rId2"/>
              </a:rPr>
              <a:t>України</a:t>
            </a:r>
            <a:r>
              <a:rPr lang="ru-RU" sz="900" b="1" dirty="0"/>
              <a:t> </a:t>
            </a:r>
            <a:r>
              <a:rPr lang="uk-UA" sz="1050" b="1" i="1" u="sng" dirty="0">
                <a:solidFill>
                  <a:schemeClr val="accent1">
                    <a:lumMod val="50000"/>
                  </a:schemeClr>
                </a:solidFill>
              </a:rPr>
              <a:t>від 19.12.2017 № 1044</a:t>
            </a:r>
            <a:r>
              <a:rPr lang="uk-UA" sz="1200" b="1" i="1" u="sng" dirty="0">
                <a:solidFill>
                  <a:schemeClr val="accent1">
                    <a:lumMod val="50000"/>
                  </a:schemeClr>
                </a:solidFill>
              </a:rPr>
              <a:t>)</a:t>
            </a:r>
            <a:endParaRPr lang="ru-RU" sz="1200" b="1" u="sng" dirty="0">
              <a:solidFill>
                <a:schemeClr val="accent1">
                  <a:lumMod val="50000"/>
                </a:schemeClr>
              </a:solidFill>
            </a:endParaRPr>
          </a:p>
          <a:p>
            <a:pPr algn="ctr"/>
            <a:endParaRPr lang="ru-RU" sz="1350" dirty="0"/>
          </a:p>
        </p:txBody>
      </p:sp>
      <p:sp>
        <p:nvSpPr>
          <p:cNvPr id="5" name="Стрелка: вправо 4">
            <a:extLst>
              <a:ext uri="{FF2B5EF4-FFF2-40B4-BE49-F238E27FC236}">
                <a16:creationId xmlns:a16="http://schemas.microsoft.com/office/drawing/2014/main" id="{F0131A93-B7DB-40D0-A31A-3D250E04DCE7}"/>
              </a:ext>
            </a:extLst>
          </p:cNvPr>
          <p:cNvSpPr/>
          <p:nvPr/>
        </p:nvSpPr>
        <p:spPr>
          <a:xfrm>
            <a:off x="120315" y="1752101"/>
            <a:ext cx="3875789" cy="1384382"/>
          </a:xfrm>
          <a:prstGeom prst="rightArrow">
            <a:avLst>
              <a:gd name="adj1" fmla="val 73077"/>
              <a:gd name="adj2" fmla="val 39152"/>
            </a:avLst>
          </a:prstGeom>
          <a:solidFill>
            <a:schemeClr val="bg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uk-UA" sz="1200" b="1" dirty="0"/>
              <a:t>засуджена до покарання, не пов'язаного з позбавленням волі;</a:t>
            </a:r>
            <a:endParaRPr lang="ru-RU" sz="1200" b="1" dirty="0"/>
          </a:p>
          <a:p>
            <a:pPr algn="ctr"/>
            <a:endParaRPr lang="ru-RU" sz="1350" dirty="0"/>
          </a:p>
        </p:txBody>
      </p:sp>
      <p:sp>
        <p:nvSpPr>
          <p:cNvPr id="7" name="Стрелка: вправо 6">
            <a:extLst>
              <a:ext uri="{FF2B5EF4-FFF2-40B4-BE49-F238E27FC236}">
                <a16:creationId xmlns:a16="http://schemas.microsoft.com/office/drawing/2014/main" id="{61205838-D77B-4D9F-BBE4-A5B3820CF110}"/>
              </a:ext>
            </a:extLst>
          </p:cNvPr>
          <p:cNvSpPr/>
          <p:nvPr/>
        </p:nvSpPr>
        <p:spPr>
          <a:xfrm>
            <a:off x="120316" y="4484772"/>
            <a:ext cx="3565859" cy="1335505"/>
          </a:xfrm>
          <a:prstGeom prst="rightArrow">
            <a:avLst>
              <a:gd name="adj1" fmla="val 73077"/>
              <a:gd name="adj2" fmla="val 53846"/>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uk-UA" sz="1200" b="1" dirty="0">
                <a:solidFill>
                  <a:schemeClr val="accent1">
                    <a:lumMod val="50000"/>
                  </a:schemeClr>
                </a:solidFill>
              </a:rPr>
              <a:t>звільнена зі спеціальної виховної установи;</a:t>
            </a:r>
            <a:endParaRPr lang="ru-RU" sz="1050" b="1" dirty="0">
              <a:solidFill>
                <a:schemeClr val="accent1">
                  <a:lumMod val="50000"/>
                </a:schemeClr>
              </a:solidFill>
            </a:endParaRPr>
          </a:p>
        </p:txBody>
      </p:sp>
      <p:sp>
        <p:nvSpPr>
          <p:cNvPr id="8" name="Стрелка: вправо 7">
            <a:extLst>
              <a:ext uri="{FF2B5EF4-FFF2-40B4-BE49-F238E27FC236}">
                <a16:creationId xmlns:a16="http://schemas.microsoft.com/office/drawing/2014/main" id="{B1E53900-A21B-4E9A-AE93-5AB4ECF2E5BF}"/>
              </a:ext>
            </a:extLst>
          </p:cNvPr>
          <p:cNvSpPr/>
          <p:nvPr/>
        </p:nvSpPr>
        <p:spPr>
          <a:xfrm>
            <a:off x="120317" y="3122196"/>
            <a:ext cx="5115501" cy="1446797"/>
          </a:xfrm>
          <a:prstGeom prst="rightArrow">
            <a:avLst>
              <a:gd name="adj1" fmla="val 73077"/>
              <a:gd name="adj2" fmla="val 5384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b="1" dirty="0">
              <a:solidFill>
                <a:schemeClr val="accent1">
                  <a:lumMod val="50000"/>
                </a:schemeClr>
              </a:solidFill>
            </a:endParaRPr>
          </a:p>
          <a:p>
            <a:pPr algn="ctr"/>
            <a:r>
              <a:rPr lang="uk-UA" sz="1200" b="1" dirty="0">
                <a:solidFill>
                  <a:schemeClr val="accent1">
                    <a:lumMod val="50000"/>
                  </a:schemeClr>
                </a:solidFill>
              </a:rPr>
              <a:t>звільнена за рішенням суду від кримінальної відповідальності із застосуванням примусових заходів виховного характеру без поміщення до школи або професійного училища соціальної реабілітації для дітей, які потребують особливих умов виховання;</a:t>
            </a:r>
            <a:endParaRPr lang="ru-RU" sz="1200" b="1" dirty="0">
              <a:solidFill>
                <a:schemeClr val="accent1">
                  <a:lumMod val="50000"/>
                </a:schemeClr>
              </a:solidFill>
            </a:endParaRPr>
          </a:p>
          <a:p>
            <a:pPr algn="ctr"/>
            <a:endParaRPr lang="ru-RU" sz="1350" dirty="0"/>
          </a:p>
        </p:txBody>
      </p:sp>
      <p:sp>
        <p:nvSpPr>
          <p:cNvPr id="9" name="Стрелка: влево 8">
            <a:extLst>
              <a:ext uri="{FF2B5EF4-FFF2-40B4-BE49-F238E27FC236}">
                <a16:creationId xmlns:a16="http://schemas.microsoft.com/office/drawing/2014/main" id="{4C887BA8-8603-4B82-BA77-996C44D49977}"/>
              </a:ext>
            </a:extLst>
          </p:cNvPr>
          <p:cNvSpPr/>
          <p:nvPr/>
        </p:nvSpPr>
        <p:spPr>
          <a:xfrm>
            <a:off x="4048858" y="1717510"/>
            <a:ext cx="5095142" cy="1446797"/>
          </a:xfrm>
          <a:prstGeom prst="leftArrow">
            <a:avLst>
              <a:gd name="adj1" fmla="val 67918"/>
              <a:gd name="adj2" fmla="val 40688"/>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b="1" dirty="0">
              <a:solidFill>
                <a:schemeClr val="accent1">
                  <a:lumMod val="50000"/>
                </a:schemeClr>
              </a:solidFill>
            </a:endParaRPr>
          </a:p>
          <a:p>
            <a:pPr algn="ctr"/>
            <a:r>
              <a:rPr lang="uk-UA" sz="1200" b="1" dirty="0">
                <a:solidFill>
                  <a:schemeClr val="accent1">
                    <a:lumMod val="50000"/>
                  </a:schemeClr>
                </a:solidFill>
              </a:rPr>
              <a:t>вчинила домашнє насильство в будь-якій формі (дитина-кривдник), передбачене </a:t>
            </a:r>
            <a:r>
              <a:rPr lang="uk-UA" sz="1200" b="1" u="sng" dirty="0">
                <a:solidFill>
                  <a:srgbClr val="0D2E46"/>
                </a:solidFill>
                <a:hlinkClick r:id="rId3">
                  <a:extLst>
                    <a:ext uri="{A12FA001-AC4F-418D-AE19-62706E023703}">
                      <ahyp:hlinkClr xmlns:ahyp="http://schemas.microsoft.com/office/drawing/2018/hyperlinkcolor" val="tx"/>
                    </a:ext>
                  </a:extLst>
                </a:hlinkClick>
              </a:rPr>
              <a:t>статтею 173</a:t>
            </a:r>
            <a:r>
              <a:rPr lang="uk-UA" sz="1200" b="1" u="sng" baseline="30000" dirty="0">
                <a:solidFill>
                  <a:schemeClr val="accent1">
                    <a:lumMod val="50000"/>
                  </a:schemeClr>
                </a:solidFill>
                <a:hlinkClick r:id="rId3">
                  <a:extLst>
                    <a:ext uri="{A12FA001-AC4F-418D-AE19-62706E023703}">
                      <ahyp:hlinkClr xmlns:ahyp="http://schemas.microsoft.com/office/drawing/2018/hyperlinkcolor" val="tx"/>
                    </a:ext>
                  </a:extLst>
                </a:hlinkClick>
              </a:rPr>
              <a:t>-2</a:t>
            </a:r>
            <a:r>
              <a:rPr lang="uk-UA" sz="1200" b="1" dirty="0">
                <a:solidFill>
                  <a:schemeClr val="accent1">
                    <a:lumMod val="50000"/>
                  </a:schemeClr>
                </a:solidFill>
              </a:rPr>
              <a:t> Кодексу України про адміністративні правопорушення, а також щодо якої винесено терміновий заборонний припис чи виданий обмежувальний припис;</a:t>
            </a:r>
            <a:endParaRPr lang="ru-RU" sz="1200" b="1" dirty="0">
              <a:solidFill>
                <a:schemeClr val="accent1">
                  <a:lumMod val="50000"/>
                </a:schemeClr>
              </a:solidFill>
            </a:endParaRPr>
          </a:p>
          <a:p>
            <a:pPr algn="ctr"/>
            <a:endParaRPr lang="ru-RU" sz="1350" dirty="0"/>
          </a:p>
        </p:txBody>
      </p:sp>
      <p:sp>
        <p:nvSpPr>
          <p:cNvPr id="10" name="Стрелка: влево 9">
            <a:extLst>
              <a:ext uri="{FF2B5EF4-FFF2-40B4-BE49-F238E27FC236}">
                <a16:creationId xmlns:a16="http://schemas.microsoft.com/office/drawing/2014/main" id="{4EE76847-3BAC-4161-A029-60DFE5B08875}"/>
              </a:ext>
            </a:extLst>
          </p:cNvPr>
          <p:cNvSpPr/>
          <p:nvPr/>
        </p:nvSpPr>
        <p:spPr>
          <a:xfrm>
            <a:off x="3686177" y="4471236"/>
            <a:ext cx="5337509" cy="1446797"/>
          </a:xfrm>
          <a:prstGeom prst="leftArrow">
            <a:avLst>
              <a:gd name="adj1" fmla="val 67918"/>
              <a:gd name="adj2" fmla="val 4350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uk-UA" sz="1200" b="1" dirty="0">
              <a:solidFill>
                <a:schemeClr val="accent1">
                  <a:lumMod val="50000"/>
                </a:schemeClr>
              </a:solidFill>
            </a:endParaRPr>
          </a:p>
          <a:p>
            <a:pPr lvl="2"/>
            <a:r>
              <a:rPr lang="uk-UA" sz="1200" b="1" dirty="0">
                <a:solidFill>
                  <a:schemeClr val="accent1">
                    <a:lumMod val="50000"/>
                  </a:schemeClr>
                </a:solidFill>
              </a:rPr>
              <a:t>яка впродовж року два і більше разів самовільно залишала сім'ю, навчально-виховний заклад чи спеціальну установу для дітей;</a:t>
            </a:r>
            <a:endParaRPr lang="ru-RU" sz="1200" b="1" dirty="0">
              <a:solidFill>
                <a:schemeClr val="accent1">
                  <a:lumMod val="50000"/>
                </a:schemeClr>
              </a:solidFill>
            </a:endParaRPr>
          </a:p>
          <a:p>
            <a:pPr lvl="2"/>
            <a:r>
              <a:rPr lang="uk-UA" sz="1200" b="1" dirty="0">
                <a:solidFill>
                  <a:schemeClr val="accent1">
                    <a:lumMod val="50000"/>
                  </a:schemeClr>
                </a:solidFill>
              </a:rPr>
              <a:t>яка вчинила булінг (цькування) учасника освітнього процесу.</a:t>
            </a:r>
            <a:endParaRPr lang="ru-RU" sz="1200" b="1" dirty="0">
              <a:solidFill>
                <a:schemeClr val="accent1">
                  <a:lumMod val="50000"/>
                </a:schemeClr>
              </a:solidFill>
            </a:endParaRPr>
          </a:p>
          <a:p>
            <a:pPr algn="ctr"/>
            <a:endParaRPr lang="ru-RU" sz="1350" dirty="0"/>
          </a:p>
        </p:txBody>
      </p:sp>
      <p:sp>
        <p:nvSpPr>
          <p:cNvPr id="11" name="Стрелка: влево 10">
            <a:extLst>
              <a:ext uri="{FF2B5EF4-FFF2-40B4-BE49-F238E27FC236}">
                <a16:creationId xmlns:a16="http://schemas.microsoft.com/office/drawing/2014/main" id="{9D33EB09-F89D-4571-BE61-C047F908E03D}"/>
              </a:ext>
            </a:extLst>
          </p:cNvPr>
          <p:cNvSpPr/>
          <p:nvPr/>
        </p:nvSpPr>
        <p:spPr>
          <a:xfrm>
            <a:off x="5235820" y="3087606"/>
            <a:ext cx="3787865" cy="1481389"/>
          </a:xfrm>
          <a:prstGeom prst="leftArrow">
            <a:avLst>
              <a:gd name="adj1" fmla="val 67918"/>
              <a:gd name="adj2" fmla="val 48665"/>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chemeClr val="accent1">
                    <a:lumMod val="50000"/>
                  </a:schemeClr>
                </a:solidFill>
              </a:rPr>
              <a:t>яка впродовж року два і більше разів була притягнута до адміністративної відповідальності;</a:t>
            </a:r>
            <a:endParaRPr lang="ru-RU" sz="1200" b="1" dirty="0">
              <a:solidFill>
                <a:schemeClr val="accent1">
                  <a:lumMod val="50000"/>
                </a:schemeClr>
              </a:solidFill>
            </a:endParaRPr>
          </a:p>
          <a:p>
            <a:pPr algn="ctr"/>
            <a:endParaRPr lang="ru-RU" sz="1350" dirty="0"/>
          </a:p>
        </p:txBody>
      </p:sp>
    </p:spTree>
    <p:extLst>
      <p:ext uri="{BB962C8B-B14F-4D97-AF65-F5344CB8AC3E}">
        <p14:creationId xmlns:p14="http://schemas.microsoft.com/office/powerpoint/2010/main" val="234414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трелка вниз 3">
            <a:extLst>
              <a:ext uri="{FF2B5EF4-FFF2-40B4-BE49-F238E27FC236}">
                <a16:creationId xmlns:a16="http://schemas.microsoft.com/office/drawing/2014/main" id="{8B69E5C8-4FAE-4A38-A176-35F45C89E715}"/>
              </a:ext>
            </a:extLst>
          </p:cNvPr>
          <p:cNvSpPr/>
          <p:nvPr/>
        </p:nvSpPr>
        <p:spPr>
          <a:xfrm>
            <a:off x="50248" y="903410"/>
            <a:ext cx="8908381" cy="1253250"/>
          </a:xfrm>
          <a:prstGeom prst="downArrowCallout">
            <a:avLst>
              <a:gd name="adj1" fmla="val 39770"/>
              <a:gd name="adj2" fmla="val 58596"/>
              <a:gd name="adj3" fmla="val 25000"/>
              <a:gd name="adj4" fmla="val 6497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i="1" u="sng" dirty="0">
              <a:solidFill>
                <a:schemeClr val="accent1">
                  <a:lumMod val="50000"/>
                </a:schemeClr>
              </a:solidFill>
            </a:endParaRPr>
          </a:p>
          <a:p>
            <a:pPr algn="ctr"/>
            <a:r>
              <a:rPr lang="uk-UA" sz="2400" b="1" i="1" u="sng" dirty="0">
                <a:solidFill>
                  <a:schemeClr val="accent1">
                    <a:lumMod val="50000"/>
                  </a:schemeClr>
                </a:solidFill>
              </a:rPr>
              <a:t>Підставами для взяття дитини на профілактичний облік є:</a:t>
            </a:r>
            <a:endParaRPr lang="ru-RU" sz="2400" b="1" u="sng" dirty="0">
              <a:solidFill>
                <a:schemeClr val="accent1">
                  <a:lumMod val="50000"/>
                </a:schemeClr>
              </a:solidFill>
            </a:endParaRPr>
          </a:p>
          <a:p>
            <a:pPr algn="ctr"/>
            <a:endParaRPr lang="ru-RU" sz="1350" dirty="0"/>
          </a:p>
        </p:txBody>
      </p:sp>
      <p:graphicFrame>
        <p:nvGraphicFramePr>
          <p:cNvPr id="11" name="Схема 10">
            <a:extLst>
              <a:ext uri="{FF2B5EF4-FFF2-40B4-BE49-F238E27FC236}">
                <a16:creationId xmlns:a16="http://schemas.microsoft.com/office/drawing/2014/main" id="{20B57E55-F074-4E27-8BBE-7678B91AFD5C}"/>
              </a:ext>
            </a:extLst>
          </p:cNvPr>
          <p:cNvGraphicFramePr/>
          <p:nvPr>
            <p:extLst>
              <p:ext uri="{D42A27DB-BD31-4B8C-83A1-F6EECF244321}">
                <p14:modId xmlns:p14="http://schemas.microsoft.com/office/powerpoint/2010/main" val="1900904243"/>
              </p:ext>
            </p:extLst>
          </p:nvPr>
        </p:nvGraphicFramePr>
        <p:xfrm>
          <a:off x="50248" y="2048377"/>
          <a:ext cx="9093752" cy="466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91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трелка вниз 3">
            <a:extLst>
              <a:ext uri="{FF2B5EF4-FFF2-40B4-BE49-F238E27FC236}">
                <a16:creationId xmlns:a16="http://schemas.microsoft.com/office/drawing/2014/main" id="{8B69E5C8-4FAE-4A38-A176-35F45C89E715}"/>
              </a:ext>
            </a:extLst>
          </p:cNvPr>
          <p:cNvSpPr/>
          <p:nvPr/>
        </p:nvSpPr>
        <p:spPr>
          <a:xfrm>
            <a:off x="50248" y="903410"/>
            <a:ext cx="8908381" cy="1253250"/>
          </a:xfrm>
          <a:prstGeom prst="downArrowCallout">
            <a:avLst>
              <a:gd name="adj1" fmla="val 39770"/>
              <a:gd name="adj2" fmla="val 58596"/>
              <a:gd name="adj3" fmla="val 25000"/>
              <a:gd name="adj4" fmla="val 6497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i="1" u="sng" dirty="0">
              <a:solidFill>
                <a:schemeClr val="accent1">
                  <a:lumMod val="50000"/>
                </a:schemeClr>
              </a:solidFill>
            </a:endParaRPr>
          </a:p>
          <a:p>
            <a:pPr algn="ctr"/>
            <a:r>
              <a:rPr lang="uk-UA" sz="2400" b="1" i="1" u="sng" dirty="0">
                <a:solidFill>
                  <a:schemeClr val="accent1">
                    <a:lumMod val="50000"/>
                  </a:schemeClr>
                </a:solidFill>
              </a:rPr>
              <a:t>Підставами для взяття дитини на профілактичний облік є:</a:t>
            </a:r>
            <a:endParaRPr lang="ru-RU" sz="2400" b="1" u="sng" dirty="0">
              <a:solidFill>
                <a:schemeClr val="accent1">
                  <a:lumMod val="50000"/>
                </a:schemeClr>
              </a:solidFill>
            </a:endParaRPr>
          </a:p>
          <a:p>
            <a:pPr algn="ctr"/>
            <a:endParaRPr lang="ru-RU" sz="1350" dirty="0"/>
          </a:p>
        </p:txBody>
      </p:sp>
      <p:graphicFrame>
        <p:nvGraphicFramePr>
          <p:cNvPr id="11" name="Схема 10">
            <a:extLst>
              <a:ext uri="{FF2B5EF4-FFF2-40B4-BE49-F238E27FC236}">
                <a16:creationId xmlns:a16="http://schemas.microsoft.com/office/drawing/2014/main" id="{20B57E55-F074-4E27-8BBE-7678B91AFD5C}"/>
              </a:ext>
            </a:extLst>
          </p:cNvPr>
          <p:cNvGraphicFramePr/>
          <p:nvPr>
            <p:extLst>
              <p:ext uri="{D42A27DB-BD31-4B8C-83A1-F6EECF244321}">
                <p14:modId xmlns:p14="http://schemas.microsoft.com/office/powerpoint/2010/main" val="1705965941"/>
              </p:ext>
            </p:extLst>
          </p:nvPr>
        </p:nvGraphicFramePr>
        <p:xfrm>
          <a:off x="50248" y="2048377"/>
          <a:ext cx="8759645" cy="390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36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5CD9BC1-54BC-3D1B-E236-02BF16AC318B}"/>
              </a:ext>
            </a:extLst>
          </p:cNvPr>
          <p:cNvSpPr txBox="1"/>
          <p:nvPr/>
        </p:nvSpPr>
        <p:spPr>
          <a:xfrm>
            <a:off x="18659818" y="2972847"/>
            <a:ext cx="6991711" cy="1341586"/>
          </a:xfrm>
          <a:prstGeom prst="rect">
            <a:avLst/>
          </a:prstGeom>
          <a:noFill/>
        </p:spPr>
        <p:txBody>
          <a:bodyPr wrap="square">
            <a:spAutoFit/>
          </a:bodyPr>
          <a:lstStyle/>
          <a:p>
            <a:pPr algn="ctr">
              <a:lnSpc>
                <a:spcPct val="115000"/>
              </a:lnSpc>
            </a:pPr>
            <a:r>
              <a:rPr lang="uk-UA" sz="2400" dirty="0">
                <a:solidFill>
                  <a:srgbClr val="000000"/>
                </a:solidFill>
                <a:latin typeface="Montserrat" pitchFamily="2" charset="0"/>
                <a:ea typeface="Times New Roman" panose="02020603050405020304" pitchFamily="18" charset="0"/>
              </a:rPr>
              <a:t>2.1 Суб’єкти забезпечення і захисту прав дітей на міжнародному, національному, регіональному та місцевому рівнях. ?</a:t>
            </a:r>
            <a:endParaRPr lang="ru-UA" sz="2400" dirty="0">
              <a:latin typeface="Montserrat" pitchFamily="2" charset="0"/>
              <a:ea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5E7BFF96-F4E7-47D1-8A34-B0A5C7011350}"/>
              </a:ext>
            </a:extLst>
          </p:cNvPr>
          <p:cNvSpPr/>
          <p:nvPr/>
        </p:nvSpPr>
        <p:spPr>
          <a:xfrm>
            <a:off x="441784" y="1028350"/>
            <a:ext cx="6442937" cy="7818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uk-UA" b="1" dirty="0"/>
              <a:t>Профілактика адміністративних і кримінальних правопорушень серед дітей</a:t>
            </a:r>
            <a:r>
              <a:rPr lang="uk-UA" dirty="0"/>
              <a:t> </a:t>
            </a:r>
            <a:endParaRPr lang="ru-RU" dirty="0"/>
          </a:p>
        </p:txBody>
      </p:sp>
      <p:sp>
        <p:nvSpPr>
          <p:cNvPr id="10" name="Прямоугольник 9">
            <a:extLst>
              <a:ext uri="{FF2B5EF4-FFF2-40B4-BE49-F238E27FC236}">
                <a16:creationId xmlns:a16="http://schemas.microsoft.com/office/drawing/2014/main" id="{504E48FB-41AF-4F85-87E5-82E1CE2C7B62}"/>
              </a:ext>
            </a:extLst>
          </p:cNvPr>
          <p:cNvSpPr/>
          <p:nvPr/>
        </p:nvSpPr>
        <p:spPr>
          <a:xfrm>
            <a:off x="1040178" y="2268280"/>
            <a:ext cx="5246148" cy="1432252"/>
          </a:xfrm>
          <a:prstGeom prst="rect">
            <a:avLst/>
          </a:prstGeom>
        </p:spPr>
        <p:txBody>
          <a:bodyPr wrap="square">
            <a:spAutoFit/>
          </a:bodyPr>
          <a:lstStyle/>
          <a:p>
            <a:pPr indent="270510" algn="just">
              <a:lnSpc>
                <a:spcPct val="150000"/>
              </a:lnSpc>
              <a:tabLst>
                <a:tab pos="405289" algn="l"/>
              </a:tabLst>
            </a:pPr>
            <a:r>
              <a:rPr lang="uk-UA" sz="1500" b="1" i="1" dirty="0">
                <a:latin typeface="Times New Roman" panose="02020603050405020304" pitchFamily="18" charset="0"/>
                <a:ea typeface="Calibri" panose="020F0502020204030204" pitchFamily="34" charset="0"/>
                <a:cs typeface="Times New Roman" panose="02020603050405020304" pitchFamily="18" charset="0"/>
              </a:rPr>
              <a:t>– </a:t>
            </a:r>
            <a:r>
              <a:rPr lang="uk-UA" sz="1500" b="1" i="1" dirty="0">
                <a:latin typeface="Century Gothic" panose="020B0502020202020204" pitchFamily="34" charset="0"/>
                <a:ea typeface="Calibri" panose="020F0502020204030204" pitchFamily="34" charset="0"/>
                <a:cs typeface="Times New Roman" panose="02020603050405020304" pitchFamily="18" charset="0"/>
              </a:rPr>
              <a:t>це діяльність підрозділів НПУ, що спрямована на виявлення та усунення причин і умов, що призводять до вчинення дітьми адміністративних і кримінальних правопорушень.</a:t>
            </a:r>
            <a:endParaRPr lang="ru-RU" sz="1200" b="1" i="1"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472F874C-C7FC-4B31-AAEB-B94B5B9ADDFD}"/>
              </a:ext>
            </a:extLst>
          </p:cNvPr>
          <p:cNvPicPr>
            <a:picLocks noChangeAspect="1"/>
          </p:cNvPicPr>
          <p:nvPr/>
        </p:nvPicPr>
        <p:blipFill>
          <a:blip r:embed="rId2"/>
          <a:stretch>
            <a:fillRect/>
          </a:stretch>
        </p:blipFill>
        <p:spPr>
          <a:xfrm>
            <a:off x="5156160" y="2115802"/>
            <a:ext cx="4615310" cy="4615310"/>
          </a:xfrm>
          <a:prstGeom prst="rect">
            <a:avLst/>
          </a:prstGeom>
        </p:spPr>
      </p:pic>
    </p:spTree>
    <p:extLst>
      <p:ext uri="{BB962C8B-B14F-4D97-AF65-F5344CB8AC3E}">
        <p14:creationId xmlns:p14="http://schemas.microsoft.com/office/powerpoint/2010/main" val="941833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трелка вниз 3">
            <a:extLst>
              <a:ext uri="{FF2B5EF4-FFF2-40B4-BE49-F238E27FC236}">
                <a16:creationId xmlns:a16="http://schemas.microsoft.com/office/drawing/2014/main" id="{8B69E5C8-4FAE-4A38-A176-35F45C89E715}"/>
              </a:ext>
            </a:extLst>
          </p:cNvPr>
          <p:cNvSpPr/>
          <p:nvPr/>
        </p:nvSpPr>
        <p:spPr>
          <a:xfrm>
            <a:off x="50248" y="903410"/>
            <a:ext cx="8908381" cy="1253250"/>
          </a:xfrm>
          <a:prstGeom prst="downArrowCallout">
            <a:avLst>
              <a:gd name="adj1" fmla="val 39770"/>
              <a:gd name="adj2" fmla="val 58596"/>
              <a:gd name="adj3" fmla="val 25000"/>
              <a:gd name="adj4" fmla="val 6497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i="1" u="sng" dirty="0">
              <a:solidFill>
                <a:schemeClr val="accent1">
                  <a:lumMod val="50000"/>
                </a:schemeClr>
              </a:solidFill>
            </a:endParaRPr>
          </a:p>
          <a:p>
            <a:pPr algn="ctr"/>
            <a:r>
              <a:rPr lang="uk-UA" sz="2400" b="1" i="1" u="sng" dirty="0">
                <a:solidFill>
                  <a:schemeClr val="accent1">
                    <a:lumMod val="50000"/>
                  </a:schemeClr>
                </a:solidFill>
              </a:rPr>
              <a:t>Підставами для взяття дитини на профілактичний облік є:</a:t>
            </a:r>
            <a:endParaRPr lang="ru-RU" sz="2400" b="1" u="sng" dirty="0">
              <a:solidFill>
                <a:schemeClr val="accent1">
                  <a:lumMod val="50000"/>
                </a:schemeClr>
              </a:solidFill>
            </a:endParaRPr>
          </a:p>
          <a:p>
            <a:pPr algn="ctr"/>
            <a:endParaRPr lang="ru-RU" sz="1350" dirty="0"/>
          </a:p>
        </p:txBody>
      </p:sp>
      <p:graphicFrame>
        <p:nvGraphicFramePr>
          <p:cNvPr id="11" name="Схема 10">
            <a:extLst>
              <a:ext uri="{FF2B5EF4-FFF2-40B4-BE49-F238E27FC236}">
                <a16:creationId xmlns:a16="http://schemas.microsoft.com/office/drawing/2014/main" id="{20B57E55-F074-4E27-8BBE-7678B91AFD5C}"/>
              </a:ext>
            </a:extLst>
          </p:cNvPr>
          <p:cNvGraphicFramePr/>
          <p:nvPr>
            <p:extLst>
              <p:ext uri="{D42A27DB-BD31-4B8C-83A1-F6EECF244321}">
                <p14:modId xmlns:p14="http://schemas.microsoft.com/office/powerpoint/2010/main" val="3987577974"/>
              </p:ext>
            </p:extLst>
          </p:nvPr>
        </p:nvGraphicFramePr>
        <p:xfrm>
          <a:off x="50248" y="2048377"/>
          <a:ext cx="8759645" cy="390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40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F4C9CE-64C2-4687-A038-A7C55A29EE0E}"/>
              </a:ext>
            </a:extLst>
          </p:cNvPr>
          <p:cNvSpPr>
            <a:spLocks noGrp="1"/>
          </p:cNvSpPr>
          <p:nvPr>
            <p:ph idx="1"/>
          </p:nvPr>
        </p:nvSpPr>
        <p:spPr>
          <a:xfrm>
            <a:off x="158263" y="373969"/>
            <a:ext cx="3516922" cy="5771854"/>
          </a:xfrm>
        </p:spPr>
        <p:txBody>
          <a:bodyPr>
            <a:normAutofit/>
          </a:bodyPr>
          <a:lstStyle/>
          <a:p>
            <a:pPr marL="0" indent="0">
              <a:spcBef>
                <a:spcPts val="0"/>
              </a:spcBef>
              <a:spcAft>
                <a:spcPts val="0"/>
              </a:spcAft>
              <a:buNone/>
            </a:pPr>
            <a:r>
              <a:rPr lang="uk-UA" sz="2400" dirty="0">
                <a:solidFill>
                  <a:schemeClr val="accent4">
                    <a:lumMod val="50000"/>
                  </a:schemeClr>
                </a:solidFill>
              </a:rPr>
              <a:t>ОПС реєструється в журналі реєстрації обліково-профілактичних справ дітей, взятих на </a:t>
            </a:r>
            <a:r>
              <a:rPr lang="uk-UA" sz="2400" b="1" dirty="0">
                <a:solidFill>
                  <a:schemeClr val="accent4">
                    <a:lumMod val="50000"/>
                  </a:schemeClr>
                </a:solidFill>
              </a:rPr>
              <a:t>профілактичний облік, </a:t>
            </a:r>
          </a:p>
          <a:p>
            <a:pPr marL="0" indent="0">
              <a:spcBef>
                <a:spcPts val="0"/>
              </a:spcBef>
              <a:spcAft>
                <a:spcPts val="0"/>
              </a:spcAft>
              <a:buNone/>
            </a:pPr>
            <a:r>
              <a:rPr lang="uk-UA" sz="2400" b="1" dirty="0">
                <a:solidFill>
                  <a:schemeClr val="accent4">
                    <a:lumMod val="50000"/>
                  </a:schemeClr>
                </a:solidFill>
              </a:rPr>
              <a:t>який ведеться в електронній </a:t>
            </a:r>
          </a:p>
          <a:p>
            <a:pPr marL="0" indent="0">
              <a:spcBef>
                <a:spcPts val="0"/>
              </a:spcBef>
              <a:spcAft>
                <a:spcPts val="0"/>
              </a:spcAft>
              <a:buNone/>
            </a:pPr>
            <a:r>
              <a:rPr lang="uk-UA" sz="2400" b="1" dirty="0">
                <a:solidFill>
                  <a:schemeClr val="accent4">
                    <a:lumMod val="50000"/>
                  </a:schemeClr>
                </a:solidFill>
              </a:rPr>
              <a:t>формі</a:t>
            </a:r>
            <a:r>
              <a:rPr lang="uk-UA" sz="2400" b="1" dirty="0"/>
              <a:t>.</a:t>
            </a:r>
            <a:endParaRPr lang="ru-RU" sz="2400" dirty="0"/>
          </a:p>
          <a:p>
            <a:endParaRPr lang="ru-RU" dirty="0"/>
          </a:p>
        </p:txBody>
      </p:sp>
      <p:pic>
        <p:nvPicPr>
          <p:cNvPr id="10" name="Рисунок 9">
            <a:extLst>
              <a:ext uri="{FF2B5EF4-FFF2-40B4-BE49-F238E27FC236}">
                <a16:creationId xmlns:a16="http://schemas.microsoft.com/office/drawing/2014/main" id="{C942B4E1-89A5-4079-BDE6-59358C8E77A0}"/>
              </a:ext>
            </a:extLst>
          </p:cNvPr>
          <p:cNvPicPr>
            <a:picLocks noChangeAspect="1"/>
          </p:cNvPicPr>
          <p:nvPr/>
        </p:nvPicPr>
        <p:blipFill>
          <a:blip r:embed="rId2"/>
          <a:stretch>
            <a:fillRect/>
          </a:stretch>
        </p:blipFill>
        <p:spPr>
          <a:xfrm>
            <a:off x="4617720" y="1428828"/>
            <a:ext cx="4291965" cy="2603183"/>
          </a:xfrm>
          <a:prstGeom prst="rect">
            <a:avLst/>
          </a:prstGeom>
          <a:ln w="38100">
            <a:solidFill>
              <a:schemeClr val="accent4">
                <a:lumMod val="50000"/>
              </a:schemeClr>
            </a:solidFill>
          </a:ln>
        </p:spPr>
      </p:pic>
      <p:sp>
        <p:nvSpPr>
          <p:cNvPr id="11" name="Прямоугольник 10">
            <a:extLst>
              <a:ext uri="{FF2B5EF4-FFF2-40B4-BE49-F238E27FC236}">
                <a16:creationId xmlns:a16="http://schemas.microsoft.com/office/drawing/2014/main" id="{311EC9E0-253C-466C-A0E5-EFA7B91E3A39}"/>
              </a:ext>
            </a:extLst>
          </p:cNvPr>
          <p:cNvSpPr/>
          <p:nvPr/>
        </p:nvSpPr>
        <p:spPr>
          <a:xfrm>
            <a:off x="4294822" y="4111141"/>
            <a:ext cx="4937760" cy="438582"/>
          </a:xfrm>
          <a:prstGeom prst="rect">
            <a:avLst/>
          </a:prstGeom>
        </p:spPr>
        <p:txBody>
          <a:bodyPr wrap="square">
            <a:spAutoFit/>
          </a:bodyPr>
          <a:lstStyle/>
          <a:p>
            <a:pPr algn="ctr"/>
            <a:r>
              <a:rPr lang="ru-RU" sz="1200" b="1" dirty="0">
                <a:solidFill>
                  <a:schemeClr val="tx1">
                    <a:lumMod val="85000"/>
                  </a:schemeClr>
                </a:solidFill>
              </a:rPr>
              <a:t>*    </a:t>
            </a:r>
            <a:r>
              <a:rPr lang="ru-RU" sz="1200" b="1" dirty="0" err="1">
                <a:solidFill>
                  <a:schemeClr val="tx1">
                    <a:lumMod val="85000"/>
                  </a:schemeClr>
                </a:solidFill>
              </a:rPr>
              <a:t>І</a:t>
            </a:r>
            <a:r>
              <a:rPr lang="ru-RU" sz="1050" b="1" dirty="0" err="1">
                <a:solidFill>
                  <a:schemeClr val="tx1">
                    <a:lumMod val="85000"/>
                  </a:schemeClr>
                </a:solidFill>
              </a:rPr>
              <a:t>нформаційно-телекомунікаційна</a:t>
            </a:r>
            <a:r>
              <a:rPr lang="ru-RU" sz="1050" b="1" dirty="0">
                <a:solidFill>
                  <a:schemeClr val="tx1">
                    <a:lumMod val="85000"/>
                  </a:schemeClr>
                </a:solidFill>
              </a:rPr>
              <a:t> система «</a:t>
            </a:r>
            <a:r>
              <a:rPr lang="ru-RU" sz="1050" b="1" dirty="0" err="1">
                <a:solidFill>
                  <a:schemeClr val="tx1">
                    <a:lumMod val="85000"/>
                  </a:schemeClr>
                </a:solidFill>
              </a:rPr>
              <a:t>Інформаційний</a:t>
            </a:r>
            <a:endParaRPr lang="ru-RU" sz="1050" b="1" dirty="0">
              <a:solidFill>
                <a:schemeClr val="tx1">
                  <a:lumMod val="85000"/>
                </a:schemeClr>
              </a:solidFill>
            </a:endParaRPr>
          </a:p>
          <a:p>
            <a:pPr algn="ctr"/>
            <a:r>
              <a:rPr lang="ru-RU" sz="1050" b="1" dirty="0">
                <a:solidFill>
                  <a:schemeClr val="tx1">
                    <a:lumMod val="85000"/>
                  </a:schemeClr>
                </a:solidFill>
              </a:rPr>
              <a:t> портал </a:t>
            </a:r>
            <a:r>
              <a:rPr lang="ru-RU" sz="1050" b="1" dirty="0" err="1">
                <a:solidFill>
                  <a:schemeClr val="tx1">
                    <a:lumMod val="85000"/>
                  </a:schemeClr>
                </a:solidFill>
              </a:rPr>
              <a:t>Національної</a:t>
            </a:r>
            <a:r>
              <a:rPr lang="ru-RU" sz="1050" b="1" dirty="0">
                <a:solidFill>
                  <a:schemeClr val="tx1">
                    <a:lumMod val="85000"/>
                  </a:schemeClr>
                </a:solidFill>
              </a:rPr>
              <a:t> </a:t>
            </a:r>
            <a:r>
              <a:rPr lang="ru-RU" sz="1050" b="1" dirty="0" err="1">
                <a:solidFill>
                  <a:schemeClr val="tx1">
                    <a:lumMod val="85000"/>
                  </a:schemeClr>
                </a:solidFill>
              </a:rPr>
              <a:t>поліції</a:t>
            </a:r>
            <a:r>
              <a:rPr lang="ru-RU" sz="1050" b="1" dirty="0">
                <a:solidFill>
                  <a:schemeClr val="tx1">
                    <a:lumMod val="85000"/>
                  </a:schemeClr>
                </a:solidFill>
              </a:rPr>
              <a:t> </a:t>
            </a:r>
            <a:r>
              <a:rPr lang="ru-RU" sz="1050" b="1" dirty="0" err="1">
                <a:solidFill>
                  <a:schemeClr val="tx1">
                    <a:lumMod val="85000"/>
                  </a:schemeClr>
                </a:solidFill>
              </a:rPr>
              <a:t>України</a:t>
            </a:r>
            <a:r>
              <a:rPr lang="ru-RU" sz="1050" b="1" dirty="0">
                <a:solidFill>
                  <a:schemeClr val="tx1">
                    <a:lumMod val="85000"/>
                  </a:schemeClr>
                </a:solidFill>
              </a:rPr>
              <a:t>». </a:t>
            </a:r>
            <a:endParaRPr lang="ru-RU" sz="1200" b="1" dirty="0">
              <a:solidFill>
                <a:schemeClr val="tx1">
                  <a:lumMod val="85000"/>
                </a:schemeClr>
              </a:solidFill>
            </a:endParaRPr>
          </a:p>
        </p:txBody>
      </p:sp>
      <p:sp>
        <p:nvSpPr>
          <p:cNvPr id="2" name="Стрелка: вправо с вырезом 1">
            <a:extLst>
              <a:ext uri="{FF2B5EF4-FFF2-40B4-BE49-F238E27FC236}">
                <a16:creationId xmlns:a16="http://schemas.microsoft.com/office/drawing/2014/main" id="{23CAAAC0-F4D7-4683-AF42-068CB43A4972}"/>
              </a:ext>
            </a:extLst>
          </p:cNvPr>
          <p:cNvSpPr/>
          <p:nvPr/>
        </p:nvSpPr>
        <p:spPr>
          <a:xfrm>
            <a:off x="3552092" y="2338753"/>
            <a:ext cx="742730" cy="1213339"/>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3220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омб 4">
            <a:extLst>
              <a:ext uri="{FF2B5EF4-FFF2-40B4-BE49-F238E27FC236}">
                <a16:creationId xmlns:a16="http://schemas.microsoft.com/office/drawing/2014/main" id="{13407AFF-D345-4E05-BB9C-C2CCC9111A22}"/>
              </a:ext>
            </a:extLst>
          </p:cNvPr>
          <p:cNvSpPr/>
          <p:nvPr/>
        </p:nvSpPr>
        <p:spPr>
          <a:xfrm>
            <a:off x="-47147" y="764858"/>
            <a:ext cx="5520689" cy="3026093"/>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1200" dirty="0"/>
              <a:t>	</a:t>
            </a:r>
            <a:r>
              <a:rPr lang="uk-UA" sz="1200" b="1" dirty="0">
                <a:solidFill>
                  <a:schemeClr val="accent6">
                    <a:lumMod val="50000"/>
                  </a:schemeClr>
                </a:solidFill>
              </a:rPr>
              <a:t>На автоматизованому обліку дитина перебуває лише за однією категорією обліку, ступінь пріоритетності якої визначається поліцейським підрозділу ювенальної превенції за принципом - кримінальне правопорушення поглинає адміністративне правопорушення.</a:t>
            </a:r>
          </a:p>
        </p:txBody>
      </p:sp>
      <p:sp>
        <p:nvSpPr>
          <p:cNvPr id="2" name="Заголовок 1">
            <a:extLst>
              <a:ext uri="{FF2B5EF4-FFF2-40B4-BE49-F238E27FC236}">
                <a16:creationId xmlns:a16="http://schemas.microsoft.com/office/drawing/2014/main" id="{D44EC345-C1D8-4C01-9EFA-219C5AD269FE}"/>
              </a:ext>
            </a:extLst>
          </p:cNvPr>
          <p:cNvSpPr>
            <a:spLocks noGrp="1"/>
          </p:cNvSpPr>
          <p:nvPr>
            <p:ph type="title"/>
          </p:nvPr>
        </p:nvSpPr>
        <p:spPr>
          <a:xfrm>
            <a:off x="3163848" y="133351"/>
            <a:ext cx="4077541" cy="723899"/>
          </a:xfrm>
          <a:effectLst>
            <a:outerShdw blurRad="50800" dist="38100" dir="8100000" algn="tr" rotWithShape="0">
              <a:prstClr val="black">
                <a:alpha val="40000"/>
              </a:prstClr>
            </a:outerShdw>
            <a:softEdge rad="190500"/>
          </a:effectLst>
        </p:spPr>
        <p:style>
          <a:lnRef idx="2">
            <a:schemeClr val="accent1"/>
          </a:lnRef>
          <a:fillRef idx="1">
            <a:schemeClr val="lt1"/>
          </a:fillRef>
          <a:effectRef idx="0">
            <a:schemeClr val="accent1"/>
          </a:effectRef>
          <a:fontRef idx="minor">
            <a:schemeClr val="dk1"/>
          </a:fontRef>
        </p:style>
        <p:txBody>
          <a:bodyPr>
            <a:normAutofit/>
          </a:bodyPr>
          <a:lstStyle/>
          <a:p>
            <a:r>
              <a:rPr lang="uk-UA" dirty="0">
                <a:solidFill>
                  <a:schemeClr val="accent6">
                    <a:lumMod val="50000"/>
                  </a:schemeClr>
                </a:solidFill>
              </a:rPr>
              <a:t>Зверніть увагу!</a:t>
            </a:r>
            <a:endParaRPr lang="ru-RU" dirty="0">
              <a:solidFill>
                <a:schemeClr val="accent6">
                  <a:lumMod val="50000"/>
                </a:schemeClr>
              </a:solidFill>
            </a:endParaRPr>
          </a:p>
        </p:txBody>
      </p:sp>
      <p:sp>
        <p:nvSpPr>
          <p:cNvPr id="10" name="Ромб 9">
            <a:extLst>
              <a:ext uri="{FF2B5EF4-FFF2-40B4-BE49-F238E27FC236}">
                <a16:creationId xmlns:a16="http://schemas.microsoft.com/office/drawing/2014/main" id="{6EC526C1-C6CC-41BE-8548-76381C9DB429}"/>
              </a:ext>
            </a:extLst>
          </p:cNvPr>
          <p:cNvSpPr/>
          <p:nvPr/>
        </p:nvSpPr>
        <p:spPr>
          <a:xfrm>
            <a:off x="5546407" y="1356858"/>
            <a:ext cx="3300413" cy="1891169"/>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1200" b="1" dirty="0">
                <a:solidFill>
                  <a:schemeClr val="accent6">
                    <a:lumMod val="50000"/>
                  </a:schemeClr>
                </a:solidFill>
              </a:rPr>
              <a:t>Якщо однією з категорій є «домашнє насильство», зберігаються дві категорії обліку.</a:t>
            </a:r>
            <a:endParaRPr lang="ru-RU" sz="1200" b="1" dirty="0">
              <a:solidFill>
                <a:schemeClr val="accent6">
                  <a:lumMod val="50000"/>
                </a:schemeClr>
              </a:solidFill>
            </a:endParaRPr>
          </a:p>
        </p:txBody>
      </p:sp>
      <p:pic>
        <p:nvPicPr>
          <p:cNvPr id="12" name="Рисунок 11">
            <a:extLst>
              <a:ext uri="{FF2B5EF4-FFF2-40B4-BE49-F238E27FC236}">
                <a16:creationId xmlns:a16="http://schemas.microsoft.com/office/drawing/2014/main" id="{9F1227DB-24DF-498B-A635-848FE71FF5B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 contrast="59000"/>
                    </a14:imgEffect>
                  </a14:imgLayer>
                </a14:imgProps>
              </a:ext>
            </a:extLst>
          </a:blip>
          <a:srcRect l="946" t="4982" r="2510" b="7504"/>
          <a:stretch/>
        </p:blipFill>
        <p:spPr>
          <a:xfrm>
            <a:off x="3546423" y="3698559"/>
            <a:ext cx="3463290" cy="2253119"/>
          </a:xfrm>
          <a:prstGeom prst="rect">
            <a:avLst/>
          </a:prstGeom>
          <a:effectLst>
            <a:softEdge rad="50800"/>
          </a:effectLst>
        </p:spPr>
      </p:pic>
      <p:cxnSp>
        <p:nvCxnSpPr>
          <p:cNvPr id="14" name="Прямая со стрелкой 13">
            <a:extLst>
              <a:ext uri="{FF2B5EF4-FFF2-40B4-BE49-F238E27FC236}">
                <a16:creationId xmlns:a16="http://schemas.microsoft.com/office/drawing/2014/main" id="{133C1D66-76AD-4076-8CD4-A3DA5AAC9551}"/>
              </a:ext>
            </a:extLst>
          </p:cNvPr>
          <p:cNvCxnSpPr>
            <a:cxnSpLocks/>
          </p:cNvCxnSpPr>
          <p:nvPr/>
        </p:nvCxnSpPr>
        <p:spPr>
          <a:xfrm>
            <a:off x="3849052" y="3159445"/>
            <a:ext cx="1429016" cy="843914"/>
          </a:xfrm>
          <a:prstGeom prst="straightConnector1">
            <a:avLst/>
          </a:prstGeom>
          <a:ln w="53975">
            <a:solidFill>
              <a:schemeClr val="accent3">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D5BD23BF-5584-4409-BC65-B464B731E44E}"/>
              </a:ext>
            </a:extLst>
          </p:cNvPr>
          <p:cNvCxnSpPr>
            <a:cxnSpLocks/>
          </p:cNvCxnSpPr>
          <p:nvPr/>
        </p:nvCxnSpPr>
        <p:spPr>
          <a:xfrm flipH="1">
            <a:off x="5400678" y="3017520"/>
            <a:ext cx="1317572" cy="985838"/>
          </a:xfrm>
          <a:prstGeom prst="straightConnector1">
            <a:avLst/>
          </a:prstGeom>
          <a:ln w="53975">
            <a:solidFill>
              <a:schemeClr val="accent3">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76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DC2FEF-70FE-4808-8CC1-DED983F6B320}"/>
              </a:ext>
            </a:extLst>
          </p:cNvPr>
          <p:cNvSpPr>
            <a:spLocks noGrp="1"/>
          </p:cNvSpPr>
          <p:nvPr>
            <p:ph idx="1"/>
          </p:nvPr>
        </p:nvSpPr>
        <p:spPr>
          <a:xfrm>
            <a:off x="67389" y="857250"/>
            <a:ext cx="9076611" cy="1500188"/>
          </a:xfrm>
        </p:spPr>
        <p:txBody>
          <a:bodyPr>
            <a:normAutofit fontScale="77500" lnSpcReduction="20000"/>
          </a:bodyPr>
          <a:lstStyle/>
          <a:p>
            <a:r>
              <a:rPr lang="uk-UA" dirty="0"/>
              <a:t>У разі </a:t>
            </a:r>
            <a:r>
              <a:rPr lang="uk-UA" b="1" dirty="0"/>
              <a:t>зміни</a:t>
            </a:r>
            <a:r>
              <a:rPr lang="uk-UA" dirty="0"/>
              <a:t> дитиною, яка перебуває на профілактичному обліку, </a:t>
            </a:r>
            <a:r>
              <a:rPr lang="uk-UA" b="1" dirty="0"/>
              <a:t>місця фактичного проживання </a:t>
            </a:r>
            <a:r>
              <a:rPr lang="uk-UA" dirty="0"/>
              <a:t>поліцейський ювенальної превенції </a:t>
            </a:r>
            <a:r>
              <a:rPr lang="uk-UA" b="1" dirty="0"/>
              <a:t>повідомляє</a:t>
            </a:r>
            <a:r>
              <a:rPr lang="uk-UA" dirty="0"/>
              <a:t> про це </a:t>
            </a:r>
            <a:r>
              <a:rPr lang="uk-UA" b="1" dirty="0"/>
              <a:t>орган поліції, на території обслуговування якого проживатиме дитина</a:t>
            </a:r>
            <a:r>
              <a:rPr lang="uk-UA" dirty="0"/>
              <a:t>. Після одержання відповідної інформації щодо прибуття дитини до нового місця проживання поліцейський ювенальної превенції надсилає до органу поліції, на території обслуговування якого проживатиме дитина, ОПС для подальшого здійснення заходів індивідуальної профілактики щодо дитини.</a:t>
            </a:r>
            <a:endParaRPr lang="ru-RU" dirty="0"/>
          </a:p>
        </p:txBody>
      </p:sp>
      <p:pic>
        <p:nvPicPr>
          <p:cNvPr id="5" name="Рисунок 4">
            <a:extLst>
              <a:ext uri="{FF2B5EF4-FFF2-40B4-BE49-F238E27FC236}">
                <a16:creationId xmlns:a16="http://schemas.microsoft.com/office/drawing/2014/main" id="{EA0CFC30-25F7-4ECD-A7C0-6559D7A2424E}"/>
              </a:ext>
            </a:extLst>
          </p:cNvPr>
          <p:cNvPicPr>
            <a:picLocks noChangeAspect="1"/>
          </p:cNvPicPr>
          <p:nvPr/>
        </p:nvPicPr>
        <p:blipFill rotWithShape="1">
          <a:blip r:embed="rId2"/>
          <a:srcRect l="15274" t="34959" r="53080" b="25528"/>
          <a:stretch/>
        </p:blipFill>
        <p:spPr>
          <a:xfrm>
            <a:off x="1661041" y="2590495"/>
            <a:ext cx="4843463" cy="3082901"/>
          </a:xfrm>
          <a:prstGeom prst="rect">
            <a:avLst/>
          </a:prstGeom>
        </p:spPr>
      </p:pic>
      <p:sp>
        <p:nvSpPr>
          <p:cNvPr id="6" name="Стрелка: изогнутая вниз 5">
            <a:extLst>
              <a:ext uri="{FF2B5EF4-FFF2-40B4-BE49-F238E27FC236}">
                <a16:creationId xmlns:a16="http://schemas.microsoft.com/office/drawing/2014/main" id="{D46B678E-594F-4FA4-A840-87DDF07B0999}"/>
              </a:ext>
            </a:extLst>
          </p:cNvPr>
          <p:cNvSpPr/>
          <p:nvPr/>
        </p:nvSpPr>
        <p:spPr>
          <a:xfrm>
            <a:off x="2288857" y="2974658"/>
            <a:ext cx="2991803" cy="1028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tx1"/>
              </a:solidFill>
            </a:endParaRPr>
          </a:p>
        </p:txBody>
      </p:sp>
    </p:spTree>
    <p:extLst>
      <p:ext uri="{BB962C8B-B14F-4D97-AF65-F5344CB8AC3E}">
        <p14:creationId xmlns:p14="http://schemas.microsoft.com/office/powerpoint/2010/main" val="299953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730E666B-AF58-4783-A61D-025B07EF1B0E}"/>
              </a:ext>
            </a:extLst>
          </p:cNvPr>
          <p:cNvGraphicFramePr/>
          <p:nvPr>
            <p:extLst>
              <p:ext uri="{D42A27DB-BD31-4B8C-83A1-F6EECF244321}">
                <p14:modId xmlns:p14="http://schemas.microsoft.com/office/powerpoint/2010/main" val="1003156873"/>
              </p:ext>
            </p:extLst>
          </p:nvPr>
        </p:nvGraphicFramePr>
        <p:xfrm>
          <a:off x="368618" y="1645921"/>
          <a:ext cx="8109585" cy="378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227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7B7143-52E9-4111-B0C0-2B026DEC7E78}"/>
              </a:ext>
            </a:extLst>
          </p:cNvPr>
          <p:cNvSpPr>
            <a:spLocks noGrp="1"/>
          </p:cNvSpPr>
          <p:nvPr>
            <p:ph type="title"/>
          </p:nvPr>
        </p:nvSpPr>
        <p:spPr>
          <a:xfrm>
            <a:off x="223599" y="1022350"/>
            <a:ext cx="6400800" cy="1130300"/>
          </a:xfrm>
        </p:spPr>
        <p:txBody>
          <a:bodyPr>
            <a:normAutofit fontScale="90000"/>
          </a:bodyPr>
          <a:lstStyle/>
          <a:p>
            <a:r>
              <a:rPr lang="uk-UA" b="1" dirty="0"/>
              <a:t>Підставами для зняття дитини з профілактичного обліку є:</a:t>
            </a:r>
            <a:br>
              <a:rPr lang="ru-RU" dirty="0"/>
            </a:br>
            <a:endParaRPr lang="ru-RU" dirty="0"/>
          </a:p>
        </p:txBody>
      </p:sp>
      <p:sp>
        <p:nvSpPr>
          <p:cNvPr id="3" name="Объект 2">
            <a:extLst>
              <a:ext uri="{FF2B5EF4-FFF2-40B4-BE49-F238E27FC236}">
                <a16:creationId xmlns:a16="http://schemas.microsoft.com/office/drawing/2014/main" id="{D8D7FD7A-2EC6-450A-A974-FB0B46174D8E}"/>
              </a:ext>
            </a:extLst>
          </p:cNvPr>
          <p:cNvSpPr>
            <a:spLocks noGrp="1"/>
          </p:cNvSpPr>
          <p:nvPr>
            <p:ph idx="1"/>
          </p:nvPr>
        </p:nvSpPr>
        <p:spPr>
          <a:xfrm>
            <a:off x="330279" y="1894523"/>
            <a:ext cx="8199359" cy="3941129"/>
          </a:xfrm>
        </p:spPr>
        <p:txBody>
          <a:bodyPr>
            <a:normAutofit fontScale="70000" lnSpcReduction="20000"/>
          </a:bodyPr>
          <a:lstStyle/>
          <a:p>
            <a:pPr lvl="0"/>
            <a:r>
              <a:rPr lang="uk-UA" b="1" dirty="0">
                <a:solidFill>
                  <a:schemeClr val="bg1"/>
                </a:solidFill>
              </a:rPr>
              <a:t>досягнення нею 18-річного віку;</a:t>
            </a:r>
            <a:endParaRPr lang="ru-RU" b="1" dirty="0">
              <a:solidFill>
                <a:schemeClr val="bg1"/>
              </a:solidFill>
            </a:endParaRPr>
          </a:p>
          <a:p>
            <a:pPr lvl="0"/>
            <a:r>
              <a:rPr lang="uk-UA" b="1" dirty="0">
                <a:solidFill>
                  <a:schemeClr val="bg1"/>
                </a:solidFill>
              </a:rPr>
              <a:t>закінчення строку покарання, визначеного </a:t>
            </a:r>
            <a:r>
              <a:rPr lang="uk-UA" b="1" dirty="0" err="1">
                <a:solidFill>
                  <a:schemeClr val="bg1"/>
                </a:solidFill>
              </a:rPr>
              <a:t>вироком</a:t>
            </a:r>
            <a:r>
              <a:rPr lang="uk-UA" b="1" dirty="0">
                <a:solidFill>
                  <a:schemeClr val="bg1"/>
                </a:solidFill>
              </a:rPr>
              <a:t> суду;</a:t>
            </a:r>
            <a:endParaRPr lang="ru-RU" b="1" dirty="0">
              <a:solidFill>
                <a:schemeClr val="bg1"/>
              </a:solidFill>
            </a:endParaRPr>
          </a:p>
          <a:p>
            <a:pPr lvl="0"/>
            <a:r>
              <a:rPr lang="uk-UA" b="1" dirty="0">
                <a:solidFill>
                  <a:schemeClr val="bg1"/>
                </a:solidFill>
              </a:rPr>
              <a:t>набрання законної сили </a:t>
            </a:r>
            <a:r>
              <a:rPr lang="uk-UA" b="1" dirty="0" err="1">
                <a:solidFill>
                  <a:schemeClr val="bg1"/>
                </a:solidFill>
              </a:rPr>
              <a:t>вироком</a:t>
            </a:r>
            <a:r>
              <a:rPr lang="uk-UA" b="1" dirty="0">
                <a:solidFill>
                  <a:schemeClr val="bg1"/>
                </a:solidFill>
              </a:rPr>
              <a:t> суду щодо призначення покарання у вигляді позбавлення волі;</a:t>
            </a:r>
            <a:endParaRPr lang="ru-RU" b="1" dirty="0">
              <a:solidFill>
                <a:schemeClr val="bg1"/>
              </a:solidFill>
            </a:endParaRPr>
          </a:p>
          <a:p>
            <a:pPr lvl="0"/>
            <a:r>
              <a:rPr lang="uk-UA" b="1" dirty="0">
                <a:solidFill>
                  <a:schemeClr val="bg1"/>
                </a:solidFill>
              </a:rPr>
              <a:t>рішення суду про визнання дитини в установленому законом порядку померлою чи безвісно відсутньою або отримання офіційного документа про смерть дитини;</a:t>
            </a:r>
            <a:endParaRPr lang="ru-RU" b="1" dirty="0">
              <a:solidFill>
                <a:schemeClr val="bg1"/>
              </a:solidFill>
            </a:endParaRPr>
          </a:p>
          <a:p>
            <a:pPr lvl="0"/>
            <a:r>
              <a:rPr lang="uk-UA" b="1" dirty="0">
                <a:solidFill>
                  <a:schemeClr val="bg1"/>
                </a:solidFill>
              </a:rPr>
              <a:t>відсутність випадків вчинення домашнього насильства впродовж року після останнього такого факту;</a:t>
            </a:r>
            <a:endParaRPr lang="ru-RU" b="1" dirty="0">
              <a:solidFill>
                <a:schemeClr val="bg1"/>
              </a:solidFill>
            </a:endParaRPr>
          </a:p>
          <a:p>
            <a:pPr lvl="0"/>
            <a:r>
              <a:rPr lang="uk-UA" b="1" dirty="0">
                <a:solidFill>
                  <a:schemeClr val="bg1"/>
                </a:solidFill>
              </a:rPr>
              <a:t>відсутність випадків вчинення адміністративного та/або кримінального правопорушення впродовж року з моменту взяття на облік;</a:t>
            </a:r>
            <a:endParaRPr lang="ru-RU" b="1" dirty="0">
              <a:solidFill>
                <a:schemeClr val="bg1"/>
              </a:solidFill>
            </a:endParaRPr>
          </a:p>
          <a:p>
            <a:pPr lvl="0"/>
            <a:r>
              <a:rPr lang="uk-UA" b="1" dirty="0">
                <a:solidFill>
                  <a:schemeClr val="bg1"/>
                </a:solidFill>
              </a:rPr>
              <a:t>відсутність випадків самовільного залишення сім'ї, навчально-виховного закладу чи спеціальної установи для дітей упродовж року з моменту взяття на облік;</a:t>
            </a:r>
            <a:endParaRPr lang="ru-RU" b="1" dirty="0">
              <a:solidFill>
                <a:schemeClr val="bg1"/>
              </a:solidFill>
            </a:endParaRPr>
          </a:p>
          <a:p>
            <a:pPr lvl="0"/>
            <a:r>
              <a:rPr lang="uk-UA" b="1" dirty="0">
                <a:solidFill>
                  <a:schemeClr val="bg1"/>
                </a:solidFill>
              </a:rPr>
              <a:t>обрання стосовно дитини, яка перебуває на обліку, запобіжного заходу у вигляді тримання під вартою;</a:t>
            </a:r>
            <a:endParaRPr lang="ru-RU" b="1" dirty="0">
              <a:solidFill>
                <a:schemeClr val="bg1"/>
              </a:solidFill>
            </a:endParaRPr>
          </a:p>
          <a:p>
            <a:pPr lvl="0"/>
            <a:r>
              <a:rPr lang="uk-UA" b="1" dirty="0">
                <a:solidFill>
                  <a:schemeClr val="bg1"/>
                </a:solidFill>
              </a:rPr>
              <a:t>відсутність випадків вчинення булінгу (цькування) впродовж року після останнього такого факту.</a:t>
            </a:r>
            <a:endParaRPr lang="ru-RU" b="1" dirty="0">
              <a:solidFill>
                <a:schemeClr val="bg1"/>
              </a:solidFill>
            </a:endParaRPr>
          </a:p>
          <a:p>
            <a:endParaRPr lang="ru-RU" dirty="0"/>
          </a:p>
        </p:txBody>
      </p:sp>
    </p:spTree>
    <p:extLst>
      <p:ext uri="{BB962C8B-B14F-4D97-AF65-F5344CB8AC3E}">
        <p14:creationId xmlns:p14="http://schemas.microsoft.com/office/powerpoint/2010/main" val="155601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90868-B187-4EDB-9967-D41F4924F423}"/>
              </a:ext>
            </a:extLst>
          </p:cNvPr>
          <p:cNvSpPr>
            <a:spLocks noGrp="1"/>
          </p:cNvSpPr>
          <p:nvPr>
            <p:ph type="title"/>
          </p:nvPr>
        </p:nvSpPr>
        <p:spPr>
          <a:xfrm>
            <a:off x="164636" y="700381"/>
            <a:ext cx="5979557" cy="638174"/>
          </a:xfrm>
        </p:spPr>
        <p:txBody>
          <a:bodyPr>
            <a:noAutofit/>
          </a:bodyPr>
          <a:lstStyle/>
          <a:p>
            <a:r>
              <a:rPr lang="uk-UA" sz="2100" b="1" dirty="0"/>
              <a:t>За наявності підстав для зняття</a:t>
            </a:r>
            <a:br>
              <a:rPr lang="uk-UA" sz="2100" b="1" dirty="0"/>
            </a:br>
            <a:r>
              <a:rPr lang="uk-UA" sz="2100" b="1" dirty="0"/>
              <a:t>дитини з профілактичного обліку поліцейський підрозділу ювенальної превенції протягом</a:t>
            </a:r>
            <a:r>
              <a:rPr lang="uk-UA" sz="2100" dirty="0"/>
              <a:t> </a:t>
            </a:r>
            <a:r>
              <a:rPr lang="uk-UA" sz="2100" b="1" dirty="0"/>
              <a:t>однієї доби:</a:t>
            </a:r>
            <a:br>
              <a:rPr lang="ru-RU" sz="2100" dirty="0"/>
            </a:br>
            <a:endParaRPr lang="ru-RU" sz="2100" dirty="0"/>
          </a:p>
        </p:txBody>
      </p:sp>
      <p:sp>
        <p:nvSpPr>
          <p:cNvPr id="3" name="Объект 2">
            <a:extLst>
              <a:ext uri="{FF2B5EF4-FFF2-40B4-BE49-F238E27FC236}">
                <a16:creationId xmlns:a16="http://schemas.microsoft.com/office/drawing/2014/main" id="{2D0F26C0-D6C3-4FB1-AA01-05F47AE264A1}"/>
              </a:ext>
            </a:extLst>
          </p:cNvPr>
          <p:cNvSpPr>
            <a:spLocks noGrp="1"/>
          </p:cNvSpPr>
          <p:nvPr>
            <p:ph idx="1"/>
          </p:nvPr>
        </p:nvSpPr>
        <p:spPr>
          <a:xfrm>
            <a:off x="94298" y="2314576"/>
            <a:ext cx="4983260" cy="3488348"/>
          </a:xfrm>
        </p:spPr>
        <p:txBody>
          <a:bodyPr>
            <a:normAutofit fontScale="70000" lnSpcReduction="20000"/>
          </a:bodyPr>
          <a:lstStyle/>
          <a:p>
            <a:pPr lvl="0"/>
            <a:r>
              <a:rPr lang="uk-UA" b="1" dirty="0">
                <a:solidFill>
                  <a:schemeClr val="bg1"/>
                </a:solidFill>
              </a:rPr>
              <a:t>виносить постанову про зняття (зміну) з профілактичного обліку дитини та закриття ОПС, яку затверджує начальник територіального (відокремленого) підрозділу ГУНП;</a:t>
            </a:r>
            <a:endParaRPr lang="ru-RU" b="1" dirty="0">
              <a:solidFill>
                <a:schemeClr val="bg1"/>
              </a:solidFill>
            </a:endParaRPr>
          </a:p>
          <a:p>
            <a:pPr lvl="0"/>
            <a:r>
              <a:rPr lang="uk-UA" b="1" dirty="0">
                <a:solidFill>
                  <a:schemeClr val="bg1"/>
                </a:solidFill>
              </a:rPr>
              <a:t>вносить відповідні корективи до електронної картки інформаційної підсистеми бази даних, що входить до єдиної інформаційної системи МВС, із обранням підстави зняття (зміни) відповідно до довідника електронної картки;</a:t>
            </a:r>
            <a:endParaRPr lang="ru-RU" b="1" dirty="0">
              <a:solidFill>
                <a:schemeClr val="bg1"/>
              </a:solidFill>
            </a:endParaRPr>
          </a:p>
          <a:p>
            <a:pPr lvl="0"/>
            <a:r>
              <a:rPr lang="uk-UA" b="1" dirty="0">
                <a:solidFill>
                  <a:schemeClr val="bg1"/>
                </a:solidFill>
              </a:rPr>
              <a:t>письмово повідомляє батьків, законних представників, інші органи і служби, які раніше були інформовані про взяття дитини на профілактичний облік.</a:t>
            </a:r>
            <a:endParaRPr lang="ru-RU" b="1" dirty="0">
              <a:solidFill>
                <a:schemeClr val="bg1"/>
              </a:solidFill>
            </a:endParaRPr>
          </a:p>
          <a:p>
            <a:endParaRPr lang="ru-RU" b="1" dirty="0">
              <a:solidFill>
                <a:schemeClr val="bg1"/>
              </a:solidFill>
            </a:endParaRPr>
          </a:p>
        </p:txBody>
      </p:sp>
      <p:pic>
        <p:nvPicPr>
          <p:cNvPr id="4" name="Рисунок 3">
            <a:extLst>
              <a:ext uri="{FF2B5EF4-FFF2-40B4-BE49-F238E27FC236}">
                <a16:creationId xmlns:a16="http://schemas.microsoft.com/office/drawing/2014/main" id="{F1EF5831-8B8A-4087-A7F8-A03684D5ABC8}"/>
              </a:ext>
            </a:extLst>
          </p:cNvPr>
          <p:cNvPicPr>
            <a:picLocks noChangeAspect="1"/>
          </p:cNvPicPr>
          <p:nvPr/>
        </p:nvPicPr>
        <p:blipFill rotWithShape="1">
          <a:blip r:embed="rId2"/>
          <a:srcRect l="8813" t="15666" r="65031" b="15001"/>
          <a:stretch/>
        </p:blipFill>
        <p:spPr>
          <a:xfrm>
            <a:off x="5254981" y="1266092"/>
            <a:ext cx="3591424" cy="5354956"/>
          </a:xfrm>
          <a:prstGeom prst="rect">
            <a:avLst/>
          </a:prstGeom>
        </p:spPr>
      </p:pic>
    </p:spTree>
    <p:extLst>
      <p:ext uri="{BB962C8B-B14F-4D97-AF65-F5344CB8AC3E}">
        <p14:creationId xmlns:p14="http://schemas.microsoft.com/office/powerpoint/2010/main" val="396666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a:extLst>
              <a:ext uri="{FF2B5EF4-FFF2-40B4-BE49-F238E27FC236}">
                <a16:creationId xmlns:a16="http://schemas.microsoft.com/office/drawing/2014/main" id="{6D7EE769-C126-4925-9FDD-EFD23F4F64CF}"/>
              </a:ext>
            </a:extLst>
          </p:cNvPr>
          <p:cNvSpPr/>
          <p:nvPr/>
        </p:nvSpPr>
        <p:spPr>
          <a:xfrm>
            <a:off x="503003" y="944072"/>
            <a:ext cx="7978698" cy="1433765"/>
          </a:xfrm>
          <a:prstGeom prst="ellipse">
            <a:avLst/>
          </a:prstGeom>
          <a:solidFill>
            <a:schemeClr val="accent5">
              <a:lumMod val="40000"/>
              <a:lumOff val="60000"/>
            </a:schemeClr>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1500" b="1" i="1" dirty="0">
                <a:solidFill>
                  <a:schemeClr val="bg1"/>
                </a:solidFill>
              </a:rPr>
              <a:t>В загальному, </a:t>
            </a:r>
          </a:p>
          <a:p>
            <a:pPr algn="ctr"/>
            <a:r>
              <a:rPr lang="uk-UA" sz="1500" b="1" i="1" dirty="0">
                <a:solidFill>
                  <a:schemeClr val="bg1"/>
                </a:solidFill>
              </a:rPr>
              <a:t>метою профілактичної діяльності ювенальних поліцейських є:</a:t>
            </a:r>
            <a:endParaRPr lang="ru-RU" sz="1500" b="1" i="1" dirty="0">
              <a:solidFill>
                <a:schemeClr val="bg1"/>
              </a:solidFill>
            </a:endParaRPr>
          </a:p>
        </p:txBody>
      </p:sp>
      <p:sp>
        <p:nvSpPr>
          <p:cNvPr id="14" name="Стрелка: вниз 13">
            <a:extLst>
              <a:ext uri="{FF2B5EF4-FFF2-40B4-BE49-F238E27FC236}">
                <a16:creationId xmlns:a16="http://schemas.microsoft.com/office/drawing/2014/main" id="{22FFB7BD-B350-44B7-A621-9DF9DBB328BE}"/>
              </a:ext>
            </a:extLst>
          </p:cNvPr>
          <p:cNvSpPr/>
          <p:nvPr/>
        </p:nvSpPr>
        <p:spPr>
          <a:xfrm>
            <a:off x="997137" y="2486916"/>
            <a:ext cx="560348" cy="733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Стрелка: вниз 15">
            <a:extLst>
              <a:ext uri="{FF2B5EF4-FFF2-40B4-BE49-F238E27FC236}">
                <a16:creationId xmlns:a16="http://schemas.microsoft.com/office/drawing/2014/main" id="{52C1C783-14CB-47DD-A9FB-F406F167CD22}"/>
              </a:ext>
            </a:extLst>
          </p:cNvPr>
          <p:cNvSpPr/>
          <p:nvPr/>
        </p:nvSpPr>
        <p:spPr>
          <a:xfrm>
            <a:off x="2618581" y="2493000"/>
            <a:ext cx="560348" cy="733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Стрелка: вниз 16">
            <a:extLst>
              <a:ext uri="{FF2B5EF4-FFF2-40B4-BE49-F238E27FC236}">
                <a16:creationId xmlns:a16="http://schemas.microsoft.com/office/drawing/2014/main" id="{15D35DF1-0237-494B-864F-9584471C2A04}"/>
              </a:ext>
            </a:extLst>
          </p:cNvPr>
          <p:cNvSpPr/>
          <p:nvPr/>
        </p:nvSpPr>
        <p:spPr>
          <a:xfrm>
            <a:off x="4148187" y="2493000"/>
            <a:ext cx="560348" cy="733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Стрелка: вниз 17">
            <a:extLst>
              <a:ext uri="{FF2B5EF4-FFF2-40B4-BE49-F238E27FC236}">
                <a16:creationId xmlns:a16="http://schemas.microsoft.com/office/drawing/2014/main" id="{4BF7D64E-3E41-4C93-83BA-CA1DEA0378C8}"/>
              </a:ext>
            </a:extLst>
          </p:cNvPr>
          <p:cNvSpPr/>
          <p:nvPr/>
        </p:nvSpPr>
        <p:spPr>
          <a:xfrm>
            <a:off x="5817015" y="2486918"/>
            <a:ext cx="560348" cy="733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9" name="Стрелка: вниз 18">
            <a:extLst>
              <a:ext uri="{FF2B5EF4-FFF2-40B4-BE49-F238E27FC236}">
                <a16:creationId xmlns:a16="http://schemas.microsoft.com/office/drawing/2014/main" id="{61FBE8BF-0256-4262-AA14-A6AB3D0A4058}"/>
              </a:ext>
            </a:extLst>
          </p:cNvPr>
          <p:cNvSpPr/>
          <p:nvPr/>
        </p:nvSpPr>
        <p:spPr>
          <a:xfrm>
            <a:off x="7306343" y="2498685"/>
            <a:ext cx="560348" cy="733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Параллелограмм 14">
            <a:extLst>
              <a:ext uri="{FF2B5EF4-FFF2-40B4-BE49-F238E27FC236}">
                <a16:creationId xmlns:a16="http://schemas.microsoft.com/office/drawing/2014/main" id="{E6B9B858-9F99-43B2-AE07-3062CD472AE2}"/>
              </a:ext>
            </a:extLst>
          </p:cNvPr>
          <p:cNvSpPr/>
          <p:nvPr/>
        </p:nvSpPr>
        <p:spPr>
          <a:xfrm>
            <a:off x="91770" y="3379000"/>
            <a:ext cx="1737865" cy="2233791"/>
          </a:xfrm>
          <a:prstGeom prst="parallelogram">
            <a:avLst>
              <a:gd name="adj" fmla="val 15405"/>
            </a:avLst>
          </a:prstGeom>
          <a:solidFill>
            <a:schemeClr val="accent5">
              <a:lumMod val="40000"/>
              <a:lumOff val="60000"/>
            </a:schemeClr>
          </a:solid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050" b="1" i="1" dirty="0"/>
              <a:t>виявлення та усунення причин і умов, що сприяють формуванню девіантної поведінки</a:t>
            </a:r>
            <a:endParaRPr lang="ru-RU" sz="1050" b="1" i="1" dirty="0"/>
          </a:p>
        </p:txBody>
      </p:sp>
      <p:sp>
        <p:nvSpPr>
          <p:cNvPr id="21" name="Параллелограмм 20">
            <a:extLst>
              <a:ext uri="{FF2B5EF4-FFF2-40B4-BE49-F238E27FC236}">
                <a16:creationId xmlns:a16="http://schemas.microsoft.com/office/drawing/2014/main" id="{EB69316F-ADB1-4582-951D-8FDF69C3BB53}"/>
              </a:ext>
            </a:extLst>
          </p:cNvPr>
          <p:cNvSpPr/>
          <p:nvPr/>
        </p:nvSpPr>
        <p:spPr>
          <a:xfrm>
            <a:off x="1808985" y="3362455"/>
            <a:ext cx="1737865" cy="2255378"/>
          </a:xfrm>
          <a:prstGeom prst="parallelogram">
            <a:avLst>
              <a:gd name="adj" fmla="val 15663"/>
            </a:avLst>
          </a:prstGeom>
          <a:solidFill>
            <a:schemeClr val="accent5">
              <a:lumMod val="40000"/>
              <a:lumOff val="60000"/>
            </a:schemeClr>
          </a:solid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050" b="1" i="1" dirty="0"/>
              <a:t>мотивування дитини до зміни способу життя та відмови від небезпечних та/або неправомірних поведінкових практик; </a:t>
            </a:r>
            <a:endParaRPr lang="ru-RU" sz="1050" b="1" i="1" dirty="0"/>
          </a:p>
        </p:txBody>
      </p:sp>
      <p:sp>
        <p:nvSpPr>
          <p:cNvPr id="23" name="Параллелограмм 22">
            <a:extLst>
              <a:ext uri="{FF2B5EF4-FFF2-40B4-BE49-F238E27FC236}">
                <a16:creationId xmlns:a16="http://schemas.microsoft.com/office/drawing/2014/main" id="{D1B1F191-01E7-4B3D-8B85-CF5CBB4A9D93}"/>
              </a:ext>
            </a:extLst>
          </p:cNvPr>
          <p:cNvSpPr/>
          <p:nvPr/>
        </p:nvSpPr>
        <p:spPr>
          <a:xfrm>
            <a:off x="3505550" y="3345913"/>
            <a:ext cx="1737865" cy="2225130"/>
          </a:xfrm>
          <a:prstGeom prst="parallelogram">
            <a:avLst>
              <a:gd name="adj" fmla="val 14418"/>
            </a:avLst>
          </a:prstGeom>
          <a:solidFill>
            <a:schemeClr val="accent5">
              <a:lumMod val="40000"/>
              <a:lumOff val="60000"/>
            </a:schemeClr>
          </a:solid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050" b="1" i="1" dirty="0"/>
              <a:t>формування знань, умінь та навичок, необхідних для подолання проблеми, негативного явища, складних життєвих обставин</a:t>
            </a:r>
            <a:endParaRPr lang="ru-RU" sz="1050" b="1" i="1" dirty="0"/>
          </a:p>
        </p:txBody>
      </p:sp>
      <p:sp>
        <p:nvSpPr>
          <p:cNvPr id="24" name="Параллелограмм 23">
            <a:extLst>
              <a:ext uri="{FF2B5EF4-FFF2-40B4-BE49-F238E27FC236}">
                <a16:creationId xmlns:a16="http://schemas.microsoft.com/office/drawing/2014/main" id="{F275B79C-A855-4AA1-89DD-CC7D9A5186C8}"/>
              </a:ext>
            </a:extLst>
          </p:cNvPr>
          <p:cNvSpPr/>
          <p:nvPr/>
        </p:nvSpPr>
        <p:spPr>
          <a:xfrm>
            <a:off x="5243413" y="3335963"/>
            <a:ext cx="1784621" cy="2265651"/>
          </a:xfrm>
          <a:prstGeom prst="parallelogram">
            <a:avLst>
              <a:gd name="adj" fmla="val 13796"/>
            </a:avLst>
          </a:prstGeom>
          <a:solidFill>
            <a:schemeClr val="accent5">
              <a:lumMod val="40000"/>
              <a:lumOff val="60000"/>
            </a:schemeClr>
          </a:solid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050" b="1" i="1" dirty="0"/>
              <a:t>забезпечення надання своєчасної підтримки дитині, її сім‘ї, для усунення факторів ризику, подолання складних життєвих обставин;</a:t>
            </a:r>
            <a:endParaRPr lang="ru-RU" sz="1050" b="1" i="1" dirty="0"/>
          </a:p>
        </p:txBody>
      </p:sp>
      <p:sp>
        <p:nvSpPr>
          <p:cNvPr id="25" name="Параллелограмм 24">
            <a:extLst>
              <a:ext uri="{FF2B5EF4-FFF2-40B4-BE49-F238E27FC236}">
                <a16:creationId xmlns:a16="http://schemas.microsoft.com/office/drawing/2014/main" id="{DA7B2553-DC14-4AA6-B919-1BC4DFFC23D2}"/>
              </a:ext>
            </a:extLst>
          </p:cNvPr>
          <p:cNvSpPr/>
          <p:nvPr/>
        </p:nvSpPr>
        <p:spPr>
          <a:xfrm>
            <a:off x="7102872" y="3345913"/>
            <a:ext cx="1737865" cy="2265651"/>
          </a:xfrm>
          <a:prstGeom prst="parallelogram">
            <a:avLst>
              <a:gd name="adj" fmla="val 13796"/>
            </a:avLst>
          </a:prstGeom>
          <a:solidFill>
            <a:schemeClr val="accent5">
              <a:lumMod val="40000"/>
              <a:lumOff val="60000"/>
            </a:schemeClr>
          </a:solid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1050" b="1" i="1" dirty="0"/>
              <a:t>відпрацювання у дитини умінь та навичок, які дозволять відмовитись від руйнівної моделі поведінки на користь усвідомленій, безпечній поведінці</a:t>
            </a:r>
            <a:endParaRPr lang="ru-RU" sz="1050" b="1" i="1" dirty="0"/>
          </a:p>
        </p:txBody>
      </p:sp>
      <p:pic>
        <p:nvPicPr>
          <p:cNvPr id="9" name="Рисунок 8">
            <a:extLst>
              <a:ext uri="{FF2B5EF4-FFF2-40B4-BE49-F238E27FC236}">
                <a16:creationId xmlns:a16="http://schemas.microsoft.com/office/drawing/2014/main" id="{89BB7096-E175-075A-380E-D8B0EAAFB02B}"/>
              </a:ext>
            </a:extLst>
          </p:cNvPr>
          <p:cNvPicPr>
            <a:picLocks noChangeAspect="1"/>
          </p:cNvPicPr>
          <p:nvPr/>
        </p:nvPicPr>
        <p:blipFill>
          <a:blip r:embed="rId2"/>
          <a:stretch>
            <a:fillRect/>
          </a:stretch>
        </p:blipFill>
        <p:spPr>
          <a:xfrm>
            <a:off x="6567991" y="92191"/>
            <a:ext cx="3528797" cy="3528797"/>
          </a:xfrm>
          <a:prstGeom prst="rect">
            <a:avLst/>
          </a:prstGeom>
        </p:spPr>
      </p:pic>
    </p:spTree>
    <p:extLst>
      <p:ext uri="{BB962C8B-B14F-4D97-AF65-F5344CB8AC3E}">
        <p14:creationId xmlns:p14="http://schemas.microsoft.com/office/powerpoint/2010/main" val="2819339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9B4A58C4-4BB0-418F-83C8-5F6AF2CBDF69}"/>
              </a:ext>
            </a:extLst>
          </p:cNvPr>
          <p:cNvGraphicFramePr/>
          <p:nvPr>
            <p:extLst>
              <p:ext uri="{D42A27DB-BD31-4B8C-83A1-F6EECF244321}">
                <p14:modId xmlns:p14="http://schemas.microsoft.com/office/powerpoint/2010/main" val="926417139"/>
              </p:ext>
            </p:extLst>
          </p:nvPr>
        </p:nvGraphicFramePr>
        <p:xfrm>
          <a:off x="0" y="411319"/>
          <a:ext cx="7439526" cy="4824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a:extLst>
              <a:ext uri="{FF2B5EF4-FFF2-40B4-BE49-F238E27FC236}">
                <a16:creationId xmlns:a16="http://schemas.microsoft.com/office/drawing/2014/main" id="{0D6F29F6-1DA6-4D38-96A5-245765FA74A6}"/>
              </a:ext>
            </a:extLst>
          </p:cNvPr>
          <p:cNvPicPr>
            <a:picLocks noChangeAspect="1"/>
          </p:cNvPicPr>
          <p:nvPr/>
        </p:nvPicPr>
        <p:blipFill rotWithShape="1">
          <a:blip r:embed="rId7"/>
          <a:srcRect l="15217" t="35642" r="51033" b="27436"/>
          <a:stretch/>
        </p:blipFill>
        <p:spPr>
          <a:xfrm>
            <a:off x="5119116" y="2419953"/>
            <a:ext cx="2906068" cy="1614398"/>
          </a:xfrm>
          <a:prstGeom prst="rect">
            <a:avLst/>
          </a:prstGeom>
          <a:effectLst>
            <a:softEdge rad="76200"/>
          </a:effectLst>
        </p:spPr>
      </p:pic>
      <p:pic>
        <p:nvPicPr>
          <p:cNvPr id="5" name="Picture 4" descr="У Чуднові до профілактичних заходів з неповнолітніми клієнтами пробації  долучається ювенальна превенція | Житомир | Суспільство | Новини №209813 —  mistaUA">
            <a:extLst>
              <a:ext uri="{FF2B5EF4-FFF2-40B4-BE49-F238E27FC236}">
                <a16:creationId xmlns:a16="http://schemas.microsoft.com/office/drawing/2014/main" id="{086C82A7-756C-4034-A5C1-0225A535B2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9116" y="4034350"/>
            <a:ext cx="2906068" cy="1933856"/>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6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AECFF7F-01E0-4A46-A9AC-4A7DFE1E031E}"/>
              </a:ext>
            </a:extLst>
          </p:cNvPr>
          <p:cNvSpPr/>
          <p:nvPr/>
        </p:nvSpPr>
        <p:spPr>
          <a:xfrm>
            <a:off x="0" y="270055"/>
            <a:ext cx="9372600" cy="646331"/>
          </a:xfrm>
          <a:prstGeom prst="rect">
            <a:avLst/>
          </a:prstGeom>
        </p:spPr>
        <p:txBody>
          <a:bodyPr wrap="square">
            <a:spAutoFit/>
          </a:bodyPr>
          <a:lstStyle/>
          <a:p>
            <a:pPr algn="ctr"/>
            <a:r>
              <a:rPr lang="uk-UA" b="1" i="1" u="sng" dirty="0">
                <a:solidFill>
                  <a:srgbClr val="FF0000"/>
                </a:solidFill>
              </a:rPr>
              <a:t>Основними заходами з профілактики правопорушень серед дітей, що  застосовуються працівниками поліції є:</a:t>
            </a:r>
            <a:endParaRPr lang="ru-RU" b="1" i="1" u="sng" dirty="0">
              <a:solidFill>
                <a:srgbClr val="FF0000"/>
              </a:solidFill>
            </a:endParaRPr>
          </a:p>
        </p:txBody>
      </p:sp>
      <p:graphicFrame>
        <p:nvGraphicFramePr>
          <p:cNvPr id="7" name="Схема 6">
            <a:extLst>
              <a:ext uri="{FF2B5EF4-FFF2-40B4-BE49-F238E27FC236}">
                <a16:creationId xmlns:a16="http://schemas.microsoft.com/office/drawing/2014/main" id="{A07C1A0E-A9BC-40EC-B1DC-061DBC097423}"/>
              </a:ext>
            </a:extLst>
          </p:cNvPr>
          <p:cNvGraphicFramePr/>
          <p:nvPr>
            <p:extLst>
              <p:ext uri="{D42A27DB-BD31-4B8C-83A1-F6EECF244321}">
                <p14:modId xmlns:p14="http://schemas.microsoft.com/office/powerpoint/2010/main" val="344019226"/>
              </p:ext>
            </p:extLst>
          </p:nvPr>
        </p:nvGraphicFramePr>
        <p:xfrm>
          <a:off x="0" y="916386"/>
          <a:ext cx="9144000" cy="585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820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F485D3-BAFE-87CB-9731-B931C7BF45FF}"/>
              </a:ext>
            </a:extLst>
          </p:cNvPr>
          <p:cNvSpPr txBox="1"/>
          <p:nvPr/>
        </p:nvSpPr>
        <p:spPr>
          <a:xfrm>
            <a:off x="1216758" y="1522119"/>
            <a:ext cx="4269642" cy="3416320"/>
          </a:xfrm>
          <a:prstGeom prst="rect">
            <a:avLst/>
          </a:prstGeom>
          <a:noFill/>
        </p:spPr>
        <p:txBody>
          <a:bodyPr wrap="square">
            <a:spAutoFit/>
          </a:bodyPr>
          <a:lstStyle/>
          <a:p>
            <a:r>
              <a:rPr lang="uk-UA" sz="2400" dirty="0"/>
              <a:t>Окрім цього, однією з основних форм профілактики правопорушень, боротьби з дитячою бездоглядністю та безпритульністю </a:t>
            </a:r>
            <a:r>
              <a:rPr lang="uk-UA" sz="2400" b="1" dirty="0"/>
              <a:t>є проведення профілактичних рейдів.</a:t>
            </a:r>
            <a:endParaRPr lang="ru-RU" sz="2400" dirty="0"/>
          </a:p>
        </p:txBody>
      </p:sp>
      <p:sp>
        <p:nvSpPr>
          <p:cNvPr id="10" name="TextBox 9">
            <a:extLst>
              <a:ext uri="{FF2B5EF4-FFF2-40B4-BE49-F238E27FC236}">
                <a16:creationId xmlns:a16="http://schemas.microsoft.com/office/drawing/2014/main" id="{C56D1E76-BA31-1A83-9D2B-F65E2FA6D240}"/>
              </a:ext>
            </a:extLst>
          </p:cNvPr>
          <p:cNvSpPr txBox="1"/>
          <p:nvPr/>
        </p:nvSpPr>
        <p:spPr>
          <a:xfrm>
            <a:off x="4159026" y="8686672"/>
            <a:ext cx="4490141" cy="1569660"/>
          </a:xfrm>
          <a:prstGeom prst="rect">
            <a:avLst/>
          </a:prstGeom>
          <a:noFill/>
        </p:spPr>
        <p:txBody>
          <a:bodyPr wrap="square">
            <a:spAutoFit/>
          </a:bodyPr>
          <a:lstStyle/>
          <a:p>
            <a:r>
              <a:rPr lang="uk-UA" sz="2400" kern="0" dirty="0">
                <a:latin typeface="Montserrat" pitchFamily="2" charset="0"/>
                <a:ea typeface="Times New Roman" panose="02020603050405020304" pitchFamily="18" charset="0"/>
              </a:rPr>
              <a:t>якій оголошено повідомлення про підозру в учиненні кримінального правопорушення;</a:t>
            </a:r>
            <a:endParaRPr lang="ru-UA" sz="2400" dirty="0">
              <a:latin typeface="Montserrat" pitchFamily="2" charset="0"/>
            </a:endParaRPr>
          </a:p>
        </p:txBody>
      </p:sp>
      <p:pic>
        <p:nvPicPr>
          <p:cNvPr id="1026" name="Picture 2" descr="У Житомирі на Михайлівській поліція виявила розпиття алкоголю  неповнолітніми | Журнал Житомира">
            <a:extLst>
              <a:ext uri="{FF2B5EF4-FFF2-40B4-BE49-F238E27FC236}">
                <a16:creationId xmlns:a16="http://schemas.microsoft.com/office/drawing/2014/main" id="{5D0EB5F9-D210-4DFB-8635-C1C03E720E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0" t="3138" r="1863" b="11166"/>
          <a:stretch/>
        </p:blipFill>
        <p:spPr bwMode="auto">
          <a:xfrm>
            <a:off x="5146964" y="919595"/>
            <a:ext cx="3311237" cy="2654573"/>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14" name="Picture 6" descr="Соцпрацівниця виявила у Металургійному районі дитину, мати якої раптово  померла | KRIVBASS.CITY">
            <a:extLst>
              <a:ext uri="{FF2B5EF4-FFF2-40B4-BE49-F238E27FC236}">
                <a16:creationId xmlns:a16="http://schemas.microsoft.com/office/drawing/2014/main" id="{105C491F-0B7A-4638-B67E-2554791B0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85" y="3574168"/>
            <a:ext cx="3299655" cy="22554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2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5A1F4E-B0FB-4B48-8BD4-0C8EFE0ACAF5}"/>
              </a:ext>
            </a:extLst>
          </p:cNvPr>
          <p:cNvSpPr>
            <a:spLocks noGrp="1"/>
          </p:cNvSpPr>
          <p:nvPr>
            <p:ph idx="1"/>
          </p:nvPr>
        </p:nvSpPr>
        <p:spPr>
          <a:xfrm>
            <a:off x="4858757" y="1020787"/>
            <a:ext cx="3944541" cy="4102931"/>
          </a:xfrm>
        </p:spPr>
        <p:txBody>
          <a:bodyPr>
            <a:normAutofit fontScale="85000" lnSpcReduction="10000"/>
          </a:bodyPr>
          <a:lstStyle/>
          <a:p>
            <a:r>
              <a:rPr lang="uk-UA" dirty="0">
                <a:solidFill>
                  <a:schemeClr val="bg2">
                    <a:lumMod val="50000"/>
                  </a:schemeClr>
                </a:solidFill>
                <a:latin typeface="Arial" panose="020B0604020202020204" pitchFamily="34" charset="0"/>
                <a:cs typeface="Arial" panose="020B0604020202020204" pitchFamily="34" charset="0"/>
              </a:rPr>
              <a:t>Досить важливим та дієвим засобом профілактики адміністративних і кримінальних правопорушень серед дітей </a:t>
            </a:r>
            <a:r>
              <a:rPr lang="uk-UA" b="1" u="sng" dirty="0">
                <a:solidFill>
                  <a:schemeClr val="bg2">
                    <a:lumMod val="50000"/>
                  </a:schemeClr>
                </a:solidFill>
                <a:latin typeface="Arial" panose="020B0604020202020204" pitchFamily="34" charset="0"/>
                <a:cs typeface="Arial" panose="020B0604020202020204" pitchFamily="34" charset="0"/>
              </a:rPr>
              <a:t>є спільна координація </a:t>
            </a:r>
            <a:r>
              <a:rPr lang="uk-UA" dirty="0">
                <a:solidFill>
                  <a:schemeClr val="bg2">
                    <a:lumMod val="50000"/>
                  </a:schemeClr>
                </a:solidFill>
                <a:latin typeface="Arial" panose="020B0604020202020204" pitchFamily="34" charset="0"/>
                <a:cs typeface="Arial" panose="020B0604020202020204" pitchFamily="34" charset="0"/>
              </a:rPr>
              <a:t>та злагоджена робота уповноважених та компетентних органів (органів </a:t>
            </a:r>
            <a:r>
              <a:rPr lang="uk-UA" b="1" dirty="0">
                <a:solidFill>
                  <a:schemeClr val="bg2">
                    <a:lumMod val="50000"/>
                  </a:schemeClr>
                </a:solidFill>
                <a:latin typeface="Arial" panose="020B0604020202020204" pitchFamily="34" charset="0"/>
                <a:cs typeface="Arial" panose="020B0604020202020204" pitchFamily="34" charset="0"/>
              </a:rPr>
              <a:t>Національної поліції, органів опіки і піклування, служби у справах дітей, центрів соціальних служб для сім’ї, дітей та молоді, органів місцевого самоврядування, закладів освіти, медичних закладів, органів прокуратури та суду</a:t>
            </a:r>
            <a:r>
              <a:rPr lang="uk-UA" dirty="0">
                <a:solidFill>
                  <a:schemeClr val="bg2">
                    <a:lumMod val="50000"/>
                  </a:schemeClr>
                </a:solidFill>
                <a:latin typeface="Arial" panose="020B0604020202020204" pitchFamily="34" charset="0"/>
                <a:cs typeface="Arial" panose="020B0604020202020204" pitchFamily="34" charset="0"/>
              </a:rPr>
              <a:t>, а також громадських організацій).</a:t>
            </a:r>
            <a:endParaRPr lang="ru-RU" dirty="0">
              <a:solidFill>
                <a:schemeClr val="bg2">
                  <a:lumMod val="50000"/>
                </a:schemeClr>
              </a:solidFill>
              <a:latin typeface="Arial" panose="020B0604020202020204" pitchFamily="34" charset="0"/>
              <a:cs typeface="Arial" panose="020B0604020202020204" pitchFamily="34" charset="0"/>
            </a:endParaRPr>
          </a:p>
        </p:txBody>
      </p:sp>
      <p:sp>
        <p:nvSpPr>
          <p:cNvPr id="4" name="AutoShape 2">
            <a:extLst>
              <a:ext uri="{FF2B5EF4-FFF2-40B4-BE49-F238E27FC236}">
                <a16:creationId xmlns:a16="http://schemas.microsoft.com/office/drawing/2014/main" id="{910207F5-B8A7-4C9D-B0B4-5BA0F8F554A8}"/>
              </a:ext>
            </a:extLst>
          </p:cNvPr>
          <p:cNvSpPr>
            <a:spLocks noChangeAspect="1" noChangeArrowheads="1"/>
          </p:cNvSpPr>
          <p:nvPr/>
        </p:nvSpPr>
        <p:spPr bwMode="auto">
          <a:xfrm>
            <a:off x="4457700" y="645795"/>
            <a:ext cx="2897505" cy="2897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350"/>
          </a:p>
        </p:txBody>
      </p:sp>
      <p:pic>
        <p:nvPicPr>
          <p:cNvPr id="5" name="Рисунок 4">
            <a:extLst>
              <a:ext uri="{FF2B5EF4-FFF2-40B4-BE49-F238E27FC236}">
                <a16:creationId xmlns:a16="http://schemas.microsoft.com/office/drawing/2014/main" id="{5328E71A-3EA0-4B8B-A79E-62CCD96465FD}"/>
              </a:ext>
            </a:extLst>
          </p:cNvPr>
          <p:cNvPicPr>
            <a:picLocks noChangeAspect="1"/>
          </p:cNvPicPr>
          <p:nvPr/>
        </p:nvPicPr>
        <p:blipFill rotWithShape="1">
          <a:blip r:embed="rId2"/>
          <a:srcRect l="23839" t="26505" r="42270" b="19694"/>
          <a:stretch/>
        </p:blipFill>
        <p:spPr>
          <a:xfrm>
            <a:off x="1039832" y="1456676"/>
            <a:ext cx="3618397" cy="3231153"/>
          </a:xfrm>
          <a:prstGeom prst="rect">
            <a:avLst/>
          </a:prstGeom>
          <a:effectLst>
            <a:softEdge rad="152400"/>
          </a:effectLst>
        </p:spPr>
      </p:pic>
    </p:spTree>
    <p:extLst>
      <p:ext uri="{BB962C8B-B14F-4D97-AF65-F5344CB8AC3E}">
        <p14:creationId xmlns:p14="http://schemas.microsoft.com/office/powerpoint/2010/main" val="253291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3BE15346-D9EA-4410-3994-511E876B1DB8}"/>
              </a:ext>
            </a:extLst>
          </p:cNvPr>
          <p:cNvPicPr>
            <a:picLocks noChangeAspect="1"/>
          </p:cNvPicPr>
          <p:nvPr/>
        </p:nvPicPr>
        <p:blipFill>
          <a:blip r:embed="rId2">
            <a:alphaModFix amt="20000"/>
          </a:blip>
          <a:stretch>
            <a:fillRect/>
          </a:stretch>
        </p:blipFill>
        <p:spPr>
          <a:xfrm>
            <a:off x="4413" y="805815"/>
            <a:ext cx="9135174" cy="5143500"/>
          </a:xfrm>
          <a:prstGeom prst="rect">
            <a:avLst/>
          </a:prstGeom>
        </p:spPr>
      </p:pic>
      <p:pic>
        <p:nvPicPr>
          <p:cNvPr id="2050" name="Picture 2" descr="Акція «Діти! Поліція! Безпека!»">
            <a:extLst>
              <a:ext uri="{FF2B5EF4-FFF2-40B4-BE49-F238E27FC236}">
                <a16:creationId xmlns:a16="http://schemas.microsoft.com/office/drawing/2014/main" id="{222A0EF4-BA37-4A1E-816B-47B9EB7D8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40" y="1063994"/>
            <a:ext cx="4199247" cy="4199247"/>
          </a:xfrm>
          <a:prstGeom prst="rect">
            <a:avLst/>
          </a:prstGeom>
          <a:noFill/>
          <a:ln>
            <a:solidFill>
              <a:srgbClr val="002060"/>
            </a:solidFill>
          </a:ln>
          <a:effectLst>
            <a:softEdge rad="215900"/>
          </a:effectLst>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12A42556-BDA5-41E6-BE7F-5A76696E940F}"/>
              </a:ext>
            </a:extLst>
          </p:cNvPr>
          <p:cNvSpPr/>
          <p:nvPr/>
        </p:nvSpPr>
        <p:spPr>
          <a:xfrm>
            <a:off x="441784" y="1692917"/>
            <a:ext cx="4214438" cy="2949012"/>
          </a:xfrm>
          <a:prstGeom prst="rect">
            <a:avLst/>
          </a:prstGeom>
        </p:spPr>
        <p:txBody>
          <a:bodyPr wrap="square">
            <a:spAutoFit/>
          </a:bodyPr>
          <a:lstStyle/>
          <a:p>
            <a:pPr algn="just">
              <a:lnSpc>
                <a:spcPct val="150000"/>
              </a:lnSpc>
              <a:tabLst>
                <a:tab pos="405289" algn="l"/>
              </a:tabLst>
            </a:pPr>
            <a:r>
              <a:rPr lang="uk-UA" sz="2100" i="1" dirty="0">
                <a:latin typeface="Times New Roman" panose="02020603050405020304" pitchFamily="18" charset="0"/>
                <a:ea typeface="Calibri" panose="020F0502020204030204" pitchFamily="34" charset="0"/>
                <a:cs typeface="Times New Roman" panose="02020603050405020304" pitchFamily="18" charset="0"/>
              </a:rPr>
              <a:t>Заходи загальної профілактики адміністративних і кримінальних правопорушень здійснюються на території обслуговування в навчальних закладах та за місцем проживання дітей. </a:t>
            </a:r>
            <a:endParaRPr lang="ru-RU" sz="15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45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4398A6-3264-4FBA-8BF2-52F0C96E4EEC}"/>
              </a:ext>
            </a:extLst>
          </p:cNvPr>
          <p:cNvSpPr>
            <a:spLocks noGrp="1"/>
          </p:cNvSpPr>
          <p:nvPr>
            <p:ph type="title"/>
          </p:nvPr>
        </p:nvSpPr>
        <p:spPr>
          <a:xfrm>
            <a:off x="58059" y="1338515"/>
            <a:ext cx="9027883" cy="1491916"/>
          </a:xfrm>
        </p:spPr>
        <p:txBody>
          <a:bodyPr>
            <a:noAutofit/>
          </a:bodyPr>
          <a:lstStyle/>
          <a:p>
            <a:r>
              <a:rPr lang="ru-RU" sz="2100" dirty="0"/>
              <a:t> </a:t>
            </a:r>
            <a:r>
              <a:rPr lang="uk-UA" sz="2100" b="1" i="1" dirty="0">
                <a:solidFill>
                  <a:schemeClr val="bg2">
                    <a:lumMod val="50000"/>
                  </a:schemeClr>
                </a:solidFill>
              </a:rPr>
              <a:t>З метою попередження вчинення дітьми адміністративних і кримінальних правопорушень працівник поліції самостійно або разом з відповідними органами виконавчої влади, органами місцевого самоврядування, здійснюють такі заходи загальної профілактики:</a:t>
            </a:r>
            <a:br>
              <a:rPr lang="uk-UA" sz="2100" b="1" i="1" dirty="0">
                <a:solidFill>
                  <a:schemeClr val="bg2">
                    <a:lumMod val="50000"/>
                  </a:schemeClr>
                </a:solidFill>
              </a:rPr>
            </a:br>
            <a:br>
              <a:rPr lang="ru-RU" sz="2100" dirty="0"/>
            </a:br>
            <a:endParaRPr lang="ru-RU" sz="2100" dirty="0"/>
          </a:p>
        </p:txBody>
      </p:sp>
      <p:sp>
        <p:nvSpPr>
          <p:cNvPr id="4" name="Свиток: горизонтальный 3">
            <a:extLst>
              <a:ext uri="{FF2B5EF4-FFF2-40B4-BE49-F238E27FC236}">
                <a16:creationId xmlns:a16="http://schemas.microsoft.com/office/drawing/2014/main" id="{F20047C4-0086-4CD5-9320-F29DD9384F85}"/>
              </a:ext>
            </a:extLst>
          </p:cNvPr>
          <p:cNvSpPr/>
          <p:nvPr/>
        </p:nvSpPr>
        <p:spPr>
          <a:xfrm>
            <a:off x="58059" y="2216819"/>
            <a:ext cx="8646326" cy="4186989"/>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ru-RU" b="1" i="1" dirty="0" err="1"/>
              <a:t>Виявляють</a:t>
            </a:r>
            <a:r>
              <a:rPr lang="ru-RU" b="1" i="1" dirty="0"/>
              <a:t> причини та </a:t>
            </a:r>
            <a:r>
              <a:rPr lang="ru-RU" b="1" i="1" dirty="0" err="1"/>
              <a:t>умови</a:t>
            </a:r>
            <a:r>
              <a:rPr lang="ru-RU" b="1" i="1" dirty="0"/>
              <a:t> , </a:t>
            </a:r>
            <a:r>
              <a:rPr lang="ru-RU" b="1" i="1" dirty="0" err="1"/>
              <a:t>що</a:t>
            </a:r>
            <a:r>
              <a:rPr lang="ru-RU" b="1" i="1" dirty="0"/>
              <a:t> </a:t>
            </a:r>
            <a:r>
              <a:rPr lang="ru-RU" b="1" i="1" dirty="0" err="1"/>
              <a:t>призводять</a:t>
            </a:r>
            <a:r>
              <a:rPr lang="ru-RU" b="1" i="1" dirty="0"/>
              <a:t> до </a:t>
            </a:r>
            <a:r>
              <a:rPr lang="ru-RU" b="1" i="1" dirty="0" err="1"/>
              <a:t>вчинення</a:t>
            </a:r>
            <a:r>
              <a:rPr lang="ru-RU" b="1" i="1" dirty="0"/>
              <a:t> </a:t>
            </a:r>
            <a:r>
              <a:rPr lang="ru-RU" b="1" i="1" dirty="0" err="1"/>
              <a:t>адм</a:t>
            </a:r>
            <a:r>
              <a:rPr lang="uk-UA" b="1" i="1" dirty="0" err="1"/>
              <a:t>іні</a:t>
            </a:r>
            <a:r>
              <a:rPr lang="ru-RU" b="1" i="1" dirty="0" err="1"/>
              <a:t>стративних</a:t>
            </a:r>
            <a:r>
              <a:rPr lang="ru-RU" b="1" i="1" dirty="0"/>
              <a:t> та </a:t>
            </a:r>
            <a:r>
              <a:rPr lang="ru-RU" b="1" i="1" dirty="0" err="1"/>
              <a:t>кримінальних</a:t>
            </a:r>
            <a:r>
              <a:rPr lang="ru-RU" b="1" i="1" dirty="0"/>
              <a:t> </a:t>
            </a:r>
            <a:r>
              <a:rPr lang="ru-RU" b="1" i="1" dirty="0" err="1"/>
              <a:t>правопорушень</a:t>
            </a:r>
            <a:r>
              <a:rPr lang="ru-RU" b="1" i="1" dirty="0"/>
              <a:t> </a:t>
            </a:r>
            <a:r>
              <a:rPr lang="ru-RU" b="1" i="1" dirty="0" err="1"/>
              <a:t>дітьми</a:t>
            </a:r>
            <a:r>
              <a:rPr lang="ru-RU" b="1" i="1" dirty="0"/>
              <a:t>, </a:t>
            </a:r>
            <a:r>
              <a:rPr lang="ru-RU" b="1" i="1" dirty="0" err="1"/>
              <a:t>уживають</a:t>
            </a:r>
            <a:r>
              <a:rPr lang="ru-RU" b="1" i="1" dirty="0"/>
              <a:t> </a:t>
            </a:r>
            <a:r>
              <a:rPr lang="ru-RU" b="1" i="1" dirty="0" err="1"/>
              <a:t>організаційних</a:t>
            </a:r>
            <a:r>
              <a:rPr lang="ru-RU" b="1" i="1" dirty="0"/>
              <a:t> і </a:t>
            </a:r>
            <a:r>
              <a:rPr lang="ru-RU" b="1" i="1" dirty="0" err="1"/>
              <a:t>практичних</a:t>
            </a:r>
            <a:r>
              <a:rPr lang="ru-RU" b="1" i="1" dirty="0"/>
              <a:t> </a:t>
            </a:r>
            <a:r>
              <a:rPr lang="ru-RU" b="1" i="1" dirty="0" err="1"/>
              <a:t>заходів</a:t>
            </a:r>
            <a:r>
              <a:rPr lang="ru-RU" b="1" i="1" dirty="0"/>
              <a:t> для </a:t>
            </a:r>
            <a:r>
              <a:rPr lang="ru-RU" b="1" i="1" dirty="0" err="1"/>
              <a:t>їх</a:t>
            </a:r>
            <a:r>
              <a:rPr lang="ru-RU" b="1" i="1" dirty="0"/>
              <a:t> </a:t>
            </a:r>
            <a:r>
              <a:rPr lang="ru-RU" b="1" i="1" dirty="0" err="1"/>
              <a:t>усунення</a:t>
            </a:r>
            <a:r>
              <a:rPr lang="ru-RU" b="1" i="1" dirty="0"/>
              <a:t>.</a:t>
            </a:r>
          </a:p>
          <a:p>
            <a:pPr algn="ctr"/>
            <a:endParaRPr lang="ru-RU" b="1" i="1" dirty="0"/>
          </a:p>
          <a:p>
            <a:pPr algn="ctr"/>
            <a:r>
              <a:rPr lang="ru-RU" b="1" i="1" dirty="0"/>
              <a:t>2. </a:t>
            </a:r>
            <a:r>
              <a:rPr lang="ru-RU" b="1" i="1" dirty="0" err="1"/>
              <a:t>Проводять</a:t>
            </a:r>
            <a:r>
              <a:rPr lang="ru-RU" b="1" i="1" dirty="0"/>
              <a:t> </a:t>
            </a:r>
            <a:r>
              <a:rPr lang="ru-RU" b="1" i="1" dirty="0" err="1"/>
              <a:t>зустрічі</a:t>
            </a:r>
            <a:r>
              <a:rPr lang="ru-RU" b="1" i="1" dirty="0"/>
              <a:t> з </a:t>
            </a:r>
            <a:r>
              <a:rPr lang="ru-RU" b="1" i="1" dirty="0" err="1"/>
              <a:t>адміністрацією</a:t>
            </a:r>
            <a:r>
              <a:rPr lang="ru-RU" b="1" i="1" dirty="0"/>
              <a:t> </a:t>
            </a:r>
            <a:r>
              <a:rPr lang="ru-RU" b="1" i="1" dirty="0" err="1"/>
              <a:t>навчальних</a:t>
            </a:r>
            <a:r>
              <a:rPr lang="ru-RU" b="1" i="1" dirty="0"/>
              <a:t> </a:t>
            </a:r>
            <a:r>
              <a:rPr lang="ru-RU" b="1" i="1" dirty="0" err="1"/>
              <a:t>закладів</a:t>
            </a:r>
            <a:r>
              <a:rPr lang="ru-RU" b="1" i="1" dirty="0"/>
              <a:t> та </a:t>
            </a:r>
            <a:r>
              <a:rPr lang="ru-RU" b="1" i="1" dirty="0" err="1"/>
              <a:t>представниками</a:t>
            </a:r>
            <a:r>
              <a:rPr lang="ru-RU" b="1" i="1" dirty="0"/>
              <a:t> </a:t>
            </a:r>
            <a:r>
              <a:rPr lang="ru-RU" b="1" i="1" dirty="0" err="1"/>
              <a:t>батьківських</a:t>
            </a:r>
            <a:r>
              <a:rPr lang="ru-RU" b="1" i="1" dirty="0"/>
              <a:t> </a:t>
            </a:r>
            <a:r>
              <a:rPr lang="ru-RU" b="1" i="1" dirty="0" err="1"/>
              <a:t>комітетів</a:t>
            </a:r>
            <a:endParaRPr lang="ru-RU" b="1" i="1" dirty="0"/>
          </a:p>
          <a:p>
            <a:pPr algn="ctr"/>
            <a:endParaRPr lang="ru-RU" b="1" i="1" dirty="0"/>
          </a:p>
          <a:p>
            <a:pPr algn="ctr"/>
            <a:r>
              <a:rPr lang="ru-RU" b="1" i="1" dirty="0"/>
              <a:t>3. </a:t>
            </a:r>
            <a:r>
              <a:rPr lang="ru-RU" b="1" i="1" dirty="0" err="1"/>
              <a:t>Проводять</a:t>
            </a:r>
            <a:r>
              <a:rPr lang="ru-RU" b="1" i="1" dirty="0"/>
              <a:t> у </a:t>
            </a:r>
            <a:r>
              <a:rPr lang="ru-RU" b="1" i="1" dirty="0" err="1"/>
              <a:t>навчальних</a:t>
            </a:r>
            <a:r>
              <a:rPr lang="ru-RU" b="1" i="1" dirty="0"/>
              <a:t> закладах </a:t>
            </a:r>
            <a:r>
              <a:rPr lang="ru-RU" b="1" i="1" dirty="0" err="1"/>
              <a:t>лекції</a:t>
            </a:r>
            <a:r>
              <a:rPr lang="ru-RU" b="1" i="1" dirty="0"/>
              <a:t> та </a:t>
            </a:r>
            <a:r>
              <a:rPr lang="ru-RU" b="1" i="1" dirty="0" err="1"/>
              <a:t>практичні</a:t>
            </a:r>
            <a:r>
              <a:rPr lang="ru-RU" b="1" i="1" dirty="0"/>
              <a:t> </a:t>
            </a:r>
            <a:r>
              <a:rPr lang="ru-RU" b="1" i="1" dirty="0" err="1"/>
              <a:t>заняття</a:t>
            </a:r>
            <a:r>
              <a:rPr lang="ru-RU" b="1" i="1" dirty="0"/>
              <a:t>, </a:t>
            </a:r>
            <a:r>
              <a:rPr lang="ru-RU" b="1" i="1" dirty="0" err="1"/>
              <a:t>спрямовані</a:t>
            </a:r>
            <a:r>
              <a:rPr lang="ru-RU" b="1" i="1" dirty="0"/>
              <a:t> на </a:t>
            </a:r>
            <a:r>
              <a:rPr lang="ru-RU" b="1" i="1" dirty="0" err="1"/>
              <a:t>формування</a:t>
            </a:r>
            <a:r>
              <a:rPr lang="ru-RU" b="1" i="1" dirty="0"/>
              <a:t> </a:t>
            </a:r>
            <a:r>
              <a:rPr lang="ru-RU" b="1" i="1" dirty="0" err="1"/>
              <a:t>дітей</a:t>
            </a:r>
            <a:r>
              <a:rPr lang="ru-RU" b="1" i="1" dirty="0"/>
              <a:t> </a:t>
            </a:r>
            <a:r>
              <a:rPr lang="ru-RU" b="1" i="1" dirty="0" err="1"/>
              <a:t>правосвідомої</a:t>
            </a:r>
            <a:r>
              <a:rPr lang="ru-RU" b="1" i="1" dirty="0"/>
              <a:t> </a:t>
            </a:r>
            <a:r>
              <a:rPr lang="ru-RU" b="1" i="1" dirty="0" err="1"/>
              <a:t>поведінки</a:t>
            </a:r>
            <a:r>
              <a:rPr lang="ru-RU" b="1" i="1" dirty="0"/>
              <a:t>, </a:t>
            </a:r>
            <a:r>
              <a:rPr lang="ru-RU" b="1" i="1" dirty="0" err="1"/>
              <a:t>навичок</a:t>
            </a:r>
            <a:r>
              <a:rPr lang="ru-RU" b="1" i="1" dirty="0"/>
              <a:t> до здорового способу </a:t>
            </a:r>
            <a:r>
              <a:rPr lang="ru-RU" b="1" i="1" dirty="0" err="1"/>
              <a:t>життя</a:t>
            </a:r>
            <a:r>
              <a:rPr lang="ru-RU" b="1" i="1" dirty="0"/>
              <a:t>.  </a:t>
            </a:r>
          </a:p>
        </p:txBody>
      </p:sp>
    </p:spTree>
    <p:extLst>
      <p:ext uri="{BB962C8B-B14F-4D97-AF65-F5344CB8AC3E}">
        <p14:creationId xmlns:p14="http://schemas.microsoft.com/office/powerpoint/2010/main" val="29818902"/>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5600</TotalTime>
  <Words>1828</Words>
  <Application>Microsoft Office PowerPoint</Application>
  <PresentationFormat>Экран (4:3)</PresentationFormat>
  <Paragraphs>107</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Century Gothic</vt:lpstr>
      <vt:lpstr>Montserrat</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З метою попередження вчинення дітьми адміністративних і кримінальних правопорушень працівник поліції самостійно або разом з відповідними органами виконавчої влади, органами місцевого самоврядування, здійснюють такі заходи загальної профілактики: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вимоги до заходів індивідуальної профілактики: </vt:lpstr>
      <vt:lpstr>Презентация PowerPoint</vt:lpstr>
      <vt:lpstr>Презентация PowerPoint</vt:lpstr>
      <vt:lpstr>Презентация PowerPoint</vt:lpstr>
      <vt:lpstr>Презентация PowerPoint</vt:lpstr>
      <vt:lpstr>Презентация PowerPoint</vt:lpstr>
      <vt:lpstr>Зверніть увагу!</vt:lpstr>
      <vt:lpstr>Презентация PowerPoint</vt:lpstr>
      <vt:lpstr>Презентация PowerPoint</vt:lpstr>
      <vt:lpstr>Підставами для зняття дитини з профілактичного обліку є: </vt:lpstr>
      <vt:lpstr>За наявності підстав для зняття дитини з профілактичного обліку поліцейський підрозділу ювенальної превенції протягом однієї доби: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Владя Дядя</dc:creator>
  <cp:lastModifiedBy>Пользователь</cp:lastModifiedBy>
  <cp:revision>31</cp:revision>
  <dcterms:created xsi:type="dcterms:W3CDTF">2024-04-15T16:28:42Z</dcterms:created>
  <dcterms:modified xsi:type="dcterms:W3CDTF">2024-05-04T05:12:19Z</dcterms:modified>
</cp:coreProperties>
</file>