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312" r:id="rId2"/>
    <p:sldId id="313" r:id="rId3"/>
    <p:sldId id="316" r:id="rId4"/>
    <p:sldId id="317" r:id="rId5"/>
    <p:sldId id="318" r:id="rId6"/>
    <p:sldId id="320" r:id="rId7"/>
    <p:sldId id="321" r:id="rId8"/>
    <p:sldId id="322" r:id="rId9"/>
    <p:sldId id="323" r:id="rId10"/>
    <p:sldId id="324" r:id="rId11"/>
    <p:sldId id="326" r:id="rId12"/>
    <p:sldId id="327" r:id="rId13"/>
    <p:sldId id="328" r:id="rId14"/>
    <p:sldId id="332" r:id="rId15"/>
    <p:sldId id="333" r:id="rId16"/>
    <p:sldId id="334" r:id="rId17"/>
    <p:sldId id="335" r:id="rId18"/>
    <p:sldId id="336" r:id="rId19"/>
    <p:sldId id="337" r:id="rId20"/>
    <p:sldId id="338" r:id="rId21"/>
    <p:sldId id="339" r:id="rId22"/>
    <p:sldId id="340" r:id="rId23"/>
    <p:sldId id="341" r:id="rId24"/>
  </p:sldIdLst>
  <p:sldSz cx="10826750" cy="10639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78"/>
    <p:restoredTop sz="94698"/>
  </p:normalViewPr>
  <p:slideViewPr>
    <p:cSldViewPr snapToGrid="0">
      <p:cViewPr varScale="1">
        <p:scale>
          <a:sx n="40" d="100"/>
          <a:sy n="40" d="100"/>
        </p:scale>
        <p:origin x="1491"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5132682" y="1815018"/>
            <a:ext cx="5700898" cy="7747329"/>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31561" y="827511"/>
            <a:ext cx="7287351" cy="4846851"/>
          </a:xfrm>
        </p:spPr>
        <p:txBody>
          <a:bodyPr anchor="b">
            <a:normAutofit/>
          </a:bodyPr>
          <a:lstStyle>
            <a:lvl1pPr algn="l">
              <a:defRPr sz="5210">
                <a:effectLst/>
              </a:defRPr>
            </a:lvl1pPr>
          </a:lstStyle>
          <a:p>
            <a:r>
              <a:rPr lang="ru-RU"/>
              <a:t>Образец заголовка</a:t>
            </a:r>
            <a:endParaRPr lang="en-US" dirty="0"/>
          </a:p>
        </p:txBody>
      </p:sp>
      <p:sp>
        <p:nvSpPr>
          <p:cNvPr id="3" name="Subtitle 2"/>
          <p:cNvSpPr>
            <a:spLocks noGrp="1"/>
          </p:cNvSpPr>
          <p:nvPr>
            <p:ph type="subTitle" idx="1"/>
          </p:nvPr>
        </p:nvSpPr>
        <p:spPr>
          <a:xfrm>
            <a:off x="631560" y="5963334"/>
            <a:ext cx="5865970" cy="2968530"/>
          </a:xfrm>
        </p:spPr>
        <p:txBody>
          <a:bodyPr anchor="t">
            <a:normAutofit/>
          </a:bodyPr>
          <a:lstStyle>
            <a:lvl1pPr marL="0" indent="0" algn="l">
              <a:buNone/>
              <a:defRPr sz="2368">
                <a:solidFill>
                  <a:schemeClr val="bg2">
                    <a:lumMod val="75000"/>
                  </a:schemeClr>
                </a:solidFill>
              </a:defRPr>
            </a:lvl1pPr>
            <a:lvl2pPr marL="541325" indent="0" algn="ctr">
              <a:buNone/>
              <a:defRPr>
                <a:solidFill>
                  <a:schemeClr val="tx1">
                    <a:tint val="75000"/>
                  </a:schemeClr>
                </a:solidFill>
              </a:defRPr>
            </a:lvl2pPr>
            <a:lvl3pPr marL="1082650" indent="0" algn="ctr">
              <a:buNone/>
              <a:defRPr>
                <a:solidFill>
                  <a:schemeClr val="tx1">
                    <a:tint val="75000"/>
                  </a:schemeClr>
                </a:solidFill>
              </a:defRPr>
            </a:lvl3pPr>
            <a:lvl4pPr marL="1623974" indent="0" algn="ctr">
              <a:buNone/>
              <a:defRPr>
                <a:solidFill>
                  <a:schemeClr val="tx1">
                    <a:tint val="75000"/>
                  </a:schemeClr>
                </a:solidFill>
              </a:defRPr>
            </a:lvl4pPr>
            <a:lvl5pPr marL="2165299" indent="0" algn="ctr">
              <a:buNone/>
              <a:defRPr>
                <a:solidFill>
                  <a:schemeClr val="tx1">
                    <a:tint val="75000"/>
                  </a:schemeClr>
                </a:solidFill>
              </a:defRPr>
            </a:lvl5pPr>
            <a:lvl6pPr marL="2706624" indent="0" algn="ctr">
              <a:buNone/>
              <a:defRPr>
                <a:solidFill>
                  <a:schemeClr val="tx1">
                    <a:tint val="75000"/>
                  </a:schemeClr>
                </a:solidFill>
              </a:defRPr>
            </a:lvl6pPr>
            <a:lvl7pPr marL="3247949" indent="0" algn="ctr">
              <a:buNone/>
              <a:defRPr>
                <a:solidFill>
                  <a:schemeClr val="tx1">
                    <a:tint val="75000"/>
                  </a:schemeClr>
                </a:solidFill>
              </a:defRPr>
            </a:lvl7pPr>
            <a:lvl8pPr marL="3789274" indent="0" algn="ctr">
              <a:buNone/>
              <a:defRPr>
                <a:solidFill>
                  <a:schemeClr val="tx1">
                    <a:tint val="75000"/>
                  </a:schemeClr>
                </a:solidFill>
              </a:defRPr>
            </a:lvl8pPr>
            <a:lvl9pPr marL="4330598"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6CFF813-0939-F54F-8EF1-E355EF4FC843}" type="datetimeFigureOut">
              <a:rPr lang="ru-UA" smtClean="0"/>
              <a:t>05/09/2024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141496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631561" y="827511"/>
            <a:ext cx="9563629" cy="4846849"/>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894"/>
            </a:lvl1pPr>
            <a:lvl2pPr marL="541325" indent="0">
              <a:buNone/>
              <a:defRPr sz="1894"/>
            </a:lvl2pPr>
            <a:lvl3pPr marL="1082650" indent="0">
              <a:buNone/>
              <a:defRPr sz="1894"/>
            </a:lvl3pPr>
            <a:lvl4pPr marL="1623974" indent="0">
              <a:buNone/>
              <a:defRPr sz="1894"/>
            </a:lvl4pPr>
            <a:lvl5pPr marL="2165299" indent="0">
              <a:buNone/>
              <a:defRPr sz="1894"/>
            </a:lvl5pPr>
            <a:lvl6pPr marL="2706624" indent="0">
              <a:buNone/>
              <a:defRPr sz="1894"/>
            </a:lvl6pPr>
            <a:lvl7pPr marL="3247949" indent="0">
              <a:buNone/>
              <a:defRPr sz="1894"/>
            </a:lvl7pPr>
            <a:lvl8pPr marL="3789274" indent="0">
              <a:buNone/>
              <a:defRPr sz="1894"/>
            </a:lvl8pPr>
            <a:lvl9pPr marL="4330598" indent="0">
              <a:buNone/>
              <a:defRPr sz="1894"/>
            </a:lvl9pPr>
          </a:lstStyle>
          <a:p>
            <a:r>
              <a:rPr lang="ru-RU"/>
              <a:t>Вставка рисунка</a:t>
            </a:r>
            <a:endParaRPr lang="en-US" dirty="0"/>
          </a:p>
        </p:txBody>
      </p:sp>
      <p:sp>
        <p:nvSpPr>
          <p:cNvPr id="9" name="Text Placeholder 9"/>
          <p:cNvSpPr>
            <a:spLocks noGrp="1"/>
          </p:cNvSpPr>
          <p:nvPr>
            <p:ph type="body" sz="quarter" idx="14"/>
          </p:nvPr>
        </p:nvSpPr>
        <p:spPr>
          <a:xfrm>
            <a:off x="902232" y="5963333"/>
            <a:ext cx="8621299" cy="709295"/>
          </a:xfrm>
        </p:spPr>
        <p:txBody>
          <a:bodyPr anchor="t">
            <a:normAutofit/>
          </a:bodyPr>
          <a:lstStyle>
            <a:lvl1pPr marL="0" indent="0">
              <a:buFontTx/>
              <a:buNone/>
              <a:defRPr sz="1894"/>
            </a:lvl1pPr>
            <a:lvl2pPr marL="541325" indent="0">
              <a:buFontTx/>
              <a:buNone/>
              <a:defRPr/>
            </a:lvl2pPr>
            <a:lvl3pPr marL="1082650" indent="0">
              <a:buFontTx/>
              <a:buNone/>
              <a:defRPr/>
            </a:lvl3pPr>
            <a:lvl4pPr marL="1623974" indent="0">
              <a:buFontTx/>
              <a:buNone/>
              <a:defRPr/>
            </a:lvl4pPr>
            <a:lvl5pPr marL="2165299"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C6CFF813-0939-F54F-8EF1-E355EF4FC843}" type="datetimeFigureOut">
              <a:rPr lang="ru-UA" smtClean="0"/>
              <a:t>05/09/2024</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295140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31561" y="827511"/>
            <a:ext cx="9563629" cy="4492202"/>
          </a:xfrm>
        </p:spPr>
        <p:txBody>
          <a:bodyPr anchor="ctr">
            <a:normAutofit/>
          </a:bodyPr>
          <a:lstStyle>
            <a:lvl1pPr algn="l">
              <a:defRPr sz="3315" b="0" cap="all"/>
            </a:lvl1pPr>
          </a:lstStyle>
          <a:p>
            <a:r>
              <a:rPr lang="ru-RU"/>
              <a:t>Образец заголовка</a:t>
            </a:r>
            <a:endParaRPr lang="en-US" dirty="0"/>
          </a:p>
        </p:txBody>
      </p:sp>
      <p:sp>
        <p:nvSpPr>
          <p:cNvPr id="3" name="Text Placeholder 2"/>
          <p:cNvSpPr>
            <a:spLocks noGrp="1"/>
          </p:cNvSpPr>
          <p:nvPr>
            <p:ph type="body" idx="1"/>
          </p:nvPr>
        </p:nvSpPr>
        <p:spPr>
          <a:xfrm>
            <a:off x="631560" y="6383655"/>
            <a:ext cx="7558303" cy="2955396"/>
          </a:xfrm>
        </p:spPr>
        <p:txBody>
          <a:bodyPr anchor="ctr">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6CFF813-0939-F54F-8EF1-E355EF4FC843}" type="datetimeFigureOut">
              <a:rPr lang="ru-UA" smtClean="0"/>
              <a:t>05/09/2024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35903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3864" y="827511"/>
            <a:ext cx="8122178" cy="4492202"/>
          </a:xfrm>
        </p:spPr>
        <p:txBody>
          <a:bodyPr anchor="ctr">
            <a:normAutofit/>
          </a:bodyPr>
          <a:lstStyle>
            <a:lvl1pPr algn="l">
              <a:defRPr sz="3315"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263121" y="5319713"/>
            <a:ext cx="7580699" cy="748700"/>
          </a:xfrm>
        </p:spPr>
        <p:txBody>
          <a:bodyPr anchor="ctr"/>
          <a:lstStyle>
            <a:lvl1pPr marL="0" indent="0">
              <a:buFontTx/>
              <a:buNone/>
              <a:defRPr/>
            </a:lvl1pPr>
            <a:lvl2pPr marL="541325" indent="0">
              <a:buFontTx/>
              <a:buNone/>
              <a:defRPr/>
            </a:lvl2pPr>
            <a:lvl3pPr marL="1082650" indent="0">
              <a:buFontTx/>
              <a:buNone/>
              <a:defRPr/>
            </a:lvl3pPr>
            <a:lvl4pPr marL="1623974" indent="0">
              <a:buFontTx/>
              <a:buNone/>
              <a:defRPr/>
            </a:lvl4pPr>
            <a:lvl5pPr marL="2165299" indent="0">
              <a:buFontTx/>
              <a:buNone/>
              <a:defRPr/>
            </a:lvl5pPr>
          </a:lstStyle>
          <a:p>
            <a:pPr lvl="0"/>
            <a:r>
              <a:rPr lang="ru-RU"/>
              <a:t>Образец текста</a:t>
            </a:r>
          </a:p>
        </p:txBody>
      </p:sp>
      <p:sp>
        <p:nvSpPr>
          <p:cNvPr id="3" name="Text Placeholder 2"/>
          <p:cNvSpPr>
            <a:spLocks noGrp="1"/>
          </p:cNvSpPr>
          <p:nvPr>
            <p:ph type="body" idx="1"/>
          </p:nvPr>
        </p:nvSpPr>
        <p:spPr>
          <a:xfrm>
            <a:off x="631561" y="6672632"/>
            <a:ext cx="7556893" cy="2666419"/>
          </a:xfrm>
        </p:spPr>
        <p:txBody>
          <a:bodyPr anchor="ctr">
            <a:normAutofit/>
          </a:bodyPr>
          <a:lstStyle>
            <a:lvl1pPr marL="0" indent="0" algn="l">
              <a:buNone/>
              <a:defRPr sz="2368">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6CFF813-0939-F54F-8EF1-E355EF4FC843}" type="datetimeFigureOut">
              <a:rPr lang="ru-UA" smtClean="0"/>
              <a:t>05/09/2024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
        <p:nvSpPr>
          <p:cNvPr id="14" name="TextBox 13"/>
          <p:cNvSpPr txBox="1"/>
          <p:nvPr/>
        </p:nvSpPr>
        <p:spPr>
          <a:xfrm>
            <a:off x="270670" y="1102454"/>
            <a:ext cx="541478" cy="907215"/>
          </a:xfrm>
          <a:prstGeom prst="rect">
            <a:avLst/>
          </a:prstGeom>
        </p:spPr>
        <p:txBody>
          <a:bodyPr vert="horz" lIns="108267" tIns="54134" rIns="108267" bIns="54134" rtlCol="0" anchor="ctr">
            <a:noAutofit/>
          </a:bodyPr>
          <a:lstStyle/>
          <a:p>
            <a:pPr lvl="0"/>
            <a:r>
              <a:rPr lang="en-US" sz="9472" dirty="0">
                <a:solidFill>
                  <a:schemeClr val="tx1"/>
                </a:solidFill>
                <a:effectLst/>
              </a:rPr>
              <a:t>“</a:t>
            </a:r>
          </a:p>
        </p:txBody>
      </p:sp>
      <p:sp>
        <p:nvSpPr>
          <p:cNvPr id="15" name="TextBox 14"/>
          <p:cNvSpPr txBox="1"/>
          <p:nvPr/>
        </p:nvSpPr>
        <p:spPr>
          <a:xfrm>
            <a:off x="9112515" y="4295177"/>
            <a:ext cx="541478" cy="907215"/>
          </a:xfrm>
          <a:prstGeom prst="rect">
            <a:avLst/>
          </a:prstGeom>
        </p:spPr>
        <p:txBody>
          <a:bodyPr vert="horz" lIns="108267" tIns="54134" rIns="108267" bIns="54134" rtlCol="0" anchor="ctr">
            <a:noAutofit/>
          </a:bodyPr>
          <a:lstStyle/>
          <a:p>
            <a:pPr lvl="0" algn="r"/>
            <a:r>
              <a:rPr lang="en-US" sz="9472" dirty="0">
                <a:solidFill>
                  <a:schemeClr val="tx1"/>
                </a:solidFill>
                <a:effectLst/>
              </a:rPr>
              <a:t>”</a:t>
            </a:r>
          </a:p>
        </p:txBody>
      </p:sp>
    </p:spTree>
    <p:extLst>
      <p:ext uri="{BB962C8B-B14F-4D97-AF65-F5344CB8AC3E}">
        <p14:creationId xmlns:p14="http://schemas.microsoft.com/office/powerpoint/2010/main" val="3676150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31561" y="5319712"/>
            <a:ext cx="7556893" cy="2633328"/>
          </a:xfrm>
        </p:spPr>
        <p:txBody>
          <a:bodyPr anchor="b">
            <a:normAutofit/>
          </a:bodyPr>
          <a:lstStyle>
            <a:lvl1pPr algn="l">
              <a:defRPr sz="3315" b="0" cap="all"/>
            </a:lvl1pPr>
          </a:lstStyle>
          <a:p>
            <a:r>
              <a:rPr lang="ru-RU"/>
              <a:t>Образец заголовка</a:t>
            </a:r>
            <a:endParaRPr lang="en-US" dirty="0"/>
          </a:p>
        </p:txBody>
      </p:sp>
      <p:sp>
        <p:nvSpPr>
          <p:cNvPr id="3" name="Text Placeholder 2"/>
          <p:cNvSpPr>
            <a:spLocks noGrp="1"/>
          </p:cNvSpPr>
          <p:nvPr>
            <p:ph type="body" idx="1"/>
          </p:nvPr>
        </p:nvSpPr>
        <p:spPr>
          <a:xfrm>
            <a:off x="631560" y="7963249"/>
            <a:ext cx="7558303" cy="1375801"/>
          </a:xfrm>
        </p:spPr>
        <p:txBody>
          <a:bodyPr anchor="t">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6CFF813-0939-F54F-8EF1-E355EF4FC843}" type="datetimeFigureOut">
              <a:rPr lang="ru-UA" smtClean="0"/>
              <a:t>05/09/2024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244284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013864" y="827511"/>
            <a:ext cx="8122177" cy="4492202"/>
          </a:xfrm>
        </p:spPr>
        <p:txBody>
          <a:bodyPr anchor="ctr">
            <a:normAutofit/>
          </a:bodyPr>
          <a:lstStyle>
            <a:lvl1pPr algn="l">
              <a:defRPr sz="3315"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31561" y="6029008"/>
            <a:ext cx="7556893" cy="1628750"/>
          </a:xfrm>
        </p:spPr>
        <p:txBody>
          <a:bodyPr vert="horz" lIns="91440" tIns="45720" rIns="91440" bIns="45720" rtlCol="0" anchor="b">
            <a:normAutofit/>
          </a:bodyPr>
          <a:lstStyle>
            <a:lvl1pPr>
              <a:buNone/>
              <a:defRPr lang="en-US" sz="2368"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31560" y="7684029"/>
            <a:ext cx="7556892" cy="1655022"/>
          </a:xfrm>
        </p:spPr>
        <p:txBody>
          <a:bodyPr anchor="t">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6CFF813-0939-F54F-8EF1-E355EF4FC843}" type="datetimeFigureOut">
              <a:rPr lang="ru-UA" smtClean="0"/>
              <a:t>05/09/2024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
        <p:nvSpPr>
          <p:cNvPr id="14" name="TextBox 13"/>
          <p:cNvSpPr txBox="1"/>
          <p:nvPr/>
        </p:nvSpPr>
        <p:spPr>
          <a:xfrm>
            <a:off x="270670" y="1102454"/>
            <a:ext cx="541478" cy="907215"/>
          </a:xfrm>
          <a:prstGeom prst="rect">
            <a:avLst/>
          </a:prstGeom>
        </p:spPr>
        <p:txBody>
          <a:bodyPr vert="horz" lIns="108267" tIns="54134" rIns="108267" bIns="54134" rtlCol="0" anchor="ctr">
            <a:noAutofit/>
          </a:bodyPr>
          <a:lstStyle/>
          <a:p>
            <a:pPr lvl="0"/>
            <a:r>
              <a:rPr lang="en-US" sz="9472" dirty="0">
                <a:solidFill>
                  <a:schemeClr val="tx1"/>
                </a:solidFill>
                <a:effectLst/>
              </a:rPr>
              <a:t>“</a:t>
            </a:r>
          </a:p>
        </p:txBody>
      </p:sp>
      <p:sp>
        <p:nvSpPr>
          <p:cNvPr id="15" name="TextBox 14"/>
          <p:cNvSpPr txBox="1"/>
          <p:nvPr/>
        </p:nvSpPr>
        <p:spPr>
          <a:xfrm>
            <a:off x="9112515" y="4295177"/>
            <a:ext cx="541478" cy="907215"/>
          </a:xfrm>
          <a:prstGeom prst="rect">
            <a:avLst/>
          </a:prstGeom>
        </p:spPr>
        <p:txBody>
          <a:bodyPr vert="horz" lIns="108267" tIns="54134" rIns="108267" bIns="54134" rtlCol="0" anchor="ctr">
            <a:noAutofit/>
          </a:bodyPr>
          <a:lstStyle/>
          <a:p>
            <a:pPr lvl="0" algn="r"/>
            <a:r>
              <a:rPr lang="en-US" sz="9472" dirty="0">
                <a:solidFill>
                  <a:schemeClr val="tx1"/>
                </a:solidFill>
                <a:effectLst/>
              </a:rPr>
              <a:t>”</a:t>
            </a:r>
          </a:p>
        </p:txBody>
      </p:sp>
    </p:spTree>
    <p:extLst>
      <p:ext uri="{BB962C8B-B14F-4D97-AF65-F5344CB8AC3E}">
        <p14:creationId xmlns:p14="http://schemas.microsoft.com/office/powerpoint/2010/main" val="4074431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31560" y="827511"/>
            <a:ext cx="8910588" cy="4492202"/>
          </a:xfrm>
        </p:spPr>
        <p:txBody>
          <a:bodyPr vert="horz" lIns="91440" tIns="45720" rIns="91440" bIns="45720" rtlCol="0" anchor="ctr">
            <a:normAutofit/>
          </a:bodyPr>
          <a:lstStyle>
            <a:lvl1pPr>
              <a:defRPr lang="en-US" sz="3315"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31561" y="6094684"/>
            <a:ext cx="7556893" cy="1300374"/>
          </a:xfrm>
        </p:spPr>
        <p:txBody>
          <a:bodyPr vert="horz" lIns="91440" tIns="45720" rIns="91440" bIns="45720" rtlCol="0" anchor="b">
            <a:normAutofit/>
          </a:bodyPr>
          <a:lstStyle>
            <a:lvl1pPr>
              <a:buNone/>
              <a:defRPr lang="en-US" sz="2368"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31560" y="7395061"/>
            <a:ext cx="7556892" cy="1943991"/>
          </a:xfrm>
        </p:spPr>
        <p:txBody>
          <a:bodyPr anchor="t">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6CFF813-0939-F54F-8EF1-E355EF4FC843}" type="datetimeFigureOut">
              <a:rPr lang="ru-UA" smtClean="0"/>
              <a:t>05/09/2024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3029157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normAutofit/>
          </a:bodyPr>
          <a:lstStyle>
            <a:lvl1pPr algn="l">
              <a:defRPr sz="3315"/>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631561" y="827513"/>
            <a:ext cx="7761145" cy="5845121"/>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6CFF813-0939-F54F-8EF1-E355EF4FC843}" type="datetimeFigureOut">
              <a:rPr lang="ru-UA" smtClean="0"/>
              <a:t>05/09/2024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1313436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4807" y="827511"/>
            <a:ext cx="2420382" cy="6856518"/>
          </a:xfrm>
        </p:spPr>
        <p:txBody>
          <a:bodyPr vert="eaVert">
            <a:normAutofit/>
          </a:bodyPr>
          <a:lstStyle>
            <a:lvl1pPr>
              <a:defRPr sz="3315"/>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631560" y="827511"/>
            <a:ext cx="6926577" cy="851154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6CFF813-0939-F54F-8EF1-E355EF4FC843}" type="datetimeFigureOut">
              <a:rPr lang="ru-UA" smtClean="0"/>
              <a:t>05/09/2024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226342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lstStyle/>
          <a:p>
            <a:r>
              <a:rPr lang="ru-RU"/>
              <a:t>Образец заголовка</a:t>
            </a:r>
            <a:endParaRPr lang="en-US" dirty="0"/>
          </a:p>
        </p:txBody>
      </p:sp>
      <p:sp>
        <p:nvSpPr>
          <p:cNvPr id="3" name="Content Placeholder 2"/>
          <p:cNvSpPr>
            <a:spLocks noGrp="1"/>
          </p:cNvSpPr>
          <p:nvPr>
            <p:ph idx="1"/>
          </p:nvPr>
        </p:nvSpPr>
        <p:spPr>
          <a:xfrm>
            <a:off x="631561" y="827511"/>
            <a:ext cx="7761145" cy="5845121"/>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6CFF813-0939-F54F-8EF1-E355EF4FC843}" type="datetimeFigureOut">
              <a:rPr lang="ru-UA" smtClean="0"/>
              <a:t>05/09/2024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236729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31560" y="3073611"/>
            <a:ext cx="7580700" cy="3599016"/>
          </a:xfrm>
        </p:spPr>
        <p:txBody>
          <a:bodyPr anchor="b">
            <a:normAutofit/>
          </a:bodyPr>
          <a:lstStyle>
            <a:lvl1pPr algn="l">
              <a:defRPr sz="3789" b="0" cap="all"/>
            </a:lvl1pPr>
          </a:lstStyle>
          <a:p>
            <a:r>
              <a:rPr lang="ru-RU"/>
              <a:t>Образец заголовка</a:t>
            </a:r>
            <a:endParaRPr lang="en-US" dirty="0"/>
          </a:p>
        </p:txBody>
      </p:sp>
      <p:sp>
        <p:nvSpPr>
          <p:cNvPr id="3" name="Text Placeholder 2"/>
          <p:cNvSpPr>
            <a:spLocks noGrp="1"/>
          </p:cNvSpPr>
          <p:nvPr>
            <p:ph type="body" idx="1"/>
          </p:nvPr>
        </p:nvSpPr>
        <p:spPr>
          <a:xfrm>
            <a:off x="631561" y="6961599"/>
            <a:ext cx="7580699" cy="2377452"/>
          </a:xfrm>
        </p:spPr>
        <p:txBody>
          <a:bodyPr anchor="t">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6CFF813-0939-F54F-8EF1-E355EF4FC843}" type="datetimeFigureOut">
              <a:rPr lang="ru-UA" smtClean="0"/>
              <a:t>05/09/2024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176382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normAutofit/>
          </a:bodyPr>
          <a:lstStyle>
            <a:lvl1pPr>
              <a:defRPr sz="3789"/>
            </a:lvl1pPr>
          </a:lstStyle>
          <a:p>
            <a:r>
              <a:rPr lang="ru-RU"/>
              <a:t>Образец заголовка</a:t>
            </a:r>
            <a:endParaRPr lang="en-US" dirty="0"/>
          </a:p>
        </p:txBody>
      </p:sp>
      <p:sp>
        <p:nvSpPr>
          <p:cNvPr id="11" name="Content Placeholder 3"/>
          <p:cNvSpPr>
            <a:spLocks noGrp="1"/>
          </p:cNvSpPr>
          <p:nvPr>
            <p:ph sz="half" idx="13"/>
          </p:nvPr>
        </p:nvSpPr>
        <p:spPr>
          <a:xfrm>
            <a:off x="631561" y="827511"/>
            <a:ext cx="4676871" cy="5845117"/>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5520366" y="827511"/>
            <a:ext cx="4674823" cy="5831981"/>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6CFF813-0939-F54F-8EF1-E355EF4FC843}" type="datetimeFigureOut">
              <a:rPr lang="ru-UA" smtClean="0"/>
              <a:t>05/09/2024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91133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normAutofit/>
          </a:bodyPr>
          <a:lstStyle>
            <a:lvl1pPr>
              <a:defRPr sz="3789"/>
            </a:lvl1pPr>
          </a:lstStyle>
          <a:p>
            <a:r>
              <a:rPr lang="ru-RU"/>
              <a:t>Образец заголовка</a:t>
            </a:r>
            <a:endParaRPr lang="en-US" dirty="0"/>
          </a:p>
        </p:txBody>
      </p:sp>
      <p:sp>
        <p:nvSpPr>
          <p:cNvPr id="3" name="Text Placeholder 2"/>
          <p:cNvSpPr>
            <a:spLocks noGrp="1"/>
          </p:cNvSpPr>
          <p:nvPr>
            <p:ph type="body" idx="1"/>
          </p:nvPr>
        </p:nvSpPr>
        <p:spPr>
          <a:xfrm>
            <a:off x="902230" y="827511"/>
            <a:ext cx="4400873" cy="945727"/>
          </a:xfrm>
        </p:spPr>
        <p:txBody>
          <a:bodyPr anchor="b">
            <a:noAutofit/>
          </a:bodyPr>
          <a:lstStyle>
            <a:lvl1pPr marL="0" indent="0">
              <a:buNone/>
              <a:defRPr sz="2842" b="0" cap="all">
                <a:solidFill>
                  <a:schemeClr val="tx1"/>
                </a:solidFill>
              </a:defRPr>
            </a:lvl1pPr>
            <a:lvl2pPr marL="541325" indent="0">
              <a:buNone/>
              <a:defRPr sz="2368" b="1"/>
            </a:lvl2pPr>
            <a:lvl3pPr marL="1082650" indent="0">
              <a:buNone/>
              <a:defRPr sz="2131" b="1"/>
            </a:lvl3pPr>
            <a:lvl4pPr marL="1623974" indent="0">
              <a:buNone/>
              <a:defRPr sz="1894" b="1"/>
            </a:lvl4pPr>
            <a:lvl5pPr marL="2165299" indent="0">
              <a:buNone/>
              <a:defRPr sz="1894" b="1"/>
            </a:lvl5pPr>
            <a:lvl6pPr marL="2706624" indent="0">
              <a:buNone/>
              <a:defRPr sz="1894" b="1"/>
            </a:lvl6pPr>
            <a:lvl7pPr marL="3247949" indent="0">
              <a:buNone/>
              <a:defRPr sz="1894" b="1"/>
            </a:lvl7pPr>
            <a:lvl8pPr marL="3789274" indent="0">
              <a:buNone/>
              <a:defRPr sz="1894" b="1"/>
            </a:lvl8pPr>
            <a:lvl9pPr marL="4330598" indent="0">
              <a:buNone/>
              <a:defRPr sz="1894" b="1"/>
            </a:lvl9pPr>
          </a:lstStyle>
          <a:p>
            <a:pPr lvl="0"/>
            <a:r>
              <a:rPr lang="ru-RU"/>
              <a:t>Образец текста</a:t>
            </a:r>
          </a:p>
        </p:txBody>
      </p:sp>
      <p:sp>
        <p:nvSpPr>
          <p:cNvPr id="4" name="Content Placeholder 3"/>
          <p:cNvSpPr>
            <a:spLocks noGrp="1"/>
          </p:cNvSpPr>
          <p:nvPr>
            <p:ph sz="half" idx="2"/>
          </p:nvPr>
        </p:nvSpPr>
        <p:spPr>
          <a:xfrm>
            <a:off x="631560" y="1773238"/>
            <a:ext cx="4671543" cy="489939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748474" y="879231"/>
            <a:ext cx="4456741" cy="894006"/>
          </a:xfrm>
        </p:spPr>
        <p:txBody>
          <a:bodyPr anchor="b">
            <a:noAutofit/>
          </a:bodyPr>
          <a:lstStyle>
            <a:lvl1pPr marL="0" indent="0">
              <a:buNone/>
              <a:defRPr sz="2842" b="0" cap="all">
                <a:solidFill>
                  <a:schemeClr val="tx1"/>
                </a:solidFill>
              </a:defRPr>
            </a:lvl1pPr>
            <a:lvl2pPr marL="541325" indent="0">
              <a:buNone/>
              <a:defRPr sz="2368" b="1"/>
            </a:lvl2pPr>
            <a:lvl3pPr marL="1082650" indent="0">
              <a:buNone/>
              <a:defRPr sz="2131" b="1"/>
            </a:lvl3pPr>
            <a:lvl4pPr marL="1623974" indent="0">
              <a:buNone/>
              <a:defRPr sz="1894" b="1"/>
            </a:lvl4pPr>
            <a:lvl5pPr marL="2165299" indent="0">
              <a:buNone/>
              <a:defRPr sz="1894" b="1"/>
            </a:lvl5pPr>
            <a:lvl6pPr marL="2706624" indent="0">
              <a:buNone/>
              <a:defRPr sz="1894" b="1"/>
            </a:lvl6pPr>
            <a:lvl7pPr marL="3247949" indent="0">
              <a:buNone/>
              <a:defRPr sz="1894" b="1"/>
            </a:lvl7pPr>
            <a:lvl8pPr marL="3789274" indent="0">
              <a:buNone/>
              <a:defRPr sz="1894" b="1"/>
            </a:lvl8pPr>
            <a:lvl9pPr marL="4330598" indent="0">
              <a:buNone/>
              <a:defRPr sz="1894" b="1"/>
            </a:lvl9pPr>
          </a:lstStyle>
          <a:p>
            <a:pPr lvl="0"/>
            <a:r>
              <a:rPr lang="ru-RU"/>
              <a:t>Образец текста</a:t>
            </a:r>
          </a:p>
        </p:txBody>
      </p:sp>
      <p:sp>
        <p:nvSpPr>
          <p:cNvPr id="6" name="Content Placeholder 5"/>
          <p:cNvSpPr>
            <a:spLocks noGrp="1"/>
          </p:cNvSpPr>
          <p:nvPr>
            <p:ph sz="quarter" idx="4"/>
          </p:nvPr>
        </p:nvSpPr>
        <p:spPr>
          <a:xfrm>
            <a:off x="5520367" y="1773238"/>
            <a:ext cx="4684849" cy="4886254"/>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6CFF813-0939-F54F-8EF1-E355EF4FC843}" type="datetimeFigureOut">
              <a:rPr lang="ru-UA" smtClean="0"/>
              <a:t>05/09/2024</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431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normAutofit/>
          </a:bodyPr>
          <a:lstStyle>
            <a:lvl1pPr>
              <a:defRPr sz="3789"/>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6CFF813-0939-F54F-8EF1-E355EF4FC843}" type="datetimeFigureOut">
              <a:rPr lang="ru-UA" smtClean="0"/>
              <a:t>05/09/2024</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37057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FF813-0939-F54F-8EF1-E355EF4FC843}" type="datetimeFigureOut">
              <a:rPr lang="ru-UA" smtClean="0"/>
              <a:t>05/09/2024</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359016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15852" y="827511"/>
            <a:ext cx="3789363" cy="2364317"/>
          </a:xfrm>
        </p:spPr>
        <p:txBody>
          <a:bodyPr anchor="b">
            <a:normAutofit/>
          </a:bodyPr>
          <a:lstStyle>
            <a:lvl1pPr algn="l">
              <a:defRPr sz="2368" b="0"/>
            </a:lvl1pPr>
          </a:lstStyle>
          <a:p>
            <a:r>
              <a:rPr lang="ru-RU"/>
              <a:t>Образец заголовка</a:t>
            </a:r>
            <a:endParaRPr lang="en-US" dirty="0"/>
          </a:p>
        </p:txBody>
      </p:sp>
      <p:sp>
        <p:nvSpPr>
          <p:cNvPr id="3" name="Content Placeholder 2"/>
          <p:cNvSpPr>
            <a:spLocks noGrp="1"/>
          </p:cNvSpPr>
          <p:nvPr>
            <p:ph idx="1"/>
          </p:nvPr>
        </p:nvSpPr>
        <p:spPr>
          <a:xfrm>
            <a:off x="631560" y="827511"/>
            <a:ext cx="5255609" cy="851154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415852" y="3428263"/>
            <a:ext cx="3789363" cy="3244368"/>
          </a:xfrm>
        </p:spPr>
        <p:txBody>
          <a:bodyPr anchor="t">
            <a:normAutofit/>
          </a:bodyPr>
          <a:lstStyle>
            <a:lvl1pPr marL="0" indent="0">
              <a:buNone/>
              <a:defRPr sz="1894"/>
            </a:lvl1pPr>
            <a:lvl2pPr marL="541325" indent="0">
              <a:buNone/>
              <a:defRPr sz="1421"/>
            </a:lvl2pPr>
            <a:lvl3pPr marL="1082650" indent="0">
              <a:buNone/>
              <a:defRPr sz="1184"/>
            </a:lvl3pPr>
            <a:lvl4pPr marL="1623974" indent="0">
              <a:buNone/>
              <a:defRPr sz="1066"/>
            </a:lvl4pPr>
            <a:lvl5pPr marL="2165299" indent="0">
              <a:buNone/>
              <a:defRPr sz="1066"/>
            </a:lvl5pPr>
            <a:lvl6pPr marL="2706624" indent="0">
              <a:buNone/>
              <a:defRPr sz="1066"/>
            </a:lvl6pPr>
            <a:lvl7pPr marL="3247949" indent="0">
              <a:buNone/>
              <a:defRPr sz="1066"/>
            </a:lvl7pPr>
            <a:lvl8pPr marL="3789274" indent="0">
              <a:buNone/>
              <a:defRPr sz="1066"/>
            </a:lvl8pPr>
            <a:lvl9pPr marL="4330598" indent="0">
              <a:buNone/>
              <a:defRPr sz="1066"/>
            </a:lvl9pPr>
          </a:lstStyle>
          <a:p>
            <a:pPr lvl="0"/>
            <a:r>
              <a:rPr lang="ru-RU"/>
              <a:t>Образец текста</a:t>
            </a:r>
          </a:p>
        </p:txBody>
      </p:sp>
      <p:sp>
        <p:nvSpPr>
          <p:cNvPr id="5" name="Date Placeholder 4"/>
          <p:cNvSpPr>
            <a:spLocks noGrp="1"/>
          </p:cNvSpPr>
          <p:nvPr>
            <p:ph type="dt" sz="half" idx="10"/>
          </p:nvPr>
        </p:nvSpPr>
        <p:spPr/>
        <p:txBody>
          <a:bodyPr/>
          <a:lstStyle/>
          <a:p>
            <a:fld id="{C6CFF813-0939-F54F-8EF1-E355EF4FC843}" type="datetimeFigureOut">
              <a:rPr lang="ru-UA" smtClean="0"/>
              <a:t>05/09/2024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175632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23152" y="2246101"/>
            <a:ext cx="4218996" cy="1773238"/>
          </a:xfrm>
        </p:spPr>
        <p:txBody>
          <a:bodyPr anchor="b">
            <a:normAutofit/>
          </a:bodyPr>
          <a:lstStyle>
            <a:lvl1pPr algn="l">
              <a:defRPr sz="2842"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902229" y="1418590"/>
            <a:ext cx="3884764" cy="7447598"/>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894"/>
            </a:lvl1pPr>
            <a:lvl2pPr marL="541325" indent="0">
              <a:buNone/>
              <a:defRPr sz="1894"/>
            </a:lvl2pPr>
            <a:lvl3pPr marL="1082650" indent="0">
              <a:buNone/>
              <a:defRPr sz="1894"/>
            </a:lvl3pPr>
            <a:lvl4pPr marL="1623974" indent="0">
              <a:buNone/>
              <a:defRPr sz="1894"/>
            </a:lvl4pPr>
            <a:lvl5pPr marL="2165299" indent="0">
              <a:buNone/>
              <a:defRPr sz="1894"/>
            </a:lvl5pPr>
            <a:lvl6pPr marL="2706624" indent="0">
              <a:buNone/>
              <a:defRPr sz="1894"/>
            </a:lvl6pPr>
            <a:lvl7pPr marL="3247949" indent="0">
              <a:buNone/>
              <a:defRPr sz="1894"/>
            </a:lvl7pPr>
            <a:lvl8pPr marL="3789274" indent="0">
              <a:buNone/>
              <a:defRPr sz="1894"/>
            </a:lvl8pPr>
            <a:lvl9pPr marL="4330598" indent="0">
              <a:buNone/>
              <a:defRPr sz="1894"/>
            </a:lvl9pPr>
          </a:lstStyle>
          <a:p>
            <a:r>
              <a:rPr lang="ru-RU"/>
              <a:t>Вставка рисунка</a:t>
            </a:r>
            <a:endParaRPr lang="en-US" dirty="0"/>
          </a:p>
        </p:txBody>
      </p:sp>
      <p:sp>
        <p:nvSpPr>
          <p:cNvPr id="4" name="Text Placeholder 3"/>
          <p:cNvSpPr>
            <a:spLocks noGrp="1"/>
          </p:cNvSpPr>
          <p:nvPr>
            <p:ph type="body" sz="half" idx="2"/>
          </p:nvPr>
        </p:nvSpPr>
        <p:spPr>
          <a:xfrm>
            <a:off x="5323421" y="4255770"/>
            <a:ext cx="4220139" cy="3231233"/>
          </a:xfrm>
        </p:spPr>
        <p:txBody>
          <a:bodyPr anchor="t">
            <a:normAutofit/>
          </a:bodyPr>
          <a:lstStyle>
            <a:lvl1pPr marL="0" indent="0">
              <a:buNone/>
              <a:defRPr sz="2131"/>
            </a:lvl1pPr>
            <a:lvl2pPr marL="541325" indent="0">
              <a:buNone/>
              <a:defRPr sz="1421"/>
            </a:lvl2pPr>
            <a:lvl3pPr marL="1082650" indent="0">
              <a:buNone/>
              <a:defRPr sz="1184"/>
            </a:lvl3pPr>
            <a:lvl4pPr marL="1623974" indent="0">
              <a:buNone/>
              <a:defRPr sz="1066"/>
            </a:lvl4pPr>
            <a:lvl5pPr marL="2165299" indent="0">
              <a:buNone/>
              <a:defRPr sz="1066"/>
            </a:lvl5pPr>
            <a:lvl6pPr marL="2706624" indent="0">
              <a:buNone/>
              <a:defRPr sz="1066"/>
            </a:lvl6pPr>
            <a:lvl7pPr marL="3247949" indent="0">
              <a:buNone/>
              <a:defRPr sz="1066"/>
            </a:lvl7pPr>
            <a:lvl8pPr marL="3789274" indent="0">
              <a:buNone/>
              <a:defRPr sz="1066"/>
            </a:lvl8pPr>
            <a:lvl9pPr marL="4330598" indent="0">
              <a:buNone/>
              <a:defRPr sz="1066"/>
            </a:lvl9pPr>
          </a:lstStyle>
          <a:p>
            <a:pPr lvl="0"/>
            <a:r>
              <a:rPr lang="ru-RU"/>
              <a:t>Образец текста</a:t>
            </a:r>
          </a:p>
        </p:txBody>
      </p:sp>
      <p:sp>
        <p:nvSpPr>
          <p:cNvPr id="5" name="Date Placeholder 4"/>
          <p:cNvSpPr>
            <a:spLocks noGrp="1"/>
          </p:cNvSpPr>
          <p:nvPr>
            <p:ph type="dt" sz="half" idx="10"/>
          </p:nvPr>
        </p:nvSpPr>
        <p:spPr/>
        <p:txBody>
          <a:bodyPr/>
          <a:lstStyle/>
          <a:p>
            <a:fld id="{C6CFF813-0939-F54F-8EF1-E355EF4FC843}" type="datetimeFigureOut">
              <a:rPr lang="ru-UA" smtClean="0"/>
              <a:t>05/09/2024</a:t>
            </a:fld>
            <a:endParaRPr lang="ru-UA"/>
          </a:p>
        </p:txBody>
      </p:sp>
      <p:sp>
        <p:nvSpPr>
          <p:cNvPr id="6" name="Footer Placeholder 5"/>
          <p:cNvSpPr>
            <a:spLocks noGrp="1"/>
          </p:cNvSpPr>
          <p:nvPr>
            <p:ph type="ftr" sz="quarter" idx="11"/>
          </p:nvPr>
        </p:nvSpPr>
        <p:spPr>
          <a:xfrm>
            <a:off x="631560" y="9575483"/>
            <a:ext cx="6881243" cy="566451"/>
          </a:xfrm>
        </p:spPr>
        <p:txBody>
          <a:bodyPr/>
          <a:lstStyle/>
          <a:p>
            <a:endParaRPr lang="ru-UA"/>
          </a:p>
        </p:txBody>
      </p:sp>
      <p:sp>
        <p:nvSpPr>
          <p:cNvPr id="7" name="Slide Number Placeholder 6"/>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384553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7898264" y="6042144"/>
            <a:ext cx="2925089" cy="4124419"/>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31561" y="6974734"/>
            <a:ext cx="7761145" cy="236431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1561" y="827513"/>
            <a:ext cx="7761145" cy="584512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797617" y="9575488"/>
            <a:ext cx="1421382" cy="566451"/>
          </a:xfrm>
          <a:prstGeom prst="rect">
            <a:avLst/>
          </a:prstGeom>
        </p:spPr>
        <p:txBody>
          <a:bodyPr vert="horz" lIns="91440" tIns="45720" rIns="91440" bIns="45720" rtlCol="0" anchor="t"/>
          <a:lstStyle>
            <a:lvl1pPr algn="r">
              <a:defRPr sz="1184" b="0" i="0">
                <a:solidFill>
                  <a:schemeClr val="bg2">
                    <a:lumMod val="50000"/>
                  </a:schemeClr>
                </a:solidFill>
                <a:effectLst/>
                <a:latin typeface="+mn-lt"/>
              </a:defRPr>
            </a:lvl1pPr>
          </a:lstStyle>
          <a:p>
            <a:fld id="{C6CFF813-0939-F54F-8EF1-E355EF4FC843}" type="datetimeFigureOut">
              <a:rPr lang="ru-UA" smtClean="0"/>
              <a:t>05/09/2024</a:t>
            </a:fld>
            <a:endParaRPr lang="ru-UA"/>
          </a:p>
        </p:txBody>
      </p:sp>
      <p:sp>
        <p:nvSpPr>
          <p:cNvPr id="5" name="Footer Placeholder 4"/>
          <p:cNvSpPr>
            <a:spLocks noGrp="1"/>
          </p:cNvSpPr>
          <p:nvPr>
            <p:ph type="ftr" sz="quarter" idx="3"/>
          </p:nvPr>
        </p:nvSpPr>
        <p:spPr>
          <a:xfrm>
            <a:off x="631560" y="9575483"/>
            <a:ext cx="6881243" cy="566451"/>
          </a:xfrm>
          <a:prstGeom prst="rect">
            <a:avLst/>
          </a:prstGeom>
        </p:spPr>
        <p:txBody>
          <a:bodyPr vert="horz" lIns="91440" tIns="45720" rIns="91440" bIns="45720" rtlCol="0" anchor="t"/>
          <a:lstStyle>
            <a:lvl1pPr algn="l">
              <a:defRPr sz="1184" b="0" i="0">
                <a:solidFill>
                  <a:schemeClr val="bg2">
                    <a:lumMod val="50000"/>
                  </a:schemeClr>
                </a:solidFill>
                <a:effectLst/>
                <a:latin typeface="+mn-lt"/>
              </a:defRPr>
            </a:lvl1pPr>
          </a:lstStyle>
          <a:p>
            <a:endParaRPr lang="ru-UA"/>
          </a:p>
        </p:txBody>
      </p:sp>
      <p:sp>
        <p:nvSpPr>
          <p:cNvPr id="6" name="Slide Number Placeholder 5"/>
          <p:cNvSpPr>
            <a:spLocks noGrp="1"/>
          </p:cNvSpPr>
          <p:nvPr>
            <p:ph type="sldNum" sz="quarter" idx="4"/>
          </p:nvPr>
        </p:nvSpPr>
        <p:spPr>
          <a:xfrm>
            <a:off x="9205137" y="8654390"/>
            <a:ext cx="1014602" cy="1039314"/>
          </a:xfrm>
          <a:prstGeom prst="rect">
            <a:avLst/>
          </a:prstGeom>
        </p:spPr>
        <p:txBody>
          <a:bodyPr vert="horz" lIns="91440" tIns="45720" rIns="91440" bIns="45720" rtlCol="0" anchor="b"/>
          <a:lstStyle>
            <a:lvl1pPr algn="r">
              <a:defRPr sz="3315" b="0" i="0">
                <a:solidFill>
                  <a:schemeClr val="bg2">
                    <a:lumMod val="50000"/>
                  </a:schemeClr>
                </a:solidFill>
                <a:effectLst/>
                <a:latin typeface="+mn-lt"/>
              </a:defRPr>
            </a:lvl1pPr>
          </a:lstStyle>
          <a:p>
            <a:fld id="{A48587FE-75E3-0B45-B454-1AECB321E47C}" type="slidenum">
              <a:rPr lang="ru-UA" smtClean="0"/>
              <a:t>‹#›</a:t>
            </a:fld>
            <a:endParaRPr lang="ru-UA"/>
          </a:p>
        </p:txBody>
      </p:sp>
    </p:spTree>
    <p:extLst>
      <p:ext uri="{BB962C8B-B14F-4D97-AF65-F5344CB8AC3E}">
        <p14:creationId xmlns:p14="http://schemas.microsoft.com/office/powerpoint/2010/main" val="184632963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541325" rtl="0" eaLnBrk="1" latinLnBrk="0" hangingPunct="1">
        <a:spcBef>
          <a:spcPct val="0"/>
        </a:spcBef>
        <a:buNone/>
        <a:defRPr sz="3789"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8328" indent="-338328" algn="l" defTabSz="541325" rtl="0" eaLnBrk="1" latinLnBrk="0" hangingPunct="1">
        <a:spcBef>
          <a:spcPct val="20000"/>
        </a:spcBef>
        <a:spcAft>
          <a:spcPts val="710"/>
        </a:spcAft>
        <a:buClr>
          <a:schemeClr val="tx1"/>
        </a:buClr>
        <a:buSzPct val="80000"/>
        <a:buFont typeface="Wingdings 3" panose="05040102010807070707" pitchFamily="18" charset="2"/>
        <a:buChar char=""/>
        <a:defRPr sz="2368" kern="1200" cap="none">
          <a:solidFill>
            <a:schemeClr val="bg2">
              <a:lumMod val="75000"/>
            </a:schemeClr>
          </a:solidFill>
          <a:effectLst/>
          <a:latin typeface="+mn-lt"/>
          <a:ea typeface="+mn-ea"/>
          <a:cs typeface="+mn-cs"/>
        </a:defRPr>
      </a:lvl1pPr>
      <a:lvl2pPr marL="879653" indent="-338328" algn="l" defTabSz="541325" rtl="0" eaLnBrk="1" latinLnBrk="0" hangingPunct="1">
        <a:spcBef>
          <a:spcPct val="20000"/>
        </a:spcBef>
        <a:spcAft>
          <a:spcPts val="710"/>
        </a:spcAft>
        <a:buClr>
          <a:schemeClr val="tx1"/>
        </a:buClr>
        <a:buSzPct val="80000"/>
        <a:buFont typeface="Wingdings 3" panose="05040102010807070707" pitchFamily="18" charset="2"/>
        <a:buChar char=""/>
        <a:defRPr sz="2131" kern="1200" cap="none">
          <a:solidFill>
            <a:schemeClr val="bg2">
              <a:lumMod val="75000"/>
            </a:schemeClr>
          </a:solidFill>
          <a:effectLst/>
          <a:latin typeface="+mn-lt"/>
          <a:ea typeface="+mn-ea"/>
          <a:cs typeface="+mn-cs"/>
        </a:defRPr>
      </a:lvl2pPr>
      <a:lvl3pPr marL="1420978" indent="-338328" algn="l" defTabSz="541325" rtl="0" eaLnBrk="1" latinLnBrk="0" hangingPunct="1">
        <a:spcBef>
          <a:spcPct val="20000"/>
        </a:spcBef>
        <a:spcAft>
          <a:spcPts val="710"/>
        </a:spcAft>
        <a:buClr>
          <a:schemeClr val="tx1"/>
        </a:buClr>
        <a:buSzPct val="80000"/>
        <a:buFont typeface="Wingdings 3" panose="05040102010807070707" pitchFamily="18" charset="2"/>
        <a:buChar char=""/>
        <a:defRPr sz="1894" kern="1200" cap="none">
          <a:solidFill>
            <a:schemeClr val="bg2">
              <a:lumMod val="75000"/>
            </a:schemeClr>
          </a:solidFill>
          <a:effectLst/>
          <a:latin typeface="+mn-lt"/>
          <a:ea typeface="+mn-ea"/>
          <a:cs typeface="+mn-cs"/>
        </a:defRPr>
      </a:lvl3pPr>
      <a:lvl4pPr marL="1826971" indent="-202997"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4pPr>
      <a:lvl5pPr marL="2368296" indent="-202997"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5pPr>
      <a:lvl6pPr marL="2977286" indent="-270662"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6pPr>
      <a:lvl7pPr marL="3518611" indent="-270662"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7pPr>
      <a:lvl8pPr marL="4059936" indent="-270662"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8pPr>
      <a:lvl9pPr marL="4601261" indent="-270662"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9pPr>
    </p:bodyStyle>
    <p:otherStyle>
      <a:defPPr>
        <a:defRPr lang="en-US"/>
      </a:defPPr>
      <a:lvl1pPr marL="0" algn="l" defTabSz="541325" rtl="0" eaLnBrk="1" latinLnBrk="0" hangingPunct="1">
        <a:defRPr sz="2131" kern="1200">
          <a:solidFill>
            <a:schemeClr val="tx1"/>
          </a:solidFill>
          <a:latin typeface="+mn-lt"/>
          <a:ea typeface="+mn-ea"/>
          <a:cs typeface="+mn-cs"/>
        </a:defRPr>
      </a:lvl1pPr>
      <a:lvl2pPr marL="541325" algn="l" defTabSz="541325" rtl="0" eaLnBrk="1" latinLnBrk="0" hangingPunct="1">
        <a:defRPr sz="2131" kern="1200">
          <a:solidFill>
            <a:schemeClr val="tx1"/>
          </a:solidFill>
          <a:latin typeface="+mn-lt"/>
          <a:ea typeface="+mn-ea"/>
          <a:cs typeface="+mn-cs"/>
        </a:defRPr>
      </a:lvl2pPr>
      <a:lvl3pPr marL="1082650" algn="l" defTabSz="541325" rtl="0" eaLnBrk="1" latinLnBrk="0" hangingPunct="1">
        <a:defRPr sz="2131" kern="1200">
          <a:solidFill>
            <a:schemeClr val="tx1"/>
          </a:solidFill>
          <a:latin typeface="+mn-lt"/>
          <a:ea typeface="+mn-ea"/>
          <a:cs typeface="+mn-cs"/>
        </a:defRPr>
      </a:lvl3pPr>
      <a:lvl4pPr marL="1623974" algn="l" defTabSz="541325" rtl="0" eaLnBrk="1" latinLnBrk="0" hangingPunct="1">
        <a:defRPr sz="2131" kern="1200">
          <a:solidFill>
            <a:schemeClr val="tx1"/>
          </a:solidFill>
          <a:latin typeface="+mn-lt"/>
          <a:ea typeface="+mn-ea"/>
          <a:cs typeface="+mn-cs"/>
        </a:defRPr>
      </a:lvl4pPr>
      <a:lvl5pPr marL="2165299" algn="l" defTabSz="541325" rtl="0" eaLnBrk="1" latinLnBrk="0" hangingPunct="1">
        <a:defRPr sz="2131" kern="1200">
          <a:solidFill>
            <a:schemeClr val="tx1"/>
          </a:solidFill>
          <a:latin typeface="+mn-lt"/>
          <a:ea typeface="+mn-ea"/>
          <a:cs typeface="+mn-cs"/>
        </a:defRPr>
      </a:lvl5pPr>
      <a:lvl6pPr marL="2706624" algn="l" defTabSz="541325" rtl="0" eaLnBrk="1" latinLnBrk="0" hangingPunct="1">
        <a:defRPr sz="2131" kern="1200">
          <a:solidFill>
            <a:schemeClr val="tx1"/>
          </a:solidFill>
          <a:latin typeface="+mn-lt"/>
          <a:ea typeface="+mn-ea"/>
          <a:cs typeface="+mn-cs"/>
        </a:defRPr>
      </a:lvl6pPr>
      <a:lvl7pPr marL="3247949" algn="l" defTabSz="541325" rtl="0" eaLnBrk="1" latinLnBrk="0" hangingPunct="1">
        <a:defRPr sz="2131" kern="1200">
          <a:solidFill>
            <a:schemeClr val="tx1"/>
          </a:solidFill>
          <a:latin typeface="+mn-lt"/>
          <a:ea typeface="+mn-ea"/>
          <a:cs typeface="+mn-cs"/>
        </a:defRPr>
      </a:lvl7pPr>
      <a:lvl8pPr marL="3789274" algn="l" defTabSz="541325" rtl="0" eaLnBrk="1" latinLnBrk="0" hangingPunct="1">
        <a:defRPr sz="2131" kern="1200">
          <a:solidFill>
            <a:schemeClr val="tx1"/>
          </a:solidFill>
          <a:latin typeface="+mn-lt"/>
          <a:ea typeface="+mn-ea"/>
          <a:cs typeface="+mn-cs"/>
        </a:defRPr>
      </a:lvl8pPr>
      <a:lvl9pPr marL="4330598" algn="l" defTabSz="541325" rtl="0" eaLnBrk="1" latinLnBrk="0" hangingPunct="1">
        <a:defRPr sz="21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zakon3.rada.gov.ua/laws/show/995_021" TargetMode="External"/><Relationship Id="rId2" Type="http://schemas.openxmlformats.org/officeDocument/2006/relationships/hyperlink" Target="http://zakon5.rada.gov.ua/laws/show/254%D0%BA/96-%D0%B2%D1%80"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zakon2.rada.gov.ua/laws/show/2402-1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037B92B2-765E-F872-BE78-06A6FB22DB89}"/>
              </a:ext>
            </a:extLst>
          </p:cNvPr>
          <p:cNvPicPr>
            <a:picLocks noChangeAspect="1"/>
          </p:cNvPicPr>
          <p:nvPr/>
        </p:nvPicPr>
        <p:blipFill>
          <a:blip r:embed="rId2">
            <a:alphaModFix amt="20000"/>
          </a:blip>
          <a:stretch>
            <a:fillRect/>
          </a:stretch>
        </p:blipFill>
        <p:spPr>
          <a:xfrm>
            <a:off x="-281380" y="3063733"/>
            <a:ext cx="10816300" cy="6090047"/>
          </a:xfrm>
          <a:prstGeom prst="rect">
            <a:avLst/>
          </a:prstGeom>
        </p:spPr>
      </p:pic>
      <p:pic>
        <p:nvPicPr>
          <p:cNvPr id="28" name="Рисунок 27">
            <a:extLst>
              <a:ext uri="{FF2B5EF4-FFF2-40B4-BE49-F238E27FC236}">
                <a16:creationId xmlns:a16="http://schemas.microsoft.com/office/drawing/2014/main" id="{DF166B40-6A6C-6F68-9FD8-EDA1AC16CBBB}"/>
              </a:ext>
            </a:extLst>
          </p:cNvPr>
          <p:cNvPicPr>
            <a:picLocks noChangeAspect="1"/>
          </p:cNvPicPr>
          <p:nvPr/>
        </p:nvPicPr>
        <p:blipFill>
          <a:blip r:embed="rId3"/>
          <a:stretch>
            <a:fillRect/>
          </a:stretch>
        </p:blipFill>
        <p:spPr>
          <a:xfrm>
            <a:off x="0" y="795680"/>
            <a:ext cx="10816300" cy="8970890"/>
          </a:xfrm>
          <a:prstGeom prst="rect">
            <a:avLst/>
          </a:prstGeom>
        </p:spPr>
      </p:pic>
      <p:sp>
        <p:nvSpPr>
          <p:cNvPr id="8" name="TextBox 7">
            <a:extLst>
              <a:ext uri="{FF2B5EF4-FFF2-40B4-BE49-F238E27FC236}">
                <a16:creationId xmlns:a16="http://schemas.microsoft.com/office/drawing/2014/main" id="{D1968A00-E53D-9FF9-EE51-C559542022CA}"/>
              </a:ext>
            </a:extLst>
          </p:cNvPr>
          <p:cNvSpPr txBox="1"/>
          <p:nvPr/>
        </p:nvSpPr>
        <p:spPr>
          <a:xfrm>
            <a:off x="1931492" y="775797"/>
            <a:ext cx="7621073" cy="1754326"/>
          </a:xfrm>
          <a:prstGeom prst="rect">
            <a:avLst/>
          </a:prstGeom>
          <a:noFill/>
        </p:spPr>
        <p:txBody>
          <a:bodyPr wrap="square">
            <a:spAutoFit/>
          </a:bodyPr>
          <a:lstStyle/>
          <a:p>
            <a:pPr>
              <a:tabLst>
                <a:tab pos="559933" algn="l"/>
              </a:tabLst>
            </a:pPr>
            <a:r>
              <a:rPr lang="uk-UA" sz="3600" b="1">
                <a:solidFill>
                  <a:srgbClr val="000000"/>
                </a:solidFill>
                <a:latin typeface="Montserrat" pitchFamily="2" charset="0"/>
                <a:ea typeface="Times New Roman" panose="02020603050405020304" pitchFamily="18" charset="0"/>
              </a:rPr>
              <a:t>Тема 4</a:t>
            </a:r>
            <a:r>
              <a:rPr lang="uk-UA" sz="3600">
                <a:solidFill>
                  <a:srgbClr val="000000"/>
                </a:solidFill>
                <a:latin typeface="Montserrat" pitchFamily="2" charset="0"/>
                <a:ea typeface="Times New Roman" panose="02020603050405020304" pitchFamily="18" charset="0"/>
              </a:rPr>
              <a:t>. </a:t>
            </a:r>
            <a:r>
              <a:rPr lang="uk-UA" sz="3600" dirty="0">
                <a:solidFill>
                  <a:srgbClr val="000000"/>
                </a:solidFill>
                <a:latin typeface="Montserrat" pitchFamily="2" charset="0"/>
                <a:ea typeface="Times New Roman" panose="02020603050405020304" pitchFamily="18" charset="0"/>
              </a:rPr>
              <a:t>Запобігання та протидії жорстокому поводженню з дітьми,</a:t>
            </a:r>
            <a:r>
              <a:rPr lang="uk-UA" sz="3600" b="1" dirty="0">
                <a:solidFill>
                  <a:srgbClr val="000000"/>
                </a:solidFill>
                <a:latin typeface="Montserrat" pitchFamily="2" charset="0"/>
                <a:ea typeface="Times New Roman" panose="02020603050405020304" pitchFamily="18" charset="0"/>
              </a:rPr>
              <a:t> зокрема домашньому насильству.</a:t>
            </a:r>
            <a:endParaRPr lang="ru-UA" sz="3600" dirty="0">
              <a:latin typeface="Montserrat" pitchFamily="2" charset="0"/>
              <a:ea typeface="Times New Roman" panose="02020603050405020304" pitchFamily="18" charset="0"/>
            </a:endParaRPr>
          </a:p>
        </p:txBody>
      </p:sp>
      <p:sp>
        <p:nvSpPr>
          <p:cNvPr id="10" name="TextBox 9">
            <a:extLst>
              <a:ext uri="{FF2B5EF4-FFF2-40B4-BE49-F238E27FC236}">
                <a16:creationId xmlns:a16="http://schemas.microsoft.com/office/drawing/2014/main" id="{4FB3CC9C-5919-F6E5-3520-74FFFED2AFE0}"/>
              </a:ext>
            </a:extLst>
          </p:cNvPr>
          <p:cNvSpPr txBox="1"/>
          <p:nvPr/>
        </p:nvSpPr>
        <p:spPr>
          <a:xfrm>
            <a:off x="1274185" y="4290778"/>
            <a:ext cx="8278380" cy="2074607"/>
          </a:xfrm>
          <a:prstGeom prst="rect">
            <a:avLst/>
          </a:prstGeom>
          <a:noFill/>
        </p:spPr>
        <p:txBody>
          <a:bodyPr wrap="square">
            <a:spAutoFit/>
          </a:bodyPr>
          <a:lstStyle/>
          <a:p>
            <a:pPr algn="ctr">
              <a:lnSpc>
                <a:spcPct val="115000"/>
              </a:lnSpc>
            </a:pPr>
            <a:r>
              <a:rPr lang="uk-UA" sz="2842" dirty="0">
                <a:solidFill>
                  <a:srgbClr val="000000"/>
                </a:solidFill>
                <a:latin typeface="Montserrat" pitchFamily="2" charset="0"/>
                <a:ea typeface="Times New Roman" panose="02020603050405020304" pitchFamily="18" charset="0"/>
              </a:rPr>
              <a:t>4.1 </a:t>
            </a:r>
            <a:r>
              <a:rPr lang="uk-UA" sz="2842" dirty="0">
                <a:solidFill>
                  <a:srgbClr val="000000"/>
                </a:solidFill>
                <a:latin typeface="Montserrat" pitchFamily="2" charset="0"/>
                <a:ea typeface="Calibri" panose="020F0502020204030204" pitchFamily="34" charset="0"/>
                <a:cs typeface="Times New Roman" panose="02020603050405020304" pitchFamily="18" charset="0"/>
              </a:rPr>
              <a:t> Попередження домашнього насильства стосовно дітей. Алгоритм реагування поліцейських на звернення про жорстоке поводження стосовно дитини, зокрема домашнє насильство. </a:t>
            </a:r>
            <a:endParaRPr lang="ru-UA" sz="2842" dirty="0">
              <a:latin typeface="Montserrat" pitchFamily="2" charset="0"/>
              <a:ea typeface="Times New Roman" panose="02020603050405020304" pitchFamily="18" charset="0"/>
            </a:endParaRPr>
          </a:p>
        </p:txBody>
      </p:sp>
    </p:spTree>
    <p:extLst>
      <p:ext uri="{BB962C8B-B14F-4D97-AF65-F5344CB8AC3E}">
        <p14:creationId xmlns:p14="http://schemas.microsoft.com/office/powerpoint/2010/main" val="64132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037B92B2-765E-F872-BE78-06A6FB22DB89}"/>
              </a:ext>
            </a:extLst>
          </p:cNvPr>
          <p:cNvPicPr>
            <a:picLocks noChangeAspect="1"/>
          </p:cNvPicPr>
          <p:nvPr/>
        </p:nvPicPr>
        <p:blipFill>
          <a:blip r:embed="rId2">
            <a:alphaModFix amt="20000"/>
          </a:blip>
          <a:stretch>
            <a:fillRect/>
          </a:stretch>
        </p:blipFill>
        <p:spPr>
          <a:xfrm>
            <a:off x="5225" y="2274689"/>
            <a:ext cx="10816300" cy="6090047"/>
          </a:xfrm>
          <a:prstGeom prst="rect">
            <a:avLst/>
          </a:prstGeom>
        </p:spPr>
      </p:pic>
      <p:pic>
        <p:nvPicPr>
          <p:cNvPr id="28" name="Рисунок 27">
            <a:extLst>
              <a:ext uri="{FF2B5EF4-FFF2-40B4-BE49-F238E27FC236}">
                <a16:creationId xmlns:a16="http://schemas.microsoft.com/office/drawing/2014/main" id="{DF166B40-6A6C-6F68-9FD8-EDA1AC16CBBB}"/>
              </a:ext>
            </a:extLst>
          </p:cNvPr>
          <p:cNvPicPr>
            <a:picLocks noChangeAspect="1"/>
          </p:cNvPicPr>
          <p:nvPr/>
        </p:nvPicPr>
        <p:blipFill>
          <a:blip r:embed="rId3"/>
          <a:stretch>
            <a:fillRect/>
          </a:stretch>
        </p:blipFill>
        <p:spPr>
          <a:xfrm>
            <a:off x="0" y="718845"/>
            <a:ext cx="10816300" cy="6090047"/>
          </a:xfrm>
          <a:prstGeom prst="rect">
            <a:avLst/>
          </a:prstGeom>
        </p:spPr>
      </p:pic>
      <p:sp>
        <p:nvSpPr>
          <p:cNvPr id="6" name="TextBox 5">
            <a:extLst>
              <a:ext uri="{FF2B5EF4-FFF2-40B4-BE49-F238E27FC236}">
                <a16:creationId xmlns:a16="http://schemas.microsoft.com/office/drawing/2014/main" id="{F89EB6B1-2459-6A0F-029C-7C8EB3CDE492}"/>
              </a:ext>
            </a:extLst>
          </p:cNvPr>
          <p:cNvSpPr txBox="1"/>
          <p:nvPr/>
        </p:nvSpPr>
        <p:spPr>
          <a:xfrm>
            <a:off x="4211943" y="1545913"/>
            <a:ext cx="6343527" cy="5262979"/>
          </a:xfrm>
          <a:prstGeom prst="rect">
            <a:avLst/>
          </a:prstGeom>
          <a:noFill/>
        </p:spPr>
        <p:txBody>
          <a:bodyPr wrap="square">
            <a:spAutoFit/>
          </a:bodyPr>
          <a:lstStyle/>
          <a:p>
            <a:pPr marL="304495" indent="-304495">
              <a:buFontTx/>
              <a:buChar char="-"/>
              <a:tabLst>
                <a:tab pos="559933" algn="l"/>
              </a:tabLst>
            </a:pPr>
            <a:r>
              <a:rPr lang="uk-UA" sz="2400" b="1" i="1" dirty="0">
                <a:solidFill>
                  <a:srgbClr val="000000"/>
                </a:solidFill>
                <a:latin typeface="Montserrat" pitchFamily="2" charset="0"/>
                <a:ea typeface="Times New Roman" panose="02020603050405020304" pitchFamily="18" charset="0"/>
              </a:rPr>
              <a:t>взаємодіє із спеціально уповноваженими органами виконавчої влади з питань попередження насильства в сім’ї, з органами опіки і піклування та спеціалізованими установами для осіб, які вчинили насильство в сім’ї, та жертв такого насильства у питаннях попередження насильства в сім’ї відносно дитини;</a:t>
            </a:r>
            <a:endParaRPr lang="de-DE" sz="2400" b="1" i="1" dirty="0">
              <a:solidFill>
                <a:srgbClr val="000000"/>
              </a:solidFill>
              <a:latin typeface="Montserrat" pitchFamily="2" charset="0"/>
              <a:ea typeface="Times New Roman" panose="02020603050405020304" pitchFamily="18" charset="0"/>
            </a:endParaRPr>
          </a:p>
          <a:p>
            <a:pPr>
              <a:tabLst>
                <a:tab pos="559933" algn="l"/>
              </a:tabLst>
            </a:pPr>
            <a:r>
              <a:rPr lang="uk-UA" sz="2400" b="1" i="1" dirty="0">
                <a:solidFill>
                  <a:srgbClr val="000000"/>
                </a:solidFill>
                <a:latin typeface="Montserrat" pitchFamily="2" charset="0"/>
                <a:ea typeface="Times New Roman" panose="02020603050405020304" pitchFamily="18" charset="0"/>
              </a:rPr>
              <a:t> </a:t>
            </a:r>
            <a:endParaRPr lang="de-DE" sz="2400" b="1" i="1" dirty="0">
              <a:solidFill>
                <a:srgbClr val="000000"/>
              </a:solidFill>
              <a:latin typeface="Montserrat" pitchFamily="2" charset="0"/>
              <a:ea typeface="Times New Roman" panose="02020603050405020304" pitchFamily="18" charset="0"/>
            </a:endParaRPr>
          </a:p>
          <a:p>
            <a:pPr marL="304495" indent="-304495">
              <a:buFontTx/>
              <a:buChar char="-"/>
              <a:tabLst>
                <a:tab pos="559933" algn="l"/>
              </a:tabLst>
            </a:pPr>
            <a:r>
              <a:rPr lang="uk-UA" sz="2400" b="1" i="1" dirty="0">
                <a:solidFill>
                  <a:srgbClr val="000000"/>
                </a:solidFill>
                <a:latin typeface="Montserrat" pitchFamily="2" charset="0"/>
                <a:ea typeface="Times New Roman" panose="02020603050405020304" pitchFamily="18" charset="0"/>
              </a:rPr>
              <a:t>надає інформацію з питань попередження насильства в сім’ї відносно дитини на запит уповноважених органів. </a:t>
            </a:r>
            <a:endParaRPr lang="de-DE" sz="2400" b="1" i="1" dirty="0">
              <a:solidFill>
                <a:srgbClr val="000000"/>
              </a:solidFill>
              <a:latin typeface="Montserrat" pitchFamily="2" charset="0"/>
              <a:ea typeface="Times New Roman" panose="02020603050405020304" pitchFamily="18" charset="0"/>
            </a:endParaRPr>
          </a:p>
          <a:p>
            <a:pPr>
              <a:tabLst>
                <a:tab pos="559933" algn="l"/>
              </a:tabLst>
            </a:pPr>
            <a:endParaRPr lang="ru-UA" sz="2400" b="1" i="1" dirty="0">
              <a:latin typeface="Montserrat" pitchFamily="2" charset="0"/>
              <a:ea typeface="Times New Roman" panose="02020603050405020304" pitchFamily="18" charset="0"/>
            </a:endParaRPr>
          </a:p>
        </p:txBody>
      </p:sp>
      <p:pic>
        <p:nvPicPr>
          <p:cNvPr id="2050" name="Picture 2" descr="Поліцейські патрулюють тернопільські парки та виносять постанови за  розпивання спиртного | Новини Тернополя">
            <a:extLst>
              <a:ext uri="{FF2B5EF4-FFF2-40B4-BE49-F238E27FC236}">
                <a16:creationId xmlns:a16="http://schemas.microsoft.com/office/drawing/2014/main" id="{16A6CB18-D867-4E1C-AF7B-40E1B8C152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477" b="15382"/>
          <a:stretch/>
        </p:blipFill>
        <p:spPr bwMode="auto">
          <a:xfrm>
            <a:off x="201269" y="2373716"/>
            <a:ext cx="4027921" cy="267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1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037B92B2-765E-F872-BE78-06A6FB22DB89}"/>
              </a:ext>
            </a:extLst>
          </p:cNvPr>
          <p:cNvPicPr>
            <a:picLocks noChangeAspect="1"/>
          </p:cNvPicPr>
          <p:nvPr/>
        </p:nvPicPr>
        <p:blipFill>
          <a:blip r:embed="rId2">
            <a:alphaModFix amt="20000"/>
          </a:blip>
          <a:stretch>
            <a:fillRect/>
          </a:stretch>
        </p:blipFill>
        <p:spPr>
          <a:xfrm>
            <a:off x="5225" y="2274689"/>
            <a:ext cx="10816300" cy="6090047"/>
          </a:xfrm>
          <a:prstGeom prst="rect">
            <a:avLst/>
          </a:prstGeom>
        </p:spPr>
      </p:pic>
      <p:pic>
        <p:nvPicPr>
          <p:cNvPr id="28" name="Рисунок 27">
            <a:extLst>
              <a:ext uri="{FF2B5EF4-FFF2-40B4-BE49-F238E27FC236}">
                <a16:creationId xmlns:a16="http://schemas.microsoft.com/office/drawing/2014/main" id="{DF166B40-6A6C-6F68-9FD8-EDA1AC16CBBB}"/>
              </a:ext>
            </a:extLst>
          </p:cNvPr>
          <p:cNvPicPr>
            <a:picLocks noChangeAspect="1"/>
          </p:cNvPicPr>
          <p:nvPr/>
        </p:nvPicPr>
        <p:blipFill>
          <a:blip r:embed="rId3"/>
          <a:stretch>
            <a:fillRect/>
          </a:stretch>
        </p:blipFill>
        <p:spPr>
          <a:xfrm>
            <a:off x="205461" y="1926954"/>
            <a:ext cx="10816300" cy="6090047"/>
          </a:xfrm>
          <a:prstGeom prst="rect">
            <a:avLst/>
          </a:prstGeom>
        </p:spPr>
      </p:pic>
      <p:sp>
        <p:nvSpPr>
          <p:cNvPr id="4" name="TextBox 3">
            <a:extLst>
              <a:ext uri="{FF2B5EF4-FFF2-40B4-BE49-F238E27FC236}">
                <a16:creationId xmlns:a16="http://schemas.microsoft.com/office/drawing/2014/main" id="{81802342-D6F7-93BD-A508-8B2AB77D0BD4}"/>
              </a:ext>
            </a:extLst>
          </p:cNvPr>
          <p:cNvSpPr txBox="1"/>
          <p:nvPr/>
        </p:nvSpPr>
        <p:spPr>
          <a:xfrm>
            <a:off x="347738" y="7861510"/>
            <a:ext cx="495663" cy="310983"/>
          </a:xfrm>
          <a:prstGeom prst="rect">
            <a:avLst/>
          </a:prstGeom>
          <a:noFill/>
        </p:spPr>
        <p:txBody>
          <a:bodyPr wrap="square" rtlCol="0">
            <a:spAutoFit/>
          </a:bodyPr>
          <a:lstStyle/>
          <a:p>
            <a:endParaRPr lang="ru-UA" sz="1421" dirty="0">
              <a:solidFill>
                <a:schemeClr val="bg1">
                  <a:lumMod val="50000"/>
                </a:schemeClr>
              </a:solidFill>
              <a:latin typeface="Montserrat" pitchFamily="2" charset="0"/>
            </a:endParaRPr>
          </a:p>
        </p:txBody>
      </p:sp>
      <p:sp>
        <p:nvSpPr>
          <p:cNvPr id="6" name="TextBox 5">
            <a:extLst>
              <a:ext uri="{FF2B5EF4-FFF2-40B4-BE49-F238E27FC236}">
                <a16:creationId xmlns:a16="http://schemas.microsoft.com/office/drawing/2014/main" id="{824FB816-BB86-6FDC-2951-27EB9229C5A3}"/>
              </a:ext>
            </a:extLst>
          </p:cNvPr>
          <p:cNvSpPr txBox="1"/>
          <p:nvPr/>
        </p:nvSpPr>
        <p:spPr>
          <a:xfrm>
            <a:off x="611492" y="3310869"/>
            <a:ext cx="5275554" cy="3591240"/>
          </a:xfrm>
          <a:prstGeom prst="rect">
            <a:avLst/>
          </a:prstGeom>
          <a:noFill/>
        </p:spPr>
        <p:txBody>
          <a:bodyPr wrap="square">
            <a:spAutoFit/>
          </a:bodyPr>
          <a:lstStyle/>
          <a:p>
            <a:pPr>
              <a:tabLst>
                <a:tab pos="559933" algn="l"/>
              </a:tabLst>
            </a:pPr>
            <a:r>
              <a:rPr lang="uk-UA" sz="2842" dirty="0">
                <a:solidFill>
                  <a:srgbClr val="000000"/>
                </a:solidFill>
                <a:latin typeface="Montserrat" pitchFamily="2" charset="0"/>
                <a:ea typeface="Times New Roman" panose="02020603050405020304" pitchFamily="18" charset="0"/>
              </a:rPr>
              <a:t>- прийняти заяву або скласти протокол усної заяви від дитини, а в разі недосягнення нею 16-річного віку - від батьків, законних представників або іншої дорослої особи, не причетної до вчинення насильства над дитиною; </a:t>
            </a:r>
            <a:endParaRPr lang="ru-UA" sz="2842" dirty="0">
              <a:latin typeface="Montserrat" pitchFamily="2" charset="0"/>
              <a:ea typeface="Times New Roman" panose="02020603050405020304" pitchFamily="18" charset="0"/>
            </a:endParaRPr>
          </a:p>
        </p:txBody>
      </p:sp>
      <p:pic>
        <p:nvPicPr>
          <p:cNvPr id="9" name="Рисунок 8">
            <a:extLst>
              <a:ext uri="{FF2B5EF4-FFF2-40B4-BE49-F238E27FC236}">
                <a16:creationId xmlns:a16="http://schemas.microsoft.com/office/drawing/2014/main" id="{185AF551-BC9F-B269-AAE1-5507A7AE36CC}"/>
              </a:ext>
            </a:extLst>
          </p:cNvPr>
          <p:cNvPicPr>
            <a:picLocks noChangeAspect="1"/>
          </p:cNvPicPr>
          <p:nvPr/>
        </p:nvPicPr>
        <p:blipFill>
          <a:blip r:embed="rId4"/>
          <a:stretch>
            <a:fillRect/>
          </a:stretch>
        </p:blipFill>
        <p:spPr>
          <a:xfrm>
            <a:off x="7320082" y="5217530"/>
            <a:ext cx="3901914" cy="3901914"/>
          </a:xfrm>
          <a:prstGeom prst="rect">
            <a:avLst/>
          </a:prstGeom>
        </p:spPr>
      </p:pic>
      <p:sp>
        <p:nvSpPr>
          <p:cNvPr id="11" name="TextBox 10">
            <a:extLst>
              <a:ext uri="{FF2B5EF4-FFF2-40B4-BE49-F238E27FC236}">
                <a16:creationId xmlns:a16="http://schemas.microsoft.com/office/drawing/2014/main" id="{4ECC4E89-9545-4905-93E5-03D7608FB945}"/>
              </a:ext>
            </a:extLst>
          </p:cNvPr>
          <p:cNvSpPr txBox="1"/>
          <p:nvPr/>
        </p:nvSpPr>
        <p:spPr>
          <a:xfrm>
            <a:off x="1161427" y="896683"/>
            <a:ext cx="8109612" cy="1896096"/>
          </a:xfrm>
          <a:prstGeom prst="rect">
            <a:avLst/>
          </a:prstGeom>
          <a:noFill/>
        </p:spPr>
        <p:txBody>
          <a:bodyPr wrap="square">
            <a:spAutoFit/>
          </a:bodyPr>
          <a:lstStyle/>
          <a:p>
            <a:pPr algn="ctr">
              <a:tabLst>
                <a:tab pos="559933" algn="l"/>
              </a:tabLst>
            </a:pPr>
            <a:r>
              <a:rPr lang="uk-UA" sz="3907" b="1" dirty="0">
                <a:solidFill>
                  <a:srgbClr val="000000"/>
                </a:solidFill>
                <a:latin typeface="Montserrat" pitchFamily="2" charset="0"/>
                <a:ea typeface="Times New Roman" panose="02020603050405020304" pitchFamily="18" charset="0"/>
              </a:rPr>
              <a:t>При виявленні фактів жорстокого поводження з дитиною поліцейський повинен:</a:t>
            </a:r>
            <a:endParaRPr lang="ru-UA" sz="3907" dirty="0">
              <a:latin typeface="Montserrat" pitchFamily="2" charset="0"/>
              <a:ea typeface="Times New Roman" panose="02020603050405020304" pitchFamily="18" charset="0"/>
            </a:endParaRPr>
          </a:p>
        </p:txBody>
      </p:sp>
    </p:spTree>
    <p:extLst>
      <p:ext uri="{BB962C8B-B14F-4D97-AF65-F5344CB8AC3E}">
        <p14:creationId xmlns:p14="http://schemas.microsoft.com/office/powerpoint/2010/main" val="323597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037B92B2-765E-F872-BE78-06A6FB22DB89}"/>
              </a:ext>
            </a:extLst>
          </p:cNvPr>
          <p:cNvPicPr>
            <a:picLocks noChangeAspect="1"/>
          </p:cNvPicPr>
          <p:nvPr/>
        </p:nvPicPr>
        <p:blipFill>
          <a:blip r:embed="rId2">
            <a:alphaModFix amt="20000"/>
          </a:blip>
          <a:stretch>
            <a:fillRect/>
          </a:stretch>
        </p:blipFill>
        <p:spPr>
          <a:xfrm>
            <a:off x="5225" y="2274689"/>
            <a:ext cx="10816300" cy="6090047"/>
          </a:xfrm>
          <a:prstGeom prst="rect">
            <a:avLst/>
          </a:prstGeom>
        </p:spPr>
      </p:pic>
      <p:pic>
        <p:nvPicPr>
          <p:cNvPr id="28" name="Рисунок 27">
            <a:extLst>
              <a:ext uri="{FF2B5EF4-FFF2-40B4-BE49-F238E27FC236}">
                <a16:creationId xmlns:a16="http://schemas.microsoft.com/office/drawing/2014/main" id="{DF166B40-6A6C-6F68-9FD8-EDA1AC16CBBB}"/>
              </a:ext>
            </a:extLst>
          </p:cNvPr>
          <p:cNvPicPr>
            <a:picLocks noChangeAspect="1"/>
          </p:cNvPicPr>
          <p:nvPr/>
        </p:nvPicPr>
        <p:blipFill>
          <a:blip r:embed="rId3"/>
          <a:stretch>
            <a:fillRect/>
          </a:stretch>
        </p:blipFill>
        <p:spPr>
          <a:xfrm>
            <a:off x="0" y="2274689"/>
            <a:ext cx="10816300" cy="6090047"/>
          </a:xfrm>
          <a:prstGeom prst="rect">
            <a:avLst/>
          </a:prstGeom>
        </p:spPr>
      </p:pic>
      <p:sp>
        <p:nvSpPr>
          <p:cNvPr id="6" name="TextBox 5">
            <a:extLst>
              <a:ext uri="{FF2B5EF4-FFF2-40B4-BE49-F238E27FC236}">
                <a16:creationId xmlns:a16="http://schemas.microsoft.com/office/drawing/2014/main" id="{824FB816-BB86-6FDC-2951-27EB9229C5A3}"/>
              </a:ext>
            </a:extLst>
          </p:cNvPr>
          <p:cNvSpPr txBox="1"/>
          <p:nvPr/>
        </p:nvSpPr>
        <p:spPr>
          <a:xfrm>
            <a:off x="652563" y="2531922"/>
            <a:ext cx="5716114" cy="4465966"/>
          </a:xfrm>
          <a:prstGeom prst="rect">
            <a:avLst/>
          </a:prstGeom>
          <a:noFill/>
        </p:spPr>
        <p:txBody>
          <a:bodyPr wrap="square">
            <a:spAutoFit/>
          </a:bodyPr>
          <a:lstStyle/>
          <a:p>
            <a:pPr>
              <a:tabLst>
                <a:tab pos="559933" algn="l"/>
              </a:tabLst>
            </a:pPr>
            <a:r>
              <a:rPr lang="de-DE" sz="2842" dirty="0">
                <a:solidFill>
                  <a:srgbClr val="000000"/>
                </a:solidFill>
                <a:latin typeface="Montserrat" pitchFamily="2" charset="0"/>
                <a:ea typeface="Times New Roman" panose="02020603050405020304" pitchFamily="18" charset="0"/>
              </a:rPr>
              <a:t>- </a:t>
            </a:r>
            <a:r>
              <a:rPr lang="uk-UA" sz="2842" dirty="0">
                <a:solidFill>
                  <a:srgbClr val="000000"/>
                </a:solidFill>
                <a:latin typeface="Montserrat" pitchFamily="2" charset="0"/>
                <a:ea typeface="Times New Roman" panose="02020603050405020304" pitchFamily="18" charset="0"/>
              </a:rPr>
              <a:t>у разі неможливості подання заяви скласти рапорт про виявлений </a:t>
            </a:r>
            <a:br>
              <a:rPr lang="de-DE" sz="2842" dirty="0">
                <a:solidFill>
                  <a:srgbClr val="000000"/>
                </a:solidFill>
                <a:latin typeface="Montserrat" pitchFamily="2" charset="0"/>
                <a:ea typeface="Times New Roman" panose="02020603050405020304" pitchFamily="18" charset="0"/>
              </a:rPr>
            </a:br>
            <a:r>
              <a:rPr lang="uk-UA" sz="2842" dirty="0">
                <a:solidFill>
                  <a:srgbClr val="000000"/>
                </a:solidFill>
                <a:latin typeface="Montserrat" pitchFamily="2" charset="0"/>
                <a:ea typeface="Times New Roman" panose="02020603050405020304" pitchFamily="18" charset="0"/>
              </a:rPr>
              <a:t>факт жорстокого поводження з дитиною; </a:t>
            </a:r>
            <a:br>
              <a:rPr lang="de-DE" sz="2842" dirty="0">
                <a:solidFill>
                  <a:srgbClr val="000000"/>
                </a:solidFill>
                <a:latin typeface="Montserrat" pitchFamily="2" charset="0"/>
                <a:ea typeface="Times New Roman" panose="02020603050405020304" pitchFamily="18" charset="0"/>
              </a:rPr>
            </a:br>
            <a:r>
              <a:rPr lang="uk-UA" sz="2842" dirty="0">
                <a:solidFill>
                  <a:srgbClr val="000000"/>
                </a:solidFill>
                <a:latin typeface="Montserrat" pitchFamily="2" charset="0"/>
                <a:ea typeface="Times New Roman" panose="02020603050405020304" pitchFamily="18" charset="0"/>
              </a:rPr>
              <a:t>- ужити заходів щодо внесення інформації до журналу Єдиного обліку заяв і повідомлень про вчинені кримінальні правопорушення та інші події; </a:t>
            </a:r>
            <a:endParaRPr lang="ru-UA" sz="2842" dirty="0">
              <a:latin typeface="Montserrat" pitchFamily="2" charset="0"/>
              <a:ea typeface="Times New Roman" panose="02020603050405020304" pitchFamily="18" charset="0"/>
            </a:endParaRPr>
          </a:p>
        </p:txBody>
      </p:sp>
      <p:pic>
        <p:nvPicPr>
          <p:cNvPr id="7" name="Рисунок 6">
            <a:extLst>
              <a:ext uri="{FF2B5EF4-FFF2-40B4-BE49-F238E27FC236}">
                <a16:creationId xmlns:a16="http://schemas.microsoft.com/office/drawing/2014/main" id="{91BE723B-CEBD-641E-20FE-AB61C83E7FF6}"/>
              </a:ext>
            </a:extLst>
          </p:cNvPr>
          <p:cNvPicPr>
            <a:picLocks noChangeAspect="1"/>
          </p:cNvPicPr>
          <p:nvPr/>
        </p:nvPicPr>
        <p:blipFill>
          <a:blip r:embed="rId4"/>
          <a:stretch>
            <a:fillRect/>
          </a:stretch>
        </p:blipFill>
        <p:spPr>
          <a:xfrm>
            <a:off x="3471829" y="477691"/>
            <a:ext cx="9636274" cy="9636274"/>
          </a:xfrm>
          <a:prstGeom prst="rect">
            <a:avLst/>
          </a:prstGeom>
        </p:spPr>
      </p:pic>
    </p:spTree>
    <p:extLst>
      <p:ext uri="{BB962C8B-B14F-4D97-AF65-F5344CB8AC3E}">
        <p14:creationId xmlns:p14="http://schemas.microsoft.com/office/powerpoint/2010/main" val="155062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037B92B2-765E-F872-BE78-06A6FB22DB89}"/>
              </a:ext>
            </a:extLst>
          </p:cNvPr>
          <p:cNvPicPr>
            <a:picLocks noChangeAspect="1"/>
          </p:cNvPicPr>
          <p:nvPr/>
        </p:nvPicPr>
        <p:blipFill>
          <a:blip r:embed="rId2">
            <a:alphaModFix amt="20000"/>
          </a:blip>
          <a:stretch>
            <a:fillRect/>
          </a:stretch>
        </p:blipFill>
        <p:spPr>
          <a:xfrm>
            <a:off x="5225" y="2274689"/>
            <a:ext cx="10816300" cy="6090047"/>
          </a:xfrm>
          <a:prstGeom prst="rect">
            <a:avLst/>
          </a:prstGeom>
        </p:spPr>
      </p:pic>
      <p:pic>
        <p:nvPicPr>
          <p:cNvPr id="28" name="Рисунок 27">
            <a:extLst>
              <a:ext uri="{FF2B5EF4-FFF2-40B4-BE49-F238E27FC236}">
                <a16:creationId xmlns:a16="http://schemas.microsoft.com/office/drawing/2014/main" id="{DF166B40-6A6C-6F68-9FD8-EDA1AC16CBBB}"/>
              </a:ext>
            </a:extLst>
          </p:cNvPr>
          <p:cNvPicPr>
            <a:picLocks noChangeAspect="1"/>
          </p:cNvPicPr>
          <p:nvPr/>
        </p:nvPicPr>
        <p:blipFill>
          <a:blip r:embed="rId3"/>
          <a:stretch>
            <a:fillRect/>
          </a:stretch>
        </p:blipFill>
        <p:spPr>
          <a:xfrm>
            <a:off x="0" y="2274689"/>
            <a:ext cx="10816300" cy="6090047"/>
          </a:xfrm>
          <a:prstGeom prst="rect">
            <a:avLst/>
          </a:prstGeom>
        </p:spPr>
      </p:pic>
      <p:sp>
        <p:nvSpPr>
          <p:cNvPr id="6" name="TextBox 5">
            <a:extLst>
              <a:ext uri="{FF2B5EF4-FFF2-40B4-BE49-F238E27FC236}">
                <a16:creationId xmlns:a16="http://schemas.microsoft.com/office/drawing/2014/main" id="{824FB816-BB86-6FDC-2951-27EB9229C5A3}"/>
              </a:ext>
            </a:extLst>
          </p:cNvPr>
          <p:cNvSpPr txBox="1"/>
          <p:nvPr/>
        </p:nvSpPr>
        <p:spPr>
          <a:xfrm>
            <a:off x="595570" y="2766634"/>
            <a:ext cx="5516046" cy="4028603"/>
          </a:xfrm>
          <a:prstGeom prst="rect">
            <a:avLst/>
          </a:prstGeom>
          <a:noFill/>
        </p:spPr>
        <p:txBody>
          <a:bodyPr wrap="square">
            <a:spAutoFit/>
          </a:bodyPr>
          <a:lstStyle/>
          <a:p>
            <a:pPr>
              <a:tabLst>
                <a:tab pos="559933" algn="l"/>
              </a:tabLst>
            </a:pPr>
            <a:r>
              <a:rPr lang="uk-UA" sz="2842" dirty="0">
                <a:solidFill>
                  <a:srgbClr val="000000"/>
                </a:solidFill>
                <a:latin typeface="Montserrat" pitchFamily="2" charset="0"/>
                <a:ea typeface="Times New Roman" panose="02020603050405020304" pitchFamily="18" charset="0"/>
              </a:rPr>
              <a:t>- у разі якщо життю та здоров’ю дитини загрожує небезпека, працівник поліції разом зі службою у справах дітей уживає заходів з дотриманням вимог законодавства щодо термінового вилучення дитини із сім’ї (закладу) та подальшого влаштування дитини. </a:t>
            </a:r>
            <a:endParaRPr lang="ru-UA" sz="2842" dirty="0">
              <a:latin typeface="Montserrat" pitchFamily="2" charset="0"/>
              <a:ea typeface="Times New Roman" panose="02020603050405020304" pitchFamily="18" charset="0"/>
            </a:endParaRPr>
          </a:p>
        </p:txBody>
      </p:sp>
      <p:pic>
        <p:nvPicPr>
          <p:cNvPr id="7" name="Рисунок 6">
            <a:extLst>
              <a:ext uri="{FF2B5EF4-FFF2-40B4-BE49-F238E27FC236}">
                <a16:creationId xmlns:a16="http://schemas.microsoft.com/office/drawing/2014/main" id="{E72502B4-0CB7-8DD7-00B0-474FCA32BDAE}"/>
              </a:ext>
            </a:extLst>
          </p:cNvPr>
          <p:cNvPicPr>
            <a:picLocks noChangeAspect="1"/>
          </p:cNvPicPr>
          <p:nvPr/>
        </p:nvPicPr>
        <p:blipFill>
          <a:blip r:embed="rId4"/>
          <a:stretch>
            <a:fillRect/>
          </a:stretch>
        </p:blipFill>
        <p:spPr>
          <a:xfrm>
            <a:off x="3619940" y="876814"/>
            <a:ext cx="9453173" cy="9453173"/>
          </a:xfrm>
          <a:prstGeom prst="rect">
            <a:avLst/>
          </a:prstGeom>
        </p:spPr>
      </p:pic>
    </p:spTree>
    <p:extLst>
      <p:ext uri="{BB962C8B-B14F-4D97-AF65-F5344CB8AC3E}">
        <p14:creationId xmlns:p14="http://schemas.microsoft.com/office/powerpoint/2010/main" val="122514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45E69EE-BC16-4260-9105-3FAC948040CC}"/>
              </a:ext>
            </a:extLst>
          </p:cNvPr>
          <p:cNvSpPr>
            <a:spLocks noGrp="1"/>
          </p:cNvSpPr>
          <p:nvPr>
            <p:ph idx="1"/>
          </p:nvPr>
        </p:nvSpPr>
        <p:spPr/>
        <p:txBody>
          <a:bodyPr/>
          <a:lstStyle/>
          <a:p>
            <a:endParaRPr lang="ru-RU"/>
          </a:p>
        </p:txBody>
      </p:sp>
      <p:sp>
        <p:nvSpPr>
          <p:cNvPr id="4" name="Прямоугольник: скругленные углы 3">
            <a:extLst>
              <a:ext uri="{FF2B5EF4-FFF2-40B4-BE49-F238E27FC236}">
                <a16:creationId xmlns:a16="http://schemas.microsoft.com/office/drawing/2014/main" id="{2495CDC9-4F0E-4DE2-B45F-1F0B6FAD3796}"/>
              </a:ext>
            </a:extLst>
          </p:cNvPr>
          <p:cNvSpPr/>
          <p:nvPr/>
        </p:nvSpPr>
        <p:spPr>
          <a:xfrm>
            <a:off x="233464" y="535681"/>
            <a:ext cx="9513651" cy="6915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800" b="1" dirty="0"/>
              <a:t>У </a:t>
            </a:r>
            <a:r>
              <a:rPr lang="uk-UA" sz="3200" b="1" u="sng" dirty="0"/>
              <a:t>заяві, протоколі або рапорті ювенальний інспектор зазначає:</a:t>
            </a:r>
          </a:p>
          <a:p>
            <a:endParaRPr lang="ru-RU" sz="2800" b="1" dirty="0"/>
          </a:p>
          <a:p>
            <a:r>
              <a:rPr lang="uk-UA" sz="2800" b="1" dirty="0"/>
              <a:t>прізвище, ім’я та по батькові, місце проживання постраждалої від насильства дитини, інформацію про особу, яка вчинила насильство, час і місце його вчинення, умисні дії фізичного спрямування, інші обставини вчинення насильства або реальної загрози його вчинення.</a:t>
            </a:r>
            <a:endParaRPr lang="ru-RU" sz="2800" b="1" dirty="0"/>
          </a:p>
        </p:txBody>
      </p:sp>
    </p:spTree>
    <p:extLst>
      <p:ext uri="{BB962C8B-B14F-4D97-AF65-F5344CB8AC3E}">
        <p14:creationId xmlns:p14="http://schemas.microsoft.com/office/powerpoint/2010/main" val="71542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лок-схема: знак завершения 2">
            <a:extLst>
              <a:ext uri="{FF2B5EF4-FFF2-40B4-BE49-F238E27FC236}">
                <a16:creationId xmlns:a16="http://schemas.microsoft.com/office/drawing/2014/main" id="{32F7BF7E-D83E-45AC-9E16-FCA9A9F30A17}"/>
              </a:ext>
            </a:extLst>
          </p:cNvPr>
          <p:cNvSpPr/>
          <p:nvPr/>
        </p:nvSpPr>
        <p:spPr>
          <a:xfrm>
            <a:off x="564204" y="331348"/>
            <a:ext cx="9202366" cy="301557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a:t>Після отримання заяви, складання протоколу усної заяви або рапорту про факт жорстокого поводження з дитиною поліцейський за наявності ознак кримінального правопорушення негайно інформує керівника органу досудового розслідування для його попередньої кваліфікації та внесення інформації до ЄРДР. </a:t>
            </a:r>
            <a:endParaRPr lang="ru-RU" sz="2000" b="1" dirty="0"/>
          </a:p>
        </p:txBody>
      </p:sp>
      <p:sp>
        <p:nvSpPr>
          <p:cNvPr id="4" name="Блок-схема: знак завершения 3">
            <a:extLst>
              <a:ext uri="{FF2B5EF4-FFF2-40B4-BE49-F238E27FC236}">
                <a16:creationId xmlns:a16="http://schemas.microsoft.com/office/drawing/2014/main" id="{EA51D76F-2340-4219-8911-24A3982D5AE5}"/>
              </a:ext>
            </a:extLst>
          </p:cNvPr>
          <p:cNvSpPr/>
          <p:nvPr/>
        </p:nvSpPr>
        <p:spPr>
          <a:xfrm>
            <a:off x="476655" y="3771696"/>
            <a:ext cx="9377464" cy="274451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a:t>Про отримання заяви чи повідомлення щодо жорстокого поводження з дитиною, вчинення насильства в сім’ї над дитиною ювенальний інспектор протягом трьох днів інформує відповідне управління (відділ) у справах сім’ї, молоді та спорту, а також службу у справах дітей місцевих органів виконавчої влади та органів місцевого самоврядування.</a:t>
            </a:r>
            <a:endParaRPr lang="ru-RU" sz="2000" b="1" dirty="0"/>
          </a:p>
        </p:txBody>
      </p:sp>
      <p:sp>
        <p:nvSpPr>
          <p:cNvPr id="5" name="Блок-схема: знак завершения 4">
            <a:extLst>
              <a:ext uri="{FF2B5EF4-FFF2-40B4-BE49-F238E27FC236}">
                <a16:creationId xmlns:a16="http://schemas.microsoft.com/office/drawing/2014/main" id="{017DE267-071B-4B34-AB6C-B3F7E22B80F4}"/>
              </a:ext>
            </a:extLst>
          </p:cNvPr>
          <p:cNvSpPr/>
          <p:nvPr/>
        </p:nvSpPr>
        <p:spPr>
          <a:xfrm>
            <a:off x="573931" y="6867728"/>
            <a:ext cx="9377464" cy="299287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a:t> Варто зауважити, що відповідно до Наказу Про затвердження Порядку розгляду звернень та повідомлень з приводу жорстокого поводження з дітьми або загрози його вчинення, ювенальний інспектор має повідомити службу у справах дітей про випадок жорстокого поводження відносно дитини протягом доби. Координатором заходів щодо захисту дітей від жорстокого поводження з ними або загрози його вчинення є служба у справах дітей</a:t>
            </a:r>
            <a:endParaRPr lang="ru-RU" sz="2000" b="1"/>
          </a:p>
        </p:txBody>
      </p:sp>
    </p:spTree>
    <p:extLst>
      <p:ext uri="{BB962C8B-B14F-4D97-AF65-F5344CB8AC3E}">
        <p14:creationId xmlns:p14="http://schemas.microsoft.com/office/powerpoint/2010/main" val="114472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2DFC7E-D21A-4FA9-BA45-4DF855F14B37}"/>
              </a:ext>
            </a:extLst>
          </p:cNvPr>
          <p:cNvSpPr>
            <a:spLocks noGrp="1"/>
          </p:cNvSpPr>
          <p:nvPr>
            <p:ph type="title"/>
          </p:nvPr>
        </p:nvSpPr>
        <p:spPr>
          <a:xfrm>
            <a:off x="845569" y="6838547"/>
            <a:ext cx="7761145" cy="2364317"/>
          </a:xfrm>
        </p:spPr>
        <p:txBody>
          <a:bodyPr/>
          <a:lstStyle/>
          <a:p>
            <a:r>
              <a:rPr lang="ru-RU" b="1" i="1" u="sng" dirty="0" err="1"/>
              <a:t>Зверн</a:t>
            </a:r>
            <a:r>
              <a:rPr lang="uk-UA" b="1" i="1" u="sng" dirty="0"/>
              <a:t>і</a:t>
            </a:r>
            <a:r>
              <a:rPr lang="ru-RU" b="1" i="1" u="sng" dirty="0" err="1"/>
              <a:t>ть</a:t>
            </a:r>
            <a:r>
              <a:rPr lang="ru-RU" b="1" i="1" u="sng" dirty="0"/>
              <a:t> </a:t>
            </a:r>
            <a:r>
              <a:rPr lang="ru-RU" b="1" i="1" u="sng" dirty="0" err="1"/>
              <a:t>увагу</a:t>
            </a:r>
            <a:endParaRPr lang="ru-RU" b="1" i="1" u="sng" dirty="0"/>
          </a:p>
        </p:txBody>
      </p:sp>
      <p:sp>
        <p:nvSpPr>
          <p:cNvPr id="3" name="Прямоугольник 2">
            <a:extLst>
              <a:ext uri="{FF2B5EF4-FFF2-40B4-BE49-F238E27FC236}">
                <a16:creationId xmlns:a16="http://schemas.microsoft.com/office/drawing/2014/main" id="{DE77AED4-CAF9-4399-85DA-082EF00E6113}"/>
              </a:ext>
            </a:extLst>
          </p:cNvPr>
          <p:cNvSpPr/>
          <p:nvPr/>
        </p:nvSpPr>
        <p:spPr>
          <a:xfrm>
            <a:off x="408563" y="797668"/>
            <a:ext cx="9961122" cy="4377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t>Якщо у зверненні (повідомленні) вбачається ознака кримінального правопорушення чи загроза щодо його вчинення, інформація терміново після її отримання передається до органу поліції для вжиття відповідних заходів. У разі необхідності суб’єкти організовують надання невідкладної медичної (викликають швидку допомогу), психологічної та інших видів допомоги дитині, яка постраждала від жорстокого поводження. </a:t>
            </a:r>
            <a:endParaRPr lang="ru-RU" sz="2400" b="1" dirty="0"/>
          </a:p>
          <a:p>
            <a:pPr algn="just"/>
            <a:r>
              <a:rPr lang="uk-UA" sz="2400" b="1" dirty="0"/>
              <a:t>Усі суб’єкти в межах компетенції долучаються до вжиття невідкладних заходів з ліквідації наслідків жорстокого поводження з дитиною або загрози його вчинення.</a:t>
            </a:r>
            <a:endParaRPr lang="ru-RU" sz="2400" b="1" dirty="0"/>
          </a:p>
        </p:txBody>
      </p:sp>
    </p:spTree>
    <p:extLst>
      <p:ext uri="{BB962C8B-B14F-4D97-AF65-F5344CB8AC3E}">
        <p14:creationId xmlns:p14="http://schemas.microsoft.com/office/powerpoint/2010/main" val="2160572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86C4A-F9EA-4741-84C3-38C8FA45A54D}"/>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E32EF13C-388D-43F1-9E32-CBE4E7308C81}"/>
              </a:ext>
            </a:extLst>
          </p:cNvPr>
          <p:cNvSpPr>
            <a:spLocks noGrp="1"/>
          </p:cNvSpPr>
          <p:nvPr>
            <p:ph type="subTitle" idx="1"/>
          </p:nvPr>
        </p:nvSpPr>
        <p:spPr/>
        <p:txBody>
          <a:bodyPr/>
          <a:lstStyle/>
          <a:p>
            <a:endParaRPr lang="ru-RU"/>
          </a:p>
        </p:txBody>
      </p:sp>
      <p:sp>
        <p:nvSpPr>
          <p:cNvPr id="4" name="Блок-схема: типовой процесс 3">
            <a:extLst>
              <a:ext uri="{FF2B5EF4-FFF2-40B4-BE49-F238E27FC236}">
                <a16:creationId xmlns:a16="http://schemas.microsoft.com/office/drawing/2014/main" id="{579EC473-BA15-48A6-87A2-3FAFADB0EAE3}"/>
              </a:ext>
            </a:extLst>
          </p:cNvPr>
          <p:cNvSpPr/>
          <p:nvPr/>
        </p:nvSpPr>
        <p:spPr>
          <a:xfrm>
            <a:off x="0" y="0"/>
            <a:ext cx="10727140" cy="10639425"/>
          </a:xfrm>
          <a:prstGeom prst="flowChartPredefinedProcess">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600" b="1" u="sng" dirty="0">
                <a:solidFill>
                  <a:schemeClr val="accent1"/>
                </a:solidFill>
              </a:rPr>
              <a:t>Служби у справах дітей:</a:t>
            </a:r>
          </a:p>
          <a:p>
            <a:endParaRPr lang="ru-RU" sz="2000" b="1" u="sng" dirty="0">
              <a:solidFill>
                <a:schemeClr val="accent1"/>
              </a:solidFill>
            </a:endParaRPr>
          </a:p>
          <a:p>
            <a:pPr marL="342900" indent="-342900">
              <a:buFont typeface="Wingdings" panose="05000000000000000000" pitchFamily="2" charset="2"/>
              <a:buChar char="q"/>
            </a:pPr>
            <a:r>
              <a:rPr lang="uk-UA" sz="2200" dirty="0"/>
              <a:t> </a:t>
            </a:r>
            <a:r>
              <a:rPr lang="uk-UA" sz="2200" dirty="0">
                <a:solidFill>
                  <a:schemeClr val="accent1"/>
                </a:solidFill>
              </a:rPr>
              <a:t>- </a:t>
            </a:r>
            <a:r>
              <a:rPr lang="uk-UA" sz="2200" b="1" dirty="0">
                <a:solidFill>
                  <a:schemeClr val="accent1"/>
                </a:solidFill>
              </a:rPr>
              <a:t>здійснюють приймання звернень та повідомлень про випадки жорстокого поводження щодо дитини; </a:t>
            </a:r>
          </a:p>
          <a:p>
            <a:pPr marL="342900" indent="-342900">
              <a:buFont typeface="Wingdings" panose="05000000000000000000" pitchFamily="2" charset="2"/>
              <a:buChar char="q"/>
            </a:pPr>
            <a:endParaRPr lang="ru-RU" sz="2200" b="1" dirty="0">
              <a:solidFill>
                <a:schemeClr val="accent1"/>
              </a:solidFill>
            </a:endParaRPr>
          </a:p>
          <a:p>
            <a:pPr marL="342900" indent="-342900">
              <a:buFont typeface="Wingdings" panose="05000000000000000000" pitchFamily="2" charset="2"/>
              <a:buChar char="q"/>
            </a:pPr>
            <a:r>
              <a:rPr lang="uk-UA" sz="2200" b="1" dirty="0">
                <a:solidFill>
                  <a:schemeClr val="accent1"/>
                </a:solidFill>
              </a:rPr>
              <a:t>ведуть облік дітей, які перебувають у складних життєвих обставинах у зв’язку з жорстоким поводженням з ними або загрозою щодо його вчинення; </a:t>
            </a:r>
          </a:p>
          <a:p>
            <a:pPr marL="342900" indent="-342900">
              <a:buFont typeface="Wingdings" panose="05000000000000000000" pitchFamily="2" charset="2"/>
              <a:buChar char="q"/>
            </a:pPr>
            <a:endParaRPr lang="ru-RU" sz="2200" b="1" dirty="0">
              <a:solidFill>
                <a:schemeClr val="accent1"/>
              </a:solidFill>
            </a:endParaRPr>
          </a:p>
          <a:p>
            <a:pPr marL="342900" indent="-342900">
              <a:buFont typeface="Wingdings" panose="05000000000000000000" pitchFamily="2" charset="2"/>
              <a:buChar char="q"/>
            </a:pPr>
            <a:r>
              <a:rPr lang="uk-UA" sz="2200" b="1" dirty="0">
                <a:solidFill>
                  <a:schemeClr val="accent1"/>
                </a:solidFill>
              </a:rPr>
              <a:t>координують діяльність суб’єктів при вирішенні питань соціального захисту дітей, які постраждали від жорстокого поводження;</a:t>
            </a:r>
          </a:p>
          <a:p>
            <a:pPr marL="342900" indent="-342900">
              <a:buFont typeface="Wingdings" panose="05000000000000000000" pitchFamily="2" charset="2"/>
              <a:buChar char="q"/>
            </a:pPr>
            <a:endParaRPr lang="ru-RU" sz="2200" b="1" dirty="0">
              <a:solidFill>
                <a:schemeClr val="accent1"/>
              </a:solidFill>
            </a:endParaRPr>
          </a:p>
          <a:p>
            <a:pPr marL="342900" indent="-342900">
              <a:buFont typeface="Wingdings" panose="05000000000000000000" pitchFamily="2" charset="2"/>
              <a:buChar char="q"/>
            </a:pPr>
            <a:r>
              <a:rPr lang="uk-UA" sz="2200" b="1" dirty="0">
                <a:solidFill>
                  <a:schemeClr val="accent1"/>
                </a:solidFill>
              </a:rPr>
              <a:t> - забезпечують надання необхідної допомоги дитині, яка постраждала від жорстокого поводження, у взаємодії з іншими суб’єктами та з урахуванням найкращих інтересів дитини; </a:t>
            </a:r>
          </a:p>
          <a:p>
            <a:pPr marL="342900" indent="-342900">
              <a:buFont typeface="Wingdings" panose="05000000000000000000" pitchFamily="2" charset="2"/>
              <a:buChar char="q"/>
            </a:pPr>
            <a:endParaRPr lang="ru-RU" sz="2200" b="1" dirty="0">
              <a:solidFill>
                <a:schemeClr val="accent1"/>
              </a:solidFill>
            </a:endParaRPr>
          </a:p>
          <a:p>
            <a:pPr marL="342900" indent="-342900">
              <a:buFont typeface="Wingdings" panose="05000000000000000000" pitchFamily="2" charset="2"/>
              <a:buChar char="q"/>
            </a:pPr>
            <a:r>
              <a:rPr lang="uk-UA" sz="2200" b="1" dirty="0">
                <a:solidFill>
                  <a:schemeClr val="accent1"/>
                </a:solidFill>
              </a:rPr>
              <a:t>направляють дитину до закладів охорони здоров’я для обстеження стану її здоров’я, надання дитині необхідної медичної допомоги, у тому числі лікування в стаціонарі, та документування фактів жорстокого поводження з нею; </a:t>
            </a:r>
          </a:p>
          <a:p>
            <a:pPr marL="342900" indent="-342900">
              <a:buFont typeface="Wingdings" panose="05000000000000000000" pitchFamily="2" charset="2"/>
              <a:buChar char="q"/>
            </a:pPr>
            <a:endParaRPr lang="ru-RU" sz="2200" b="1" dirty="0">
              <a:solidFill>
                <a:schemeClr val="accent1"/>
              </a:solidFill>
            </a:endParaRPr>
          </a:p>
          <a:p>
            <a:pPr marL="342900" indent="-342900">
              <a:buFont typeface="Wingdings" panose="05000000000000000000" pitchFamily="2" charset="2"/>
              <a:buChar char="q"/>
            </a:pPr>
            <a:r>
              <a:rPr lang="uk-UA" sz="2200" b="1" dirty="0">
                <a:solidFill>
                  <a:schemeClr val="accent1"/>
                </a:solidFill>
              </a:rPr>
              <a:t>у разі необхідності представляють (у тому числі в судах) інтереси дітей, які постраждали від жорстокого поводження або стосовно яких існує загроза його вчинення. </a:t>
            </a:r>
          </a:p>
          <a:p>
            <a:pPr marL="342900" indent="-342900">
              <a:buFontTx/>
              <a:buChar char="-"/>
            </a:pPr>
            <a:endParaRPr lang="ru-RU" sz="2200" b="1" dirty="0">
              <a:solidFill>
                <a:schemeClr val="accent1"/>
              </a:solidFill>
            </a:endParaRPr>
          </a:p>
        </p:txBody>
      </p:sp>
    </p:spTree>
    <p:extLst>
      <p:ext uri="{BB962C8B-B14F-4D97-AF65-F5344CB8AC3E}">
        <p14:creationId xmlns:p14="http://schemas.microsoft.com/office/powerpoint/2010/main" val="1107814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D932A4-CD76-4105-9E40-26D6A1ED5144}"/>
              </a:ext>
            </a:extLst>
          </p:cNvPr>
          <p:cNvSpPr>
            <a:spLocks noGrp="1"/>
          </p:cNvSpPr>
          <p:nvPr>
            <p:ph type="title"/>
          </p:nvPr>
        </p:nvSpPr>
        <p:spPr>
          <a:xfrm>
            <a:off x="2676492" y="0"/>
            <a:ext cx="7761145" cy="1026324"/>
          </a:xfrm>
        </p:spPr>
        <p:txBody>
          <a:bodyPr>
            <a:normAutofit/>
          </a:bodyPr>
          <a:lstStyle/>
          <a:p>
            <a:r>
              <a:rPr lang="uk-UA" sz="4400" b="1" dirty="0">
                <a:solidFill>
                  <a:schemeClr val="accent1"/>
                </a:solidFill>
              </a:rPr>
              <a:t>Органи поліції:</a:t>
            </a:r>
            <a:endParaRPr lang="ru-RU" sz="4400" dirty="0">
              <a:solidFill>
                <a:schemeClr val="accent1"/>
              </a:solidFill>
            </a:endParaRPr>
          </a:p>
        </p:txBody>
      </p:sp>
      <p:sp>
        <p:nvSpPr>
          <p:cNvPr id="7" name="Блок-схема: знак завершения 6">
            <a:extLst>
              <a:ext uri="{FF2B5EF4-FFF2-40B4-BE49-F238E27FC236}">
                <a16:creationId xmlns:a16="http://schemas.microsoft.com/office/drawing/2014/main" id="{543AADB3-A274-4B90-AF9D-02A42C5D54A2}"/>
              </a:ext>
            </a:extLst>
          </p:cNvPr>
          <p:cNvSpPr/>
          <p:nvPr/>
        </p:nvSpPr>
        <p:spPr>
          <a:xfrm>
            <a:off x="312913" y="1772421"/>
            <a:ext cx="10200924" cy="1602523"/>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r>
              <a:rPr lang="uk-UA" b="1" dirty="0"/>
              <a:t>здійснюють прийняття інформації про факти жорстокого поводження з дітьми або загрозу щодо їх вчинення цілодобово. Заяви та повідомлення зобов’язані приймати всі працівники поліції;</a:t>
            </a:r>
            <a:endParaRPr lang="ru-RU" b="1" dirty="0"/>
          </a:p>
        </p:txBody>
      </p:sp>
      <p:sp>
        <p:nvSpPr>
          <p:cNvPr id="10" name="Блок-схема: знак завершения 9">
            <a:extLst>
              <a:ext uri="{FF2B5EF4-FFF2-40B4-BE49-F238E27FC236}">
                <a16:creationId xmlns:a16="http://schemas.microsoft.com/office/drawing/2014/main" id="{A6F3CD06-A8FD-40A4-A454-EAAE76BDDEC2}"/>
              </a:ext>
            </a:extLst>
          </p:cNvPr>
          <p:cNvSpPr/>
          <p:nvPr/>
        </p:nvSpPr>
        <p:spPr>
          <a:xfrm>
            <a:off x="220088" y="7658790"/>
            <a:ext cx="10048524" cy="1662545"/>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r>
              <a:rPr lang="uk-UA" b="1" dirty="0"/>
              <a:t>усі заяви, повідомлення, протоколи усної заяви, рапорти про факти жорстокого поводження з дітьми (загрозу його вчинення) розглядає керівництво органу поліції та надає письмові резолюції працівникам уповноваженого підрозділу поліції щодо необхідних заходів для подальшого прийняття рішення згідно із законодавством; </a:t>
            </a:r>
            <a:endParaRPr lang="ru-RU" b="1" dirty="0"/>
          </a:p>
        </p:txBody>
      </p:sp>
      <p:sp>
        <p:nvSpPr>
          <p:cNvPr id="11" name="Блок-схема: знак завершения 10">
            <a:extLst>
              <a:ext uri="{FF2B5EF4-FFF2-40B4-BE49-F238E27FC236}">
                <a16:creationId xmlns:a16="http://schemas.microsoft.com/office/drawing/2014/main" id="{0BD43265-2EEE-44AC-8C36-CB564C1AB69D}"/>
              </a:ext>
            </a:extLst>
          </p:cNvPr>
          <p:cNvSpPr/>
          <p:nvPr/>
        </p:nvSpPr>
        <p:spPr>
          <a:xfrm>
            <a:off x="312913" y="5768164"/>
            <a:ext cx="10048524" cy="1662545"/>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uk-UA" b="1" dirty="0"/>
              <a:t>при отриманні інформації про факт жорстокого поводження з дитиною (загрозу його вчинення) працівник поліції уживає заходів щодо її внесення до журналу Єдиного обліку заяв і повідомлень про вчинені кримінальні правопорушення та інші події; </a:t>
            </a:r>
            <a:endParaRPr lang="ru-RU" b="1" dirty="0"/>
          </a:p>
        </p:txBody>
      </p:sp>
      <p:sp>
        <p:nvSpPr>
          <p:cNvPr id="12" name="Блок-схема: знак завершения 11">
            <a:extLst>
              <a:ext uri="{FF2B5EF4-FFF2-40B4-BE49-F238E27FC236}">
                <a16:creationId xmlns:a16="http://schemas.microsoft.com/office/drawing/2014/main" id="{50293F6D-5C0D-43DB-B3E7-44CD62295F4D}"/>
              </a:ext>
            </a:extLst>
          </p:cNvPr>
          <p:cNvSpPr/>
          <p:nvPr/>
        </p:nvSpPr>
        <p:spPr>
          <a:xfrm>
            <a:off x="220088" y="3531537"/>
            <a:ext cx="10048524" cy="1923442"/>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uk-UA" dirty="0"/>
          </a:p>
          <a:p>
            <a:pPr algn="ctr"/>
            <a:r>
              <a:rPr lang="uk-UA" b="1" dirty="0"/>
              <a:t>у разі неможливості подання письмової заяви працівник поліції повинен скласти протокол усної заяви або рапорт про факт жорстокого поводження з дитиною (загрозу його вчинення), у якому зазначаються: прізвище, ім’я, по батькові постраждалої дитини, інформація про особу, яка жорстоко поводилася з дитиною чи реально мала такий намір, час і місце випадку, інші необхідні обставини; </a:t>
            </a:r>
            <a:endParaRPr lang="ru-RU" b="1" dirty="0"/>
          </a:p>
          <a:p>
            <a:pPr algn="ctr"/>
            <a:endParaRPr lang="ru-RU" dirty="0"/>
          </a:p>
        </p:txBody>
      </p:sp>
    </p:spTree>
    <p:extLst>
      <p:ext uri="{BB962C8B-B14F-4D97-AF65-F5344CB8AC3E}">
        <p14:creationId xmlns:p14="http://schemas.microsoft.com/office/powerpoint/2010/main" val="2501575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D932A4-CD76-4105-9E40-26D6A1ED5144}"/>
              </a:ext>
            </a:extLst>
          </p:cNvPr>
          <p:cNvSpPr>
            <a:spLocks noGrp="1"/>
          </p:cNvSpPr>
          <p:nvPr>
            <p:ph type="title"/>
          </p:nvPr>
        </p:nvSpPr>
        <p:spPr>
          <a:xfrm>
            <a:off x="2493612" y="766998"/>
            <a:ext cx="7761145" cy="1026324"/>
          </a:xfrm>
        </p:spPr>
        <p:txBody>
          <a:bodyPr>
            <a:normAutofit/>
          </a:bodyPr>
          <a:lstStyle/>
          <a:p>
            <a:r>
              <a:rPr lang="uk-UA" sz="4400" b="1" dirty="0">
                <a:solidFill>
                  <a:schemeClr val="accent1"/>
                </a:solidFill>
              </a:rPr>
              <a:t>Органи поліції:</a:t>
            </a:r>
            <a:endParaRPr lang="ru-RU" sz="4400" dirty="0">
              <a:solidFill>
                <a:schemeClr val="accent1"/>
              </a:solidFill>
            </a:endParaRPr>
          </a:p>
        </p:txBody>
      </p:sp>
      <p:sp>
        <p:nvSpPr>
          <p:cNvPr id="12" name="Блок-схема: знак завершения 11">
            <a:extLst>
              <a:ext uri="{FF2B5EF4-FFF2-40B4-BE49-F238E27FC236}">
                <a16:creationId xmlns:a16="http://schemas.microsoft.com/office/drawing/2014/main" id="{50293F6D-5C0D-43DB-B3E7-44CD62295F4D}"/>
              </a:ext>
            </a:extLst>
          </p:cNvPr>
          <p:cNvSpPr/>
          <p:nvPr/>
        </p:nvSpPr>
        <p:spPr>
          <a:xfrm>
            <a:off x="389113" y="4679245"/>
            <a:ext cx="10048524" cy="2320071"/>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uk-UA" b="1" dirty="0"/>
              <a:t>за результатами розгляду звернення, повідомлення про факт жорстокого поводження з дитиною (загрозу щодо його вчинення) працівники уповноваженого підрозділу поліції зобов’язані поінформувати батьків дитини або осіб, які їх замінюють (якщо не вони є винуватцями жорстокого поводження з дитиною або загрози його вчинення), службу у справах дітей та у разі потреби органи прокуратури та суд. </a:t>
            </a:r>
            <a:endParaRPr lang="ru-RU" b="1" dirty="0"/>
          </a:p>
          <a:p>
            <a:pPr algn="ctr"/>
            <a:endParaRPr lang="ru-RU" b="1" dirty="0"/>
          </a:p>
        </p:txBody>
      </p:sp>
      <p:sp>
        <p:nvSpPr>
          <p:cNvPr id="8" name="Блок-схема: знак завершения 7">
            <a:extLst>
              <a:ext uri="{FF2B5EF4-FFF2-40B4-BE49-F238E27FC236}">
                <a16:creationId xmlns:a16="http://schemas.microsoft.com/office/drawing/2014/main" id="{02FB7E2C-DFCA-4049-9BF1-B4A201EBC3BE}"/>
              </a:ext>
            </a:extLst>
          </p:cNvPr>
          <p:cNvSpPr/>
          <p:nvPr/>
        </p:nvSpPr>
        <p:spPr>
          <a:xfrm>
            <a:off x="389113" y="2021512"/>
            <a:ext cx="10048524" cy="2201353"/>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uk-UA" dirty="0"/>
          </a:p>
          <a:p>
            <a:pPr algn="ctr"/>
            <a:r>
              <a:rPr lang="uk-UA" b="1" dirty="0"/>
              <a:t>після отримання заяви, повідомлення, складання протоколу усної заяви або рапорту про факт жорстокого поводження з дитиною (загрозу його вчинення) працівник органу поліції за наявності ознак кримінального правопорушення доповідає про це начальникові слідчого підрозділу для внесення слідчими відповідних відомостей до Єдиного реєстру досудових розслідувань та інформує начальника органу поліції; </a:t>
            </a:r>
            <a:endParaRPr lang="ru-RU" b="1" dirty="0"/>
          </a:p>
          <a:p>
            <a:pPr algn="ctr"/>
            <a:endParaRPr lang="ru-RU" dirty="0"/>
          </a:p>
        </p:txBody>
      </p:sp>
      <p:pic>
        <p:nvPicPr>
          <p:cNvPr id="7170" name="Picture 2" descr="Проект «Шкільний офіцер поліції» — Безпека в громаді">
            <a:extLst>
              <a:ext uri="{FF2B5EF4-FFF2-40B4-BE49-F238E27FC236}">
                <a16:creationId xmlns:a16="http://schemas.microsoft.com/office/drawing/2014/main" id="{66084D54-FF0D-4647-B802-66DB84F19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371" y="7117773"/>
            <a:ext cx="5187604" cy="337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43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037B92B2-765E-F872-BE78-06A6FB22DB89}"/>
              </a:ext>
            </a:extLst>
          </p:cNvPr>
          <p:cNvPicPr>
            <a:picLocks noChangeAspect="1"/>
          </p:cNvPicPr>
          <p:nvPr/>
        </p:nvPicPr>
        <p:blipFill>
          <a:blip r:embed="rId2">
            <a:alphaModFix amt="20000"/>
          </a:blip>
          <a:stretch>
            <a:fillRect/>
          </a:stretch>
        </p:blipFill>
        <p:spPr>
          <a:xfrm>
            <a:off x="5225" y="2274689"/>
            <a:ext cx="10816300" cy="6090047"/>
          </a:xfrm>
          <a:prstGeom prst="rect">
            <a:avLst/>
          </a:prstGeom>
        </p:spPr>
      </p:pic>
      <p:pic>
        <p:nvPicPr>
          <p:cNvPr id="28" name="Рисунок 27">
            <a:extLst>
              <a:ext uri="{FF2B5EF4-FFF2-40B4-BE49-F238E27FC236}">
                <a16:creationId xmlns:a16="http://schemas.microsoft.com/office/drawing/2014/main" id="{DF166B40-6A6C-6F68-9FD8-EDA1AC16CBBB}"/>
              </a:ext>
            </a:extLst>
          </p:cNvPr>
          <p:cNvPicPr>
            <a:picLocks noChangeAspect="1"/>
          </p:cNvPicPr>
          <p:nvPr/>
        </p:nvPicPr>
        <p:blipFill>
          <a:blip r:embed="rId3"/>
          <a:stretch>
            <a:fillRect/>
          </a:stretch>
        </p:blipFill>
        <p:spPr>
          <a:xfrm>
            <a:off x="10450" y="950856"/>
            <a:ext cx="10816300" cy="6090047"/>
          </a:xfrm>
          <a:prstGeom prst="rect">
            <a:avLst/>
          </a:prstGeom>
        </p:spPr>
      </p:pic>
      <p:sp>
        <p:nvSpPr>
          <p:cNvPr id="6" name="TextBox 5">
            <a:extLst>
              <a:ext uri="{FF2B5EF4-FFF2-40B4-BE49-F238E27FC236}">
                <a16:creationId xmlns:a16="http://schemas.microsoft.com/office/drawing/2014/main" id="{6031A6EF-48EA-897C-AD87-14561D8060D4}"/>
              </a:ext>
            </a:extLst>
          </p:cNvPr>
          <p:cNvSpPr txBox="1"/>
          <p:nvPr/>
        </p:nvSpPr>
        <p:spPr>
          <a:xfrm>
            <a:off x="486388" y="1397639"/>
            <a:ext cx="8355383" cy="4465966"/>
          </a:xfrm>
          <a:prstGeom prst="rect">
            <a:avLst/>
          </a:prstGeom>
          <a:noFill/>
        </p:spPr>
        <p:txBody>
          <a:bodyPr wrap="square">
            <a:spAutoFit/>
          </a:bodyPr>
          <a:lstStyle/>
          <a:p>
            <a:r>
              <a:rPr lang="uk-UA" sz="2842" b="1" dirty="0">
                <a:latin typeface="Montserrat" pitchFamily="2" charset="0"/>
                <a:ea typeface="Times New Roman" panose="02020603050405020304" pitchFamily="18" charset="0"/>
              </a:rPr>
              <a:t>Домашнє насильство </a:t>
            </a:r>
            <a:endParaRPr lang="de-DE" sz="2842" b="1" dirty="0">
              <a:latin typeface="Montserrat" pitchFamily="2" charset="0"/>
              <a:ea typeface="Times New Roman" panose="02020603050405020304" pitchFamily="18" charset="0"/>
            </a:endParaRPr>
          </a:p>
          <a:p>
            <a:r>
              <a:rPr lang="uk-UA" sz="2842" b="1" dirty="0">
                <a:latin typeface="Montserrat" pitchFamily="2" charset="0"/>
                <a:ea typeface="Times New Roman" panose="02020603050405020304" pitchFamily="18" charset="0"/>
              </a:rPr>
              <a:t>щодо дитини</a:t>
            </a:r>
            <a:r>
              <a:rPr lang="uk-UA" sz="2842" dirty="0">
                <a:latin typeface="Montserrat" pitchFamily="2" charset="0"/>
                <a:ea typeface="Times New Roman" panose="02020603050405020304" pitchFamily="18" charset="0"/>
              </a:rPr>
              <a:t> – будь-які умисні дії фізичного, сексуального, </a:t>
            </a:r>
            <a:br>
              <a:rPr lang="uk-UA" sz="2842" dirty="0">
                <a:latin typeface="Montserrat" pitchFamily="2" charset="0"/>
                <a:ea typeface="Times New Roman" panose="02020603050405020304" pitchFamily="18" charset="0"/>
              </a:rPr>
            </a:br>
            <a:r>
              <a:rPr lang="uk-UA" sz="2842" dirty="0">
                <a:latin typeface="Montserrat" pitchFamily="2" charset="0"/>
                <a:ea typeface="Times New Roman" panose="02020603050405020304" pitchFamily="18" charset="0"/>
              </a:rPr>
              <a:t>психологічного чи економічного спрямування будь-якого члена </a:t>
            </a:r>
          </a:p>
          <a:p>
            <a:r>
              <a:rPr lang="uk-UA" sz="2842" dirty="0">
                <a:latin typeface="Montserrat" pitchFamily="2" charset="0"/>
                <a:ea typeface="Times New Roman" panose="02020603050405020304" pitchFamily="18" charset="0"/>
              </a:rPr>
              <a:t>сім'ї по відношенню до дитини, </a:t>
            </a:r>
            <a:br>
              <a:rPr lang="uk-UA" sz="2842" dirty="0">
                <a:latin typeface="Montserrat" pitchFamily="2" charset="0"/>
                <a:ea typeface="Times New Roman" panose="02020603050405020304" pitchFamily="18" charset="0"/>
              </a:rPr>
            </a:br>
            <a:r>
              <a:rPr lang="uk-UA" sz="2842" dirty="0">
                <a:latin typeface="Montserrat" pitchFamily="2" charset="0"/>
                <a:ea typeface="Times New Roman" panose="02020603050405020304" pitchFamily="18" charset="0"/>
              </a:rPr>
              <a:t>що порушують права і свободи </a:t>
            </a:r>
            <a:br>
              <a:rPr lang="uk-UA" sz="2842" dirty="0">
                <a:latin typeface="Montserrat" pitchFamily="2" charset="0"/>
                <a:ea typeface="Times New Roman" panose="02020603050405020304" pitchFamily="18" charset="0"/>
              </a:rPr>
            </a:br>
            <a:r>
              <a:rPr lang="uk-UA" sz="2842" dirty="0">
                <a:latin typeface="Montserrat" pitchFamily="2" charset="0"/>
                <a:ea typeface="Times New Roman" panose="02020603050405020304" pitchFamily="18" charset="0"/>
              </a:rPr>
              <a:t>дитини, наносять їй моральну </a:t>
            </a:r>
            <a:br>
              <a:rPr lang="uk-UA" sz="2842" dirty="0">
                <a:latin typeface="Montserrat" pitchFamily="2" charset="0"/>
                <a:ea typeface="Times New Roman" panose="02020603050405020304" pitchFamily="18" charset="0"/>
              </a:rPr>
            </a:br>
            <a:r>
              <a:rPr lang="uk-UA" sz="2842" dirty="0">
                <a:latin typeface="Montserrat" pitchFamily="2" charset="0"/>
                <a:ea typeface="Times New Roman" panose="02020603050405020304" pitchFamily="18" charset="0"/>
              </a:rPr>
              <a:t>шкоду, шкоду фізичному </a:t>
            </a:r>
            <a:br>
              <a:rPr lang="uk-UA" sz="2842" dirty="0">
                <a:latin typeface="Montserrat" pitchFamily="2" charset="0"/>
                <a:ea typeface="Times New Roman" panose="02020603050405020304" pitchFamily="18" charset="0"/>
              </a:rPr>
            </a:br>
            <a:r>
              <a:rPr lang="uk-UA" sz="2842" dirty="0">
                <a:latin typeface="Montserrat" pitchFamily="2" charset="0"/>
                <a:ea typeface="Times New Roman" panose="02020603050405020304" pitchFamily="18" charset="0"/>
              </a:rPr>
              <a:t>чи психічному здоров'ю. </a:t>
            </a:r>
            <a:endParaRPr lang="ru-UA" sz="2842" dirty="0">
              <a:latin typeface="Montserrat" pitchFamily="2" charset="0"/>
            </a:endParaRPr>
          </a:p>
        </p:txBody>
      </p:sp>
      <p:pic>
        <p:nvPicPr>
          <p:cNvPr id="3074" name="Picture 2" descr="Як виявити психологічне насильство у сім'ї ? | Безоплатна правова допомога">
            <a:extLst>
              <a:ext uri="{FF2B5EF4-FFF2-40B4-BE49-F238E27FC236}">
                <a16:creationId xmlns:a16="http://schemas.microsoft.com/office/drawing/2014/main" id="{DD7ED81E-65E0-4EA4-9B93-51E026FEE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2472" y="6235594"/>
            <a:ext cx="6540346" cy="425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446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D932A4-CD76-4105-9E40-26D6A1ED5144}"/>
              </a:ext>
            </a:extLst>
          </p:cNvPr>
          <p:cNvSpPr>
            <a:spLocks noGrp="1"/>
          </p:cNvSpPr>
          <p:nvPr>
            <p:ph type="title"/>
          </p:nvPr>
        </p:nvSpPr>
        <p:spPr>
          <a:xfrm>
            <a:off x="2493612" y="34742"/>
            <a:ext cx="7761145" cy="1026324"/>
          </a:xfrm>
        </p:spPr>
        <p:txBody>
          <a:bodyPr>
            <a:normAutofit/>
          </a:bodyPr>
          <a:lstStyle/>
          <a:p>
            <a:r>
              <a:rPr lang="uk-UA" sz="4400" b="1" dirty="0">
                <a:solidFill>
                  <a:schemeClr val="accent1"/>
                </a:solidFill>
              </a:rPr>
              <a:t>ЗАКЛАДИ ОСВІТИ:</a:t>
            </a:r>
            <a:endParaRPr lang="ru-RU" sz="4400" dirty="0">
              <a:solidFill>
                <a:schemeClr val="accent1"/>
              </a:solidFill>
            </a:endParaRPr>
          </a:p>
        </p:txBody>
      </p:sp>
      <p:sp>
        <p:nvSpPr>
          <p:cNvPr id="8" name="Блок-схема: знак завершения 7">
            <a:extLst>
              <a:ext uri="{FF2B5EF4-FFF2-40B4-BE49-F238E27FC236}">
                <a16:creationId xmlns:a16="http://schemas.microsoft.com/office/drawing/2014/main" id="{02FB7E2C-DFCA-4049-9BF1-B4A201EBC3BE}"/>
              </a:ext>
            </a:extLst>
          </p:cNvPr>
          <p:cNvSpPr/>
          <p:nvPr/>
        </p:nvSpPr>
        <p:spPr>
          <a:xfrm>
            <a:off x="206233" y="1163476"/>
            <a:ext cx="10048524" cy="156958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a:t>здійснюють приймання звернень та повідомлень про випадки жорстокого поводження щодо дитини;</a:t>
            </a:r>
            <a:endParaRPr lang="ru-RU"/>
          </a:p>
        </p:txBody>
      </p:sp>
      <p:sp>
        <p:nvSpPr>
          <p:cNvPr id="5" name="Блок-схема: знак завершения 4">
            <a:extLst>
              <a:ext uri="{FF2B5EF4-FFF2-40B4-BE49-F238E27FC236}">
                <a16:creationId xmlns:a16="http://schemas.microsoft.com/office/drawing/2014/main" id="{89460F3B-6BED-4736-97EC-8BBD182554C8}"/>
              </a:ext>
            </a:extLst>
          </p:cNvPr>
          <p:cNvSpPr/>
          <p:nvPr/>
        </p:nvSpPr>
        <p:spPr>
          <a:xfrm>
            <a:off x="206233" y="2957677"/>
            <a:ext cx="10048524" cy="156958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dirty="0"/>
              <a:t>терміново (протягом однієї доби) передають повідомлення у письмовій формі до служби у справах дітей, органів поліції про випадок жорстокого поводження з дитиною чи загрозу його вчинення</a:t>
            </a:r>
            <a:endParaRPr lang="ru-RU" dirty="0"/>
          </a:p>
        </p:txBody>
      </p:sp>
      <p:sp>
        <p:nvSpPr>
          <p:cNvPr id="6" name="Блок-схема: знак завершения 5">
            <a:extLst>
              <a:ext uri="{FF2B5EF4-FFF2-40B4-BE49-F238E27FC236}">
                <a16:creationId xmlns:a16="http://schemas.microsoft.com/office/drawing/2014/main" id="{FECB8DB8-A116-41F2-A7F0-03BDF3C4ABC4}"/>
              </a:ext>
            </a:extLst>
          </p:cNvPr>
          <p:cNvSpPr/>
          <p:nvPr/>
        </p:nvSpPr>
        <p:spPr>
          <a:xfrm>
            <a:off x="206233" y="4717558"/>
            <a:ext cx="10048524" cy="156958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dirty="0"/>
              <a:t>у межах компетенції вживають заходів щодо виявлення і припинення фактів жорстокого поводження з дітьми або загрози його вчинення в закладах освіти; - організовують роботу психологічної служби системи освіти з дітьми, які постраждали від жорстокого поводження;</a:t>
            </a:r>
            <a:endParaRPr lang="ru-RU" dirty="0"/>
          </a:p>
        </p:txBody>
      </p:sp>
      <p:sp>
        <p:nvSpPr>
          <p:cNvPr id="7" name="Блок-схема: знак завершения 6">
            <a:extLst>
              <a:ext uri="{FF2B5EF4-FFF2-40B4-BE49-F238E27FC236}">
                <a16:creationId xmlns:a16="http://schemas.microsoft.com/office/drawing/2014/main" id="{7F55AA7A-4FAA-43ED-AE18-D90C61F23FE2}"/>
              </a:ext>
            </a:extLst>
          </p:cNvPr>
          <p:cNvSpPr/>
          <p:nvPr/>
        </p:nvSpPr>
        <p:spPr>
          <a:xfrm>
            <a:off x="206233" y="6667735"/>
            <a:ext cx="10048524" cy="156958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dirty="0"/>
              <a:t>проводять роз’яснювальну роботу з батьками та іншими учасниками навчально-виховного процесу із запобігання, протидії негативним наслідкам жорстокого поводження з дітьми. </a:t>
            </a:r>
            <a:endParaRPr lang="ru-RU" dirty="0"/>
          </a:p>
        </p:txBody>
      </p:sp>
      <p:pic>
        <p:nvPicPr>
          <p:cNvPr id="6146" name="Picture 2" descr="Як проводити уроки для учнів з ООП: корисні лайфхаки для вчителів - Україна  новини - Освіта">
            <a:extLst>
              <a:ext uri="{FF2B5EF4-FFF2-40B4-BE49-F238E27FC236}">
                <a16:creationId xmlns:a16="http://schemas.microsoft.com/office/drawing/2014/main" id="{1A83A0FB-A788-46C3-A8A0-ED9174EAA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24" y="8261390"/>
            <a:ext cx="3573549" cy="23780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Як учителю не піддаватись на провокації учнів і спокійно провести урок:  поради освітнього експерта">
            <a:extLst>
              <a:ext uri="{FF2B5EF4-FFF2-40B4-BE49-F238E27FC236}">
                <a16:creationId xmlns:a16="http://schemas.microsoft.com/office/drawing/2014/main" id="{99139057-8202-455E-8B14-1B3D633B1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495" y="8261389"/>
            <a:ext cx="3954943" cy="234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830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D932A4-CD76-4105-9E40-26D6A1ED5144}"/>
              </a:ext>
            </a:extLst>
          </p:cNvPr>
          <p:cNvSpPr>
            <a:spLocks noGrp="1"/>
          </p:cNvSpPr>
          <p:nvPr>
            <p:ph type="title"/>
          </p:nvPr>
        </p:nvSpPr>
        <p:spPr>
          <a:xfrm>
            <a:off x="851261" y="0"/>
            <a:ext cx="8758467" cy="1026324"/>
          </a:xfrm>
        </p:spPr>
        <p:txBody>
          <a:bodyPr>
            <a:noAutofit/>
          </a:bodyPr>
          <a:lstStyle/>
          <a:p>
            <a:r>
              <a:rPr lang="uk-UA" sz="4000" b="1" dirty="0">
                <a:solidFill>
                  <a:schemeClr val="accent1"/>
                </a:solidFill>
              </a:rPr>
              <a:t>ЗАКЛАДИ ОХОРОНИ ЗДОРОВ</a:t>
            </a:r>
            <a:r>
              <a:rPr lang="en-US" sz="4000" b="1" dirty="0">
                <a:solidFill>
                  <a:schemeClr val="accent1"/>
                </a:solidFill>
              </a:rPr>
              <a:t>’</a:t>
            </a:r>
            <a:r>
              <a:rPr lang="uk-UA" sz="4000" b="1" dirty="0">
                <a:solidFill>
                  <a:schemeClr val="accent1"/>
                </a:solidFill>
              </a:rPr>
              <a:t>Я :</a:t>
            </a:r>
            <a:endParaRPr lang="ru-RU" sz="4000" dirty="0">
              <a:solidFill>
                <a:schemeClr val="accent1"/>
              </a:solidFill>
            </a:endParaRPr>
          </a:p>
        </p:txBody>
      </p:sp>
      <p:sp>
        <p:nvSpPr>
          <p:cNvPr id="8" name="Блок-схема: знак завершения 7">
            <a:extLst>
              <a:ext uri="{FF2B5EF4-FFF2-40B4-BE49-F238E27FC236}">
                <a16:creationId xmlns:a16="http://schemas.microsoft.com/office/drawing/2014/main" id="{02FB7E2C-DFCA-4049-9BF1-B4A201EBC3BE}"/>
              </a:ext>
            </a:extLst>
          </p:cNvPr>
          <p:cNvSpPr/>
          <p:nvPr/>
        </p:nvSpPr>
        <p:spPr>
          <a:xfrm>
            <a:off x="206233" y="1163476"/>
            <a:ext cx="10048524" cy="156958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dirty="0"/>
              <a:t>здійснюють приймання звернень та повідомлень про випадки жорстокого поводження щодо дитини</a:t>
            </a:r>
            <a:endParaRPr lang="ru-RU" dirty="0"/>
          </a:p>
        </p:txBody>
      </p:sp>
      <p:sp>
        <p:nvSpPr>
          <p:cNvPr id="5" name="Блок-схема: знак завершения 4">
            <a:extLst>
              <a:ext uri="{FF2B5EF4-FFF2-40B4-BE49-F238E27FC236}">
                <a16:creationId xmlns:a16="http://schemas.microsoft.com/office/drawing/2014/main" id="{89460F3B-6BED-4736-97EC-8BBD182554C8}"/>
              </a:ext>
            </a:extLst>
          </p:cNvPr>
          <p:cNvSpPr/>
          <p:nvPr/>
        </p:nvSpPr>
        <p:spPr>
          <a:xfrm>
            <a:off x="206233" y="2957677"/>
            <a:ext cx="10048524" cy="156958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dirty="0"/>
              <a:t>терміново (протягом однієї доби) передають повідомлення у письмовій формі до служби у справах дітей, органів поліції за місцезнаходженням закладу охорони здоров’я про випадок жорстокого поводження з дитиною чи загрозу його вчинення</a:t>
            </a:r>
            <a:endParaRPr lang="ru-RU" dirty="0"/>
          </a:p>
        </p:txBody>
      </p:sp>
      <p:sp>
        <p:nvSpPr>
          <p:cNvPr id="6" name="Блок-схема: знак завершения 5">
            <a:extLst>
              <a:ext uri="{FF2B5EF4-FFF2-40B4-BE49-F238E27FC236}">
                <a16:creationId xmlns:a16="http://schemas.microsoft.com/office/drawing/2014/main" id="{FECB8DB8-A116-41F2-A7F0-03BDF3C4ABC4}"/>
              </a:ext>
            </a:extLst>
          </p:cNvPr>
          <p:cNvSpPr/>
          <p:nvPr/>
        </p:nvSpPr>
        <p:spPr>
          <a:xfrm>
            <a:off x="206233" y="4717558"/>
            <a:ext cx="10048524" cy="156958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dirty="0"/>
              <a:t>цілодобово здійснюють прийняття дітей, які постраждали від жорстокого поводження, надають їм необхідну медичну, психологічну (за наявності в закладі охорони здоров’я психолога) допомогу та документують факти жорстокого поводження з дітьми</a:t>
            </a:r>
            <a:endParaRPr lang="ru-RU" dirty="0"/>
          </a:p>
        </p:txBody>
      </p:sp>
      <p:sp>
        <p:nvSpPr>
          <p:cNvPr id="7" name="Блок-схема: знак завершения 6">
            <a:extLst>
              <a:ext uri="{FF2B5EF4-FFF2-40B4-BE49-F238E27FC236}">
                <a16:creationId xmlns:a16="http://schemas.microsoft.com/office/drawing/2014/main" id="{7F55AA7A-4FAA-43ED-AE18-D90C61F23FE2}"/>
              </a:ext>
            </a:extLst>
          </p:cNvPr>
          <p:cNvSpPr/>
          <p:nvPr/>
        </p:nvSpPr>
        <p:spPr>
          <a:xfrm>
            <a:off x="206233" y="6667735"/>
            <a:ext cx="10048524" cy="156958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dirty="0"/>
              <a:t>при обстеженні дитини медичні працівники звертають увагу на ушкодження, що могли виникнути внаслідок жорстокого поводження з нею, повідомляють про це лікаря, який надає дитині первинну медичну допомогу, забезпечують подання інформації до служби у справах дітей та органу поліції</a:t>
            </a:r>
            <a:endParaRPr lang="ru-RU" dirty="0"/>
          </a:p>
        </p:txBody>
      </p:sp>
      <p:sp>
        <p:nvSpPr>
          <p:cNvPr id="11" name="Блок-схема: знак завершения 10">
            <a:extLst>
              <a:ext uri="{FF2B5EF4-FFF2-40B4-BE49-F238E27FC236}">
                <a16:creationId xmlns:a16="http://schemas.microsoft.com/office/drawing/2014/main" id="{E3D4305B-7742-4E1D-8E13-0A0F3BF4A17E}"/>
              </a:ext>
            </a:extLst>
          </p:cNvPr>
          <p:cNvSpPr/>
          <p:nvPr/>
        </p:nvSpPr>
        <p:spPr>
          <a:xfrm>
            <a:off x="206233" y="8617912"/>
            <a:ext cx="10048524" cy="156958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dirty="0"/>
              <a:t>проводять лікування дітей, які постраждали від жорстокого поводження, та надають психологічну допомогу (за наявності в закладі охорони здоров’я психолога). </a:t>
            </a:r>
            <a:endParaRPr lang="ru-RU" dirty="0"/>
          </a:p>
        </p:txBody>
      </p:sp>
    </p:spTree>
    <p:extLst>
      <p:ext uri="{BB962C8B-B14F-4D97-AF65-F5344CB8AC3E}">
        <p14:creationId xmlns:p14="http://schemas.microsoft.com/office/powerpoint/2010/main" val="1437321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D932A4-CD76-4105-9E40-26D6A1ED5144}"/>
              </a:ext>
            </a:extLst>
          </p:cNvPr>
          <p:cNvSpPr>
            <a:spLocks noGrp="1"/>
          </p:cNvSpPr>
          <p:nvPr>
            <p:ph type="title"/>
          </p:nvPr>
        </p:nvSpPr>
        <p:spPr>
          <a:xfrm>
            <a:off x="851261" y="0"/>
            <a:ext cx="8758467" cy="1026324"/>
          </a:xfrm>
        </p:spPr>
        <p:txBody>
          <a:bodyPr>
            <a:noAutofit/>
          </a:bodyPr>
          <a:lstStyle/>
          <a:p>
            <a:pPr algn="ctr"/>
            <a:r>
              <a:rPr lang="uk-UA" b="1" dirty="0">
                <a:solidFill>
                  <a:schemeClr val="accent1"/>
                </a:solidFill>
              </a:rPr>
              <a:t>Центри соціальних служб для сім’ї, дітей та молоді:</a:t>
            </a:r>
            <a:endParaRPr lang="ru-RU" b="1" dirty="0">
              <a:solidFill>
                <a:schemeClr val="accent1"/>
              </a:solidFill>
            </a:endParaRPr>
          </a:p>
        </p:txBody>
      </p:sp>
      <p:sp>
        <p:nvSpPr>
          <p:cNvPr id="8" name="Блок-схема: знак завершения 7">
            <a:extLst>
              <a:ext uri="{FF2B5EF4-FFF2-40B4-BE49-F238E27FC236}">
                <a16:creationId xmlns:a16="http://schemas.microsoft.com/office/drawing/2014/main" id="{02FB7E2C-DFCA-4049-9BF1-B4A201EBC3BE}"/>
              </a:ext>
            </a:extLst>
          </p:cNvPr>
          <p:cNvSpPr/>
          <p:nvPr/>
        </p:nvSpPr>
        <p:spPr>
          <a:xfrm>
            <a:off x="206233" y="1163476"/>
            <a:ext cx="10048524" cy="156958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dirty="0"/>
              <a:t>здійснюють приймання звернень та повідомлень про випадки жорстокого поводження щодо дитини</a:t>
            </a:r>
            <a:endParaRPr lang="ru-RU" dirty="0"/>
          </a:p>
        </p:txBody>
      </p:sp>
      <p:sp>
        <p:nvSpPr>
          <p:cNvPr id="5" name="Блок-схема: знак завершения 4">
            <a:extLst>
              <a:ext uri="{FF2B5EF4-FFF2-40B4-BE49-F238E27FC236}">
                <a16:creationId xmlns:a16="http://schemas.microsoft.com/office/drawing/2014/main" id="{89460F3B-6BED-4736-97EC-8BBD182554C8}"/>
              </a:ext>
            </a:extLst>
          </p:cNvPr>
          <p:cNvSpPr/>
          <p:nvPr/>
        </p:nvSpPr>
        <p:spPr>
          <a:xfrm>
            <a:off x="206233" y="2957677"/>
            <a:ext cx="10048524" cy="156958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dirty="0"/>
              <a:t>терміново (протягом однієї доби) передають повідомлення у письмовій формі до служби у справах дітей, органів поліції про випадок жорстокого поводження з дитиною чи реальну загрозу його вчинення</a:t>
            </a:r>
            <a:endParaRPr lang="ru-RU" dirty="0"/>
          </a:p>
        </p:txBody>
      </p:sp>
      <p:sp>
        <p:nvSpPr>
          <p:cNvPr id="6" name="Блок-схема: знак завершения 5">
            <a:extLst>
              <a:ext uri="{FF2B5EF4-FFF2-40B4-BE49-F238E27FC236}">
                <a16:creationId xmlns:a16="http://schemas.microsoft.com/office/drawing/2014/main" id="{FECB8DB8-A116-41F2-A7F0-03BDF3C4ABC4}"/>
              </a:ext>
            </a:extLst>
          </p:cNvPr>
          <p:cNvSpPr/>
          <p:nvPr/>
        </p:nvSpPr>
        <p:spPr>
          <a:xfrm>
            <a:off x="206233" y="4717558"/>
            <a:ext cx="10048524" cy="156958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dirty="0"/>
              <a:t>здійснюють екстрене втручання, надають необхідні соціальні послуги дітям, які постраждали від жорстокого поводження або стосовно яких існує загроза його вчинення, та забезпечують соціальний супровід сімей, у яких проживають такі діти</a:t>
            </a:r>
            <a:endParaRPr lang="ru-RU" dirty="0"/>
          </a:p>
        </p:txBody>
      </p:sp>
      <p:sp>
        <p:nvSpPr>
          <p:cNvPr id="7" name="Блок-схема: знак завершения 6">
            <a:extLst>
              <a:ext uri="{FF2B5EF4-FFF2-40B4-BE49-F238E27FC236}">
                <a16:creationId xmlns:a16="http://schemas.microsoft.com/office/drawing/2014/main" id="{7F55AA7A-4FAA-43ED-AE18-D90C61F23FE2}"/>
              </a:ext>
            </a:extLst>
          </p:cNvPr>
          <p:cNvSpPr/>
          <p:nvPr/>
        </p:nvSpPr>
        <p:spPr>
          <a:xfrm>
            <a:off x="206233" y="6477439"/>
            <a:ext cx="10048524" cy="1569586"/>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a:t>направляють у разі потреби сім’ї (або одного з членів сім’ї) з дитиною, яка постраждала від жорстокого поводження або стосовно якої існує загроза його вчинення, до центру соціально-психологічної допомоги.</a:t>
            </a:r>
            <a:endParaRPr lang="ru-RU"/>
          </a:p>
        </p:txBody>
      </p:sp>
      <p:pic>
        <p:nvPicPr>
          <p:cNvPr id="8194" name="Picture 2" descr="Обласний центр соціальних служб для сім'ї, дітей та молоді змінює формат  надання соціальних послуг на час карантину | Тальнівська РДА">
            <a:extLst>
              <a:ext uri="{FF2B5EF4-FFF2-40B4-BE49-F238E27FC236}">
                <a16:creationId xmlns:a16="http://schemas.microsoft.com/office/drawing/2014/main" id="{8995ED62-FC8F-41EC-B83D-B615DA173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512" y="7900478"/>
            <a:ext cx="4149725" cy="266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60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E835EF4-55B7-4260-BBE9-93EA8444A1D1}"/>
              </a:ext>
            </a:extLst>
          </p:cNvPr>
          <p:cNvSpPr>
            <a:spLocks noGrp="1"/>
          </p:cNvSpPr>
          <p:nvPr>
            <p:ph idx="1"/>
          </p:nvPr>
        </p:nvSpPr>
        <p:spPr>
          <a:xfrm>
            <a:off x="631561" y="827511"/>
            <a:ext cx="9842475" cy="6038802"/>
          </a:xfrm>
        </p:spPr>
        <p:txBody>
          <a:bodyPr>
            <a:normAutofit/>
          </a:bodyPr>
          <a:lstStyle/>
          <a:p>
            <a:r>
              <a:rPr lang="uk-UA" sz="3200" b="1" dirty="0"/>
              <a:t>На підставі положень </a:t>
            </a:r>
            <a:r>
              <a:rPr lang="uk-UA" sz="3200" b="1" u="sng" dirty="0">
                <a:hlinkClick r:id="rId2"/>
              </a:rPr>
              <a:t>Конституції України</a:t>
            </a:r>
            <a:r>
              <a:rPr lang="uk-UA" sz="3200" b="1" dirty="0"/>
              <a:t> і </a:t>
            </a:r>
            <a:r>
              <a:rPr lang="uk-UA" sz="3200" b="1" u="sng" dirty="0">
                <a:hlinkClick r:id="rId3"/>
              </a:rPr>
              <a:t>Конвенції ООН про права дитини 26 квітня 2001 р.</a:t>
            </a:r>
            <a:r>
              <a:rPr lang="uk-UA" sz="3200" b="1" dirty="0"/>
              <a:t> в Україні прийнято </a:t>
            </a:r>
            <a:r>
              <a:rPr lang="uk-UA" sz="3200" b="1" u="sng" dirty="0">
                <a:hlinkClick r:id="rId4"/>
              </a:rPr>
              <a:t>Закон "Про охорону дитинства",</a:t>
            </a:r>
            <a:r>
              <a:rPr lang="uk-UA" sz="3200" b="1" dirty="0"/>
              <a:t> який визначає охорону дитинства стратегічним загальнонаціональним пріоритетом і з метою забезпечення реалізації прав дитини на життя, охорону здоров'я, освіту, соціальний захист та всебічний розвиток встановлює основні засади державної політики у цій сфері.</a:t>
            </a:r>
            <a:endParaRPr lang="ru-RU" sz="3200" b="1" dirty="0"/>
          </a:p>
          <a:p>
            <a:endParaRPr lang="ru-RU" sz="3200" b="1" dirty="0"/>
          </a:p>
        </p:txBody>
      </p:sp>
      <p:pic>
        <p:nvPicPr>
          <p:cNvPr id="10242" name="Picture 2" descr="Житомирський міський центр соціальних служб міської ради | Житомирська  Міська Рада">
            <a:extLst>
              <a:ext uri="{FF2B5EF4-FFF2-40B4-BE49-F238E27FC236}">
                <a16:creationId xmlns:a16="http://schemas.microsoft.com/office/drawing/2014/main" id="{352129F5-7AEC-4D2E-9DF6-7FFDF043B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2185" y="6746903"/>
            <a:ext cx="3981190" cy="349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365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037B92B2-765E-F872-BE78-06A6FB22DB89}"/>
              </a:ext>
            </a:extLst>
          </p:cNvPr>
          <p:cNvPicPr>
            <a:picLocks noChangeAspect="1"/>
          </p:cNvPicPr>
          <p:nvPr/>
        </p:nvPicPr>
        <p:blipFill>
          <a:blip r:embed="rId2">
            <a:alphaModFix amt="20000"/>
          </a:blip>
          <a:stretch>
            <a:fillRect/>
          </a:stretch>
        </p:blipFill>
        <p:spPr>
          <a:xfrm>
            <a:off x="5225" y="2274689"/>
            <a:ext cx="10816300" cy="6090047"/>
          </a:xfrm>
          <a:prstGeom prst="rect">
            <a:avLst/>
          </a:prstGeom>
        </p:spPr>
      </p:pic>
      <p:pic>
        <p:nvPicPr>
          <p:cNvPr id="28" name="Рисунок 27">
            <a:extLst>
              <a:ext uri="{FF2B5EF4-FFF2-40B4-BE49-F238E27FC236}">
                <a16:creationId xmlns:a16="http://schemas.microsoft.com/office/drawing/2014/main" id="{DF166B40-6A6C-6F68-9FD8-EDA1AC16CBBB}"/>
              </a:ext>
            </a:extLst>
          </p:cNvPr>
          <p:cNvPicPr>
            <a:picLocks noChangeAspect="1"/>
          </p:cNvPicPr>
          <p:nvPr/>
        </p:nvPicPr>
        <p:blipFill>
          <a:blip r:embed="rId3"/>
          <a:stretch>
            <a:fillRect/>
          </a:stretch>
        </p:blipFill>
        <p:spPr>
          <a:xfrm>
            <a:off x="0" y="723331"/>
            <a:ext cx="10816300" cy="8926507"/>
          </a:xfrm>
          <a:prstGeom prst="rect">
            <a:avLst/>
          </a:prstGeom>
        </p:spPr>
      </p:pic>
      <p:sp>
        <p:nvSpPr>
          <p:cNvPr id="8" name="TextBox 7">
            <a:extLst>
              <a:ext uri="{FF2B5EF4-FFF2-40B4-BE49-F238E27FC236}">
                <a16:creationId xmlns:a16="http://schemas.microsoft.com/office/drawing/2014/main" id="{5DDE0DC5-C891-AA03-9EB5-28E93EA32A25}"/>
              </a:ext>
            </a:extLst>
          </p:cNvPr>
          <p:cNvSpPr txBox="1"/>
          <p:nvPr/>
        </p:nvSpPr>
        <p:spPr>
          <a:xfrm>
            <a:off x="2876505" y="3434262"/>
            <a:ext cx="5413375" cy="2677656"/>
          </a:xfrm>
          <a:prstGeom prst="rect">
            <a:avLst/>
          </a:prstGeom>
          <a:noFill/>
        </p:spPr>
        <p:txBody>
          <a:bodyPr wrap="square">
            <a:spAutoFit/>
          </a:bodyPr>
          <a:lstStyle/>
          <a:p>
            <a:pPr marL="304495" indent="-304495">
              <a:buFontTx/>
              <a:buChar char="-"/>
            </a:pPr>
            <a:endParaRPr lang="de-DE" sz="2400" dirty="0">
              <a:latin typeface="Montserrat" pitchFamily="2" charset="0"/>
              <a:ea typeface="Times New Roman" panose="02020603050405020304" pitchFamily="18" charset="0"/>
            </a:endParaRPr>
          </a:p>
          <a:p>
            <a:pPr marL="304495" indent="-304495">
              <a:buFontTx/>
              <a:buChar char="-"/>
            </a:pPr>
            <a:r>
              <a:rPr lang="uk-UA" sz="2400" dirty="0">
                <a:latin typeface="Montserrat" pitchFamily="2" charset="0"/>
                <a:ea typeface="Times New Roman" panose="02020603050405020304" pitchFamily="18" charset="0"/>
              </a:rPr>
              <a:t>примушування дітей до участі у створенні творів, зображень, кіно- та відеопродукції, комп'ютерних програм або інших предметів порнографічного характеру; </a:t>
            </a:r>
            <a:endParaRPr lang="de-DE" sz="2400" dirty="0">
              <a:latin typeface="Montserrat" pitchFamily="2" charset="0"/>
              <a:ea typeface="Times New Roman" panose="02020603050405020304" pitchFamily="18" charset="0"/>
            </a:endParaRPr>
          </a:p>
          <a:p>
            <a:pPr marL="304495" indent="-304495">
              <a:buFontTx/>
              <a:buChar char="-"/>
            </a:pPr>
            <a:endParaRPr lang="de-DE" sz="2400" dirty="0">
              <a:latin typeface="Montserrat" pitchFamily="2" charset="0"/>
              <a:ea typeface="Times New Roman" panose="02020603050405020304" pitchFamily="18" charset="0"/>
            </a:endParaRPr>
          </a:p>
        </p:txBody>
      </p:sp>
      <p:sp>
        <p:nvSpPr>
          <p:cNvPr id="10" name="TextBox 9">
            <a:extLst>
              <a:ext uri="{FF2B5EF4-FFF2-40B4-BE49-F238E27FC236}">
                <a16:creationId xmlns:a16="http://schemas.microsoft.com/office/drawing/2014/main" id="{87531B19-F82C-67D2-A71E-78F028032B89}"/>
              </a:ext>
            </a:extLst>
          </p:cNvPr>
          <p:cNvSpPr txBox="1"/>
          <p:nvPr/>
        </p:nvSpPr>
        <p:spPr>
          <a:xfrm>
            <a:off x="1579686" y="5802672"/>
            <a:ext cx="5413375" cy="1938992"/>
          </a:xfrm>
          <a:prstGeom prst="rect">
            <a:avLst/>
          </a:prstGeom>
          <a:noFill/>
        </p:spPr>
        <p:txBody>
          <a:bodyPr wrap="square">
            <a:spAutoFit/>
          </a:bodyPr>
          <a:lstStyle/>
          <a:p>
            <a:pPr algn="r"/>
            <a:endParaRPr lang="de-DE" sz="2400" dirty="0">
              <a:latin typeface="Montserrat" pitchFamily="2" charset="0"/>
              <a:ea typeface="Times New Roman" panose="02020603050405020304" pitchFamily="18" charset="0"/>
            </a:endParaRPr>
          </a:p>
          <a:p>
            <a:pPr marL="304495" indent="-304495" algn="r">
              <a:buFontTx/>
              <a:buChar char="-"/>
            </a:pPr>
            <a:r>
              <a:rPr lang="uk-UA" sz="2400" dirty="0">
                <a:latin typeface="Montserrat" pitchFamily="2" charset="0"/>
                <a:ea typeface="Times New Roman" panose="02020603050405020304" pitchFamily="18" charset="0"/>
              </a:rPr>
              <a:t>ситуації, за яких дитина стала свідком кримінального правопорушення, внаслідок чого існує загроза її життю або здоров’ю; </a:t>
            </a:r>
            <a:endParaRPr lang="ru-UA" sz="2400" dirty="0">
              <a:latin typeface="Montserrat" pitchFamily="2" charset="0"/>
            </a:endParaRPr>
          </a:p>
        </p:txBody>
      </p:sp>
      <p:pic>
        <p:nvPicPr>
          <p:cNvPr id="6" name="Рисунок 5">
            <a:extLst>
              <a:ext uri="{FF2B5EF4-FFF2-40B4-BE49-F238E27FC236}">
                <a16:creationId xmlns:a16="http://schemas.microsoft.com/office/drawing/2014/main" id="{8152DCE7-C71F-1EC7-F0CE-C6147F5D0C68}"/>
              </a:ext>
            </a:extLst>
          </p:cNvPr>
          <p:cNvPicPr>
            <a:picLocks noChangeAspect="1"/>
          </p:cNvPicPr>
          <p:nvPr/>
        </p:nvPicPr>
        <p:blipFill>
          <a:blip r:embed="rId4"/>
          <a:stretch>
            <a:fillRect/>
          </a:stretch>
        </p:blipFill>
        <p:spPr>
          <a:xfrm>
            <a:off x="-595322" y="2315128"/>
            <a:ext cx="5115000" cy="5115000"/>
          </a:xfrm>
          <a:prstGeom prst="rect">
            <a:avLst/>
          </a:prstGeom>
        </p:spPr>
      </p:pic>
      <p:pic>
        <p:nvPicPr>
          <p:cNvPr id="9" name="Рисунок 8">
            <a:extLst>
              <a:ext uri="{FF2B5EF4-FFF2-40B4-BE49-F238E27FC236}">
                <a16:creationId xmlns:a16="http://schemas.microsoft.com/office/drawing/2014/main" id="{49AAF33C-19F4-EA8F-D47C-B4B1BA625450}"/>
              </a:ext>
            </a:extLst>
          </p:cNvPr>
          <p:cNvPicPr>
            <a:picLocks noChangeAspect="1"/>
          </p:cNvPicPr>
          <p:nvPr/>
        </p:nvPicPr>
        <p:blipFill>
          <a:blip r:embed="rId5"/>
          <a:stretch>
            <a:fillRect/>
          </a:stretch>
        </p:blipFill>
        <p:spPr>
          <a:xfrm>
            <a:off x="6010022" y="5461071"/>
            <a:ext cx="5115000" cy="5115000"/>
          </a:xfrm>
          <a:prstGeom prst="rect">
            <a:avLst/>
          </a:prstGeom>
        </p:spPr>
      </p:pic>
      <p:sp>
        <p:nvSpPr>
          <p:cNvPr id="5" name="Прямоугольник 4">
            <a:extLst>
              <a:ext uri="{FF2B5EF4-FFF2-40B4-BE49-F238E27FC236}">
                <a16:creationId xmlns:a16="http://schemas.microsoft.com/office/drawing/2014/main" id="{0E685AFB-933E-41E6-8339-434838238CC7}"/>
              </a:ext>
            </a:extLst>
          </p:cNvPr>
          <p:cNvSpPr/>
          <p:nvPr/>
        </p:nvSpPr>
        <p:spPr>
          <a:xfrm>
            <a:off x="409989" y="204689"/>
            <a:ext cx="10018062" cy="1200329"/>
          </a:xfrm>
          <a:prstGeom prst="rect">
            <a:avLst/>
          </a:prstGeom>
        </p:spPr>
        <p:txBody>
          <a:bodyPr wrap="square">
            <a:spAutoFit/>
          </a:bodyPr>
          <a:lstStyle/>
          <a:p>
            <a:pPr algn="ctr"/>
            <a:r>
              <a:rPr lang="uk-UA" sz="2400" u="sng" dirty="0">
                <a:solidFill>
                  <a:schemeClr val="accent1"/>
                </a:solidFill>
                <a:latin typeface="Montserrat" pitchFamily="2" charset="0"/>
                <a:ea typeface="Times New Roman" panose="02020603050405020304" pitchFamily="18" charset="0"/>
              </a:rPr>
              <a:t>Жорстоке поводження з дитиною – будь-які форми фізичного, психологічного, сексуального або економічного насильства над дитиною в сім’ї або поза нею, у тому числі:</a:t>
            </a:r>
            <a:r>
              <a:rPr lang="ru-UA" sz="2400" u="sng" dirty="0">
                <a:solidFill>
                  <a:schemeClr val="accent1"/>
                </a:solidFill>
                <a:latin typeface="Montserrat" pitchFamily="2" charset="0"/>
              </a:rPr>
              <a:t> </a:t>
            </a:r>
          </a:p>
        </p:txBody>
      </p:sp>
      <p:sp>
        <p:nvSpPr>
          <p:cNvPr id="7" name="Прямоугольник 6">
            <a:extLst>
              <a:ext uri="{FF2B5EF4-FFF2-40B4-BE49-F238E27FC236}">
                <a16:creationId xmlns:a16="http://schemas.microsoft.com/office/drawing/2014/main" id="{24527612-73D5-4CEB-BAEF-6501667AD5E4}"/>
              </a:ext>
            </a:extLst>
          </p:cNvPr>
          <p:cNvSpPr/>
          <p:nvPr/>
        </p:nvSpPr>
        <p:spPr>
          <a:xfrm>
            <a:off x="1579686" y="1610862"/>
            <a:ext cx="7879404" cy="1938992"/>
          </a:xfrm>
          <a:prstGeom prst="rect">
            <a:avLst/>
          </a:prstGeom>
        </p:spPr>
        <p:txBody>
          <a:bodyPr wrap="square">
            <a:spAutoFit/>
          </a:bodyPr>
          <a:lstStyle/>
          <a:p>
            <a:pPr marL="304495" indent="-304495" algn="r">
              <a:buFontTx/>
              <a:buChar char="-"/>
            </a:pPr>
            <a:r>
              <a:rPr lang="uk-UA" sz="2400" dirty="0">
                <a:latin typeface="Montserrat" pitchFamily="2" charset="0"/>
                <a:ea typeface="Times New Roman" panose="02020603050405020304" pitchFamily="18" charset="0"/>
              </a:rPr>
              <a:t>втягнення дитини в заняття проституцією або примушування її до зайняття проституцією з використанням обману, шантажу чи уразливого стану дитини або із застосуванням чи погрозою застосування насильства; </a:t>
            </a:r>
            <a:endParaRPr lang="de-DE" sz="2400" dirty="0">
              <a:latin typeface="Montserrat" pitchFamily="2" charset="0"/>
              <a:ea typeface="Times New Roman" panose="02020603050405020304" pitchFamily="18" charset="0"/>
            </a:endParaRPr>
          </a:p>
        </p:txBody>
      </p:sp>
    </p:spTree>
    <p:extLst>
      <p:ext uri="{BB962C8B-B14F-4D97-AF65-F5344CB8AC3E}">
        <p14:creationId xmlns:p14="http://schemas.microsoft.com/office/powerpoint/2010/main" val="147609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037B92B2-765E-F872-BE78-06A6FB22DB89}"/>
              </a:ext>
            </a:extLst>
          </p:cNvPr>
          <p:cNvPicPr>
            <a:picLocks noChangeAspect="1"/>
          </p:cNvPicPr>
          <p:nvPr/>
        </p:nvPicPr>
        <p:blipFill>
          <a:blip r:embed="rId2">
            <a:alphaModFix amt="20000"/>
          </a:blip>
          <a:stretch>
            <a:fillRect/>
          </a:stretch>
        </p:blipFill>
        <p:spPr>
          <a:xfrm>
            <a:off x="5225" y="2274689"/>
            <a:ext cx="10816300" cy="6090047"/>
          </a:xfrm>
          <a:prstGeom prst="rect">
            <a:avLst/>
          </a:prstGeom>
        </p:spPr>
      </p:pic>
      <p:pic>
        <p:nvPicPr>
          <p:cNvPr id="28" name="Рисунок 27">
            <a:extLst>
              <a:ext uri="{FF2B5EF4-FFF2-40B4-BE49-F238E27FC236}">
                <a16:creationId xmlns:a16="http://schemas.microsoft.com/office/drawing/2014/main" id="{DF166B40-6A6C-6F68-9FD8-EDA1AC16CBBB}"/>
              </a:ext>
            </a:extLst>
          </p:cNvPr>
          <p:cNvPicPr>
            <a:picLocks noChangeAspect="1"/>
          </p:cNvPicPr>
          <p:nvPr/>
        </p:nvPicPr>
        <p:blipFill>
          <a:blip r:embed="rId3"/>
          <a:stretch>
            <a:fillRect/>
          </a:stretch>
        </p:blipFill>
        <p:spPr>
          <a:xfrm>
            <a:off x="0" y="2274689"/>
            <a:ext cx="10816300" cy="6090047"/>
          </a:xfrm>
          <a:prstGeom prst="rect">
            <a:avLst/>
          </a:prstGeom>
        </p:spPr>
      </p:pic>
      <p:sp>
        <p:nvSpPr>
          <p:cNvPr id="8" name="TextBox 7">
            <a:extLst>
              <a:ext uri="{FF2B5EF4-FFF2-40B4-BE49-F238E27FC236}">
                <a16:creationId xmlns:a16="http://schemas.microsoft.com/office/drawing/2014/main" id="{5DDE0DC5-C891-AA03-9EB5-28E93EA32A25}"/>
              </a:ext>
            </a:extLst>
          </p:cNvPr>
          <p:cNvSpPr txBox="1"/>
          <p:nvPr/>
        </p:nvSpPr>
        <p:spPr>
          <a:xfrm>
            <a:off x="5039032" y="3079794"/>
            <a:ext cx="5333767" cy="3535199"/>
          </a:xfrm>
          <a:prstGeom prst="rect">
            <a:avLst/>
          </a:prstGeom>
          <a:noFill/>
        </p:spPr>
        <p:txBody>
          <a:bodyPr wrap="square">
            <a:spAutoFit/>
          </a:bodyPr>
          <a:lstStyle/>
          <a:p>
            <a:pPr marL="304495" indent="-304495">
              <a:buFontTx/>
              <a:buChar char="-"/>
            </a:pPr>
            <a:r>
              <a:rPr lang="uk-UA" sz="2486" dirty="0">
                <a:latin typeface="Montserrat" pitchFamily="2" charset="0"/>
                <a:ea typeface="Times New Roman" panose="02020603050405020304" pitchFamily="18" charset="0"/>
              </a:rPr>
              <a:t>статеві зносини та розпусні дії з дитиною з використанням: примусу, сили, погрози, довіри, авторитету чи впливу на дитину, особливо вразливої для дитини ситуації, зокрема з причини розумової чи фізичної неспроможності або залежного середовища, у тому числі в сім'ї;</a:t>
            </a:r>
            <a:r>
              <a:rPr lang="ru-UA" sz="2486" dirty="0">
                <a:latin typeface="Montserrat" pitchFamily="2" charset="0"/>
              </a:rPr>
              <a:t> </a:t>
            </a:r>
            <a:endParaRPr lang="de-DE" sz="2486" dirty="0">
              <a:latin typeface="Montserrat" pitchFamily="2" charset="0"/>
              <a:ea typeface="Times New Roman" panose="02020603050405020304" pitchFamily="18" charset="0"/>
            </a:endParaRPr>
          </a:p>
        </p:txBody>
      </p:sp>
      <p:pic>
        <p:nvPicPr>
          <p:cNvPr id="4100" name="Picture 4" descr="Домашнє насильство щодо дітей: небезпечні канікули">
            <a:extLst>
              <a:ext uri="{FF2B5EF4-FFF2-40B4-BE49-F238E27FC236}">
                <a16:creationId xmlns:a16="http://schemas.microsoft.com/office/drawing/2014/main" id="{B01A1593-69D1-4A9F-9385-707377E9B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11" y="7420098"/>
            <a:ext cx="4892239" cy="273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16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037B92B2-765E-F872-BE78-06A6FB22DB89}"/>
              </a:ext>
            </a:extLst>
          </p:cNvPr>
          <p:cNvPicPr>
            <a:picLocks noChangeAspect="1"/>
          </p:cNvPicPr>
          <p:nvPr/>
        </p:nvPicPr>
        <p:blipFill>
          <a:blip r:embed="rId2">
            <a:alphaModFix amt="20000"/>
          </a:blip>
          <a:stretch>
            <a:fillRect/>
          </a:stretch>
        </p:blipFill>
        <p:spPr>
          <a:xfrm>
            <a:off x="5225" y="2274689"/>
            <a:ext cx="10816300" cy="6090047"/>
          </a:xfrm>
          <a:prstGeom prst="rect">
            <a:avLst/>
          </a:prstGeom>
        </p:spPr>
      </p:pic>
      <p:pic>
        <p:nvPicPr>
          <p:cNvPr id="28" name="Рисунок 27">
            <a:extLst>
              <a:ext uri="{FF2B5EF4-FFF2-40B4-BE49-F238E27FC236}">
                <a16:creationId xmlns:a16="http://schemas.microsoft.com/office/drawing/2014/main" id="{DF166B40-6A6C-6F68-9FD8-EDA1AC16CBBB}"/>
              </a:ext>
            </a:extLst>
          </p:cNvPr>
          <p:cNvPicPr>
            <a:picLocks noChangeAspect="1"/>
          </p:cNvPicPr>
          <p:nvPr/>
        </p:nvPicPr>
        <p:blipFill>
          <a:blip r:embed="rId3"/>
          <a:stretch>
            <a:fillRect/>
          </a:stretch>
        </p:blipFill>
        <p:spPr>
          <a:xfrm>
            <a:off x="0" y="900753"/>
            <a:ext cx="10816300" cy="7463984"/>
          </a:xfrm>
          <a:prstGeom prst="rect">
            <a:avLst/>
          </a:prstGeom>
        </p:spPr>
      </p:pic>
      <p:sp>
        <p:nvSpPr>
          <p:cNvPr id="5" name="TextBox 4">
            <a:extLst>
              <a:ext uri="{FF2B5EF4-FFF2-40B4-BE49-F238E27FC236}">
                <a16:creationId xmlns:a16="http://schemas.microsoft.com/office/drawing/2014/main" id="{189E152D-E45E-9194-664B-92ED27DE337D}"/>
              </a:ext>
            </a:extLst>
          </p:cNvPr>
          <p:cNvSpPr txBox="1"/>
          <p:nvPr/>
        </p:nvSpPr>
        <p:spPr>
          <a:xfrm>
            <a:off x="347738" y="3556850"/>
            <a:ext cx="5413375" cy="2770117"/>
          </a:xfrm>
          <a:prstGeom prst="rect">
            <a:avLst/>
          </a:prstGeom>
          <a:noFill/>
        </p:spPr>
        <p:txBody>
          <a:bodyPr wrap="square">
            <a:spAutoFit/>
          </a:bodyPr>
          <a:lstStyle/>
          <a:p>
            <a:pPr algn="r"/>
            <a:r>
              <a:rPr lang="uk-UA" sz="2486" dirty="0">
                <a:latin typeface="Montserrat" pitchFamily="2" charset="0"/>
                <a:ea typeface="Times New Roman" panose="02020603050405020304" pitchFamily="18" charset="0"/>
              </a:rPr>
              <a:t>- будь-які незаконні угоди щодо дитини, зокрема: вербування, переміщення, переховування, передача або одержання дитини, вчинені з метою експлуатації, з використанням обману, шантажу чи уразливого стану дитини. </a:t>
            </a:r>
            <a:endParaRPr lang="ru-UA" sz="2486" dirty="0">
              <a:latin typeface="Montserrat" pitchFamily="2" charset="0"/>
            </a:endParaRPr>
          </a:p>
        </p:txBody>
      </p:sp>
      <p:pic>
        <p:nvPicPr>
          <p:cNvPr id="7" name="Рисунок 6">
            <a:extLst>
              <a:ext uri="{FF2B5EF4-FFF2-40B4-BE49-F238E27FC236}">
                <a16:creationId xmlns:a16="http://schemas.microsoft.com/office/drawing/2014/main" id="{E14B2AEE-1592-743B-A5E8-F5D04917DC99}"/>
              </a:ext>
            </a:extLst>
          </p:cNvPr>
          <p:cNvPicPr>
            <a:picLocks noChangeAspect="1"/>
          </p:cNvPicPr>
          <p:nvPr/>
        </p:nvPicPr>
        <p:blipFill>
          <a:blip r:embed="rId4"/>
          <a:stretch>
            <a:fillRect/>
          </a:stretch>
        </p:blipFill>
        <p:spPr>
          <a:xfrm>
            <a:off x="3828952" y="1158901"/>
            <a:ext cx="8321622" cy="8321622"/>
          </a:xfrm>
          <a:prstGeom prst="rect">
            <a:avLst/>
          </a:prstGeom>
        </p:spPr>
      </p:pic>
    </p:spTree>
    <p:extLst>
      <p:ext uri="{BB962C8B-B14F-4D97-AF65-F5344CB8AC3E}">
        <p14:creationId xmlns:p14="http://schemas.microsoft.com/office/powerpoint/2010/main" val="13978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037B92B2-765E-F872-BE78-06A6FB22DB89}"/>
              </a:ext>
            </a:extLst>
          </p:cNvPr>
          <p:cNvPicPr>
            <a:picLocks noChangeAspect="1"/>
          </p:cNvPicPr>
          <p:nvPr/>
        </p:nvPicPr>
        <p:blipFill>
          <a:blip r:embed="rId2">
            <a:alphaModFix amt="20000"/>
          </a:blip>
          <a:stretch>
            <a:fillRect/>
          </a:stretch>
        </p:blipFill>
        <p:spPr>
          <a:xfrm>
            <a:off x="5225" y="2274689"/>
            <a:ext cx="10816300" cy="6090047"/>
          </a:xfrm>
          <a:prstGeom prst="rect">
            <a:avLst/>
          </a:prstGeom>
        </p:spPr>
      </p:pic>
      <p:pic>
        <p:nvPicPr>
          <p:cNvPr id="28" name="Рисунок 27">
            <a:extLst>
              <a:ext uri="{FF2B5EF4-FFF2-40B4-BE49-F238E27FC236}">
                <a16:creationId xmlns:a16="http://schemas.microsoft.com/office/drawing/2014/main" id="{DF166B40-6A6C-6F68-9FD8-EDA1AC16CBBB}"/>
              </a:ext>
            </a:extLst>
          </p:cNvPr>
          <p:cNvPicPr>
            <a:picLocks noChangeAspect="1"/>
          </p:cNvPicPr>
          <p:nvPr/>
        </p:nvPicPr>
        <p:blipFill>
          <a:blip r:embed="rId3"/>
          <a:stretch>
            <a:fillRect/>
          </a:stretch>
        </p:blipFill>
        <p:spPr>
          <a:xfrm>
            <a:off x="0" y="2274689"/>
            <a:ext cx="10816300" cy="6090047"/>
          </a:xfrm>
          <a:prstGeom prst="rect">
            <a:avLst/>
          </a:prstGeom>
        </p:spPr>
      </p:pic>
      <p:sp>
        <p:nvSpPr>
          <p:cNvPr id="7" name="TextBox 6">
            <a:extLst>
              <a:ext uri="{FF2B5EF4-FFF2-40B4-BE49-F238E27FC236}">
                <a16:creationId xmlns:a16="http://schemas.microsoft.com/office/drawing/2014/main" id="{A9D2CEB2-B1D4-D63F-7B62-02834EA092E4}"/>
              </a:ext>
            </a:extLst>
          </p:cNvPr>
          <p:cNvSpPr txBox="1"/>
          <p:nvPr/>
        </p:nvSpPr>
        <p:spPr>
          <a:xfrm>
            <a:off x="695635" y="2274689"/>
            <a:ext cx="8607905" cy="2825453"/>
          </a:xfrm>
          <a:prstGeom prst="rect">
            <a:avLst/>
          </a:prstGeom>
          <a:noFill/>
        </p:spPr>
        <p:txBody>
          <a:bodyPr wrap="square">
            <a:spAutoFit/>
          </a:bodyPr>
          <a:lstStyle/>
          <a:p>
            <a:pPr algn="ctr"/>
            <a:r>
              <a:rPr lang="uk-UA" sz="3552" b="1" dirty="0">
                <a:latin typeface="Montserrat" pitchFamily="2" charset="0"/>
                <a:ea typeface="Times New Roman" panose="02020603050405020304" pitchFamily="18" charset="0"/>
              </a:rPr>
              <a:t>Забезпечення найкращих інтересів дитини </a:t>
            </a:r>
            <a:r>
              <a:rPr lang="uk-UA" sz="3552" dirty="0">
                <a:latin typeface="Montserrat" pitchFamily="2" charset="0"/>
                <a:ea typeface="Times New Roman" panose="02020603050405020304" pitchFamily="18" charset="0"/>
              </a:rPr>
              <a:t>– комплекс заходів, спрямованих на захист прав та забезпечення повноцінного життя, виховання і розвитку дитини.</a:t>
            </a:r>
            <a:r>
              <a:rPr lang="ru-UA" sz="3552" dirty="0">
                <a:latin typeface="Montserrat" pitchFamily="2" charset="0"/>
              </a:rPr>
              <a:t> </a:t>
            </a:r>
          </a:p>
        </p:txBody>
      </p:sp>
      <p:pic>
        <p:nvPicPr>
          <p:cNvPr id="5122" name="Picture 2" descr="В Україні запровадять принцип найкращих інтересів дитини. Закон і Бізнес">
            <a:extLst>
              <a:ext uri="{FF2B5EF4-FFF2-40B4-BE49-F238E27FC236}">
                <a16:creationId xmlns:a16="http://schemas.microsoft.com/office/drawing/2014/main" id="{3E51B34C-7DD2-433D-9E42-20415D241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315" y="6027118"/>
            <a:ext cx="5342072" cy="362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60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037B92B2-765E-F872-BE78-06A6FB22DB89}"/>
              </a:ext>
            </a:extLst>
          </p:cNvPr>
          <p:cNvPicPr>
            <a:picLocks noChangeAspect="1"/>
          </p:cNvPicPr>
          <p:nvPr/>
        </p:nvPicPr>
        <p:blipFill>
          <a:blip r:embed="rId2">
            <a:alphaModFix amt="20000"/>
          </a:blip>
          <a:stretch>
            <a:fillRect/>
          </a:stretch>
        </p:blipFill>
        <p:spPr>
          <a:xfrm>
            <a:off x="5225" y="2274689"/>
            <a:ext cx="10816300" cy="6090047"/>
          </a:xfrm>
          <a:prstGeom prst="rect">
            <a:avLst/>
          </a:prstGeom>
        </p:spPr>
      </p:pic>
      <p:pic>
        <p:nvPicPr>
          <p:cNvPr id="28" name="Рисунок 27">
            <a:extLst>
              <a:ext uri="{FF2B5EF4-FFF2-40B4-BE49-F238E27FC236}">
                <a16:creationId xmlns:a16="http://schemas.microsoft.com/office/drawing/2014/main" id="{DF166B40-6A6C-6F68-9FD8-EDA1AC16CBBB}"/>
              </a:ext>
            </a:extLst>
          </p:cNvPr>
          <p:cNvPicPr>
            <a:picLocks noChangeAspect="1"/>
          </p:cNvPicPr>
          <p:nvPr/>
        </p:nvPicPr>
        <p:blipFill>
          <a:blip r:embed="rId3"/>
          <a:stretch>
            <a:fillRect/>
          </a:stretch>
        </p:blipFill>
        <p:spPr>
          <a:xfrm>
            <a:off x="0" y="1054265"/>
            <a:ext cx="10816300" cy="6807245"/>
          </a:xfrm>
          <a:prstGeom prst="rect">
            <a:avLst/>
          </a:prstGeom>
        </p:spPr>
      </p:pic>
      <p:sp>
        <p:nvSpPr>
          <p:cNvPr id="4" name="TextBox 3">
            <a:extLst>
              <a:ext uri="{FF2B5EF4-FFF2-40B4-BE49-F238E27FC236}">
                <a16:creationId xmlns:a16="http://schemas.microsoft.com/office/drawing/2014/main" id="{81802342-D6F7-93BD-A508-8B2AB77D0BD4}"/>
              </a:ext>
            </a:extLst>
          </p:cNvPr>
          <p:cNvSpPr txBox="1"/>
          <p:nvPr/>
        </p:nvSpPr>
        <p:spPr>
          <a:xfrm>
            <a:off x="347738" y="7861510"/>
            <a:ext cx="495663" cy="310983"/>
          </a:xfrm>
          <a:prstGeom prst="rect">
            <a:avLst/>
          </a:prstGeom>
          <a:noFill/>
        </p:spPr>
        <p:txBody>
          <a:bodyPr wrap="square" rtlCol="0">
            <a:spAutoFit/>
          </a:bodyPr>
          <a:lstStyle/>
          <a:p>
            <a:r>
              <a:rPr lang="ru-UA" sz="1421" dirty="0">
                <a:solidFill>
                  <a:srgbClr val="BDC1C6"/>
                </a:solidFill>
                <a:latin typeface="Montserrat" pitchFamily="2" charset="0"/>
              </a:rPr>
              <a:t>©</a:t>
            </a:r>
            <a:endParaRPr lang="ru-UA" sz="1421" dirty="0">
              <a:solidFill>
                <a:schemeClr val="bg1">
                  <a:lumMod val="50000"/>
                </a:schemeClr>
              </a:solidFill>
              <a:latin typeface="Montserrat" pitchFamily="2" charset="0"/>
            </a:endParaRPr>
          </a:p>
        </p:txBody>
      </p:sp>
      <p:sp>
        <p:nvSpPr>
          <p:cNvPr id="5" name="TextBox 4">
            <a:extLst>
              <a:ext uri="{FF2B5EF4-FFF2-40B4-BE49-F238E27FC236}">
                <a16:creationId xmlns:a16="http://schemas.microsoft.com/office/drawing/2014/main" id="{BBD62B7D-1F21-AD69-102D-C28E84CF4FBE}"/>
              </a:ext>
            </a:extLst>
          </p:cNvPr>
          <p:cNvSpPr txBox="1"/>
          <p:nvPr/>
        </p:nvSpPr>
        <p:spPr>
          <a:xfrm>
            <a:off x="843401" y="1431205"/>
            <a:ext cx="6549620" cy="2246769"/>
          </a:xfrm>
          <a:prstGeom prst="rect">
            <a:avLst/>
          </a:prstGeom>
          <a:noFill/>
        </p:spPr>
        <p:txBody>
          <a:bodyPr wrap="square">
            <a:spAutoFit/>
          </a:bodyPr>
          <a:lstStyle/>
          <a:p>
            <a:r>
              <a:rPr lang="uk-UA" sz="2800" b="1" dirty="0">
                <a:solidFill>
                  <a:schemeClr val="accent1"/>
                </a:solidFill>
                <a:latin typeface="Montserrat" pitchFamily="2" charset="0"/>
                <a:ea typeface="Times New Roman" panose="02020603050405020304" pitchFamily="18" charset="0"/>
              </a:rPr>
              <a:t>Відповідно до законодавства України, поліцейський (працівник ювенальної превенції) здійснює наступні заходів щодо попередження насильства в сім’ї відносно дітей: </a:t>
            </a:r>
            <a:endParaRPr lang="ru-UA" sz="2800" b="1" dirty="0">
              <a:solidFill>
                <a:schemeClr val="accent1"/>
              </a:solidFill>
              <a:latin typeface="Montserrat" pitchFamily="2" charset="0"/>
            </a:endParaRPr>
          </a:p>
        </p:txBody>
      </p:sp>
      <p:sp>
        <p:nvSpPr>
          <p:cNvPr id="6" name="TextBox 5">
            <a:extLst>
              <a:ext uri="{FF2B5EF4-FFF2-40B4-BE49-F238E27FC236}">
                <a16:creationId xmlns:a16="http://schemas.microsoft.com/office/drawing/2014/main" id="{36FF9902-C126-7EB5-E848-579CBD534409}"/>
              </a:ext>
            </a:extLst>
          </p:cNvPr>
          <p:cNvSpPr txBox="1"/>
          <p:nvPr/>
        </p:nvSpPr>
        <p:spPr>
          <a:xfrm>
            <a:off x="1398777" y="5132035"/>
            <a:ext cx="3721314" cy="3539430"/>
          </a:xfrm>
          <a:prstGeom prst="rect">
            <a:avLst/>
          </a:prstGeom>
          <a:noFill/>
        </p:spPr>
        <p:txBody>
          <a:bodyPr wrap="square">
            <a:spAutoFit/>
          </a:bodyPr>
          <a:lstStyle/>
          <a:p>
            <a:r>
              <a:rPr lang="uk-UA" sz="2800" b="1" i="1" dirty="0">
                <a:latin typeface="Montserrat" pitchFamily="2" charset="0"/>
                <a:ea typeface="Times New Roman" panose="02020603050405020304" pitchFamily="18" charset="0"/>
              </a:rPr>
              <a:t>- виявляє причини і умови, що сприяють проявам насильства в сім’ї відносно дитини, вживає у межах своїх повноважень заходів щодо їх усунення; </a:t>
            </a:r>
            <a:endParaRPr lang="ru-UA" sz="2800" b="1" i="1" dirty="0">
              <a:latin typeface="Montserrat" pitchFamily="2" charset="0"/>
            </a:endParaRPr>
          </a:p>
        </p:txBody>
      </p:sp>
      <p:pic>
        <p:nvPicPr>
          <p:cNvPr id="9" name="Рисунок 8">
            <a:extLst>
              <a:ext uri="{FF2B5EF4-FFF2-40B4-BE49-F238E27FC236}">
                <a16:creationId xmlns:a16="http://schemas.microsoft.com/office/drawing/2014/main" id="{E7799EFD-7883-437F-404D-5B5ADAADDE75}"/>
              </a:ext>
            </a:extLst>
          </p:cNvPr>
          <p:cNvPicPr>
            <a:picLocks noChangeAspect="1"/>
          </p:cNvPicPr>
          <p:nvPr/>
        </p:nvPicPr>
        <p:blipFill>
          <a:blip r:embed="rId4"/>
          <a:stretch>
            <a:fillRect/>
          </a:stretch>
        </p:blipFill>
        <p:spPr>
          <a:xfrm>
            <a:off x="5413374" y="3265379"/>
            <a:ext cx="7310473" cy="7310473"/>
          </a:xfrm>
          <a:prstGeom prst="rect">
            <a:avLst/>
          </a:prstGeom>
        </p:spPr>
      </p:pic>
    </p:spTree>
    <p:extLst>
      <p:ext uri="{BB962C8B-B14F-4D97-AF65-F5344CB8AC3E}">
        <p14:creationId xmlns:p14="http://schemas.microsoft.com/office/powerpoint/2010/main" val="327806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037B92B2-765E-F872-BE78-06A6FB22DB89}"/>
              </a:ext>
            </a:extLst>
          </p:cNvPr>
          <p:cNvPicPr>
            <a:picLocks noChangeAspect="1"/>
          </p:cNvPicPr>
          <p:nvPr/>
        </p:nvPicPr>
        <p:blipFill>
          <a:blip r:embed="rId2">
            <a:alphaModFix amt="20000"/>
          </a:blip>
          <a:stretch>
            <a:fillRect/>
          </a:stretch>
        </p:blipFill>
        <p:spPr>
          <a:xfrm>
            <a:off x="141703" y="268468"/>
            <a:ext cx="10816300" cy="6090047"/>
          </a:xfrm>
          <a:prstGeom prst="rect">
            <a:avLst/>
          </a:prstGeom>
        </p:spPr>
      </p:pic>
      <p:pic>
        <p:nvPicPr>
          <p:cNvPr id="28" name="Рисунок 27">
            <a:extLst>
              <a:ext uri="{FF2B5EF4-FFF2-40B4-BE49-F238E27FC236}">
                <a16:creationId xmlns:a16="http://schemas.microsoft.com/office/drawing/2014/main" id="{DF166B40-6A6C-6F68-9FD8-EDA1AC16CBBB}"/>
              </a:ext>
            </a:extLst>
          </p:cNvPr>
          <p:cNvPicPr>
            <a:picLocks noChangeAspect="1"/>
          </p:cNvPicPr>
          <p:nvPr/>
        </p:nvPicPr>
        <p:blipFill>
          <a:blip r:embed="rId3"/>
          <a:stretch>
            <a:fillRect/>
          </a:stretch>
        </p:blipFill>
        <p:spPr>
          <a:xfrm>
            <a:off x="0" y="1310186"/>
            <a:ext cx="10816300" cy="6446210"/>
          </a:xfrm>
          <a:prstGeom prst="rect">
            <a:avLst/>
          </a:prstGeom>
        </p:spPr>
      </p:pic>
      <p:sp>
        <p:nvSpPr>
          <p:cNvPr id="8" name="TextBox 7">
            <a:extLst>
              <a:ext uri="{FF2B5EF4-FFF2-40B4-BE49-F238E27FC236}">
                <a16:creationId xmlns:a16="http://schemas.microsoft.com/office/drawing/2014/main" id="{9CBB67F3-559C-C6E8-F037-BE2499114C48}"/>
              </a:ext>
            </a:extLst>
          </p:cNvPr>
          <p:cNvSpPr txBox="1"/>
          <p:nvPr/>
        </p:nvSpPr>
        <p:spPr>
          <a:xfrm>
            <a:off x="4742177" y="2227247"/>
            <a:ext cx="5413375" cy="2554545"/>
          </a:xfrm>
          <a:prstGeom prst="rect">
            <a:avLst/>
          </a:prstGeom>
          <a:noFill/>
        </p:spPr>
        <p:txBody>
          <a:bodyPr wrap="square">
            <a:spAutoFit/>
          </a:bodyPr>
          <a:lstStyle/>
          <a:p>
            <a:r>
              <a:rPr lang="uk-UA" sz="3200" b="1" i="1" dirty="0">
                <a:latin typeface="Montserrat" pitchFamily="2" charset="0"/>
                <a:ea typeface="Times New Roman" panose="02020603050405020304" pitchFamily="18" charset="0"/>
              </a:rPr>
              <a:t>-</a:t>
            </a:r>
            <a:r>
              <a:rPr lang="de-DE" sz="3200" b="1" i="1" dirty="0">
                <a:latin typeface="Montserrat" pitchFamily="2" charset="0"/>
                <a:ea typeface="Times New Roman" panose="02020603050405020304" pitchFamily="18" charset="0"/>
              </a:rPr>
              <a:t> </a:t>
            </a:r>
            <a:r>
              <a:rPr lang="uk-UA" sz="3200" b="1" i="1" dirty="0">
                <a:latin typeface="Montserrat" pitchFamily="2" charset="0"/>
                <a:ea typeface="Times New Roman" panose="02020603050405020304" pitchFamily="18" charset="0"/>
              </a:rPr>
              <a:t>бере на алфавітно-довідковий облік дорослих осіб, схильних до вчинення насильства в сім’ї відносно дитини; </a:t>
            </a:r>
            <a:endParaRPr lang="ru-UA" sz="3200" b="1" i="1" dirty="0">
              <a:latin typeface="Montserrat" pitchFamily="2" charset="0"/>
            </a:endParaRPr>
          </a:p>
        </p:txBody>
      </p:sp>
      <p:sp>
        <p:nvSpPr>
          <p:cNvPr id="10" name="TextBox 9">
            <a:extLst>
              <a:ext uri="{FF2B5EF4-FFF2-40B4-BE49-F238E27FC236}">
                <a16:creationId xmlns:a16="http://schemas.microsoft.com/office/drawing/2014/main" id="{31332E78-478C-2DB4-ED6E-FCC1585C37EA}"/>
              </a:ext>
            </a:extLst>
          </p:cNvPr>
          <p:cNvSpPr txBox="1"/>
          <p:nvPr/>
        </p:nvSpPr>
        <p:spPr>
          <a:xfrm>
            <a:off x="4690207" y="5188711"/>
            <a:ext cx="5413375" cy="3539430"/>
          </a:xfrm>
          <a:prstGeom prst="rect">
            <a:avLst/>
          </a:prstGeom>
          <a:noFill/>
        </p:spPr>
        <p:txBody>
          <a:bodyPr wrap="square">
            <a:spAutoFit/>
          </a:bodyPr>
          <a:lstStyle/>
          <a:p>
            <a:r>
              <a:rPr lang="de-DE" sz="3200" b="1" i="1" dirty="0">
                <a:latin typeface="Montserrat" pitchFamily="2" charset="0"/>
                <a:ea typeface="Times New Roman" panose="02020603050405020304" pitchFamily="18" charset="0"/>
              </a:rPr>
              <a:t>- </a:t>
            </a:r>
            <a:r>
              <a:rPr lang="uk-UA" sz="3200" b="1" i="1" dirty="0">
                <a:latin typeface="Montserrat" pitchFamily="2" charset="0"/>
                <a:ea typeface="Times New Roman" panose="02020603050405020304" pitchFamily="18" charset="0"/>
              </a:rPr>
              <a:t>приймає та розглядає у межах своїх повноважень, визначених законом, заяви і повідомлення про насильство в сім'ї відносно дітей або про реальну загрозу його вчинення; </a:t>
            </a:r>
            <a:endParaRPr lang="ru-UA" sz="3200" b="1" i="1" dirty="0">
              <a:latin typeface="Montserrat" pitchFamily="2" charset="0"/>
            </a:endParaRPr>
          </a:p>
        </p:txBody>
      </p:sp>
      <p:pic>
        <p:nvPicPr>
          <p:cNvPr id="1028" name="Picture 4" descr="Поліцейські патрулюють тернопільські парки та виносять постанови за  розпивання спиртного">
            <a:extLst>
              <a:ext uri="{FF2B5EF4-FFF2-40B4-BE49-F238E27FC236}">
                <a16:creationId xmlns:a16="http://schemas.microsoft.com/office/drawing/2014/main" id="{4A6404C7-92E4-4F05-9D7E-BFF70323C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0" y="3327243"/>
            <a:ext cx="4721277" cy="3141795"/>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4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037B92B2-765E-F872-BE78-06A6FB22DB89}"/>
              </a:ext>
            </a:extLst>
          </p:cNvPr>
          <p:cNvPicPr>
            <a:picLocks noChangeAspect="1"/>
          </p:cNvPicPr>
          <p:nvPr/>
        </p:nvPicPr>
        <p:blipFill>
          <a:blip r:embed="rId2">
            <a:alphaModFix amt="20000"/>
          </a:blip>
          <a:stretch>
            <a:fillRect/>
          </a:stretch>
        </p:blipFill>
        <p:spPr>
          <a:xfrm>
            <a:off x="5225" y="2274689"/>
            <a:ext cx="10816300" cy="6090047"/>
          </a:xfrm>
          <a:prstGeom prst="rect">
            <a:avLst/>
          </a:prstGeom>
        </p:spPr>
      </p:pic>
      <p:pic>
        <p:nvPicPr>
          <p:cNvPr id="28" name="Рисунок 27">
            <a:extLst>
              <a:ext uri="{FF2B5EF4-FFF2-40B4-BE49-F238E27FC236}">
                <a16:creationId xmlns:a16="http://schemas.microsoft.com/office/drawing/2014/main" id="{DF166B40-6A6C-6F68-9FD8-EDA1AC16CBBB}"/>
              </a:ext>
            </a:extLst>
          </p:cNvPr>
          <p:cNvPicPr>
            <a:picLocks noChangeAspect="1"/>
          </p:cNvPicPr>
          <p:nvPr/>
        </p:nvPicPr>
        <p:blipFill>
          <a:blip r:embed="rId3"/>
          <a:stretch>
            <a:fillRect/>
          </a:stretch>
        </p:blipFill>
        <p:spPr>
          <a:xfrm>
            <a:off x="0" y="1396663"/>
            <a:ext cx="10816300" cy="6090047"/>
          </a:xfrm>
          <a:prstGeom prst="rect">
            <a:avLst/>
          </a:prstGeom>
        </p:spPr>
      </p:pic>
      <p:sp>
        <p:nvSpPr>
          <p:cNvPr id="5" name="TextBox 4">
            <a:extLst>
              <a:ext uri="{FF2B5EF4-FFF2-40B4-BE49-F238E27FC236}">
                <a16:creationId xmlns:a16="http://schemas.microsoft.com/office/drawing/2014/main" id="{AFFE83EA-4A22-27E3-048C-E2B4E87C4F90}"/>
              </a:ext>
            </a:extLst>
          </p:cNvPr>
          <p:cNvSpPr txBox="1"/>
          <p:nvPr/>
        </p:nvSpPr>
        <p:spPr>
          <a:xfrm>
            <a:off x="700108" y="1556427"/>
            <a:ext cx="6050888" cy="3539430"/>
          </a:xfrm>
          <a:prstGeom prst="rect">
            <a:avLst/>
          </a:prstGeom>
          <a:noFill/>
        </p:spPr>
        <p:txBody>
          <a:bodyPr wrap="square">
            <a:spAutoFit/>
          </a:bodyPr>
          <a:lstStyle/>
          <a:p>
            <a:r>
              <a:rPr lang="uk-UA" sz="3200" b="1" i="1" dirty="0">
                <a:latin typeface="Montserrat" pitchFamily="2" charset="0"/>
                <a:ea typeface="Times New Roman" panose="02020603050405020304" pitchFamily="18" charset="0"/>
              </a:rPr>
              <a:t>- вживає відповідних заходів щодо припинення насильства в сім’ї відносно дитини, а також дій членів сім’ї, що направлені на виконання реальної загрози вчинення насильства в сім’ї відносно дитини; </a:t>
            </a:r>
            <a:endParaRPr lang="ru-UA" sz="3200" b="1" i="1" dirty="0">
              <a:latin typeface="Montserrat" pitchFamily="2" charset="0"/>
            </a:endParaRPr>
          </a:p>
        </p:txBody>
      </p:sp>
      <p:sp>
        <p:nvSpPr>
          <p:cNvPr id="7" name="TextBox 6">
            <a:extLst>
              <a:ext uri="{FF2B5EF4-FFF2-40B4-BE49-F238E27FC236}">
                <a16:creationId xmlns:a16="http://schemas.microsoft.com/office/drawing/2014/main" id="{2694298E-78F1-296B-8169-72FED38677A5}"/>
              </a:ext>
            </a:extLst>
          </p:cNvPr>
          <p:cNvSpPr txBox="1"/>
          <p:nvPr/>
        </p:nvSpPr>
        <p:spPr>
          <a:xfrm>
            <a:off x="700108" y="5973883"/>
            <a:ext cx="6517815" cy="4031873"/>
          </a:xfrm>
          <a:prstGeom prst="rect">
            <a:avLst/>
          </a:prstGeom>
          <a:noFill/>
        </p:spPr>
        <p:txBody>
          <a:bodyPr wrap="square">
            <a:spAutoFit/>
          </a:bodyPr>
          <a:lstStyle/>
          <a:p>
            <a:r>
              <a:rPr lang="uk-UA" sz="3200" b="1" i="1" dirty="0">
                <a:latin typeface="Montserrat" pitchFamily="2" charset="0"/>
                <a:ea typeface="Times New Roman" panose="02020603050405020304" pitchFamily="18" charset="0"/>
              </a:rPr>
              <a:t>- повідомляє дитині та її законному представникові (за умови відсутності в його діях протиправних дій відносно дитини) про права, заходи і послуги, якими вони можуть скористатися для захисту дитини;</a:t>
            </a:r>
            <a:r>
              <a:rPr lang="ru-UA" sz="3200" b="1" i="1" dirty="0">
                <a:latin typeface="Montserrat" pitchFamily="2" charset="0"/>
              </a:rPr>
              <a:t> </a:t>
            </a:r>
          </a:p>
        </p:txBody>
      </p:sp>
      <p:pic>
        <p:nvPicPr>
          <p:cNvPr id="11" name="Рисунок 10">
            <a:extLst>
              <a:ext uri="{FF2B5EF4-FFF2-40B4-BE49-F238E27FC236}">
                <a16:creationId xmlns:a16="http://schemas.microsoft.com/office/drawing/2014/main" id="{CA3BC9B7-E839-948E-871C-857E03BEC98B}"/>
              </a:ext>
            </a:extLst>
          </p:cNvPr>
          <p:cNvPicPr>
            <a:picLocks noChangeAspect="1"/>
          </p:cNvPicPr>
          <p:nvPr/>
        </p:nvPicPr>
        <p:blipFill>
          <a:blip r:embed="rId4"/>
          <a:stretch>
            <a:fillRect/>
          </a:stretch>
        </p:blipFill>
        <p:spPr>
          <a:xfrm>
            <a:off x="4293190" y="-799304"/>
            <a:ext cx="8980917" cy="8980917"/>
          </a:xfrm>
          <a:prstGeom prst="rect">
            <a:avLst/>
          </a:prstGeom>
        </p:spPr>
      </p:pic>
    </p:spTree>
    <p:extLst>
      <p:ext uri="{BB962C8B-B14F-4D97-AF65-F5344CB8AC3E}">
        <p14:creationId xmlns:p14="http://schemas.microsoft.com/office/powerpoint/2010/main" val="1537901181"/>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6618</TotalTime>
  <Words>1776</Words>
  <Application>Microsoft Office PowerPoint</Application>
  <PresentationFormat>Произвольный</PresentationFormat>
  <Paragraphs>77</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Century Gothic</vt:lpstr>
      <vt:lpstr>Montserrat</vt:lpstr>
      <vt:lpstr>Wingdings</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Зверніть увагу</vt:lpstr>
      <vt:lpstr>Презентация PowerPoint</vt:lpstr>
      <vt:lpstr>Органи поліції:</vt:lpstr>
      <vt:lpstr>Органи поліції:</vt:lpstr>
      <vt:lpstr>ЗАКЛАДИ ОСВІТИ:</vt:lpstr>
      <vt:lpstr>ЗАКЛАДИ ОХОРОНИ ЗДОРОВ’Я :</vt:lpstr>
      <vt:lpstr>Центри соціальних служб для сім’ї, дітей та молоді:</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Владя Дядя</dc:creator>
  <cp:lastModifiedBy>Пользователь</cp:lastModifiedBy>
  <cp:revision>24</cp:revision>
  <dcterms:created xsi:type="dcterms:W3CDTF">2024-04-15T16:28:42Z</dcterms:created>
  <dcterms:modified xsi:type="dcterms:W3CDTF">2024-05-09T07:05:14Z</dcterms:modified>
</cp:coreProperties>
</file>