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autoAdjust="0"/>
  </p:normalViewPr>
  <p:slideViewPr>
    <p:cSldViewPr snapToGrid="0">
      <p:cViewPr varScale="1">
        <p:scale>
          <a:sx n="54" d="100"/>
          <a:sy n="54" d="100"/>
        </p:scale>
        <p:origin x="-648" y="-62"/>
      </p:cViewPr>
      <p:guideLst>
        <p:guide orient="horz" pos="2160"/>
        <p:guide pos="3840"/>
      </p:guideLst>
    </p:cSldViewPr>
  </p:slideViewPr>
  <p:outlineViewPr>
    <p:cViewPr>
      <p:scale>
        <a:sx n="33" d="100"/>
        <a:sy n="33" d="100"/>
      </p:scale>
      <p:origin x="0" y="2390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8575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pPr/>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6998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F16868-8199-4C2C-A5B1-63AEE139F88E}" type="datetimeFigureOut">
              <a:rPr lang="en-US" smtClean="0"/>
              <a:pPr/>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75667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D9FF7F-6988-44CC-821B-644E70CD2F73}" type="datetimeFigureOut">
              <a:rPr lang="en-US" smtClean="0"/>
              <a:pPr/>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62416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12C299-16B2-4475-990D-751901EACC14}" type="datetimeFigureOut">
              <a:rPr lang="en-US" smtClean="0"/>
              <a:pPr/>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563028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FE86839-B9D8-4651-8783-F325ECE74E65}" type="datetimeFigureOut">
              <a:rPr lang="en-US" smtClean="0"/>
              <a:pPr/>
              <a:t>8/9/2020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886858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D484F64-32F6-45C5-931F-ADC1662401D0}" type="datetimeFigureOut">
              <a:rPr lang="en-US" smtClean="0"/>
              <a:pPr/>
              <a:t>8/9/2020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71871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pPr/>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72689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pPr/>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88128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5798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pPr/>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9773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pPr/>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8456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pPr/>
              <a:t>8/9/2020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0715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pPr/>
              <a:t>8/9/2020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0237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8/9/2020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5831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pPr/>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536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pPr/>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60568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E451C3-0FF4-47C4-B829-773ADF60F88C}" type="datetimeFigureOut">
              <a:rPr lang="en-US" smtClean="0"/>
              <a:pPr/>
              <a:t>8/9/2020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03028117"/>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dministrator@dgef.in" TargetMode="Externa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dministrator@dgef.in" TargetMode="Externa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http://www.tila.in/"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2.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media/image7.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image" Target="../media/image18.jpeg"/><Relationship Id="rId10" Type="http://schemas.openxmlformats.org/officeDocument/2006/relationships/image" Target="../media/image21.jpeg"/><Relationship Id="rId4" Type="http://schemas.openxmlformats.org/officeDocument/2006/relationships/image" Target="../media/image17.jpe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C2B147-36D2-4AC5-8553-C46F66C74F7F}"/>
              </a:ext>
            </a:extLst>
          </p:cNvPr>
          <p:cNvSpPr txBox="1">
            <a:spLocks/>
          </p:cNvSpPr>
          <p:nvPr/>
        </p:nvSpPr>
        <p:spPr>
          <a:xfrm>
            <a:off x="987972" y="893380"/>
            <a:ext cx="9879724" cy="5023944"/>
          </a:xfrm>
          <a:prstGeom prst="rect">
            <a:avLst/>
          </a:prstGeom>
        </p:spPr>
        <p:txBody>
          <a:bodyP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4800" dirty="0" smtClean="0">
                <a:latin typeface="Algerian" panose="04020705040A02060702" pitchFamily="82" charset="0"/>
              </a:rPr>
              <a:t>TILA [ONLINE] INTERNATIONAL </a:t>
            </a:r>
            <a:br>
              <a:rPr lang="en-US" sz="4800" dirty="0" smtClean="0">
                <a:latin typeface="Algerian" panose="04020705040A02060702" pitchFamily="82" charset="0"/>
              </a:rPr>
            </a:br>
            <a:r>
              <a:rPr lang="en-US" sz="4800" dirty="0" smtClean="0">
                <a:latin typeface="Algerian" panose="04020705040A02060702" pitchFamily="82" charset="0"/>
              </a:rPr>
              <a:t>MOOT COURT COMPETITION </a:t>
            </a:r>
            <a:br>
              <a:rPr lang="en-US" sz="4800" dirty="0" smtClean="0">
                <a:latin typeface="Algerian" panose="04020705040A02060702" pitchFamily="82" charset="0"/>
              </a:rPr>
            </a:br>
            <a:r>
              <a:rPr lang="en-US" sz="4800" dirty="0" smtClean="0">
                <a:latin typeface="Algerian" panose="04020705040A02060702" pitchFamily="82" charset="0"/>
              </a:rPr>
              <a:t>ON </a:t>
            </a:r>
            <a:br>
              <a:rPr lang="en-US" sz="4800" dirty="0" smtClean="0">
                <a:latin typeface="Algerian" panose="04020705040A02060702" pitchFamily="82" charset="0"/>
              </a:rPr>
            </a:br>
            <a:r>
              <a:rPr lang="en-US" sz="4800" dirty="0" smtClean="0">
                <a:latin typeface="Algerian" panose="04020705040A02060702" pitchFamily="82" charset="0"/>
              </a:rPr>
              <a:t>ENERGY &amp; INTERNATIONAL LAWS (TIMCCE 3)</a:t>
            </a:r>
          </a:p>
          <a:p>
            <a:endParaRPr lang="en-US" sz="4800" dirty="0">
              <a:latin typeface="Algerian" panose="04020705040A02060702" pitchFamily="82" charset="0"/>
            </a:endParaRPr>
          </a:p>
          <a:p>
            <a:r>
              <a:rPr lang="en-US" sz="4800" dirty="0" smtClean="0">
                <a:latin typeface="Algerian" panose="04020705040A02060702" pitchFamily="82" charset="0"/>
              </a:rPr>
              <a:t>7</a:t>
            </a:r>
            <a:r>
              <a:rPr lang="en-US" sz="4800" baseline="30000" dirty="0" smtClean="0">
                <a:latin typeface="Algerian" panose="04020705040A02060702" pitchFamily="82" charset="0"/>
              </a:rPr>
              <a:t>th</a:t>
            </a:r>
            <a:r>
              <a:rPr lang="en-US" sz="4800" dirty="0" smtClean="0">
                <a:latin typeface="Algerian" panose="04020705040A02060702" pitchFamily="82" charset="0"/>
              </a:rPr>
              <a:t> -11</a:t>
            </a:r>
            <a:r>
              <a:rPr lang="en-US" sz="4800" baseline="30000" dirty="0" smtClean="0">
                <a:latin typeface="Algerian" panose="04020705040A02060702" pitchFamily="82" charset="0"/>
              </a:rPr>
              <a:t>th</a:t>
            </a:r>
            <a:r>
              <a:rPr lang="en-US" sz="4800" dirty="0" smtClean="0">
                <a:latin typeface="Algerian" panose="04020705040A02060702" pitchFamily="82" charset="0"/>
              </a:rPr>
              <a:t> October 2020</a:t>
            </a:r>
            <a:endParaRPr lang="en-IN" sz="4800" dirty="0">
              <a:latin typeface="Algerian" panose="04020705040A02060702" pitchFamily="82" charset="0"/>
            </a:endParaRPr>
          </a:p>
        </p:txBody>
      </p:sp>
      <p:pic>
        <p:nvPicPr>
          <p:cNvPr id="3" name="Picture 2" descr="Trans India Law Associates | Advocates, Solicitors &amp; Legal Consultants">
            <a:extLst>
              <a:ext uri="{FF2B5EF4-FFF2-40B4-BE49-F238E27FC236}">
                <a16:creationId xmlns="" xmlns:a16="http://schemas.microsoft.com/office/drawing/2014/main" id="{88E433E6-4907-4BE1-92CA-841B71EE232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 y="0"/>
            <a:ext cx="987970" cy="77776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DR. GOPAL ENERGY FOUNDATION | Study For Success">
            <a:extLst>
              <a:ext uri="{FF2B5EF4-FFF2-40B4-BE49-F238E27FC236}">
                <a16:creationId xmlns="" xmlns:a16="http://schemas.microsoft.com/office/drawing/2014/main" id="{A9D6BEC1-96A6-45B9-9713-6C4BD289816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55206" y="-5939"/>
            <a:ext cx="936793" cy="78370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rot="10800000" flipV="1">
            <a:off x="10604938" y="6363332"/>
            <a:ext cx="1575178" cy="494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
        <p:nvSpPr>
          <p:cNvPr id="6" name="Rectangle 5"/>
          <p:cNvSpPr/>
          <p:nvPr/>
        </p:nvSpPr>
        <p:spPr>
          <a:xfrm>
            <a:off x="2" y="6363332"/>
            <a:ext cx="1513488" cy="494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Tree>
    <p:extLst>
      <p:ext uri="{BB962C8B-B14F-4D97-AF65-F5344CB8AC3E}">
        <p14:creationId xmlns="" xmlns:p14="http://schemas.microsoft.com/office/powerpoint/2010/main" val="3913962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725214" y="182880"/>
            <a:ext cx="10979105" cy="6675120"/>
          </a:xfrm>
        </p:spPr>
        <p:txBody>
          <a:bodyPr>
            <a:normAutofit fontScale="25000" lnSpcReduction="20000"/>
          </a:bodyPr>
          <a:lstStyle/>
          <a:p>
            <a:pPr algn="ctr"/>
            <a:r>
              <a:rPr lang="en-US" sz="16000" dirty="0" smtClean="0">
                <a:latin typeface="Book Antiqua" panose="02040602050305030304" pitchFamily="18" charset="0"/>
              </a:rPr>
              <a:t>TRANS </a:t>
            </a:r>
            <a:r>
              <a:rPr lang="en-US" sz="16000" dirty="0">
                <a:latin typeface="Book Antiqua" panose="02040602050305030304" pitchFamily="18" charset="0"/>
              </a:rPr>
              <a:t>INDIA LAW </a:t>
            </a:r>
            <a:r>
              <a:rPr lang="en-US" sz="16000" dirty="0" smtClean="0">
                <a:latin typeface="Book Antiqua" panose="02040602050305030304" pitchFamily="18" charset="0"/>
              </a:rPr>
              <a:t>ASSOCIATES</a:t>
            </a:r>
          </a:p>
          <a:p>
            <a:pPr algn="just"/>
            <a:r>
              <a:rPr lang="en-US" sz="7200" dirty="0" smtClean="0">
                <a:solidFill>
                  <a:schemeClr val="tx1"/>
                </a:solidFill>
              </a:rPr>
              <a:t>TILA (www.tila.in) </a:t>
            </a:r>
            <a:r>
              <a:rPr lang="en-US" sz="7200" dirty="0" smtClean="0">
                <a:solidFill>
                  <a:schemeClr val="tx1"/>
                </a:solidFill>
              </a:rPr>
              <a:t>is </a:t>
            </a:r>
            <a:r>
              <a:rPr lang="en-US" sz="7200" b="1" dirty="0" smtClean="0">
                <a:solidFill>
                  <a:schemeClr val="tx1"/>
                </a:solidFill>
              </a:rPr>
              <a:t>corporate Law </a:t>
            </a:r>
            <a:r>
              <a:rPr lang="en-US" sz="7200" dirty="0" smtClean="0">
                <a:solidFill>
                  <a:schemeClr val="tx1"/>
                </a:solidFill>
              </a:rPr>
              <a:t>firm specializing in </a:t>
            </a:r>
            <a:r>
              <a:rPr lang="en-US" sz="7200" b="1" dirty="0" smtClean="0">
                <a:solidFill>
                  <a:schemeClr val="tx1"/>
                </a:solidFill>
              </a:rPr>
              <a:t>Energy Laws </a:t>
            </a:r>
            <a:r>
              <a:rPr lang="en-US" sz="7200" dirty="0" smtClean="0">
                <a:solidFill>
                  <a:schemeClr val="tx1"/>
                </a:solidFill>
              </a:rPr>
              <a:t>&amp; </a:t>
            </a:r>
            <a:r>
              <a:rPr lang="en-US" sz="7200" b="1" dirty="0" smtClean="0">
                <a:solidFill>
                  <a:schemeClr val="tx1"/>
                </a:solidFill>
              </a:rPr>
              <a:t>Food Laws</a:t>
            </a:r>
            <a:r>
              <a:rPr lang="en-US" sz="7200" dirty="0" smtClean="0">
                <a:solidFill>
                  <a:schemeClr val="tx1"/>
                </a:solidFill>
              </a:rPr>
              <a:t>. TILA is the </a:t>
            </a:r>
            <a:r>
              <a:rPr lang="en-US" sz="7200" b="1" dirty="0" smtClean="0">
                <a:solidFill>
                  <a:schemeClr val="tx1"/>
                </a:solidFill>
              </a:rPr>
              <a:t>worlds largest Law firm in Energy sector </a:t>
            </a:r>
            <a:r>
              <a:rPr lang="en-US" sz="7200" dirty="0" smtClean="0">
                <a:solidFill>
                  <a:schemeClr val="tx1"/>
                </a:solidFill>
              </a:rPr>
              <a:t>providing a range of legal services, both inbound and outbound. The firm has 10786 professionals (Attorneys /Company Secretaries /Chartered Accountant) covering all the district of India &amp; 51 Global Partners across the world in order to ensure fully integrated legal services in various jurisdictions. </a:t>
            </a:r>
            <a:r>
              <a:rPr lang="en-IN" sz="7200" b="1" dirty="0" smtClean="0">
                <a:solidFill>
                  <a:schemeClr val="tx1"/>
                </a:solidFill>
              </a:rPr>
              <a:t>(www.tila.in)</a:t>
            </a:r>
            <a:r>
              <a:rPr lang="en-US" sz="7200" b="1" dirty="0" smtClean="0">
                <a:solidFill>
                  <a:schemeClr val="tx1"/>
                </a:solidFill>
              </a:rPr>
              <a:t> </a:t>
            </a:r>
            <a:r>
              <a:rPr lang="en-US" sz="7200" dirty="0" smtClean="0">
                <a:latin typeface="Book Antiqua" panose="02040602050305030304" pitchFamily="18" charset="0"/>
              </a:rPr>
              <a:t>The </a:t>
            </a:r>
            <a:r>
              <a:rPr lang="en-US" sz="7200" dirty="0">
                <a:latin typeface="Book Antiqua" panose="02040602050305030304" pitchFamily="18" charset="0"/>
              </a:rPr>
              <a:t>Partners and members of the firm are professional having decades of experience. They are in tune with the work culture of international law firms as well as with the expectations of Start ups and corporate clients; and bring in the highest level of professional service keeping up to the firm’s mission- “Salute to Work</a:t>
            </a:r>
            <a:r>
              <a:rPr lang="en-US" sz="7200" dirty="0" smtClean="0">
                <a:latin typeface="Book Antiqua" panose="02040602050305030304" pitchFamily="18" charset="0"/>
              </a:rPr>
              <a:t>!”. TILA’s range of services include:- </a:t>
            </a:r>
            <a:endParaRPr lang="en-US" sz="7200" dirty="0">
              <a:latin typeface="Book Antiqua" panose="02040602050305030304" pitchFamily="18" charset="0"/>
            </a:endParaRPr>
          </a:p>
          <a:p>
            <a:pPr algn="just"/>
            <a:r>
              <a:rPr lang="en-US" sz="7200" dirty="0">
                <a:latin typeface="Book Antiqua" panose="02040602050305030304" pitchFamily="18" charset="0"/>
              </a:rPr>
              <a:t>1. Contract Management (Drafting, Reviewing, Red Lining &amp; Settling Agreements);</a:t>
            </a:r>
          </a:p>
          <a:p>
            <a:pPr algn="just"/>
            <a:r>
              <a:rPr lang="en-US" sz="7200" dirty="0">
                <a:latin typeface="Book Antiqua" panose="02040602050305030304" pitchFamily="18" charset="0"/>
              </a:rPr>
              <a:t>2. Legal Representation before Regulators &amp; Courts across the world;	</a:t>
            </a:r>
          </a:p>
          <a:p>
            <a:pPr algn="just"/>
            <a:r>
              <a:rPr lang="en-US" sz="7200" dirty="0">
                <a:latin typeface="Book Antiqua" panose="02040602050305030304" pitchFamily="18" charset="0"/>
              </a:rPr>
              <a:t>3. Land Acquisition &amp; Real Estate Compliance;</a:t>
            </a:r>
          </a:p>
          <a:p>
            <a:pPr algn="just"/>
            <a:r>
              <a:rPr lang="en-US" sz="7200" dirty="0">
                <a:latin typeface="Book Antiqua" panose="02040602050305030304" pitchFamily="18" charset="0"/>
              </a:rPr>
              <a:t>4. Project Finance &amp; Customized Documentation;		</a:t>
            </a:r>
          </a:p>
          <a:p>
            <a:pPr algn="just"/>
            <a:r>
              <a:rPr lang="en-US" sz="7200" dirty="0">
                <a:latin typeface="Book Antiqua" panose="02040602050305030304" pitchFamily="18" charset="0"/>
              </a:rPr>
              <a:t>5. Joint Venture &amp; SPV in India, including incorporation of Company;</a:t>
            </a:r>
          </a:p>
          <a:p>
            <a:pPr algn="just"/>
            <a:r>
              <a:rPr lang="en-US" sz="7200" dirty="0">
                <a:latin typeface="Book Antiqua" panose="02040602050305030304" pitchFamily="18" charset="0"/>
              </a:rPr>
              <a:t>6. Corporate &amp; Secretarial Compliances and </a:t>
            </a:r>
            <a:r>
              <a:rPr lang="en-US" sz="7200" dirty="0" err="1">
                <a:latin typeface="Book Antiqua" panose="02040602050305030304" pitchFamily="18" charset="0"/>
              </a:rPr>
              <a:t>Labour</a:t>
            </a:r>
            <a:r>
              <a:rPr lang="en-US" sz="7200" dirty="0">
                <a:latin typeface="Book Antiqua" panose="02040602050305030304" pitchFamily="18" charset="0"/>
              </a:rPr>
              <a:t> &amp; Business Compliances;</a:t>
            </a:r>
          </a:p>
          <a:p>
            <a:pPr algn="just"/>
            <a:r>
              <a:rPr lang="en-US" sz="7200" dirty="0">
                <a:latin typeface="Book Antiqua" panose="02040602050305030304" pitchFamily="18" charset="0"/>
              </a:rPr>
              <a:t>7. IPR Protection for organization (Trade Mark/ Copy rights/ Designs/Patents/GI etc.;</a:t>
            </a:r>
          </a:p>
          <a:p>
            <a:pPr algn="just"/>
            <a:r>
              <a:rPr lang="en-US" sz="7200" dirty="0">
                <a:latin typeface="Book Antiqua" panose="02040602050305030304" pitchFamily="18" charset="0"/>
              </a:rPr>
              <a:t>8. Audit Service, Management &amp; Tax Consultancy.	</a:t>
            </a:r>
          </a:p>
          <a:p>
            <a:pPr algn="just"/>
            <a:r>
              <a:rPr lang="en-US" sz="7200" dirty="0">
                <a:latin typeface="Book Antiqua" panose="02040602050305030304" pitchFamily="18" charset="0"/>
              </a:rPr>
              <a:t>9. Domestic and International </a:t>
            </a:r>
            <a:r>
              <a:rPr lang="en-US" sz="7200" dirty="0" smtClean="0">
                <a:latin typeface="Book Antiqua" panose="02040602050305030304" pitchFamily="18" charset="0"/>
              </a:rPr>
              <a:t>Arbitration. 10</a:t>
            </a:r>
            <a:r>
              <a:rPr lang="en-US" sz="7200" dirty="0">
                <a:latin typeface="Book Antiqua" panose="02040602050305030304" pitchFamily="18" charset="0"/>
              </a:rPr>
              <a:t>. Transaction Advisory   		     	</a:t>
            </a:r>
          </a:p>
          <a:p>
            <a:pPr algn="just"/>
            <a:endParaRPr lang="en-US" sz="6200" dirty="0">
              <a:latin typeface="Book Antiqua" panose="02040602050305030304" pitchFamily="18" charset="0"/>
            </a:endParaRPr>
          </a:p>
        </p:txBody>
      </p:sp>
      <p:pic>
        <p:nvPicPr>
          <p:cNvPr id="9218" name="Picture 2" descr="Trans India Law Associates | Advocates, Solicitors &amp; Legal Consultants">
            <a:extLst>
              <a:ext uri="{FF2B5EF4-FFF2-40B4-BE49-F238E27FC236}">
                <a16:creationId xmlns="" xmlns:a16="http://schemas.microsoft.com/office/drawing/2014/main" id="{791313EE-E15A-4EC8-84A6-1CE8F26C944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3572"/>
            <a:ext cx="956441" cy="59908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4E0F2E14-CA71-4AD3-B82A-B88929D8184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67090" y="1"/>
            <a:ext cx="924910" cy="52551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0" y="6568965"/>
            <a:ext cx="1429407" cy="289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6" name="Rectangle 5"/>
          <p:cNvSpPr/>
          <p:nvPr/>
        </p:nvSpPr>
        <p:spPr>
          <a:xfrm>
            <a:off x="10604938" y="6642538"/>
            <a:ext cx="1587062" cy="215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8293336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397409" y="339352"/>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663524" y="730799"/>
            <a:ext cx="10938526" cy="5197036"/>
          </a:xfrm>
        </p:spPr>
        <p:txBody>
          <a:bodyPr>
            <a:normAutofit fontScale="92500" lnSpcReduction="20000"/>
          </a:bodyPr>
          <a:lstStyle/>
          <a:p>
            <a:pPr algn="ctr"/>
            <a:r>
              <a:rPr lang="en-US" sz="4800" dirty="0">
                <a:latin typeface="Britannic Bold" panose="020B0903060703020204" pitchFamily="34" charset="0"/>
              </a:rPr>
              <a:t> </a:t>
            </a:r>
            <a:r>
              <a:rPr lang="en-US" sz="4800" u="sng" dirty="0" smtClean="0">
                <a:latin typeface="Britannic Bold" panose="020B0903060703020204" pitchFamily="34" charset="0"/>
              </a:rPr>
              <a:t>DATES &amp; ELIGIBILITY</a:t>
            </a:r>
            <a:endParaRPr lang="en-US" sz="6200" u="sng" dirty="0">
              <a:latin typeface="Britannic Bold" panose="020B0903060703020204" pitchFamily="34" charset="0"/>
            </a:endParaRPr>
          </a:p>
          <a:p>
            <a:pPr marL="685800" indent="-685800" algn="just">
              <a:buFont typeface="Arial" panose="020B0604020202020204" pitchFamily="34" charset="0"/>
              <a:buChar char="•"/>
            </a:pPr>
            <a:r>
              <a:rPr lang="en-US" sz="3900" dirty="0" smtClean="0">
                <a:latin typeface="Britannic Bold" panose="020B0903060703020204" pitchFamily="34" charset="0"/>
              </a:rPr>
              <a:t>TIMCCE-III-2020 is scheduled </a:t>
            </a:r>
            <a:r>
              <a:rPr lang="en-US" sz="3900" dirty="0">
                <a:latin typeface="Britannic Bold" panose="020B0903060703020204" pitchFamily="34" charset="0"/>
              </a:rPr>
              <a:t>to be organize </a:t>
            </a:r>
            <a:r>
              <a:rPr lang="en-US" sz="3900" dirty="0" smtClean="0">
                <a:latin typeface="Britannic Bold" panose="020B0903060703020204" pitchFamily="34" charset="0"/>
              </a:rPr>
              <a:t>from 7</a:t>
            </a:r>
            <a:r>
              <a:rPr lang="en-US" sz="3900" baseline="30000" dirty="0" smtClean="0">
                <a:latin typeface="Britannic Bold" panose="020B0903060703020204" pitchFamily="34" charset="0"/>
              </a:rPr>
              <a:t>th</a:t>
            </a:r>
            <a:r>
              <a:rPr lang="en-US" sz="3900" dirty="0" smtClean="0">
                <a:latin typeface="Britannic Bold" panose="020B0903060703020204" pitchFamily="34" charset="0"/>
              </a:rPr>
              <a:t> -11</a:t>
            </a:r>
            <a:r>
              <a:rPr lang="en-US" sz="3900" baseline="30000" dirty="0" smtClean="0">
                <a:latin typeface="Britannic Bold" panose="020B0903060703020204" pitchFamily="34" charset="0"/>
              </a:rPr>
              <a:t>th</a:t>
            </a:r>
            <a:r>
              <a:rPr lang="en-US" sz="3900" dirty="0" smtClean="0">
                <a:latin typeface="Britannic Bold" panose="020B0903060703020204" pitchFamily="34" charset="0"/>
              </a:rPr>
              <a:t> </a:t>
            </a:r>
            <a:r>
              <a:rPr lang="en-US" sz="3900" dirty="0" smtClean="0">
                <a:solidFill>
                  <a:srgbClr val="FFFF00"/>
                </a:solidFill>
                <a:latin typeface="Britannic Bold" panose="020B0903060703020204" pitchFamily="34" charset="0"/>
              </a:rPr>
              <a:t>October </a:t>
            </a:r>
            <a:r>
              <a:rPr lang="en-US" sz="3900" dirty="0">
                <a:solidFill>
                  <a:srgbClr val="FFFF00"/>
                </a:solidFill>
                <a:latin typeface="Britannic Bold" panose="020B0903060703020204" pitchFamily="34" charset="0"/>
              </a:rPr>
              <a:t>2020 </a:t>
            </a:r>
            <a:r>
              <a:rPr lang="en-US" sz="3900" dirty="0">
                <a:solidFill>
                  <a:schemeClr val="tx1"/>
                </a:solidFill>
                <a:latin typeface="Britannic Bold" panose="020B0903060703020204" pitchFamily="34" charset="0"/>
              </a:rPr>
              <a:t>through</a:t>
            </a:r>
            <a:r>
              <a:rPr lang="en-US" sz="3900" dirty="0">
                <a:solidFill>
                  <a:srgbClr val="FFFF00"/>
                </a:solidFill>
                <a:latin typeface="Britannic Bold" panose="020B0903060703020204" pitchFamily="34" charset="0"/>
              </a:rPr>
              <a:t> Online mode.</a:t>
            </a:r>
            <a:endParaRPr lang="en-US" sz="3900" dirty="0">
              <a:latin typeface="Britannic Bold" panose="020B0903060703020204" pitchFamily="34" charset="0"/>
            </a:endParaRPr>
          </a:p>
          <a:p>
            <a:pPr marL="685800" indent="-685800" algn="just">
              <a:buFont typeface="Arial" panose="020B0604020202020204" pitchFamily="34" charset="0"/>
              <a:buChar char="•"/>
            </a:pPr>
            <a:r>
              <a:rPr lang="en-US" sz="3900" dirty="0">
                <a:solidFill>
                  <a:srgbClr val="FFFF00"/>
                </a:solidFill>
                <a:latin typeface="Britannic Bold" panose="020B0903060703020204" pitchFamily="34" charset="0"/>
              </a:rPr>
              <a:t>Eligibility</a:t>
            </a:r>
            <a:r>
              <a:rPr lang="en-US" sz="3900" dirty="0">
                <a:latin typeface="Britannic Bold" panose="020B0903060703020204" pitchFamily="34" charset="0"/>
              </a:rPr>
              <a:t>: Students </a:t>
            </a:r>
            <a:r>
              <a:rPr lang="en-US" sz="3900" dirty="0" smtClean="0">
                <a:latin typeface="Britannic Bold" panose="020B0903060703020204" pitchFamily="34" charset="0"/>
              </a:rPr>
              <a:t>pursuing law degree from </a:t>
            </a:r>
            <a:r>
              <a:rPr lang="en-US" sz="3900" dirty="0">
                <a:latin typeface="Britannic Bold" panose="020B0903060703020204" pitchFamily="34" charset="0"/>
              </a:rPr>
              <a:t>any University are eligible to apply for registration of their team. However only one team shall be allowed to participate from one law institution.</a:t>
            </a:r>
          </a:p>
        </p:txBody>
      </p:sp>
      <p:pic>
        <p:nvPicPr>
          <p:cNvPr id="10242" name="Picture 2" descr="Trans India Law Associates | Advocates, Solicitors &amp; Legal Consultants">
            <a:extLst>
              <a:ext uri="{FF2B5EF4-FFF2-40B4-BE49-F238E27FC236}">
                <a16:creationId xmlns="" xmlns:a16="http://schemas.microsoft.com/office/drawing/2014/main" id="{AFD52567-81DF-4081-A7A3-F6FFD93B76D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1"/>
            <a:ext cx="1051034" cy="73079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06554E6A-CB2E-4B3E-A6EE-13F8A6DDBA5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14538" y="1"/>
            <a:ext cx="977462" cy="73079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 y="6421821"/>
            <a:ext cx="1397407" cy="418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7" name="Rectangle 6"/>
          <p:cNvSpPr/>
          <p:nvPr/>
        </p:nvSpPr>
        <p:spPr>
          <a:xfrm>
            <a:off x="10604938" y="6421821"/>
            <a:ext cx="1587062" cy="41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33816875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530086" y="430696"/>
            <a:ext cx="11039061" cy="5996607"/>
          </a:xfrm>
        </p:spPr>
        <p:txBody>
          <a:bodyPr>
            <a:normAutofit/>
          </a:bodyPr>
          <a:lstStyle/>
          <a:p>
            <a:pPr algn="ctr"/>
            <a:r>
              <a:rPr lang="en-US" sz="4800" dirty="0">
                <a:latin typeface="Britannic Bold" panose="020B0903060703020204" pitchFamily="34" charset="0"/>
              </a:rPr>
              <a:t> </a:t>
            </a:r>
            <a:r>
              <a:rPr lang="en-US" sz="5400" dirty="0">
                <a:latin typeface="Britannic Bold" panose="020B0903060703020204" pitchFamily="34" charset="0"/>
              </a:rPr>
              <a:t>TIMCCE- III- 2020: Moot </a:t>
            </a:r>
            <a:r>
              <a:rPr lang="en-US" sz="5400" dirty="0" smtClean="0">
                <a:latin typeface="Britannic Bold" panose="020B0903060703020204" pitchFamily="34" charset="0"/>
              </a:rPr>
              <a:t>Problem</a:t>
            </a:r>
          </a:p>
          <a:p>
            <a:pPr algn="ctr"/>
            <a:r>
              <a:rPr lang="en-US" sz="6200" dirty="0" smtClean="0">
                <a:solidFill>
                  <a:srgbClr val="FFFF00"/>
                </a:solidFill>
                <a:latin typeface="Britannic Bold" panose="020B0903060703020204" pitchFamily="34" charset="0"/>
              </a:rPr>
              <a:t>United </a:t>
            </a:r>
            <a:r>
              <a:rPr lang="en-US" sz="6200" dirty="0">
                <a:solidFill>
                  <a:srgbClr val="FFFF00"/>
                </a:solidFill>
                <a:latin typeface="Britannic Bold" panose="020B0903060703020204" pitchFamily="34" charset="0"/>
              </a:rPr>
              <a:t>States of </a:t>
            </a:r>
            <a:r>
              <a:rPr lang="en-US" sz="6200" dirty="0" err="1">
                <a:solidFill>
                  <a:srgbClr val="FFFF00"/>
                </a:solidFill>
                <a:latin typeface="Britannic Bold" panose="020B0903060703020204" pitchFamily="34" charset="0"/>
              </a:rPr>
              <a:t>Dgem</a:t>
            </a:r>
            <a:r>
              <a:rPr lang="en-US" sz="6200" dirty="0">
                <a:solidFill>
                  <a:srgbClr val="FFFF00"/>
                </a:solidFill>
                <a:latin typeface="Britannic Bold" panose="020B0903060703020204" pitchFamily="34" charset="0"/>
              </a:rPr>
              <a:t> V. Union of </a:t>
            </a:r>
            <a:r>
              <a:rPr lang="en-US" sz="6200" dirty="0" err="1" smtClean="0">
                <a:solidFill>
                  <a:srgbClr val="FFFF00"/>
                </a:solidFill>
                <a:latin typeface="Britannic Bold" panose="020B0903060703020204" pitchFamily="34" charset="0"/>
              </a:rPr>
              <a:t>Tilawin</a:t>
            </a:r>
            <a:endParaRPr lang="en-US" sz="6200" dirty="0" smtClean="0">
              <a:solidFill>
                <a:srgbClr val="FFFF00"/>
              </a:solidFill>
              <a:latin typeface="Britannic Bold" panose="020B0903060703020204" pitchFamily="34" charset="0"/>
            </a:endParaRPr>
          </a:p>
          <a:p>
            <a:r>
              <a:rPr lang="en-US" sz="3500" dirty="0">
                <a:latin typeface="Britannic Bold" panose="020B0903060703020204" pitchFamily="34" charset="0"/>
              </a:rPr>
              <a:t>(Will be shared post registration)</a:t>
            </a:r>
          </a:p>
          <a:p>
            <a:pPr algn="ctr"/>
            <a:endParaRPr lang="en-US" sz="6200" dirty="0">
              <a:solidFill>
                <a:srgbClr val="FFFF00"/>
              </a:solidFill>
              <a:latin typeface="Britannic Bold" panose="020B0903060703020204" pitchFamily="34" charset="0"/>
            </a:endParaRPr>
          </a:p>
        </p:txBody>
      </p:sp>
      <p:pic>
        <p:nvPicPr>
          <p:cNvPr id="11266" name="Picture 2" descr="Trans India Law Associates | Advocates, Solicitors &amp; Legal Consultants">
            <a:extLst>
              <a:ext uri="{FF2B5EF4-FFF2-40B4-BE49-F238E27FC236}">
                <a16:creationId xmlns="" xmlns:a16="http://schemas.microsoft.com/office/drawing/2014/main" id="{3002AB0D-CFAD-4575-B11E-A2E26B0AA4D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158" y="-62791"/>
            <a:ext cx="1105450" cy="72001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A59CAA64-C0C7-4146-BEB4-3F4150AF95B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35559" y="30490"/>
            <a:ext cx="895414" cy="62673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9159" y="6427302"/>
            <a:ext cx="1378717" cy="430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6" name="Rectangle 5"/>
          <p:cNvSpPr/>
          <p:nvPr/>
        </p:nvSpPr>
        <p:spPr>
          <a:xfrm>
            <a:off x="10541876" y="6427303"/>
            <a:ext cx="1589097" cy="43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23147589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530086" y="430696"/>
            <a:ext cx="11039061" cy="5696835"/>
          </a:xfrm>
        </p:spPr>
        <p:txBody>
          <a:bodyPr>
            <a:normAutofit fontScale="77500" lnSpcReduction="20000"/>
          </a:bodyPr>
          <a:lstStyle/>
          <a:p>
            <a:pPr algn="ctr"/>
            <a:r>
              <a:rPr lang="en-US" sz="4800" dirty="0">
                <a:latin typeface="Britannic Bold" panose="020B0903060703020204" pitchFamily="34" charset="0"/>
              </a:rPr>
              <a:t> </a:t>
            </a:r>
            <a:r>
              <a:rPr lang="en-US" sz="4800" dirty="0" smtClean="0">
                <a:latin typeface="Britannic Bold" panose="020B0903060703020204" pitchFamily="34" charset="0"/>
              </a:rPr>
              <a:t>Registration process (Form 2)</a:t>
            </a:r>
            <a:endParaRPr lang="en-US" sz="7700" dirty="0" smtClean="0">
              <a:latin typeface="Britannic Bold" panose="020B0903060703020204" pitchFamily="34" charset="0"/>
            </a:endParaRPr>
          </a:p>
          <a:p>
            <a:pPr marL="685800" indent="-685800" algn="just">
              <a:buFont typeface="Arial" panose="020B0604020202020204" pitchFamily="34" charset="0"/>
              <a:buChar char="•"/>
            </a:pPr>
            <a:r>
              <a:rPr lang="en-US" sz="4600" dirty="0" smtClean="0">
                <a:latin typeface="Britannic Bold" panose="020B0903060703020204" pitchFamily="34" charset="0"/>
              </a:rPr>
              <a:t>The </a:t>
            </a:r>
            <a:r>
              <a:rPr lang="en-US" sz="4600" dirty="0">
                <a:latin typeface="Britannic Bold" panose="020B0903060703020204" pitchFamily="34" charset="0"/>
              </a:rPr>
              <a:t>duly filled registration forms should reach latest by </a:t>
            </a:r>
            <a:r>
              <a:rPr lang="en-IN" sz="4600" dirty="0">
                <a:latin typeface="Britannic Bold" panose="020B0903060703020204" pitchFamily="34" charset="0"/>
              </a:rPr>
              <a:t>on or before 31st August 2020 by 23:59 </a:t>
            </a:r>
            <a:r>
              <a:rPr lang="en-IN" sz="4600" dirty="0" smtClean="0">
                <a:latin typeface="Britannic Bold" panose="020B0903060703020204" pitchFamily="34" charset="0"/>
              </a:rPr>
              <a:t>hrs </a:t>
            </a:r>
            <a:r>
              <a:rPr lang="en-US" sz="4600" dirty="0" smtClean="0">
                <a:latin typeface="Britannic Bold" panose="020B0903060703020204" pitchFamily="34" charset="0"/>
              </a:rPr>
              <a:t>through </a:t>
            </a:r>
            <a:r>
              <a:rPr lang="en-US" sz="4600" dirty="0">
                <a:latin typeface="Britannic Bold" panose="020B0903060703020204" pitchFamily="34" charset="0"/>
              </a:rPr>
              <a:t>email at </a:t>
            </a:r>
            <a:r>
              <a:rPr lang="en-US" sz="4600" dirty="0">
                <a:solidFill>
                  <a:srgbClr val="FFFF00"/>
                </a:solidFill>
                <a:latin typeface="Britannic Bold" panose="020B0903060703020204" pitchFamily="34" charset="0"/>
                <a:hlinkClick r:id="rId2"/>
              </a:rPr>
              <a:t>administrator@dgef.in</a:t>
            </a:r>
            <a:r>
              <a:rPr lang="en-US" sz="4600" dirty="0">
                <a:solidFill>
                  <a:srgbClr val="FFFF00"/>
                </a:solidFill>
                <a:latin typeface="Britannic Bold" panose="020B0903060703020204" pitchFamily="34" charset="0"/>
              </a:rPr>
              <a:t> </a:t>
            </a:r>
            <a:r>
              <a:rPr lang="en-US" sz="4600" dirty="0">
                <a:latin typeface="Britannic Bold" panose="020B0903060703020204" pitchFamily="34" charset="0"/>
              </a:rPr>
              <a:t>with subject title </a:t>
            </a:r>
            <a:r>
              <a:rPr lang="en-US" sz="4600" dirty="0" smtClean="0">
                <a:latin typeface="Britannic Bold" panose="020B0903060703020204" pitchFamily="34" charset="0"/>
              </a:rPr>
              <a:t>“Final Registration”.</a:t>
            </a:r>
            <a:endParaRPr lang="en-US" sz="4600" dirty="0">
              <a:latin typeface="Britannic Bold" panose="020B0903060703020204" pitchFamily="34" charset="0"/>
            </a:endParaRPr>
          </a:p>
          <a:p>
            <a:pPr marL="685800" indent="-685800" algn="just">
              <a:buFont typeface="Arial" panose="020B0604020202020204" pitchFamily="34" charset="0"/>
              <a:buChar char="•"/>
            </a:pPr>
            <a:r>
              <a:rPr lang="en-US" sz="4600" dirty="0">
                <a:latin typeface="Britannic Bold" panose="020B0903060703020204" pitchFamily="34" charset="0"/>
              </a:rPr>
              <a:t>Registration is on first cum first serve basis. Moreover only one team is permissible from one University. So, interested applicants are kindly requested to register themselves at the earliest.</a:t>
            </a:r>
          </a:p>
          <a:p>
            <a:pPr marL="685800" indent="-685800" algn="ctr">
              <a:buFont typeface="Arial" panose="020B0604020202020204" pitchFamily="34" charset="0"/>
              <a:buChar char="•"/>
            </a:pPr>
            <a:endParaRPr lang="en-US" sz="4800" dirty="0">
              <a:latin typeface="Britannic Bold" panose="020B0903060703020204" pitchFamily="34" charset="0"/>
            </a:endParaRPr>
          </a:p>
        </p:txBody>
      </p:sp>
      <p:pic>
        <p:nvPicPr>
          <p:cNvPr id="12290" name="Picture 2" descr="Trans India Law Associates | Advocates, Solicitors &amp; Legal Consultants">
            <a:extLst>
              <a:ext uri="{FF2B5EF4-FFF2-40B4-BE49-F238E27FC236}">
                <a16:creationId xmlns="" xmlns:a16="http://schemas.microsoft.com/office/drawing/2014/main" id="{2D43890B-6A30-4A1F-84CC-B759F9AFC5E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96" y="-95323"/>
            <a:ext cx="873756" cy="75254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27E26258-F261-4AD9-87FB-87C3AE0D610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319640" y="9241"/>
            <a:ext cx="865021" cy="56882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 y="6427304"/>
            <a:ext cx="1534510" cy="43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6" name="Rectangle 5"/>
          <p:cNvSpPr/>
          <p:nvPr/>
        </p:nvSpPr>
        <p:spPr>
          <a:xfrm>
            <a:off x="10615448" y="6427304"/>
            <a:ext cx="1569213" cy="43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32426705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913795" y="1576552"/>
            <a:ext cx="10353761" cy="116664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idx="1"/>
          </p:nvPr>
        </p:nvSpPr>
        <p:spPr>
          <a:xfrm>
            <a:off x="956603" y="3953022"/>
            <a:ext cx="10310953" cy="2295377"/>
          </a:xfrm>
        </p:spPr>
        <p:txBody>
          <a:bodyPr>
            <a:normAutofit fontScale="32500" lnSpcReduction="20000"/>
          </a:bodyPr>
          <a:lstStyle/>
          <a:p>
            <a:pPr marL="0" indent="0" algn="just">
              <a:buNone/>
            </a:pPr>
            <a:r>
              <a:rPr lang="en-US" sz="4800" dirty="0" smtClean="0">
                <a:latin typeface="Book Antiqua" panose="02040602050305030304" pitchFamily="18" charset="0"/>
              </a:rPr>
              <a:t>The </a:t>
            </a:r>
            <a:r>
              <a:rPr lang="en-US" sz="4800" dirty="0">
                <a:latin typeface="Book Antiqua" panose="02040602050305030304" pitchFamily="18" charset="0"/>
              </a:rPr>
              <a:t>registration fee for participation in the International Rounds is based on the World Bank list of Economies.</a:t>
            </a:r>
          </a:p>
          <a:p>
            <a:pPr algn="just"/>
            <a:r>
              <a:rPr lang="en-US" sz="4800" dirty="0">
                <a:latin typeface="Book Antiqua" panose="02040602050305030304" pitchFamily="18" charset="0"/>
              </a:rPr>
              <a:t>The fee is to be paid to Dr. Gopal Energy Foundation (DGEF).</a:t>
            </a:r>
          </a:p>
          <a:p>
            <a:pPr algn="just"/>
            <a:r>
              <a:rPr lang="en-US" sz="4800" dirty="0">
                <a:latin typeface="Book Antiqua" panose="02040602050305030304" pitchFamily="18" charset="0"/>
              </a:rPr>
              <a:t>The details provided for formal registration will be final for the purposes of certification and awards.</a:t>
            </a:r>
          </a:p>
          <a:p>
            <a:pPr algn="just"/>
            <a:r>
              <a:rPr lang="en-US" sz="4800" dirty="0">
                <a:latin typeface="Book Antiqua" panose="02040602050305030304" pitchFamily="18" charset="0"/>
              </a:rPr>
              <a:t>Once the registration fee paid by the team will neither be refunded nor waived.  </a:t>
            </a:r>
            <a:r>
              <a:rPr lang="en-US" sz="4800" dirty="0" smtClean="0">
                <a:latin typeface="Book Antiqua" panose="02040602050305030304" pitchFamily="18" charset="0"/>
              </a:rPr>
              <a:t>However change in team composition will be considered. </a:t>
            </a:r>
            <a:endParaRPr lang="en-US" sz="7700" dirty="0">
              <a:latin typeface="Book Antiqua" panose="02040602050305030304" pitchFamily="18" charset="0"/>
            </a:endParaRPr>
          </a:p>
        </p:txBody>
      </p:sp>
      <p:pic>
        <p:nvPicPr>
          <p:cNvPr id="13314" name="Picture 2" descr="Trans India Law Associates | Advocates, Solicitors &amp; Legal Consultants">
            <a:extLst>
              <a:ext uri="{FF2B5EF4-FFF2-40B4-BE49-F238E27FC236}">
                <a16:creationId xmlns="" xmlns:a16="http://schemas.microsoft.com/office/drawing/2014/main" id="{B01F410C-37EB-414A-8989-11553963864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81315"/>
            <a:ext cx="913795" cy="69091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DR. GOPAL ENERGY FOUNDATION | Study For Success">
            <a:extLst>
              <a:ext uri="{FF2B5EF4-FFF2-40B4-BE49-F238E27FC236}">
                <a16:creationId xmlns="" xmlns:a16="http://schemas.microsoft.com/office/drawing/2014/main" id="{9CA6992E-3662-4443-9C70-57F4313D6AD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372193" y="1"/>
            <a:ext cx="819807" cy="60959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 name="Table 5"/>
          <p:cNvGraphicFramePr>
            <a:graphicFrameLocks noGrp="1"/>
          </p:cNvGraphicFramePr>
          <p:nvPr>
            <p:extLst/>
          </p:nvPr>
        </p:nvGraphicFramePr>
        <p:xfrm>
          <a:off x="1491174" y="1069143"/>
          <a:ext cx="9471115" cy="2799472"/>
        </p:xfrm>
        <a:graphic>
          <a:graphicData uri="http://schemas.openxmlformats.org/drawingml/2006/table">
            <a:tbl>
              <a:tblPr firstRow="1" bandRow="1">
                <a:tableStyleId>{5C22544A-7EE6-4342-B048-85BDC9FD1C3A}</a:tableStyleId>
              </a:tblPr>
              <a:tblGrid>
                <a:gridCol w="4711063">
                  <a:extLst>
                    <a:ext uri="{9D8B030D-6E8A-4147-A177-3AD203B41FA5}">
                      <a16:colId xmlns="" xmlns:a16="http://schemas.microsoft.com/office/drawing/2014/main" val="902311868"/>
                    </a:ext>
                  </a:extLst>
                </a:gridCol>
                <a:gridCol w="4760052">
                  <a:extLst>
                    <a:ext uri="{9D8B030D-6E8A-4147-A177-3AD203B41FA5}">
                      <a16:colId xmlns="" xmlns:a16="http://schemas.microsoft.com/office/drawing/2014/main" val="683165422"/>
                    </a:ext>
                  </a:extLst>
                </a:gridCol>
              </a:tblGrid>
              <a:tr h="699868">
                <a:tc>
                  <a:txBody>
                    <a:bodyPr/>
                    <a:lstStyle/>
                    <a:p>
                      <a:r>
                        <a:rPr lang="en-US" dirty="0" smtClean="0">
                          <a:latin typeface="Britannic Bold" panose="020B0903060703020204" pitchFamily="34" charset="0"/>
                        </a:rPr>
                        <a:t>Team s from </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Registration Fees</a:t>
                      </a:r>
                      <a:endParaRPr lang="en-IN" dirty="0">
                        <a:latin typeface="Britannic Bold" panose="020B0903060703020204" pitchFamily="34" charset="0"/>
                      </a:endParaRPr>
                    </a:p>
                  </a:txBody>
                  <a:tcPr/>
                </a:tc>
                <a:extLst>
                  <a:ext uri="{0D108BD9-81ED-4DB2-BD59-A6C34878D82A}">
                    <a16:rowId xmlns="" xmlns:a16="http://schemas.microsoft.com/office/drawing/2014/main" val="1783017659"/>
                  </a:ext>
                </a:extLst>
              </a:tr>
              <a:tr h="699868">
                <a:tc>
                  <a:txBody>
                    <a:bodyPr/>
                    <a:lstStyle/>
                    <a:p>
                      <a:r>
                        <a:rPr lang="en-US" dirty="0">
                          <a:latin typeface="Britannic Bold" panose="020B0903060703020204" pitchFamily="34" charset="0"/>
                        </a:rPr>
                        <a:t>High Income Nations</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600 USD/INR 41,400/-</a:t>
                      </a:r>
                      <a:endParaRPr lang="en-IN" dirty="0">
                        <a:latin typeface="Britannic Bold" panose="020B0903060703020204" pitchFamily="34" charset="0"/>
                      </a:endParaRPr>
                    </a:p>
                  </a:txBody>
                  <a:tcPr/>
                </a:tc>
                <a:extLst>
                  <a:ext uri="{0D108BD9-81ED-4DB2-BD59-A6C34878D82A}">
                    <a16:rowId xmlns="" xmlns:a16="http://schemas.microsoft.com/office/drawing/2014/main" val="1648718233"/>
                  </a:ext>
                </a:extLst>
              </a:tr>
              <a:tr h="699868">
                <a:tc>
                  <a:txBody>
                    <a:bodyPr/>
                    <a:lstStyle/>
                    <a:p>
                      <a:r>
                        <a:rPr lang="en-US" dirty="0">
                          <a:latin typeface="Britannic Bold" panose="020B0903060703020204" pitchFamily="34" charset="0"/>
                        </a:rPr>
                        <a:t>Upper Middle Income Nations</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350 USD/INR 24,150/-</a:t>
                      </a:r>
                      <a:endParaRPr lang="en-IN" dirty="0">
                        <a:latin typeface="Britannic Bold" panose="020B0903060703020204" pitchFamily="34" charset="0"/>
                      </a:endParaRPr>
                    </a:p>
                  </a:txBody>
                  <a:tcPr/>
                </a:tc>
                <a:extLst>
                  <a:ext uri="{0D108BD9-81ED-4DB2-BD59-A6C34878D82A}">
                    <a16:rowId xmlns="" xmlns:a16="http://schemas.microsoft.com/office/drawing/2014/main" val="1424022968"/>
                  </a:ext>
                </a:extLst>
              </a:tr>
              <a:tr h="699868">
                <a:tc>
                  <a:txBody>
                    <a:bodyPr/>
                    <a:lstStyle/>
                    <a:p>
                      <a:r>
                        <a:rPr lang="en-US" dirty="0">
                          <a:latin typeface="Britannic Bold" panose="020B0903060703020204" pitchFamily="34" charset="0"/>
                        </a:rPr>
                        <a:t>Lower Middle/ Low Income Nations</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200 USD/INR 13,800/-</a:t>
                      </a:r>
                    </a:p>
                  </a:txBody>
                  <a:tcPr/>
                </a:tc>
                <a:extLst>
                  <a:ext uri="{0D108BD9-81ED-4DB2-BD59-A6C34878D82A}">
                    <a16:rowId xmlns="" xmlns:a16="http://schemas.microsoft.com/office/drawing/2014/main" val="3792681409"/>
                  </a:ext>
                </a:extLst>
              </a:tr>
            </a:tbl>
          </a:graphicData>
        </a:graphic>
      </p:graphicFrame>
      <p:sp>
        <p:nvSpPr>
          <p:cNvPr id="4" name="Rectangle 3"/>
          <p:cNvSpPr/>
          <p:nvPr/>
        </p:nvSpPr>
        <p:spPr>
          <a:xfrm>
            <a:off x="1" y="6348248"/>
            <a:ext cx="1429407" cy="509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7" name="Rectangle 6"/>
          <p:cNvSpPr/>
          <p:nvPr/>
        </p:nvSpPr>
        <p:spPr>
          <a:xfrm>
            <a:off x="10657490" y="6348248"/>
            <a:ext cx="1534509" cy="509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4589058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198179" y="657226"/>
            <a:ext cx="9764577"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935421" y="872359"/>
            <a:ext cx="10489324" cy="5203076"/>
          </a:xfrm>
        </p:spPr>
        <p:txBody>
          <a:bodyPr>
            <a:normAutofit/>
          </a:bodyPr>
          <a:lstStyle/>
          <a:p>
            <a:pPr algn="ctr"/>
            <a:r>
              <a:rPr lang="en-US" sz="4800" dirty="0">
                <a:latin typeface="Britannic Bold" panose="020B0903060703020204" pitchFamily="34" charset="0"/>
              </a:rPr>
              <a:t> </a:t>
            </a:r>
            <a:r>
              <a:rPr lang="en-US" sz="4400" dirty="0">
                <a:latin typeface="Britannic Bold" panose="020B0903060703020204" pitchFamily="34" charset="0"/>
              </a:rPr>
              <a:t>TIMCCE- III- 2020 : Program Plan</a:t>
            </a:r>
          </a:p>
          <a:p>
            <a:pPr algn="ctr"/>
            <a:endParaRPr lang="en-US" sz="4800" dirty="0">
              <a:latin typeface="Britannic Bold" panose="020B0903060703020204" pitchFamily="34" charset="0"/>
            </a:endParaRPr>
          </a:p>
        </p:txBody>
      </p:sp>
      <p:pic>
        <p:nvPicPr>
          <p:cNvPr id="14338" name="Picture 2" descr="Trans India Law Associates | Advocates, Solicitors &amp; Legal Consultants">
            <a:extLst>
              <a:ext uri="{FF2B5EF4-FFF2-40B4-BE49-F238E27FC236}">
                <a16:creationId xmlns="" xmlns:a16="http://schemas.microsoft.com/office/drawing/2014/main" id="{FBE3CA83-9B4E-47E4-80E2-024983DA15C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935421" cy="65722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DR. GOPAL ENERGY FOUNDATION | Study For Success">
            <a:extLst>
              <a:ext uri="{FF2B5EF4-FFF2-40B4-BE49-F238E27FC236}">
                <a16:creationId xmlns="" xmlns:a16="http://schemas.microsoft.com/office/drawing/2014/main" id="{CB90BF5E-ABB6-47CE-8102-C13AB59BF31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56579" y="1"/>
            <a:ext cx="874394" cy="65722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 name="Table 5"/>
          <p:cNvGraphicFramePr>
            <a:graphicFrameLocks noGrp="1"/>
          </p:cNvGraphicFramePr>
          <p:nvPr>
            <p:extLst/>
          </p:nvPr>
        </p:nvGraphicFramePr>
        <p:xfrm>
          <a:off x="667416" y="1082043"/>
          <a:ext cx="11230294" cy="4190116"/>
        </p:xfrm>
        <a:graphic>
          <a:graphicData uri="http://schemas.openxmlformats.org/drawingml/2006/table">
            <a:tbl>
              <a:tblPr firstRow="1" bandRow="1">
                <a:tableStyleId>{5C22544A-7EE6-4342-B048-85BDC9FD1C3A}</a:tableStyleId>
              </a:tblPr>
              <a:tblGrid>
                <a:gridCol w="5615147">
                  <a:extLst>
                    <a:ext uri="{9D8B030D-6E8A-4147-A177-3AD203B41FA5}">
                      <a16:colId xmlns="" xmlns:a16="http://schemas.microsoft.com/office/drawing/2014/main" val="162526116"/>
                    </a:ext>
                  </a:extLst>
                </a:gridCol>
                <a:gridCol w="5615147">
                  <a:extLst>
                    <a:ext uri="{9D8B030D-6E8A-4147-A177-3AD203B41FA5}">
                      <a16:colId xmlns="" xmlns:a16="http://schemas.microsoft.com/office/drawing/2014/main" val="3890154288"/>
                    </a:ext>
                  </a:extLst>
                </a:gridCol>
              </a:tblGrid>
              <a:tr h="487504">
                <a:tc>
                  <a:txBody>
                    <a:bodyPr/>
                    <a:lstStyle/>
                    <a:p>
                      <a:r>
                        <a:rPr lang="en-US" dirty="0">
                          <a:latin typeface="Britannic Bold" panose="020B0903060703020204" pitchFamily="34" charset="0"/>
                        </a:rPr>
                        <a:t>TIMCEE- III- 2020 (PROGRAM PLAN)</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IMPORTANT DATES</a:t>
                      </a:r>
                      <a:endParaRPr lang="en-IN" dirty="0">
                        <a:latin typeface="Britannic Bold" panose="020B0903060703020204" pitchFamily="34" charset="0"/>
                      </a:endParaRPr>
                    </a:p>
                  </a:txBody>
                  <a:tcPr/>
                </a:tc>
                <a:extLst>
                  <a:ext uri="{0D108BD9-81ED-4DB2-BD59-A6C34878D82A}">
                    <a16:rowId xmlns="" xmlns:a16="http://schemas.microsoft.com/office/drawing/2014/main" val="578451706"/>
                  </a:ext>
                </a:extLst>
              </a:tr>
              <a:tr h="777590">
                <a:tc>
                  <a:txBody>
                    <a:bodyPr/>
                    <a:lstStyle/>
                    <a:p>
                      <a:r>
                        <a:rPr lang="en-US" dirty="0">
                          <a:latin typeface="Britannic Bold" panose="020B0903060703020204" pitchFamily="34" charset="0"/>
                        </a:rPr>
                        <a:t>Last Date of Final Registration</a:t>
                      </a:r>
                      <a:endParaRPr lang="en-IN" dirty="0">
                        <a:latin typeface="Britannic Bold" panose="020B0903060703020204" pitchFamily="34" charset="0"/>
                      </a:endParaRPr>
                    </a:p>
                  </a:txBody>
                  <a:tcPr/>
                </a:tc>
                <a:tc>
                  <a:txBody>
                    <a:bodyPr/>
                    <a:lstStyle/>
                    <a:p>
                      <a:r>
                        <a:rPr lang="en-US" dirty="0" smtClean="0">
                          <a:latin typeface="Britannic Bold" panose="020B0903060703020204" pitchFamily="34" charset="0"/>
                        </a:rPr>
                        <a:t>31</a:t>
                      </a:r>
                      <a:r>
                        <a:rPr lang="en-US" baseline="30000" dirty="0" smtClean="0">
                          <a:latin typeface="Britannic Bold" panose="020B0903060703020204" pitchFamily="34" charset="0"/>
                        </a:rPr>
                        <a:t>st</a:t>
                      </a:r>
                      <a:r>
                        <a:rPr lang="en-US" baseline="0" dirty="0" smtClean="0">
                          <a:latin typeface="Britannic Bold" panose="020B0903060703020204" pitchFamily="34" charset="0"/>
                        </a:rPr>
                        <a:t> </a:t>
                      </a:r>
                      <a:r>
                        <a:rPr lang="en-US" dirty="0" smtClean="0">
                          <a:latin typeface="Britannic Bold" panose="020B0903060703020204" pitchFamily="34" charset="0"/>
                        </a:rPr>
                        <a:t>August, </a:t>
                      </a:r>
                      <a:r>
                        <a:rPr lang="en-US" dirty="0">
                          <a:latin typeface="Britannic Bold" panose="020B0903060703020204" pitchFamily="34" charset="0"/>
                        </a:rPr>
                        <a:t>2020</a:t>
                      </a:r>
                      <a:endParaRPr lang="en-IN" dirty="0">
                        <a:latin typeface="Britannic Bold" panose="020B0903060703020204" pitchFamily="34" charset="0"/>
                      </a:endParaRPr>
                    </a:p>
                  </a:txBody>
                  <a:tcPr/>
                </a:tc>
                <a:extLst>
                  <a:ext uri="{0D108BD9-81ED-4DB2-BD59-A6C34878D82A}">
                    <a16:rowId xmlns="" xmlns:a16="http://schemas.microsoft.com/office/drawing/2014/main" val="2727464950"/>
                  </a:ext>
                </a:extLst>
              </a:tr>
              <a:tr h="853131">
                <a:tc>
                  <a:txBody>
                    <a:bodyPr/>
                    <a:lstStyle/>
                    <a:p>
                      <a:r>
                        <a:rPr lang="en-US" dirty="0">
                          <a:latin typeface="Britannic Bold" panose="020B0903060703020204" pitchFamily="34" charset="0"/>
                        </a:rPr>
                        <a:t>Dispatch Team Codes to Participating Teams</a:t>
                      </a:r>
                      <a:endParaRPr lang="en-IN" dirty="0">
                        <a:latin typeface="Britannic Bold" panose="020B0903060703020204" pitchFamily="34" charset="0"/>
                      </a:endParaRPr>
                    </a:p>
                  </a:txBody>
                  <a:tcPr/>
                </a:tc>
                <a:tc>
                  <a:txBody>
                    <a:bodyPr/>
                    <a:lstStyle/>
                    <a:p>
                      <a:r>
                        <a:rPr lang="en-US" baseline="0" dirty="0" smtClean="0">
                          <a:latin typeface="Britannic Bold" panose="020B0903060703020204" pitchFamily="34" charset="0"/>
                        </a:rPr>
                        <a:t>5</a:t>
                      </a:r>
                      <a:r>
                        <a:rPr lang="en-US" baseline="30000" dirty="0" smtClean="0">
                          <a:latin typeface="Britannic Bold" panose="020B0903060703020204" pitchFamily="34" charset="0"/>
                        </a:rPr>
                        <a:t>th</a:t>
                      </a:r>
                      <a:r>
                        <a:rPr lang="en-US" baseline="0" dirty="0" smtClean="0">
                          <a:latin typeface="Britannic Bold" panose="020B0903060703020204" pitchFamily="34" charset="0"/>
                        </a:rPr>
                        <a:t> September</a:t>
                      </a:r>
                      <a:r>
                        <a:rPr lang="en-US" dirty="0" smtClean="0">
                          <a:latin typeface="Britannic Bold" panose="020B0903060703020204" pitchFamily="34" charset="0"/>
                        </a:rPr>
                        <a:t>, </a:t>
                      </a:r>
                      <a:r>
                        <a:rPr lang="en-US" dirty="0">
                          <a:latin typeface="Britannic Bold" panose="020B0903060703020204" pitchFamily="34" charset="0"/>
                        </a:rPr>
                        <a:t>2020</a:t>
                      </a:r>
                      <a:endParaRPr lang="en-IN" dirty="0">
                        <a:latin typeface="Britannic Bold" panose="020B0903060703020204" pitchFamily="34" charset="0"/>
                      </a:endParaRPr>
                    </a:p>
                  </a:txBody>
                  <a:tcPr/>
                </a:tc>
                <a:extLst>
                  <a:ext uri="{0D108BD9-81ED-4DB2-BD59-A6C34878D82A}">
                    <a16:rowId xmlns="" xmlns:a16="http://schemas.microsoft.com/office/drawing/2014/main" val="2696516867"/>
                  </a:ext>
                </a:extLst>
              </a:tr>
              <a:tr h="853131">
                <a:tc>
                  <a:txBody>
                    <a:bodyPr/>
                    <a:lstStyle/>
                    <a:p>
                      <a:r>
                        <a:rPr lang="en-US" dirty="0">
                          <a:latin typeface="Britannic Bold" panose="020B0903060703020204" pitchFamily="34" charset="0"/>
                        </a:rPr>
                        <a:t>Last Date for submitting copy of the </a:t>
                      </a:r>
                      <a:r>
                        <a:rPr lang="en-US" dirty="0" smtClean="0">
                          <a:latin typeface="Britannic Bold" panose="020B0903060703020204" pitchFamily="34" charset="0"/>
                        </a:rPr>
                        <a:t>Memorial</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15</a:t>
                      </a:r>
                      <a:r>
                        <a:rPr lang="en-US" baseline="30000" dirty="0">
                          <a:latin typeface="Britannic Bold" panose="020B0903060703020204" pitchFamily="34" charset="0"/>
                        </a:rPr>
                        <a:t>th</a:t>
                      </a:r>
                      <a:r>
                        <a:rPr lang="en-US" dirty="0">
                          <a:latin typeface="Britannic Bold" panose="020B0903060703020204" pitchFamily="34" charset="0"/>
                        </a:rPr>
                        <a:t> September, 2020</a:t>
                      </a:r>
                      <a:endParaRPr lang="en-IN" dirty="0">
                        <a:latin typeface="Britannic Bold" panose="020B0903060703020204" pitchFamily="34" charset="0"/>
                      </a:endParaRPr>
                    </a:p>
                  </a:txBody>
                  <a:tcPr/>
                </a:tc>
                <a:extLst>
                  <a:ext uri="{0D108BD9-81ED-4DB2-BD59-A6C34878D82A}">
                    <a16:rowId xmlns="" xmlns:a16="http://schemas.microsoft.com/office/drawing/2014/main" val="4046428237"/>
                  </a:ext>
                </a:extLst>
              </a:tr>
              <a:tr h="1218760">
                <a:tc>
                  <a:txBody>
                    <a:bodyPr/>
                    <a:lstStyle/>
                    <a:p>
                      <a:r>
                        <a:rPr lang="en-US" dirty="0">
                          <a:latin typeface="Britannic Bold" panose="020B0903060703020204" pitchFamily="34" charset="0"/>
                        </a:rPr>
                        <a:t>TILA International Moot Court Competition on </a:t>
                      </a:r>
                      <a:r>
                        <a:rPr lang="en-US" dirty="0" smtClean="0">
                          <a:latin typeface="Britannic Bold" panose="020B0903060703020204" pitchFamily="34" charset="0"/>
                        </a:rPr>
                        <a:t>Energy and International </a:t>
                      </a:r>
                      <a:r>
                        <a:rPr lang="en-US" dirty="0">
                          <a:latin typeface="Britannic Bold" panose="020B0903060703020204" pitchFamily="34" charset="0"/>
                        </a:rPr>
                        <a:t>Laws (TIMCEE- III)</a:t>
                      </a:r>
                      <a:endParaRPr lang="en-IN" dirty="0">
                        <a:latin typeface="Britannic Bold" panose="020B0903060703020204" pitchFamily="34" charset="0"/>
                      </a:endParaRPr>
                    </a:p>
                  </a:txBody>
                  <a:tcPr/>
                </a:tc>
                <a:tc>
                  <a:txBody>
                    <a:bodyPr/>
                    <a:lstStyle/>
                    <a:p>
                      <a:r>
                        <a:rPr lang="en-US" baseline="0" dirty="0" smtClean="0">
                          <a:latin typeface="Britannic Bold" panose="020B0903060703020204" pitchFamily="34" charset="0"/>
                        </a:rPr>
                        <a:t>7th</a:t>
                      </a:r>
                      <a:r>
                        <a:rPr lang="en-US" baseline="30000" dirty="0" smtClean="0">
                          <a:latin typeface="Britannic Bold" panose="020B0903060703020204" pitchFamily="34" charset="0"/>
                        </a:rPr>
                        <a:t>th</a:t>
                      </a:r>
                      <a:r>
                        <a:rPr lang="en-US" dirty="0" smtClean="0">
                          <a:latin typeface="Britannic Bold" panose="020B0903060703020204" pitchFamily="34" charset="0"/>
                        </a:rPr>
                        <a:t> </a:t>
                      </a:r>
                      <a:r>
                        <a:rPr lang="en-US" dirty="0">
                          <a:latin typeface="Britannic Bold" panose="020B0903060703020204" pitchFamily="34" charset="0"/>
                        </a:rPr>
                        <a:t>&amp; </a:t>
                      </a:r>
                      <a:r>
                        <a:rPr lang="en-US" dirty="0" smtClean="0">
                          <a:latin typeface="Britannic Bold" panose="020B0903060703020204" pitchFamily="34" charset="0"/>
                        </a:rPr>
                        <a:t>11</a:t>
                      </a:r>
                      <a:r>
                        <a:rPr lang="en-US" baseline="30000" dirty="0" smtClean="0">
                          <a:latin typeface="Britannic Bold" panose="020B0903060703020204" pitchFamily="34" charset="0"/>
                        </a:rPr>
                        <a:t>th</a:t>
                      </a:r>
                      <a:r>
                        <a:rPr lang="en-US" dirty="0" smtClean="0">
                          <a:latin typeface="Britannic Bold" panose="020B0903060703020204" pitchFamily="34" charset="0"/>
                        </a:rPr>
                        <a:t> </a:t>
                      </a:r>
                      <a:r>
                        <a:rPr lang="en-US" dirty="0">
                          <a:latin typeface="Britannic Bold" panose="020B0903060703020204" pitchFamily="34" charset="0"/>
                        </a:rPr>
                        <a:t>October, 2020</a:t>
                      </a:r>
                      <a:endParaRPr lang="en-IN" dirty="0">
                        <a:latin typeface="Britannic Bold" panose="020B0903060703020204" pitchFamily="34" charset="0"/>
                      </a:endParaRPr>
                    </a:p>
                  </a:txBody>
                  <a:tcPr/>
                </a:tc>
                <a:extLst>
                  <a:ext uri="{0D108BD9-81ED-4DB2-BD59-A6C34878D82A}">
                    <a16:rowId xmlns="" xmlns:a16="http://schemas.microsoft.com/office/drawing/2014/main" val="3612605799"/>
                  </a:ext>
                </a:extLst>
              </a:tr>
            </a:tbl>
          </a:graphicData>
        </a:graphic>
      </p:graphicFrame>
      <p:sp>
        <p:nvSpPr>
          <p:cNvPr id="4" name="Rectangle 3"/>
          <p:cNvSpPr/>
          <p:nvPr/>
        </p:nvSpPr>
        <p:spPr>
          <a:xfrm>
            <a:off x="0" y="6427304"/>
            <a:ext cx="1734207" cy="43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7" name="Rectangle 6"/>
          <p:cNvSpPr/>
          <p:nvPr/>
        </p:nvSpPr>
        <p:spPr>
          <a:xfrm>
            <a:off x="10646978" y="6489743"/>
            <a:ext cx="1545021" cy="368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3974801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4234" y="903890"/>
            <a:ext cx="4950374" cy="830997"/>
          </a:xfrm>
          <a:prstGeom prst="rect">
            <a:avLst/>
          </a:prstGeom>
        </p:spPr>
        <p:txBody>
          <a:bodyPr wrap="square">
            <a:spAutoFit/>
          </a:bodyPr>
          <a:lstStyle/>
          <a:p>
            <a:r>
              <a:rPr lang="en-IN" sz="4800" b="1" dirty="0">
                <a:solidFill>
                  <a:srgbClr val="FFC000"/>
                </a:solidFill>
              </a:rPr>
              <a:t>How can I pay?</a:t>
            </a:r>
            <a:endParaRPr lang="en-IN" sz="4800" dirty="0"/>
          </a:p>
        </p:txBody>
      </p:sp>
      <p:graphicFrame>
        <p:nvGraphicFramePr>
          <p:cNvPr id="3" name="Table 2"/>
          <p:cNvGraphicFramePr>
            <a:graphicFrameLocks noGrp="1"/>
          </p:cNvGraphicFramePr>
          <p:nvPr>
            <p:extLst/>
          </p:nvPr>
        </p:nvGraphicFramePr>
        <p:xfrm>
          <a:off x="493986" y="1734887"/>
          <a:ext cx="11267090" cy="4631330"/>
        </p:xfrm>
        <a:graphic>
          <a:graphicData uri="http://schemas.openxmlformats.org/drawingml/2006/table">
            <a:tbl>
              <a:tblPr firstRow="1" bandRow="1">
                <a:tableStyleId>{5C22544A-7EE6-4342-B048-85BDC9FD1C3A}</a:tableStyleId>
              </a:tblPr>
              <a:tblGrid>
                <a:gridCol w="1134502">
                  <a:extLst>
                    <a:ext uri="{9D8B030D-6E8A-4147-A177-3AD203B41FA5}">
                      <a16:colId xmlns="" xmlns:a16="http://schemas.microsoft.com/office/drawing/2014/main" val="2400888765"/>
                    </a:ext>
                  </a:extLst>
                </a:gridCol>
                <a:gridCol w="4596848">
                  <a:extLst>
                    <a:ext uri="{9D8B030D-6E8A-4147-A177-3AD203B41FA5}">
                      <a16:colId xmlns="" xmlns:a16="http://schemas.microsoft.com/office/drawing/2014/main" val="1294082972"/>
                    </a:ext>
                  </a:extLst>
                </a:gridCol>
                <a:gridCol w="5535740">
                  <a:extLst>
                    <a:ext uri="{9D8B030D-6E8A-4147-A177-3AD203B41FA5}">
                      <a16:colId xmlns="" xmlns:a16="http://schemas.microsoft.com/office/drawing/2014/main" val="3843251226"/>
                    </a:ext>
                  </a:extLst>
                </a:gridCol>
              </a:tblGrid>
              <a:tr h="409730">
                <a:tc>
                  <a:txBody>
                    <a:bodyPr/>
                    <a:lstStyle/>
                    <a:p>
                      <a:pPr algn="ctr">
                        <a:lnSpc>
                          <a:spcPct val="115000"/>
                        </a:lnSpc>
                        <a:spcAft>
                          <a:spcPts val="1000"/>
                        </a:spcAft>
                      </a:pPr>
                      <a:r>
                        <a:rPr lang="en-IN" sz="1400" b="1" dirty="0" err="1">
                          <a:latin typeface="Bookman Old Style"/>
                          <a:ea typeface="Times New Roman"/>
                          <a:cs typeface="Times New Roman"/>
                        </a:rPr>
                        <a:t>S.No</a:t>
                      </a:r>
                      <a:r>
                        <a:rPr lang="en-IN" sz="1400" b="1" dirty="0">
                          <a:latin typeface="Bookman Old Style"/>
                          <a:ea typeface="Times New Roman"/>
                          <a:cs typeface="Times New Roman"/>
                        </a:rPr>
                        <a:t>.</a:t>
                      </a:r>
                      <a:endParaRPr lang="en-IN" sz="1400" dirty="0">
                        <a:latin typeface="Calibri"/>
                        <a:ea typeface="Times New Roman"/>
                        <a:cs typeface="Times New Roman"/>
                      </a:endParaRPr>
                    </a:p>
                  </a:txBody>
                  <a:tcPr marL="68580" marR="68580" marT="0" marB="0"/>
                </a:tc>
                <a:tc>
                  <a:txBody>
                    <a:bodyPr/>
                    <a:lstStyle/>
                    <a:p>
                      <a:pPr>
                        <a:lnSpc>
                          <a:spcPct val="115000"/>
                        </a:lnSpc>
                        <a:spcAft>
                          <a:spcPts val="1000"/>
                        </a:spcAft>
                      </a:pPr>
                      <a:r>
                        <a:rPr lang="en-IN" sz="1400" b="1" dirty="0">
                          <a:latin typeface="Bookman Old Style"/>
                          <a:ea typeface="Times New Roman"/>
                          <a:cs typeface="Times New Roman"/>
                        </a:rPr>
                        <a:t>MODE OF PAYMENTS</a:t>
                      </a:r>
                      <a:endParaRPr lang="en-IN" sz="1400" dirty="0">
                        <a:latin typeface="Calibri"/>
                        <a:ea typeface="Times New Roman"/>
                        <a:cs typeface="Times New Roman"/>
                      </a:endParaRPr>
                    </a:p>
                  </a:txBody>
                  <a:tcPr marL="68580" marR="68580" marT="0" marB="0"/>
                </a:tc>
                <a:tc>
                  <a:txBody>
                    <a:bodyPr/>
                    <a:lstStyle/>
                    <a:p>
                      <a:pPr algn="ctr">
                        <a:lnSpc>
                          <a:spcPct val="115000"/>
                        </a:lnSpc>
                        <a:spcAft>
                          <a:spcPts val="1000"/>
                        </a:spcAft>
                      </a:pPr>
                      <a:r>
                        <a:rPr lang="en-IN" sz="1400" b="1" dirty="0">
                          <a:latin typeface="Bookman Old Style"/>
                          <a:ea typeface="Times New Roman"/>
                          <a:cs typeface="Times New Roman"/>
                        </a:rPr>
                        <a:t>DETAILS</a:t>
                      </a:r>
                      <a:endParaRPr lang="en-IN" sz="1400" dirty="0">
                        <a:latin typeface="Calibri"/>
                        <a:ea typeface="Times New Roman"/>
                        <a:cs typeface="Times New Roman"/>
                      </a:endParaRPr>
                    </a:p>
                  </a:txBody>
                  <a:tcPr marL="68580" marR="68580" marT="0" marB="0"/>
                </a:tc>
                <a:extLst>
                  <a:ext uri="{0D108BD9-81ED-4DB2-BD59-A6C34878D82A}">
                    <a16:rowId xmlns="" xmlns:a16="http://schemas.microsoft.com/office/drawing/2014/main" val="4261755815"/>
                  </a:ext>
                </a:extLst>
              </a:tr>
              <a:tr h="1394203">
                <a:tc>
                  <a:txBody>
                    <a:bodyPr/>
                    <a:lstStyle/>
                    <a:p>
                      <a:pPr>
                        <a:lnSpc>
                          <a:spcPct val="115000"/>
                        </a:lnSpc>
                        <a:spcAft>
                          <a:spcPts val="0"/>
                        </a:spcAft>
                      </a:pPr>
                      <a:r>
                        <a:rPr lang="en-IN" sz="1200" dirty="0">
                          <a:latin typeface="Bookman Old Style"/>
                          <a:ea typeface="Times New Roman"/>
                          <a:cs typeface="Times New Roman"/>
                        </a:rPr>
                        <a:t>1.</a:t>
                      </a:r>
                      <a:endParaRPr lang="en-IN" sz="1100" dirty="0">
                        <a:latin typeface="Calibri"/>
                        <a:ea typeface="Times New Roman"/>
                        <a:cs typeface="Times New Roman"/>
                      </a:endParaRPr>
                    </a:p>
                  </a:txBody>
                  <a:tcPr marL="68580" marR="68580" marT="0" marB="0"/>
                </a:tc>
                <a:tc>
                  <a:txBody>
                    <a:bodyPr/>
                    <a:lstStyle/>
                    <a:p>
                      <a:pPr>
                        <a:lnSpc>
                          <a:spcPct val="115000"/>
                        </a:lnSpc>
                        <a:spcAft>
                          <a:spcPts val="0"/>
                        </a:spcAft>
                      </a:pPr>
                      <a:r>
                        <a:rPr lang="en-IN" sz="1600" b="1" dirty="0">
                          <a:solidFill>
                            <a:schemeClr val="bg1"/>
                          </a:solidFill>
                          <a:latin typeface="Bookman Old Style"/>
                          <a:ea typeface="Times New Roman"/>
                          <a:cs typeface="Times New Roman"/>
                        </a:rPr>
                        <a:t>BY RTGS/NEFT/ BY INTERNATIONAL TRANSFER</a:t>
                      </a:r>
                      <a:endParaRPr lang="en-IN" sz="1400" dirty="0">
                        <a:solidFill>
                          <a:schemeClr val="bg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dirty="0">
                          <a:latin typeface="Bookman Old Style"/>
                          <a:ea typeface="Times New Roman"/>
                          <a:cs typeface="Times New Roman"/>
                        </a:rPr>
                        <a:t>Dr. </a:t>
                      </a:r>
                      <a:r>
                        <a:rPr lang="en-IN" sz="1400" dirty="0" err="1">
                          <a:latin typeface="Bookman Old Style"/>
                          <a:ea typeface="Times New Roman"/>
                          <a:cs typeface="Times New Roman"/>
                        </a:rPr>
                        <a:t>Gopal</a:t>
                      </a:r>
                      <a:r>
                        <a:rPr lang="en-IN" sz="1400" dirty="0">
                          <a:latin typeface="Bookman Old Style"/>
                          <a:ea typeface="Times New Roman"/>
                          <a:cs typeface="Times New Roman"/>
                        </a:rPr>
                        <a:t> Energy Foundation, A/c No. 50200021957252, HDFC Bank, Branch Address- PLOT NO.-9, H &amp; J BLOCK, LOCAL SHOPPING CENTRE, SARITA VIHAR, NEW DELHI-110076, MICR Code-110240072, IFSC Code- HDFC0000480, Swift Code-HDFCINBBDEL</a:t>
                      </a:r>
                      <a:endParaRPr lang="en-IN" sz="1400" dirty="0">
                        <a:latin typeface="Calibri"/>
                        <a:ea typeface="Times New Roman"/>
                        <a:cs typeface="Times New Roman"/>
                      </a:endParaRPr>
                    </a:p>
                  </a:txBody>
                  <a:tcPr marL="68580" marR="68580" marT="0" marB="0"/>
                </a:tc>
                <a:extLst>
                  <a:ext uri="{0D108BD9-81ED-4DB2-BD59-A6C34878D82A}">
                    <a16:rowId xmlns="" xmlns:a16="http://schemas.microsoft.com/office/drawing/2014/main" val="1317577072"/>
                  </a:ext>
                </a:extLst>
              </a:tr>
              <a:tr h="697103">
                <a:tc>
                  <a:txBody>
                    <a:bodyPr/>
                    <a:lstStyle/>
                    <a:p>
                      <a:pPr>
                        <a:lnSpc>
                          <a:spcPct val="115000"/>
                        </a:lnSpc>
                        <a:spcAft>
                          <a:spcPts val="0"/>
                        </a:spcAft>
                      </a:pPr>
                      <a:r>
                        <a:rPr lang="en-IN" sz="1200">
                          <a:latin typeface="Bookman Old Style"/>
                          <a:ea typeface="Times New Roman"/>
                          <a:cs typeface="Times New Roman"/>
                        </a:rPr>
                        <a:t>2.</a:t>
                      </a:r>
                      <a:endParaRPr lang="en-IN" sz="1100">
                        <a:latin typeface="Calibri"/>
                        <a:ea typeface="Times New Roman"/>
                        <a:cs typeface="Times New Roman"/>
                      </a:endParaRPr>
                    </a:p>
                  </a:txBody>
                  <a:tcPr marL="68580" marR="68580" marT="0" marB="0"/>
                </a:tc>
                <a:tc>
                  <a:txBody>
                    <a:bodyPr/>
                    <a:lstStyle/>
                    <a:p>
                      <a:pPr>
                        <a:lnSpc>
                          <a:spcPct val="115000"/>
                        </a:lnSpc>
                        <a:spcAft>
                          <a:spcPts val="0"/>
                        </a:spcAft>
                      </a:pPr>
                      <a:r>
                        <a:rPr lang="en-IN" sz="1600" b="1" dirty="0">
                          <a:solidFill>
                            <a:schemeClr val="bg1"/>
                          </a:solidFill>
                          <a:latin typeface="Bookman Old Style"/>
                          <a:ea typeface="Times New Roman"/>
                          <a:cs typeface="Times New Roman"/>
                        </a:rPr>
                        <a:t>BY ECS/CASH DEPOSIT</a:t>
                      </a:r>
                      <a:endParaRPr lang="en-IN" sz="1100" dirty="0">
                        <a:solidFill>
                          <a:schemeClr val="bg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b="1" dirty="0">
                          <a:latin typeface="Bookman Old Style"/>
                          <a:ea typeface="Times New Roman"/>
                          <a:cs typeface="Times New Roman"/>
                        </a:rPr>
                        <a:t>Deposit cash at any Branch of HDFC across the India in </a:t>
                      </a:r>
                      <a:r>
                        <a:rPr lang="en-IN" sz="1400" b="1" dirty="0" err="1">
                          <a:latin typeface="Bookman Old Style"/>
                          <a:ea typeface="Times New Roman"/>
                          <a:cs typeface="Times New Roman"/>
                        </a:rPr>
                        <a:t>favor</a:t>
                      </a:r>
                      <a:r>
                        <a:rPr lang="en-IN" sz="1400" b="1" dirty="0">
                          <a:latin typeface="Bookman Old Style"/>
                          <a:ea typeface="Times New Roman"/>
                          <a:cs typeface="Times New Roman"/>
                        </a:rPr>
                        <a:t> of:-</a:t>
                      </a:r>
                      <a:r>
                        <a:rPr lang="en-IN" sz="1400" b="1" dirty="0" err="1">
                          <a:latin typeface="Bookman Old Style"/>
                          <a:ea typeface="Times New Roman"/>
                          <a:cs typeface="Times New Roman"/>
                        </a:rPr>
                        <a:t>Dr.</a:t>
                      </a:r>
                      <a:r>
                        <a:rPr lang="en-IN" sz="1400" b="1" dirty="0">
                          <a:latin typeface="Bookman Old Style"/>
                          <a:ea typeface="Times New Roman"/>
                          <a:cs typeface="Times New Roman"/>
                        </a:rPr>
                        <a:t> Gopal Energy Foundation, A/c No. 50200021957252</a:t>
                      </a:r>
                      <a:endParaRPr lang="en-IN" sz="1400" dirty="0">
                        <a:latin typeface="Calibri"/>
                        <a:ea typeface="Times New Roman"/>
                        <a:cs typeface="Times New Roman"/>
                      </a:endParaRPr>
                    </a:p>
                  </a:txBody>
                  <a:tcPr marL="68580" marR="68580" marT="0" marB="0"/>
                </a:tc>
                <a:extLst>
                  <a:ext uri="{0D108BD9-81ED-4DB2-BD59-A6C34878D82A}">
                    <a16:rowId xmlns="" xmlns:a16="http://schemas.microsoft.com/office/drawing/2014/main" val="1422053962"/>
                  </a:ext>
                </a:extLst>
              </a:tr>
              <a:tr h="697103">
                <a:tc>
                  <a:txBody>
                    <a:bodyPr/>
                    <a:lstStyle/>
                    <a:p>
                      <a:pPr>
                        <a:lnSpc>
                          <a:spcPct val="115000"/>
                        </a:lnSpc>
                        <a:spcAft>
                          <a:spcPts val="0"/>
                        </a:spcAft>
                      </a:pPr>
                      <a:r>
                        <a:rPr lang="en-IN" sz="1200">
                          <a:latin typeface="Bookman Old Style"/>
                          <a:ea typeface="Times New Roman"/>
                          <a:cs typeface="Times New Roman"/>
                        </a:rPr>
                        <a:t>3.</a:t>
                      </a:r>
                      <a:endParaRPr lang="en-IN" sz="1100">
                        <a:latin typeface="Calibri"/>
                        <a:ea typeface="Times New Roman"/>
                        <a:cs typeface="Times New Roman"/>
                      </a:endParaRPr>
                    </a:p>
                  </a:txBody>
                  <a:tcPr marL="68580" marR="68580" marT="0" marB="0"/>
                </a:tc>
                <a:tc>
                  <a:txBody>
                    <a:bodyPr/>
                    <a:lstStyle/>
                    <a:p>
                      <a:pPr>
                        <a:lnSpc>
                          <a:spcPct val="115000"/>
                        </a:lnSpc>
                        <a:spcAft>
                          <a:spcPts val="0"/>
                        </a:spcAft>
                      </a:pPr>
                      <a:r>
                        <a:rPr lang="en-IN" sz="1600" b="1" dirty="0">
                          <a:solidFill>
                            <a:schemeClr val="bg1"/>
                          </a:solidFill>
                          <a:latin typeface="Bookman Old Style"/>
                          <a:ea typeface="Times New Roman"/>
                          <a:cs typeface="Times New Roman"/>
                        </a:rPr>
                        <a:t>BY DEMAND DRAFT/CHEQUE</a:t>
                      </a:r>
                      <a:endParaRPr lang="en-IN" sz="1100" dirty="0">
                        <a:solidFill>
                          <a:schemeClr val="bg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dirty="0">
                          <a:latin typeface="Bookman Old Style"/>
                          <a:ea typeface="Times New Roman"/>
                          <a:cs typeface="Times New Roman"/>
                        </a:rPr>
                        <a:t>The payment (Cheque / DD) should be drawn in favour of </a:t>
                      </a:r>
                      <a:r>
                        <a:rPr lang="en-IN" sz="1400" dirty="0" err="1">
                          <a:latin typeface="Bookman Old Style"/>
                          <a:ea typeface="Times New Roman"/>
                          <a:cs typeface="Times New Roman"/>
                        </a:rPr>
                        <a:t>Dr.</a:t>
                      </a:r>
                      <a:r>
                        <a:rPr lang="en-IN" sz="1400" dirty="0">
                          <a:latin typeface="Bookman Old Style"/>
                          <a:ea typeface="Times New Roman"/>
                          <a:cs typeface="Times New Roman"/>
                        </a:rPr>
                        <a:t> Gopal Energy Foundation, payable at New Delhi.</a:t>
                      </a:r>
                      <a:endParaRPr lang="en-IN" sz="1400" dirty="0">
                        <a:latin typeface="Calibri"/>
                        <a:ea typeface="Times New Roman"/>
                        <a:cs typeface="Times New Roman"/>
                      </a:endParaRPr>
                    </a:p>
                  </a:txBody>
                  <a:tcPr marL="68580" marR="68580" marT="0" marB="0"/>
                </a:tc>
                <a:extLst>
                  <a:ext uri="{0D108BD9-81ED-4DB2-BD59-A6C34878D82A}">
                    <a16:rowId xmlns="" xmlns:a16="http://schemas.microsoft.com/office/drawing/2014/main" val="444905264"/>
                  </a:ext>
                </a:extLst>
              </a:tr>
              <a:tr h="929469">
                <a:tc>
                  <a:txBody>
                    <a:bodyPr/>
                    <a:lstStyle/>
                    <a:p>
                      <a:pPr>
                        <a:lnSpc>
                          <a:spcPct val="115000"/>
                        </a:lnSpc>
                        <a:spcAft>
                          <a:spcPts val="0"/>
                        </a:spcAft>
                      </a:pPr>
                      <a:r>
                        <a:rPr lang="en-IN" sz="1200" dirty="0">
                          <a:latin typeface="Bookman Old Style"/>
                          <a:ea typeface="Times New Roman"/>
                          <a:cs typeface="Times New Roman"/>
                        </a:rPr>
                        <a:t>4.</a:t>
                      </a:r>
                      <a:endParaRPr lang="en-IN" sz="1100" dirty="0">
                        <a:latin typeface="Calibri"/>
                        <a:ea typeface="Times New Roman"/>
                        <a:cs typeface="Times New Roman"/>
                      </a:endParaRPr>
                    </a:p>
                  </a:txBody>
                  <a:tcPr marL="68580" marR="68580" marT="0" marB="0"/>
                </a:tc>
                <a:tc>
                  <a:txBody>
                    <a:bodyPr/>
                    <a:lstStyle/>
                    <a:p>
                      <a:pPr>
                        <a:lnSpc>
                          <a:spcPct val="115000"/>
                        </a:lnSpc>
                        <a:spcAft>
                          <a:spcPts val="0"/>
                        </a:spcAft>
                      </a:pPr>
                      <a:r>
                        <a:rPr lang="en-IN" sz="1600" b="1" dirty="0">
                          <a:solidFill>
                            <a:schemeClr val="bg1"/>
                          </a:solidFill>
                          <a:latin typeface="Bookman Old Style"/>
                          <a:ea typeface="Times New Roman"/>
                          <a:cs typeface="Times New Roman"/>
                        </a:rPr>
                        <a:t>BY CREDIT CARD/ DEBIT CARD</a:t>
                      </a:r>
                      <a:endParaRPr lang="en-IN" sz="1100" dirty="0">
                        <a:solidFill>
                          <a:schemeClr val="bg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b="1" dirty="0">
                          <a:latin typeface="Bookman Old Style"/>
                          <a:ea typeface="Times New Roman"/>
                          <a:cs typeface="Times New Roman"/>
                        </a:rPr>
                        <a:t>Swapping Machine </a:t>
                      </a:r>
                      <a:r>
                        <a:rPr lang="en-IN" sz="1400" b="1" dirty="0" err="1">
                          <a:latin typeface="Bookman Old Style"/>
                          <a:ea typeface="Times New Roman"/>
                          <a:cs typeface="Times New Roman"/>
                        </a:rPr>
                        <a:t>Availableat</a:t>
                      </a:r>
                      <a:r>
                        <a:rPr lang="en-IN" sz="1400" b="1" dirty="0">
                          <a:latin typeface="Bookman Old Style"/>
                          <a:ea typeface="Times New Roman"/>
                          <a:cs typeface="Times New Roman"/>
                        </a:rPr>
                        <a:t> New Delhi Office</a:t>
                      </a:r>
                      <a:r>
                        <a:rPr lang="en-IN" sz="1400" dirty="0">
                          <a:latin typeface="Bookman Old Style"/>
                          <a:ea typeface="Times New Roman"/>
                          <a:cs typeface="Times New Roman"/>
                        </a:rPr>
                        <a:t>- Dr. </a:t>
                      </a:r>
                      <a:r>
                        <a:rPr lang="en-IN" sz="1400" dirty="0" err="1">
                          <a:latin typeface="Bookman Old Style"/>
                          <a:ea typeface="Times New Roman"/>
                          <a:cs typeface="Times New Roman"/>
                        </a:rPr>
                        <a:t>Gopal</a:t>
                      </a:r>
                      <a:r>
                        <a:rPr lang="en-IN" sz="1400" dirty="0">
                          <a:latin typeface="Bookman Old Style"/>
                          <a:ea typeface="Times New Roman"/>
                          <a:cs typeface="Times New Roman"/>
                        </a:rPr>
                        <a:t> Energy Foundation, JA-121, 1</a:t>
                      </a:r>
                      <a:r>
                        <a:rPr lang="en-IN" sz="1400" baseline="30000" dirty="0">
                          <a:latin typeface="Bookman Old Style"/>
                          <a:ea typeface="Times New Roman"/>
                          <a:cs typeface="Times New Roman"/>
                        </a:rPr>
                        <a:t>st</a:t>
                      </a:r>
                      <a:r>
                        <a:rPr lang="en-IN" sz="1400" dirty="0">
                          <a:latin typeface="Bookman Old Style"/>
                          <a:ea typeface="Times New Roman"/>
                          <a:cs typeface="Times New Roman"/>
                        </a:rPr>
                        <a:t> Floor, DLF Tower-A, </a:t>
                      </a:r>
                      <a:r>
                        <a:rPr lang="en-IN" sz="1400" dirty="0" err="1">
                          <a:latin typeface="Bookman Old Style"/>
                          <a:ea typeface="Times New Roman"/>
                          <a:cs typeface="Times New Roman"/>
                        </a:rPr>
                        <a:t>Jasola</a:t>
                      </a:r>
                      <a:r>
                        <a:rPr lang="en-IN" sz="1400" dirty="0">
                          <a:latin typeface="Bookman Old Style"/>
                          <a:ea typeface="Times New Roman"/>
                          <a:cs typeface="Times New Roman"/>
                        </a:rPr>
                        <a:t> District Centre, New Delhi-110025</a:t>
                      </a:r>
                      <a:endParaRPr lang="en-IN" sz="1400" dirty="0">
                        <a:latin typeface="Calibri"/>
                        <a:ea typeface="Times New Roman"/>
                        <a:cs typeface="Times New Roman"/>
                      </a:endParaRPr>
                    </a:p>
                  </a:txBody>
                  <a:tcPr marL="68580" marR="68580" marT="0" marB="0"/>
                </a:tc>
                <a:extLst>
                  <a:ext uri="{0D108BD9-81ED-4DB2-BD59-A6C34878D82A}">
                    <a16:rowId xmlns="" xmlns:a16="http://schemas.microsoft.com/office/drawing/2014/main" val="1110030889"/>
                  </a:ext>
                </a:extLst>
              </a:tr>
              <a:tr h="464733">
                <a:tc>
                  <a:txBody>
                    <a:bodyPr/>
                    <a:lstStyle/>
                    <a:p>
                      <a:pPr>
                        <a:lnSpc>
                          <a:spcPct val="115000"/>
                        </a:lnSpc>
                        <a:spcAft>
                          <a:spcPts val="0"/>
                        </a:spcAft>
                      </a:pPr>
                      <a:r>
                        <a:rPr lang="en-IN" sz="1200" dirty="0">
                          <a:latin typeface="Bookman Old Style"/>
                          <a:ea typeface="Times New Roman"/>
                          <a:cs typeface="Times New Roman"/>
                        </a:rPr>
                        <a:t>5</a:t>
                      </a:r>
                      <a:r>
                        <a:rPr lang="en-IN" sz="1200" dirty="0" smtClean="0">
                          <a:latin typeface="Bookman Old Style"/>
                          <a:ea typeface="Times New Roman"/>
                          <a:cs typeface="Times New Roman"/>
                        </a:rPr>
                        <a:t>.</a:t>
                      </a:r>
                      <a:endParaRPr lang="en-IN" sz="1100" dirty="0">
                        <a:latin typeface="Calibri"/>
                        <a:ea typeface="Times New Roman"/>
                        <a:cs typeface="Times New Roman"/>
                      </a:endParaRPr>
                    </a:p>
                  </a:txBody>
                  <a:tcPr marL="68580" marR="68580" marT="0" marB="0"/>
                </a:tc>
                <a:tc>
                  <a:txBody>
                    <a:bodyPr/>
                    <a:lstStyle/>
                    <a:p>
                      <a:pPr>
                        <a:lnSpc>
                          <a:spcPct val="115000"/>
                        </a:lnSpc>
                        <a:spcAft>
                          <a:spcPts val="0"/>
                        </a:spcAft>
                      </a:pPr>
                      <a:r>
                        <a:rPr lang="en-IN" sz="1600" b="1" dirty="0">
                          <a:solidFill>
                            <a:schemeClr val="bg1"/>
                          </a:solidFill>
                          <a:latin typeface="Bookman Old Style"/>
                          <a:ea typeface="Times New Roman"/>
                          <a:cs typeface="Times New Roman"/>
                        </a:rPr>
                        <a:t>BY PAYMENTS GATEWAY</a:t>
                      </a:r>
                      <a:endParaRPr lang="en-IN" sz="1100" dirty="0">
                        <a:solidFill>
                          <a:schemeClr val="bg1"/>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400" b="1" dirty="0">
                          <a:latin typeface="Bookman Old Style"/>
                          <a:ea typeface="Times New Roman"/>
                          <a:cs typeface="Times New Roman"/>
                        </a:rPr>
                        <a:t>Pay online through link</a:t>
                      </a:r>
                      <a:r>
                        <a:rPr lang="en-IN" sz="1400" dirty="0">
                          <a:latin typeface="Bookman Old Style"/>
                          <a:ea typeface="Times New Roman"/>
                          <a:cs typeface="Times New Roman"/>
                        </a:rPr>
                        <a:t>-http://www.dgef.in/payment</a:t>
                      </a:r>
                      <a:endParaRPr lang="en-IN" sz="1400" dirty="0">
                        <a:latin typeface="Calibri"/>
                        <a:ea typeface="Times New Roman"/>
                        <a:cs typeface="Times New Roman"/>
                      </a:endParaRPr>
                    </a:p>
                  </a:txBody>
                  <a:tcPr marL="68580" marR="68580" marT="0" marB="0"/>
                </a:tc>
                <a:extLst>
                  <a:ext uri="{0D108BD9-81ED-4DB2-BD59-A6C34878D82A}">
                    <a16:rowId xmlns="" xmlns:a16="http://schemas.microsoft.com/office/drawing/2014/main" val="2987679784"/>
                  </a:ext>
                </a:extLst>
              </a:tr>
            </a:tbl>
          </a:graphicData>
        </a:graphic>
      </p:graphicFrame>
      <p:sp>
        <p:nvSpPr>
          <p:cNvPr id="4" name="Rectangle 3"/>
          <p:cNvSpPr/>
          <p:nvPr/>
        </p:nvSpPr>
        <p:spPr>
          <a:xfrm>
            <a:off x="0" y="6425084"/>
            <a:ext cx="1450427" cy="43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5" name="Rectangle 4"/>
          <p:cNvSpPr/>
          <p:nvPr/>
        </p:nvSpPr>
        <p:spPr>
          <a:xfrm>
            <a:off x="10615448" y="6425084"/>
            <a:ext cx="1576552" cy="43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4945338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530085" y="636205"/>
            <a:ext cx="11131829" cy="5996607"/>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530086" y="231228"/>
            <a:ext cx="11039061" cy="6116561"/>
          </a:xfrm>
        </p:spPr>
        <p:txBody>
          <a:bodyPr>
            <a:normAutofit/>
          </a:bodyPr>
          <a:lstStyle/>
          <a:p>
            <a:pPr algn="ctr"/>
            <a:r>
              <a:rPr lang="en-US" sz="4800" dirty="0">
                <a:latin typeface="Britannic Bold" panose="020B0903060703020204" pitchFamily="34" charset="0"/>
              </a:rPr>
              <a:t> </a:t>
            </a:r>
            <a:r>
              <a:rPr lang="en-US" sz="4000" dirty="0">
                <a:latin typeface="Britannic Bold" panose="020B0903060703020204" pitchFamily="34" charset="0"/>
              </a:rPr>
              <a:t>TIMCCE- III- 2020: Prize, Certificates &amp; Awards</a:t>
            </a:r>
          </a:p>
          <a:p>
            <a:pPr algn="ctr"/>
            <a:endParaRPr lang="en-US" sz="6200" dirty="0">
              <a:latin typeface="Britannic Bold" panose="020B0903060703020204" pitchFamily="34" charset="0"/>
            </a:endParaRPr>
          </a:p>
        </p:txBody>
      </p:sp>
      <p:pic>
        <p:nvPicPr>
          <p:cNvPr id="15362" name="Picture 2" descr="Trans India Law Associates | Advocates, Solicitors &amp; Legal Consultants">
            <a:extLst>
              <a:ext uri="{FF2B5EF4-FFF2-40B4-BE49-F238E27FC236}">
                <a16:creationId xmlns="" xmlns:a16="http://schemas.microsoft.com/office/drawing/2014/main" id="{6804B087-7BC6-4C52-AB49-FA8B574C429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14400" cy="65722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DR. GOPAL ENERGY FOUNDATION | Study For Success">
            <a:extLst>
              <a:ext uri="{FF2B5EF4-FFF2-40B4-BE49-F238E27FC236}">
                <a16:creationId xmlns="" xmlns:a16="http://schemas.microsoft.com/office/drawing/2014/main" id="{FA4472DF-E871-4709-B822-E7F4749F787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309131" y="0"/>
            <a:ext cx="882869" cy="55746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7" name="Table 6"/>
          <p:cNvGraphicFramePr>
            <a:graphicFrameLocks noGrp="1"/>
          </p:cNvGraphicFramePr>
          <p:nvPr>
            <p:extLst/>
          </p:nvPr>
        </p:nvGraphicFramePr>
        <p:xfrm>
          <a:off x="530084" y="1083222"/>
          <a:ext cx="11209972" cy="5278938"/>
        </p:xfrm>
        <a:graphic>
          <a:graphicData uri="http://schemas.openxmlformats.org/drawingml/2006/table">
            <a:tbl>
              <a:tblPr firstRow="1" bandRow="1">
                <a:tableStyleId>{5C22544A-7EE6-4342-B048-85BDC9FD1C3A}</a:tableStyleId>
              </a:tblPr>
              <a:tblGrid>
                <a:gridCol w="1111333">
                  <a:extLst>
                    <a:ext uri="{9D8B030D-6E8A-4147-A177-3AD203B41FA5}">
                      <a16:colId xmlns="" xmlns:a16="http://schemas.microsoft.com/office/drawing/2014/main" val="103915649"/>
                    </a:ext>
                  </a:extLst>
                </a:gridCol>
                <a:gridCol w="3092171">
                  <a:extLst>
                    <a:ext uri="{9D8B030D-6E8A-4147-A177-3AD203B41FA5}">
                      <a16:colId xmlns="" xmlns:a16="http://schemas.microsoft.com/office/drawing/2014/main" val="727895625"/>
                    </a:ext>
                  </a:extLst>
                </a:gridCol>
                <a:gridCol w="7006468">
                  <a:extLst>
                    <a:ext uri="{9D8B030D-6E8A-4147-A177-3AD203B41FA5}">
                      <a16:colId xmlns="" xmlns:a16="http://schemas.microsoft.com/office/drawing/2014/main" val="3405124124"/>
                    </a:ext>
                  </a:extLst>
                </a:gridCol>
              </a:tblGrid>
              <a:tr h="363261">
                <a:tc>
                  <a:txBody>
                    <a:bodyPr/>
                    <a:lstStyle/>
                    <a:p>
                      <a:r>
                        <a:rPr lang="en-US" dirty="0">
                          <a:latin typeface="Britannic Bold" panose="020B0903060703020204" pitchFamily="34" charset="0"/>
                        </a:rPr>
                        <a:t>S. No.</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Champion</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TIMCCE Prize, Certificates &amp; Awards</a:t>
                      </a:r>
                      <a:endParaRPr lang="en-IN" dirty="0">
                        <a:latin typeface="Britannic Bold" panose="020B0903060703020204" pitchFamily="34" charset="0"/>
                      </a:endParaRPr>
                    </a:p>
                  </a:txBody>
                  <a:tcPr/>
                </a:tc>
                <a:extLst>
                  <a:ext uri="{0D108BD9-81ED-4DB2-BD59-A6C34878D82A}">
                    <a16:rowId xmlns="" xmlns:a16="http://schemas.microsoft.com/office/drawing/2014/main" val="1211537430"/>
                  </a:ext>
                </a:extLst>
              </a:tr>
              <a:tr h="1725488">
                <a:tc>
                  <a:txBody>
                    <a:bodyPr/>
                    <a:lstStyle/>
                    <a:p>
                      <a:r>
                        <a:rPr lang="en-US">
                          <a:latin typeface="Britannic Bold" panose="020B0903060703020204" pitchFamily="34" charset="0"/>
                        </a:rPr>
                        <a:t>1. </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1st Prize @ TIMCCE </a:t>
                      </a:r>
                      <a:r>
                        <a:rPr lang="en-US" dirty="0" smtClean="0">
                          <a:latin typeface="Britannic Bold" panose="020B0903060703020204" pitchFamily="34" charset="0"/>
                        </a:rPr>
                        <a:t>III</a:t>
                      </a:r>
                      <a:endParaRPr lang="en-IN" dirty="0">
                        <a:latin typeface="Britannic Bold" panose="020B0903060703020204" pitchFamily="34" charset="0"/>
                      </a:endParaRPr>
                    </a:p>
                  </a:txBody>
                  <a:tcPr/>
                </a:tc>
                <a:tc>
                  <a:txBody>
                    <a:bodyPr/>
                    <a:lstStyle/>
                    <a:p>
                      <a:pPr marL="285750" indent="-285750">
                        <a:buFont typeface="Arial" panose="020B0604020202020204" pitchFamily="34" charset="0"/>
                        <a:buChar char="•"/>
                      </a:pPr>
                      <a:r>
                        <a:rPr lang="en-US" dirty="0">
                          <a:latin typeface="Britannic Bold" panose="020B0903060703020204" pitchFamily="34" charset="0"/>
                        </a:rPr>
                        <a:t>Cash Prize of USD 500 </a:t>
                      </a:r>
                    </a:p>
                    <a:p>
                      <a:pPr marL="285750" indent="-285750">
                        <a:buFont typeface="Arial" panose="020B0604020202020204" pitchFamily="34" charset="0"/>
                        <a:buChar char="•"/>
                      </a:pPr>
                      <a:r>
                        <a:rPr lang="en-US" dirty="0">
                          <a:latin typeface="Britannic Bold" panose="020B0903060703020204" pitchFamily="34" charset="0"/>
                        </a:rPr>
                        <a:t>Certificate- 1st Prize  </a:t>
                      </a:r>
                    </a:p>
                    <a:p>
                      <a:pPr marL="285750" indent="-285750">
                        <a:buFont typeface="Arial" panose="020B0604020202020204" pitchFamily="34" charset="0"/>
                        <a:buChar char="•"/>
                      </a:pPr>
                      <a:r>
                        <a:rPr lang="en-US" dirty="0">
                          <a:latin typeface="Britannic Bold" panose="020B0903060703020204" pitchFamily="34" charset="0"/>
                        </a:rPr>
                        <a:t>Certificate- Participation </a:t>
                      </a:r>
                    </a:p>
                    <a:p>
                      <a:pPr marL="285750" indent="-285750">
                        <a:buFont typeface="Arial" panose="020B0604020202020204" pitchFamily="34" charset="0"/>
                        <a:buChar char="•"/>
                      </a:pPr>
                      <a:r>
                        <a:rPr lang="en-US" dirty="0">
                          <a:latin typeface="Britannic Bold" panose="020B0903060703020204" pitchFamily="34" charset="0"/>
                        </a:rPr>
                        <a:t>100% scholarship for all team members for Electricity Laws Online Certificate Course awarded by Dr. Gopal Energy </a:t>
                      </a:r>
                      <a:r>
                        <a:rPr lang="en-US" dirty="0" smtClean="0">
                          <a:latin typeface="Britannic Bold" panose="020B0903060703020204" pitchFamily="34" charset="0"/>
                        </a:rPr>
                        <a:t>Foundation</a:t>
                      </a:r>
                      <a:endParaRPr lang="en-IN" dirty="0">
                        <a:latin typeface="Britannic Bold" panose="020B0903060703020204" pitchFamily="34" charset="0"/>
                      </a:endParaRPr>
                    </a:p>
                  </a:txBody>
                  <a:tcPr/>
                </a:tc>
                <a:extLst>
                  <a:ext uri="{0D108BD9-81ED-4DB2-BD59-A6C34878D82A}">
                    <a16:rowId xmlns="" xmlns:a16="http://schemas.microsoft.com/office/drawing/2014/main" val="3992202869"/>
                  </a:ext>
                </a:extLst>
              </a:tr>
              <a:tr h="1587909">
                <a:tc>
                  <a:txBody>
                    <a:bodyPr/>
                    <a:lstStyle/>
                    <a:p>
                      <a:r>
                        <a:rPr lang="en-US" dirty="0">
                          <a:latin typeface="Britannic Bold" panose="020B0903060703020204" pitchFamily="34" charset="0"/>
                        </a:rPr>
                        <a:t>2.</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2 </a:t>
                      </a:r>
                      <a:r>
                        <a:rPr lang="en-US" dirty="0" err="1">
                          <a:latin typeface="Britannic Bold" panose="020B0903060703020204" pitchFamily="34" charset="0"/>
                        </a:rPr>
                        <a:t>nd</a:t>
                      </a:r>
                      <a:r>
                        <a:rPr lang="en-US" dirty="0">
                          <a:latin typeface="Britannic Bold" panose="020B0903060703020204" pitchFamily="34" charset="0"/>
                        </a:rPr>
                        <a:t> Prize @ TIMCCE </a:t>
                      </a:r>
                      <a:r>
                        <a:rPr lang="en-US" dirty="0" smtClean="0">
                          <a:latin typeface="Britannic Bold" panose="020B0903060703020204" pitchFamily="34" charset="0"/>
                        </a:rPr>
                        <a:t>III</a:t>
                      </a:r>
                      <a:endParaRPr lang="en-IN" dirty="0">
                        <a:latin typeface="Britannic Bold" panose="020B0903060703020204" pitchFamily="34" charset="0"/>
                      </a:endParaRPr>
                    </a:p>
                  </a:txBody>
                  <a:tcPr/>
                </a:tc>
                <a:tc>
                  <a:txBody>
                    <a:bodyPr/>
                    <a:lstStyle/>
                    <a:p>
                      <a:pPr marL="285750" indent="-285750">
                        <a:buFont typeface="Arial" panose="020B0604020202020204" pitchFamily="34" charset="0"/>
                        <a:buChar char="•"/>
                      </a:pPr>
                      <a:r>
                        <a:rPr lang="en-US" dirty="0">
                          <a:latin typeface="Britannic Bold" panose="020B0903060703020204" pitchFamily="34" charset="0"/>
                        </a:rPr>
                        <a:t>Cash Prize of USD 250 </a:t>
                      </a:r>
                    </a:p>
                    <a:p>
                      <a:pPr marL="285750" indent="-285750">
                        <a:buFont typeface="Arial" panose="020B0604020202020204" pitchFamily="34" charset="0"/>
                        <a:buChar char="•"/>
                      </a:pPr>
                      <a:r>
                        <a:rPr lang="en-US" dirty="0">
                          <a:latin typeface="Britannic Bold" panose="020B0903060703020204" pitchFamily="34" charset="0"/>
                        </a:rPr>
                        <a:t>Certificate- 2nd Prize </a:t>
                      </a:r>
                    </a:p>
                    <a:p>
                      <a:pPr marL="285750" indent="-285750">
                        <a:buFont typeface="Arial" panose="020B0604020202020204" pitchFamily="34" charset="0"/>
                        <a:buChar char="•"/>
                      </a:pPr>
                      <a:r>
                        <a:rPr lang="en-US" dirty="0">
                          <a:latin typeface="Britannic Bold" panose="020B0903060703020204" pitchFamily="34" charset="0"/>
                        </a:rPr>
                        <a:t>Certificate- Participation </a:t>
                      </a:r>
                    </a:p>
                    <a:p>
                      <a:pPr marL="285750" indent="-285750">
                        <a:buFont typeface="Arial" panose="020B0604020202020204" pitchFamily="34" charset="0"/>
                        <a:buChar char="•"/>
                      </a:pPr>
                      <a:r>
                        <a:rPr lang="en-US" dirty="0">
                          <a:latin typeface="Britannic Bold" panose="020B0903060703020204" pitchFamily="34" charset="0"/>
                        </a:rPr>
                        <a:t>Free Paper Publication in annual publication of DGEF named ‘Energy for All’ having ISBN No. 978-93-5265- 482-6</a:t>
                      </a:r>
                      <a:endParaRPr lang="en-IN" dirty="0">
                        <a:latin typeface="Britannic Bold" panose="020B0903060703020204" pitchFamily="34" charset="0"/>
                      </a:endParaRPr>
                    </a:p>
                  </a:txBody>
                  <a:tcPr/>
                </a:tc>
                <a:extLst>
                  <a:ext uri="{0D108BD9-81ED-4DB2-BD59-A6C34878D82A}">
                    <a16:rowId xmlns="" xmlns:a16="http://schemas.microsoft.com/office/drawing/2014/main" val="4226571228"/>
                  </a:ext>
                </a:extLst>
              </a:tr>
              <a:tr h="1587909">
                <a:tc>
                  <a:txBody>
                    <a:bodyPr/>
                    <a:lstStyle/>
                    <a:p>
                      <a:r>
                        <a:rPr lang="en-US" dirty="0">
                          <a:latin typeface="Britannic Bold" panose="020B0903060703020204" pitchFamily="34" charset="0"/>
                        </a:rPr>
                        <a:t>3. </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3rd Prize @ TIMCCE </a:t>
                      </a:r>
                      <a:r>
                        <a:rPr lang="en-US" dirty="0" smtClean="0">
                          <a:latin typeface="Britannic Bold" panose="020B0903060703020204" pitchFamily="34" charset="0"/>
                        </a:rPr>
                        <a:t>III</a:t>
                      </a:r>
                      <a:endParaRPr lang="en-IN" dirty="0">
                        <a:latin typeface="Britannic Bold" panose="020B0903060703020204" pitchFamily="34" charset="0"/>
                      </a:endParaRPr>
                    </a:p>
                  </a:txBody>
                  <a:tcPr/>
                </a:tc>
                <a:tc>
                  <a:txBody>
                    <a:bodyPr/>
                    <a:lstStyle/>
                    <a:p>
                      <a:pPr marL="285750" indent="-285750">
                        <a:buFont typeface="Arial" panose="020B0604020202020204" pitchFamily="34" charset="0"/>
                        <a:buChar char="•"/>
                      </a:pPr>
                      <a:r>
                        <a:rPr lang="en-US" dirty="0">
                          <a:latin typeface="Britannic Bold" panose="020B0903060703020204" pitchFamily="34" charset="0"/>
                        </a:rPr>
                        <a:t>Cash Prize of USD 175 </a:t>
                      </a:r>
                    </a:p>
                    <a:p>
                      <a:pPr marL="285750" indent="-285750">
                        <a:buFont typeface="Arial" panose="020B0604020202020204" pitchFamily="34" charset="0"/>
                        <a:buChar char="•"/>
                      </a:pPr>
                      <a:r>
                        <a:rPr lang="en-US" dirty="0">
                          <a:latin typeface="Britannic Bold" panose="020B0903060703020204" pitchFamily="34" charset="0"/>
                        </a:rPr>
                        <a:t>Certificate- 3rd Prize </a:t>
                      </a:r>
                    </a:p>
                    <a:p>
                      <a:pPr marL="285750" indent="-285750">
                        <a:buFont typeface="Arial" panose="020B0604020202020204" pitchFamily="34" charset="0"/>
                        <a:buChar char="•"/>
                      </a:pPr>
                      <a:r>
                        <a:rPr lang="en-US" dirty="0">
                          <a:latin typeface="Britannic Bold" panose="020B0903060703020204" pitchFamily="34" charset="0"/>
                        </a:rPr>
                        <a:t>Certificate- Participation </a:t>
                      </a:r>
                    </a:p>
                    <a:p>
                      <a:pPr marL="285750" indent="-285750">
                        <a:buFont typeface="Arial" panose="020B0604020202020204" pitchFamily="34" charset="0"/>
                        <a:buChar char="•"/>
                      </a:pPr>
                      <a:r>
                        <a:rPr lang="en-US" dirty="0">
                          <a:latin typeface="Britannic Bold" panose="020B0903060703020204" pitchFamily="34" charset="0"/>
                        </a:rPr>
                        <a:t>Complimentary invitation as distinguished guest to join </a:t>
                      </a:r>
                      <a:r>
                        <a:rPr lang="en-US" dirty="0" smtClean="0">
                          <a:latin typeface="Britannic Bold" panose="020B0903060703020204" pitchFamily="34" charset="0"/>
                        </a:rPr>
                        <a:t>5 </a:t>
                      </a:r>
                      <a:r>
                        <a:rPr lang="en-US" dirty="0" err="1">
                          <a:latin typeface="Britannic Bold" panose="020B0903060703020204" pitchFamily="34" charset="0"/>
                        </a:rPr>
                        <a:t>th</a:t>
                      </a:r>
                      <a:r>
                        <a:rPr lang="en-US" dirty="0">
                          <a:latin typeface="Britannic Bold" panose="020B0903060703020204" pitchFamily="34" charset="0"/>
                        </a:rPr>
                        <a:t> TILA International </a:t>
                      </a:r>
                      <a:r>
                        <a:rPr lang="en-US" dirty="0" err="1" smtClean="0">
                          <a:latin typeface="Britannic Bold" panose="020B0903060703020204" pitchFamily="34" charset="0"/>
                        </a:rPr>
                        <a:t>Confex</a:t>
                      </a:r>
                      <a:r>
                        <a:rPr lang="en-US" dirty="0" smtClean="0">
                          <a:latin typeface="Britannic Bold" panose="020B0903060703020204" pitchFamily="34" charset="0"/>
                        </a:rPr>
                        <a:t> </a:t>
                      </a:r>
                      <a:r>
                        <a:rPr lang="en-US" dirty="0">
                          <a:latin typeface="Britannic Bold" panose="020B0903060703020204" pitchFamily="34" charset="0"/>
                        </a:rPr>
                        <a:t>on Energy (TICE </a:t>
                      </a:r>
                      <a:r>
                        <a:rPr lang="en-US" dirty="0" smtClean="0">
                          <a:latin typeface="Britannic Bold" panose="020B0903060703020204" pitchFamily="34" charset="0"/>
                        </a:rPr>
                        <a:t>5) </a:t>
                      </a:r>
                      <a:endParaRPr lang="en-IN" dirty="0">
                        <a:latin typeface="Britannic Bold" panose="020B0903060703020204" pitchFamily="34" charset="0"/>
                      </a:endParaRPr>
                    </a:p>
                  </a:txBody>
                  <a:tcPr/>
                </a:tc>
                <a:extLst>
                  <a:ext uri="{0D108BD9-81ED-4DB2-BD59-A6C34878D82A}">
                    <a16:rowId xmlns="" xmlns:a16="http://schemas.microsoft.com/office/drawing/2014/main" val="1006924630"/>
                  </a:ext>
                </a:extLst>
              </a:tr>
            </a:tbl>
          </a:graphicData>
        </a:graphic>
      </p:graphicFrame>
      <p:sp>
        <p:nvSpPr>
          <p:cNvPr id="4" name="Rectangle 3"/>
          <p:cNvSpPr/>
          <p:nvPr/>
        </p:nvSpPr>
        <p:spPr>
          <a:xfrm>
            <a:off x="2" y="6447549"/>
            <a:ext cx="1397874" cy="410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6" name="Rectangle 5"/>
          <p:cNvSpPr/>
          <p:nvPr/>
        </p:nvSpPr>
        <p:spPr>
          <a:xfrm>
            <a:off x="10636469" y="6447548"/>
            <a:ext cx="1555530" cy="410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8122915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576468" y="466414"/>
            <a:ext cx="11131829" cy="5555809"/>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576468" y="275602"/>
            <a:ext cx="11039061" cy="5996607"/>
          </a:xfrm>
        </p:spPr>
        <p:txBody>
          <a:bodyPr>
            <a:normAutofit/>
          </a:bodyPr>
          <a:lstStyle/>
          <a:p>
            <a:pPr algn="ctr"/>
            <a:r>
              <a:rPr lang="en-US" sz="4800" dirty="0">
                <a:latin typeface="Britannic Bold" panose="020B0903060703020204" pitchFamily="34" charset="0"/>
              </a:rPr>
              <a:t> </a:t>
            </a:r>
            <a:endParaRPr lang="en-US" sz="6200" dirty="0">
              <a:latin typeface="Britannic Bold" panose="020B0903060703020204" pitchFamily="34" charset="0"/>
            </a:endParaRPr>
          </a:p>
          <a:p>
            <a:pPr algn="ctr"/>
            <a:endParaRPr lang="en-US" sz="6200" dirty="0">
              <a:latin typeface="Britannic Bold" panose="020B0903060703020204" pitchFamily="34" charset="0"/>
            </a:endParaRPr>
          </a:p>
        </p:txBody>
      </p:sp>
      <p:pic>
        <p:nvPicPr>
          <p:cNvPr id="16386" name="Picture 2" descr="Trans India Law Associates | Advocates, Solicitors &amp; Legal Consultants">
            <a:extLst>
              <a:ext uri="{FF2B5EF4-FFF2-40B4-BE49-F238E27FC236}">
                <a16:creationId xmlns="" xmlns:a16="http://schemas.microsoft.com/office/drawing/2014/main" id="{AC7BE4F0-7B52-4A5C-AB28-955DE44C2B1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1570115" cy="65722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DR. GOPAL ENERGY FOUNDATION | Study For Success">
            <a:extLst>
              <a:ext uri="{FF2B5EF4-FFF2-40B4-BE49-F238E27FC236}">
                <a16:creationId xmlns="" xmlns:a16="http://schemas.microsoft.com/office/drawing/2014/main" id="{1D17454E-1F70-42E3-ABA1-3DE0880F01D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61957" y="1"/>
            <a:ext cx="1730043" cy="657224"/>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 name="Table 5"/>
          <p:cNvGraphicFramePr>
            <a:graphicFrameLocks noGrp="1"/>
          </p:cNvGraphicFramePr>
          <p:nvPr>
            <p:extLst/>
          </p:nvPr>
        </p:nvGraphicFramePr>
        <p:xfrm>
          <a:off x="620643" y="787399"/>
          <a:ext cx="11041270" cy="5234824"/>
        </p:xfrm>
        <a:graphic>
          <a:graphicData uri="http://schemas.openxmlformats.org/drawingml/2006/table">
            <a:tbl>
              <a:tblPr firstRow="1" bandRow="1">
                <a:tableStyleId>{5C22544A-7EE6-4342-B048-85BDC9FD1C3A}</a:tableStyleId>
              </a:tblPr>
              <a:tblGrid>
                <a:gridCol w="918609">
                  <a:extLst>
                    <a:ext uri="{9D8B030D-6E8A-4147-A177-3AD203B41FA5}">
                      <a16:colId xmlns="" xmlns:a16="http://schemas.microsoft.com/office/drawing/2014/main" val="562703636"/>
                    </a:ext>
                  </a:extLst>
                </a:gridCol>
                <a:gridCol w="3525638">
                  <a:extLst>
                    <a:ext uri="{9D8B030D-6E8A-4147-A177-3AD203B41FA5}">
                      <a16:colId xmlns="" xmlns:a16="http://schemas.microsoft.com/office/drawing/2014/main" val="446435419"/>
                    </a:ext>
                  </a:extLst>
                </a:gridCol>
                <a:gridCol w="6597023">
                  <a:extLst>
                    <a:ext uri="{9D8B030D-6E8A-4147-A177-3AD203B41FA5}">
                      <a16:colId xmlns="" xmlns:a16="http://schemas.microsoft.com/office/drawing/2014/main" val="1610561656"/>
                    </a:ext>
                  </a:extLst>
                </a:gridCol>
              </a:tblGrid>
              <a:tr h="363172">
                <a:tc>
                  <a:txBody>
                    <a:bodyPr/>
                    <a:lstStyle/>
                    <a:p>
                      <a:r>
                        <a:rPr lang="en-US" dirty="0">
                          <a:latin typeface="Britannic Bold" panose="020B0903060703020204" pitchFamily="34" charset="0"/>
                        </a:rPr>
                        <a:t>S. No.</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Champion</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TIMCCE Prize, Certificates &amp; Awards</a:t>
                      </a:r>
                      <a:endParaRPr lang="en-IN" dirty="0">
                        <a:latin typeface="Britannic Bold" panose="020B0903060703020204" pitchFamily="34" charset="0"/>
                      </a:endParaRPr>
                    </a:p>
                  </a:txBody>
                  <a:tcPr/>
                </a:tc>
                <a:extLst>
                  <a:ext uri="{0D108BD9-81ED-4DB2-BD59-A6C34878D82A}">
                    <a16:rowId xmlns="" xmlns:a16="http://schemas.microsoft.com/office/drawing/2014/main" val="771394085"/>
                  </a:ext>
                </a:extLst>
              </a:tr>
              <a:tr h="1452687">
                <a:tc>
                  <a:txBody>
                    <a:bodyPr/>
                    <a:lstStyle/>
                    <a:p>
                      <a:r>
                        <a:rPr lang="en-US" dirty="0">
                          <a:latin typeface="Britannic Bold" panose="020B0903060703020204" pitchFamily="34" charset="0"/>
                        </a:rPr>
                        <a:t>4.</a:t>
                      </a:r>
                      <a:endParaRPr lang="en-IN" dirty="0">
                        <a:latin typeface="Britannic Bold" panose="020B0903060703020204" pitchFamily="34" charset="0"/>
                      </a:endParaRPr>
                    </a:p>
                  </a:txBody>
                  <a:tcPr/>
                </a:tc>
                <a:tc>
                  <a:txBody>
                    <a:bodyPr/>
                    <a:lstStyle/>
                    <a:p>
                      <a:r>
                        <a:rPr lang="en-US" dirty="0" smtClean="0">
                          <a:latin typeface="Britannic Bold" panose="020B0903060703020204" pitchFamily="34" charset="0"/>
                        </a:rPr>
                        <a:t>Best</a:t>
                      </a:r>
                      <a:r>
                        <a:rPr lang="en-US" baseline="0" dirty="0" smtClean="0">
                          <a:latin typeface="Britannic Bold" panose="020B0903060703020204" pitchFamily="34" charset="0"/>
                        </a:rPr>
                        <a:t> </a:t>
                      </a:r>
                      <a:r>
                        <a:rPr lang="en-US" dirty="0" err="1" smtClean="0">
                          <a:latin typeface="Britannic Bold" panose="020B0903060703020204" pitchFamily="34" charset="0"/>
                        </a:rPr>
                        <a:t>Mooter</a:t>
                      </a:r>
                      <a:r>
                        <a:rPr lang="en-US" dirty="0" smtClean="0">
                          <a:latin typeface="Britannic Bold" panose="020B0903060703020204" pitchFamily="34" charset="0"/>
                        </a:rPr>
                        <a:t> </a:t>
                      </a:r>
                      <a:r>
                        <a:rPr lang="en-US" dirty="0">
                          <a:latin typeface="Britannic Bold" panose="020B0903060703020204" pitchFamily="34" charset="0"/>
                        </a:rPr>
                        <a:t>@ </a:t>
                      </a:r>
                      <a:r>
                        <a:rPr lang="en-US" dirty="0" smtClean="0">
                          <a:latin typeface="Britannic Bold" panose="020B0903060703020204" pitchFamily="34" charset="0"/>
                        </a:rPr>
                        <a:t>TIMCCE</a:t>
                      </a:r>
                      <a:r>
                        <a:rPr lang="en-US" baseline="0" dirty="0" smtClean="0">
                          <a:latin typeface="Britannic Bold" panose="020B0903060703020204" pitchFamily="34" charset="0"/>
                        </a:rPr>
                        <a:t> III</a:t>
                      </a:r>
                      <a:endParaRPr lang="en-IN" dirty="0">
                        <a:latin typeface="Britannic Bold" panose="020B0903060703020204" pitchFamily="34" charset="0"/>
                      </a:endParaRPr>
                    </a:p>
                  </a:txBody>
                  <a:tcPr/>
                </a:tc>
                <a:tc>
                  <a:txBody>
                    <a:bodyPr/>
                    <a:lstStyle/>
                    <a:p>
                      <a:pPr marL="285750" indent="-285750">
                        <a:buFont typeface="Arial" panose="020B0604020202020204" pitchFamily="34" charset="0"/>
                        <a:buChar char="•"/>
                      </a:pPr>
                      <a:r>
                        <a:rPr lang="en-US" dirty="0">
                          <a:latin typeface="Britannic Bold" panose="020B0903060703020204" pitchFamily="34" charset="0"/>
                        </a:rPr>
                        <a:t>Cash Prize of USD 100 </a:t>
                      </a:r>
                    </a:p>
                    <a:p>
                      <a:pPr marL="285750" indent="-285750">
                        <a:buFont typeface="Arial" panose="020B0604020202020204" pitchFamily="34" charset="0"/>
                        <a:buChar char="•"/>
                      </a:pPr>
                      <a:r>
                        <a:rPr lang="en-US" dirty="0">
                          <a:latin typeface="Britannic Bold" panose="020B0903060703020204" pitchFamily="34" charset="0"/>
                        </a:rPr>
                        <a:t>Certificate- Best </a:t>
                      </a:r>
                      <a:r>
                        <a:rPr lang="en-US" dirty="0" err="1" smtClean="0">
                          <a:latin typeface="Britannic Bold" panose="020B0903060703020204" pitchFamily="34" charset="0"/>
                        </a:rPr>
                        <a:t>Mooter</a:t>
                      </a:r>
                      <a:r>
                        <a:rPr lang="en-US" dirty="0" smtClean="0">
                          <a:latin typeface="Britannic Bold" panose="020B0903060703020204" pitchFamily="34" charset="0"/>
                        </a:rPr>
                        <a:t> </a:t>
                      </a:r>
                      <a:endParaRPr lang="en-US" dirty="0">
                        <a:latin typeface="Britannic Bold" panose="020B0903060703020204" pitchFamily="34" charset="0"/>
                      </a:endParaRPr>
                    </a:p>
                    <a:p>
                      <a:pPr marL="285750" indent="-285750">
                        <a:buFont typeface="Arial" panose="020B0604020202020204" pitchFamily="34" charset="0"/>
                        <a:buChar char="•"/>
                      </a:pPr>
                      <a:r>
                        <a:rPr lang="en-US" dirty="0">
                          <a:latin typeface="Britannic Bold" panose="020B0903060703020204" pitchFamily="34" charset="0"/>
                        </a:rPr>
                        <a:t>Certificate- Participation </a:t>
                      </a:r>
                    </a:p>
                    <a:p>
                      <a:pPr marL="285750" indent="-285750">
                        <a:buFont typeface="Arial" panose="020B0604020202020204" pitchFamily="34" charset="0"/>
                        <a:buChar char="•"/>
                      </a:pPr>
                      <a:r>
                        <a:rPr lang="en-US" dirty="0">
                          <a:latin typeface="Britannic Bold" panose="020B0903060703020204" pitchFamily="34" charset="0"/>
                        </a:rPr>
                        <a:t>Will be provided one month intensive Internship at TILA Head Office, New Delhi</a:t>
                      </a:r>
                      <a:endParaRPr lang="en-IN" dirty="0">
                        <a:latin typeface="Britannic Bold" panose="020B0903060703020204" pitchFamily="34" charset="0"/>
                      </a:endParaRPr>
                    </a:p>
                  </a:txBody>
                  <a:tcPr/>
                </a:tc>
                <a:extLst>
                  <a:ext uri="{0D108BD9-81ED-4DB2-BD59-A6C34878D82A}">
                    <a16:rowId xmlns="" xmlns:a16="http://schemas.microsoft.com/office/drawing/2014/main" val="2589115322"/>
                  </a:ext>
                </a:extLst>
              </a:tr>
              <a:tr h="1452687">
                <a:tc>
                  <a:txBody>
                    <a:bodyPr/>
                    <a:lstStyle/>
                    <a:p>
                      <a:r>
                        <a:rPr lang="en-US" dirty="0">
                          <a:latin typeface="Britannic Bold" panose="020B0903060703020204" pitchFamily="34" charset="0"/>
                        </a:rPr>
                        <a:t>5.</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Best </a:t>
                      </a:r>
                      <a:r>
                        <a:rPr lang="en-US" dirty="0" smtClean="0">
                          <a:latin typeface="Britannic Bold" panose="020B0903060703020204" pitchFamily="34" charset="0"/>
                        </a:rPr>
                        <a:t>Researcher </a:t>
                      </a:r>
                      <a:r>
                        <a:rPr lang="en-US" dirty="0">
                          <a:latin typeface="Britannic Bold" panose="020B0903060703020204" pitchFamily="34" charset="0"/>
                        </a:rPr>
                        <a:t>@ TIMCCE </a:t>
                      </a:r>
                      <a:r>
                        <a:rPr lang="en-US" dirty="0" smtClean="0">
                          <a:latin typeface="Britannic Bold" panose="020B0903060703020204" pitchFamily="34" charset="0"/>
                        </a:rPr>
                        <a:t>III</a:t>
                      </a:r>
                      <a:endParaRPr lang="en-IN" dirty="0">
                        <a:latin typeface="Britannic Bold" panose="020B0903060703020204" pitchFamily="34" charset="0"/>
                      </a:endParaRPr>
                    </a:p>
                  </a:txBody>
                  <a:tcPr/>
                </a:tc>
                <a:tc>
                  <a:txBody>
                    <a:bodyPr/>
                    <a:lstStyle/>
                    <a:p>
                      <a:pPr marL="285750" indent="-285750">
                        <a:buFont typeface="Arial" panose="020B0604020202020204" pitchFamily="34" charset="0"/>
                        <a:buChar char="•"/>
                      </a:pPr>
                      <a:r>
                        <a:rPr lang="en-US" dirty="0">
                          <a:latin typeface="Britannic Bold" panose="020B0903060703020204" pitchFamily="34" charset="0"/>
                        </a:rPr>
                        <a:t>Cash Prize of USD 100 </a:t>
                      </a:r>
                    </a:p>
                    <a:p>
                      <a:pPr marL="285750" indent="-285750">
                        <a:buFont typeface="Arial" panose="020B0604020202020204" pitchFamily="34" charset="0"/>
                        <a:buChar char="•"/>
                      </a:pPr>
                      <a:r>
                        <a:rPr lang="en-US" dirty="0">
                          <a:latin typeface="Britannic Bold" panose="020B0903060703020204" pitchFamily="34" charset="0"/>
                        </a:rPr>
                        <a:t>Certificate- </a:t>
                      </a:r>
                      <a:r>
                        <a:rPr lang="en-US" dirty="0" smtClean="0">
                          <a:latin typeface="Britannic Bold" panose="020B0903060703020204" pitchFamily="34" charset="0"/>
                        </a:rPr>
                        <a:t>Best </a:t>
                      </a:r>
                      <a:r>
                        <a:rPr lang="en-US" dirty="0">
                          <a:latin typeface="Britannic Bold" panose="020B0903060703020204" pitchFamily="34" charset="0"/>
                        </a:rPr>
                        <a:t>Researcher </a:t>
                      </a:r>
                    </a:p>
                    <a:p>
                      <a:pPr marL="285750" indent="-285750">
                        <a:buFont typeface="Arial" panose="020B0604020202020204" pitchFamily="34" charset="0"/>
                        <a:buChar char="•"/>
                      </a:pPr>
                      <a:r>
                        <a:rPr lang="en-US" dirty="0">
                          <a:latin typeface="Britannic Bold" panose="020B0903060703020204" pitchFamily="34" charset="0"/>
                        </a:rPr>
                        <a:t>Certificate- Participation </a:t>
                      </a:r>
                    </a:p>
                    <a:p>
                      <a:pPr marL="285750" indent="-285750">
                        <a:buFont typeface="Arial" panose="020B0604020202020204" pitchFamily="34" charset="0"/>
                        <a:buChar char="•"/>
                      </a:pPr>
                      <a:r>
                        <a:rPr lang="en-US" dirty="0">
                          <a:latin typeface="Britannic Bold" panose="020B0903060703020204" pitchFamily="34" charset="0"/>
                        </a:rPr>
                        <a:t>Will be provided one month intensive Internship at TILA Head Office, New Delhi </a:t>
                      </a:r>
                      <a:endParaRPr lang="en-IN" dirty="0">
                        <a:latin typeface="Britannic Bold" panose="020B0903060703020204" pitchFamily="34" charset="0"/>
                      </a:endParaRPr>
                    </a:p>
                  </a:txBody>
                  <a:tcPr/>
                </a:tc>
                <a:extLst>
                  <a:ext uri="{0D108BD9-81ED-4DB2-BD59-A6C34878D82A}">
                    <a16:rowId xmlns="" xmlns:a16="http://schemas.microsoft.com/office/drawing/2014/main" val="4023955049"/>
                  </a:ext>
                </a:extLst>
              </a:tr>
              <a:tr h="1302904">
                <a:tc>
                  <a:txBody>
                    <a:bodyPr/>
                    <a:lstStyle/>
                    <a:p>
                      <a:r>
                        <a:rPr lang="en-US">
                          <a:latin typeface="Britannic Bold" panose="020B0903060703020204" pitchFamily="34" charset="0"/>
                        </a:rPr>
                        <a:t>6. </a:t>
                      </a:r>
                      <a:endParaRPr lang="en-IN" dirty="0">
                        <a:latin typeface="Britannic Bold" panose="020B0903060703020204" pitchFamily="34" charset="0"/>
                      </a:endParaRPr>
                    </a:p>
                  </a:txBody>
                  <a:tcPr/>
                </a:tc>
                <a:tc>
                  <a:txBody>
                    <a:bodyPr/>
                    <a:lstStyle/>
                    <a:p>
                      <a:r>
                        <a:rPr lang="en-IN">
                          <a:latin typeface="Britannic Bold" panose="020B0903060703020204" pitchFamily="34" charset="0"/>
                        </a:rPr>
                        <a:t>Faculty Advisor </a:t>
                      </a:r>
                      <a:endParaRPr lang="en-IN" dirty="0">
                        <a:latin typeface="Britannic Bold" panose="020B0903060703020204" pitchFamily="34" charset="0"/>
                      </a:endParaRPr>
                    </a:p>
                  </a:txBody>
                  <a:tcPr/>
                </a:tc>
                <a:tc>
                  <a:txBody>
                    <a:bodyPr/>
                    <a:lstStyle/>
                    <a:p>
                      <a:pPr marL="285750" indent="-285750">
                        <a:buFont typeface="Arial" panose="020B0604020202020204" pitchFamily="34" charset="0"/>
                        <a:buChar char="•"/>
                      </a:pPr>
                      <a:r>
                        <a:rPr lang="en-US" dirty="0">
                          <a:latin typeface="Britannic Bold" panose="020B0903060703020204" pitchFamily="34" charset="0"/>
                        </a:rPr>
                        <a:t>Certificate of distinguished Faculty Advisor for top three teams.</a:t>
                      </a:r>
                    </a:p>
                    <a:p>
                      <a:pPr marL="285750" indent="-285750">
                        <a:buFont typeface="Arial" panose="020B0604020202020204" pitchFamily="34" charset="0"/>
                        <a:buChar char="•"/>
                      </a:pPr>
                      <a:r>
                        <a:rPr lang="en-US" dirty="0">
                          <a:latin typeface="Britannic Bold" panose="020B0903060703020204" pitchFamily="34" charset="0"/>
                        </a:rPr>
                        <a:t>Complimentary invitation to become Associate member of </a:t>
                      </a:r>
                      <a:r>
                        <a:rPr lang="en-US" dirty="0" smtClean="0">
                          <a:latin typeface="Britannic Bold" panose="020B0903060703020204" pitchFamily="34" charset="0"/>
                        </a:rPr>
                        <a:t>Global</a:t>
                      </a:r>
                      <a:r>
                        <a:rPr lang="en-US" baseline="0" dirty="0" smtClean="0">
                          <a:latin typeface="Britannic Bold" panose="020B0903060703020204" pitchFamily="34" charset="0"/>
                        </a:rPr>
                        <a:t> </a:t>
                      </a:r>
                      <a:r>
                        <a:rPr lang="en-US" dirty="0" smtClean="0">
                          <a:latin typeface="Britannic Bold" panose="020B0903060703020204" pitchFamily="34" charset="0"/>
                        </a:rPr>
                        <a:t>Energy </a:t>
                      </a:r>
                      <a:r>
                        <a:rPr lang="en-US" dirty="0">
                          <a:latin typeface="Britannic Bold" panose="020B0903060703020204" pitchFamily="34" charset="0"/>
                        </a:rPr>
                        <a:t>Arbitration Centre </a:t>
                      </a:r>
                      <a:r>
                        <a:rPr lang="en-US" dirty="0" smtClean="0">
                          <a:latin typeface="Britannic Bold" panose="020B0903060703020204" pitchFamily="34" charset="0"/>
                        </a:rPr>
                        <a:t>(GEAC</a:t>
                      </a:r>
                      <a:r>
                        <a:rPr lang="en-US" dirty="0">
                          <a:latin typeface="Britannic Bold" panose="020B0903060703020204" pitchFamily="34" charset="0"/>
                        </a:rPr>
                        <a:t>).</a:t>
                      </a:r>
                      <a:endParaRPr lang="en-IN" dirty="0">
                        <a:latin typeface="Britannic Bold" panose="020B0903060703020204" pitchFamily="34" charset="0"/>
                      </a:endParaRPr>
                    </a:p>
                  </a:txBody>
                  <a:tcPr/>
                </a:tc>
                <a:extLst>
                  <a:ext uri="{0D108BD9-81ED-4DB2-BD59-A6C34878D82A}">
                    <a16:rowId xmlns="" xmlns:a16="http://schemas.microsoft.com/office/drawing/2014/main" val="574768046"/>
                  </a:ext>
                </a:extLst>
              </a:tr>
              <a:tr h="635551">
                <a:tc>
                  <a:txBody>
                    <a:bodyPr/>
                    <a:lstStyle/>
                    <a:p>
                      <a:r>
                        <a:rPr lang="en-US">
                          <a:latin typeface="Britannic Bold" panose="020B0903060703020204" pitchFamily="34" charset="0"/>
                        </a:rPr>
                        <a:t>7. </a:t>
                      </a:r>
                      <a:endParaRPr lang="en-IN" dirty="0">
                        <a:latin typeface="Britannic Bold" panose="020B0903060703020204" pitchFamily="34" charset="0"/>
                      </a:endParaRPr>
                    </a:p>
                  </a:txBody>
                  <a:tcPr/>
                </a:tc>
                <a:tc>
                  <a:txBody>
                    <a:bodyPr/>
                    <a:lstStyle/>
                    <a:p>
                      <a:r>
                        <a:rPr lang="en-US">
                          <a:latin typeface="Britannic Bold" panose="020B0903060703020204" pitchFamily="34" charset="0"/>
                        </a:rPr>
                        <a:t>Participants</a:t>
                      </a:r>
                      <a:endParaRPr lang="en-IN" dirty="0">
                        <a:latin typeface="Britannic Bold" panose="020B0903060703020204" pitchFamily="34" charset="0"/>
                      </a:endParaRPr>
                    </a:p>
                  </a:txBody>
                  <a:tcPr/>
                </a:tc>
                <a:tc>
                  <a:txBody>
                    <a:bodyPr/>
                    <a:lstStyle/>
                    <a:p>
                      <a:pPr marL="285750" indent="-285750">
                        <a:buFont typeface="Arial" panose="020B0604020202020204" pitchFamily="34" charset="0"/>
                        <a:buChar char="•"/>
                      </a:pPr>
                      <a:r>
                        <a:rPr lang="en-US" dirty="0">
                          <a:latin typeface="Britannic Bold" panose="020B0903060703020204" pitchFamily="34" charset="0"/>
                        </a:rPr>
                        <a:t>All participating team members will get participation Certificates.</a:t>
                      </a:r>
                      <a:endParaRPr lang="en-IN" dirty="0">
                        <a:latin typeface="Britannic Bold" panose="020B0903060703020204" pitchFamily="34" charset="0"/>
                      </a:endParaRPr>
                    </a:p>
                  </a:txBody>
                  <a:tcPr/>
                </a:tc>
                <a:extLst>
                  <a:ext uri="{0D108BD9-81ED-4DB2-BD59-A6C34878D82A}">
                    <a16:rowId xmlns="" xmlns:a16="http://schemas.microsoft.com/office/drawing/2014/main" val="3284649851"/>
                  </a:ext>
                </a:extLst>
              </a:tr>
            </a:tbl>
          </a:graphicData>
        </a:graphic>
      </p:graphicFrame>
      <p:sp>
        <p:nvSpPr>
          <p:cNvPr id="4" name="Rectangle 3"/>
          <p:cNvSpPr/>
          <p:nvPr/>
        </p:nvSpPr>
        <p:spPr>
          <a:xfrm>
            <a:off x="0" y="6402383"/>
            <a:ext cx="1376855" cy="455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7" name="Rectangle 6"/>
          <p:cNvSpPr/>
          <p:nvPr/>
        </p:nvSpPr>
        <p:spPr>
          <a:xfrm>
            <a:off x="10573407" y="6402383"/>
            <a:ext cx="1618590" cy="455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906729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487132" y="374426"/>
            <a:ext cx="11039061" cy="5996607"/>
          </a:xfrm>
        </p:spPr>
        <p:txBody>
          <a:bodyPr>
            <a:normAutofit fontScale="25000" lnSpcReduction="20000"/>
          </a:bodyPr>
          <a:lstStyle/>
          <a:p>
            <a:pPr algn="ctr"/>
            <a:r>
              <a:rPr lang="en-US" sz="4800" dirty="0">
                <a:latin typeface="Britannic Bold" panose="020B0903060703020204" pitchFamily="34" charset="0"/>
              </a:rPr>
              <a:t> </a:t>
            </a:r>
            <a:r>
              <a:rPr lang="en-US" sz="15200" dirty="0">
                <a:latin typeface="Britannic Bold" panose="020B0903060703020204" pitchFamily="34" charset="0"/>
              </a:rPr>
              <a:t>TIMCCE- III- 2020 : Structure of the Competition</a:t>
            </a:r>
          </a:p>
          <a:p>
            <a:pPr marL="685800" indent="-685800" algn="just">
              <a:buFont typeface="Arial" panose="020B0604020202020204" pitchFamily="34" charset="0"/>
              <a:buChar char="•"/>
            </a:pPr>
            <a:r>
              <a:rPr lang="en-US" sz="9600" dirty="0">
                <a:latin typeface="Britannic Bold" panose="020B0903060703020204" pitchFamily="34" charset="0"/>
              </a:rPr>
              <a:t>The Competition </a:t>
            </a:r>
            <a:r>
              <a:rPr lang="en-US" sz="9600" dirty="0" smtClean="0">
                <a:latin typeface="Britannic Bold" panose="020B0903060703020204" pitchFamily="34" charset="0"/>
              </a:rPr>
              <a:t>includes</a:t>
            </a:r>
            <a:endParaRPr lang="en-US" sz="9600" dirty="0">
              <a:latin typeface="Britannic Bold" panose="020B0903060703020204" pitchFamily="34" charset="0"/>
            </a:endParaRPr>
          </a:p>
          <a:p>
            <a:pPr algn="just"/>
            <a:endParaRPr lang="en-US" sz="6200" dirty="0">
              <a:latin typeface="Britannic Bold" panose="020B0903060703020204" pitchFamily="34" charset="0"/>
            </a:endParaRPr>
          </a:p>
          <a:p>
            <a:pPr algn="just"/>
            <a:endParaRPr lang="en-US" sz="6200" dirty="0">
              <a:latin typeface="Britannic Bold" panose="020B0903060703020204" pitchFamily="34" charset="0"/>
            </a:endParaRPr>
          </a:p>
          <a:p>
            <a:pPr algn="just"/>
            <a:endParaRPr lang="en-US" sz="6200" dirty="0">
              <a:latin typeface="Britannic Bold" panose="020B0903060703020204" pitchFamily="34" charset="0"/>
            </a:endParaRPr>
          </a:p>
          <a:p>
            <a:pPr algn="just"/>
            <a:endParaRPr lang="en-US" sz="6200" dirty="0">
              <a:latin typeface="Britannic Bold" panose="020B0903060703020204" pitchFamily="34" charset="0"/>
            </a:endParaRPr>
          </a:p>
          <a:p>
            <a:pPr algn="just"/>
            <a:endParaRPr lang="en-US" sz="8000" dirty="0" smtClean="0">
              <a:latin typeface="Britannic Bold" panose="020B0903060703020204" pitchFamily="34" charset="0"/>
            </a:endParaRPr>
          </a:p>
          <a:p>
            <a:pPr lvl="1" algn="just"/>
            <a:r>
              <a:rPr lang="en-US" sz="8400" dirty="0" smtClean="0">
                <a:latin typeface="Britannic Bold" panose="020B0903060703020204" pitchFamily="34" charset="0"/>
              </a:rPr>
              <a:t>Each </a:t>
            </a:r>
            <a:r>
              <a:rPr lang="en-US" sz="8400" dirty="0">
                <a:latin typeface="Britannic Bold" panose="020B0903060703020204" pitchFamily="34" charset="0"/>
              </a:rPr>
              <a:t>level of the Competition consists of written pleadings (Memorials) and oral pleadings (Oral Rounds).</a:t>
            </a:r>
          </a:p>
          <a:p>
            <a:pPr marL="685800" indent="-685800" algn="just">
              <a:buFont typeface="Arial" panose="020B0604020202020204" pitchFamily="34" charset="0"/>
              <a:buChar char="•"/>
            </a:pPr>
            <a:r>
              <a:rPr lang="en-US" sz="8800" dirty="0">
                <a:latin typeface="Britannic Bold" panose="020B0903060703020204" pitchFamily="34" charset="0"/>
              </a:rPr>
              <a:t>The organizers will determine the exact number of Teams participating in the International Rounds and the manner in which they are chosen, provided that each participating nation is permitted to enter at least one Team in the International Rounds of the Competition. In nations, where only one Team participates, that Team is the National Representative to the </a:t>
            </a:r>
            <a:r>
              <a:rPr lang="en-US" sz="8800" dirty="0" smtClean="0">
                <a:latin typeface="Britannic Bold" panose="020B0903060703020204" pitchFamily="34" charset="0"/>
              </a:rPr>
              <a:t>world championship Round.</a:t>
            </a:r>
            <a:endParaRPr lang="en-US" sz="8800" dirty="0">
              <a:latin typeface="Britannic Bold" panose="020B0903060703020204" pitchFamily="34" charset="0"/>
            </a:endParaRPr>
          </a:p>
        </p:txBody>
      </p:sp>
      <p:pic>
        <p:nvPicPr>
          <p:cNvPr id="17410" name="Picture 2" descr="Trans India Law Associates | Advocates, Solicitors &amp; Legal Consultants">
            <a:extLst>
              <a:ext uri="{FF2B5EF4-FFF2-40B4-BE49-F238E27FC236}">
                <a16:creationId xmlns="" xmlns:a16="http://schemas.microsoft.com/office/drawing/2014/main" id="{C671A986-621F-46A2-B001-651BF35264F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96" y="-73571"/>
            <a:ext cx="768652" cy="67452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34586D0E-D673-46CE-B3DD-6D6372FD95F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46069" y="2355"/>
            <a:ext cx="945931" cy="65487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 y="6505902"/>
            <a:ext cx="1397875" cy="352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7" name="Rectangle 6"/>
          <p:cNvSpPr/>
          <p:nvPr/>
        </p:nvSpPr>
        <p:spPr>
          <a:xfrm>
            <a:off x="10573406" y="6505902"/>
            <a:ext cx="1618593" cy="352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graphicFrame>
        <p:nvGraphicFramePr>
          <p:cNvPr id="9" name="Table 8"/>
          <p:cNvGraphicFramePr>
            <a:graphicFrameLocks noGrp="1"/>
          </p:cNvGraphicFramePr>
          <p:nvPr>
            <p:extLst/>
          </p:nvPr>
        </p:nvGraphicFramePr>
        <p:xfrm>
          <a:off x="5144817" y="1080100"/>
          <a:ext cx="5733390" cy="2211740"/>
        </p:xfrm>
        <a:graphic>
          <a:graphicData uri="http://schemas.openxmlformats.org/drawingml/2006/table">
            <a:tbl>
              <a:tblPr firstRow="1" bandRow="1">
                <a:tableStyleId>{5C22544A-7EE6-4342-B048-85BDC9FD1C3A}</a:tableStyleId>
              </a:tblPr>
              <a:tblGrid>
                <a:gridCol w="1443455">
                  <a:extLst>
                    <a:ext uri="{9D8B030D-6E8A-4147-A177-3AD203B41FA5}">
                      <a16:colId xmlns="" xmlns:a16="http://schemas.microsoft.com/office/drawing/2014/main" val="840387947"/>
                    </a:ext>
                  </a:extLst>
                </a:gridCol>
                <a:gridCol w="4289935">
                  <a:extLst>
                    <a:ext uri="{9D8B030D-6E8A-4147-A177-3AD203B41FA5}">
                      <a16:colId xmlns="" xmlns:a16="http://schemas.microsoft.com/office/drawing/2014/main" val="1512093945"/>
                    </a:ext>
                  </a:extLst>
                </a:gridCol>
              </a:tblGrid>
              <a:tr h="440280">
                <a:tc>
                  <a:txBody>
                    <a:bodyPr/>
                    <a:lstStyle/>
                    <a:p>
                      <a:r>
                        <a:rPr lang="en-US" dirty="0">
                          <a:latin typeface="Britannic Bold" panose="020B0903060703020204" pitchFamily="34" charset="0"/>
                        </a:rPr>
                        <a:t>S. No.</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Rounds</a:t>
                      </a:r>
                      <a:endParaRPr lang="en-IN" dirty="0">
                        <a:latin typeface="Britannic Bold" panose="020B0903060703020204" pitchFamily="34" charset="0"/>
                      </a:endParaRPr>
                    </a:p>
                  </a:txBody>
                  <a:tcPr/>
                </a:tc>
                <a:extLst>
                  <a:ext uri="{0D108BD9-81ED-4DB2-BD59-A6C34878D82A}">
                    <a16:rowId xmlns="" xmlns:a16="http://schemas.microsoft.com/office/drawing/2014/main" val="2191476266"/>
                  </a:ext>
                </a:extLst>
              </a:tr>
              <a:tr h="440280">
                <a:tc>
                  <a:txBody>
                    <a:bodyPr/>
                    <a:lstStyle/>
                    <a:p>
                      <a:r>
                        <a:rPr lang="en-US" dirty="0">
                          <a:latin typeface="Britannic Bold" panose="020B0903060703020204" pitchFamily="34" charset="0"/>
                        </a:rPr>
                        <a:t>1.</a:t>
                      </a:r>
                      <a:endParaRPr lang="en-IN" dirty="0">
                        <a:latin typeface="Britannic Bold" panose="020B0903060703020204" pitchFamily="34" charset="0"/>
                      </a:endParaRPr>
                    </a:p>
                  </a:txBody>
                  <a:tcPr/>
                </a:tc>
                <a:tc>
                  <a:txBody>
                    <a:bodyPr/>
                    <a:lstStyle/>
                    <a:p>
                      <a:r>
                        <a:rPr lang="en-US" dirty="0">
                          <a:latin typeface="Britannic Bold" panose="020B0903060703020204" pitchFamily="34" charset="0"/>
                        </a:rPr>
                        <a:t>Preliminary </a:t>
                      </a:r>
                      <a:r>
                        <a:rPr lang="en-US" dirty="0" smtClean="0">
                          <a:latin typeface="Britannic Bold" panose="020B0903060703020204" pitchFamily="34" charset="0"/>
                        </a:rPr>
                        <a:t>Rounds</a:t>
                      </a:r>
                      <a:endParaRPr lang="en-IN" dirty="0">
                        <a:latin typeface="Britannic Bold" panose="020B0903060703020204" pitchFamily="34" charset="0"/>
                      </a:endParaRPr>
                    </a:p>
                  </a:txBody>
                  <a:tcPr/>
                </a:tc>
                <a:extLst>
                  <a:ext uri="{0D108BD9-81ED-4DB2-BD59-A6C34878D82A}">
                    <a16:rowId xmlns="" xmlns:a16="http://schemas.microsoft.com/office/drawing/2014/main" val="3820019565"/>
                  </a:ext>
                </a:extLst>
              </a:tr>
              <a:tr h="440280">
                <a:tc>
                  <a:txBody>
                    <a:bodyPr/>
                    <a:lstStyle/>
                    <a:p>
                      <a:r>
                        <a:rPr lang="en-US" dirty="0">
                          <a:latin typeface="Britannic Bold" panose="020B0903060703020204" pitchFamily="34" charset="0"/>
                        </a:rPr>
                        <a:t>2. </a:t>
                      </a:r>
                      <a:endParaRPr lang="en-IN" dirty="0">
                        <a:latin typeface="Britannic Bold" panose="020B0903060703020204" pitchFamily="34" charset="0"/>
                      </a:endParaRPr>
                    </a:p>
                  </a:txBody>
                  <a:tcPr/>
                </a:tc>
                <a:tc>
                  <a:txBody>
                    <a:bodyPr/>
                    <a:lstStyle/>
                    <a:p>
                      <a:r>
                        <a:rPr lang="en-US" dirty="0" smtClean="0">
                          <a:latin typeface="Britannic Bold" panose="020B0903060703020204" pitchFamily="34" charset="0"/>
                        </a:rPr>
                        <a:t>Quarter</a:t>
                      </a:r>
                      <a:r>
                        <a:rPr lang="en-US" baseline="0" dirty="0" smtClean="0">
                          <a:latin typeface="Britannic Bold" panose="020B0903060703020204" pitchFamily="34" charset="0"/>
                        </a:rPr>
                        <a:t> final</a:t>
                      </a:r>
                      <a:r>
                        <a:rPr lang="en-US" dirty="0" smtClean="0">
                          <a:latin typeface="Britannic Bold" panose="020B0903060703020204" pitchFamily="34" charset="0"/>
                        </a:rPr>
                        <a:t> Round</a:t>
                      </a:r>
                      <a:endParaRPr lang="en-IN" dirty="0">
                        <a:latin typeface="Britannic Bold" panose="020B0903060703020204" pitchFamily="34" charset="0"/>
                      </a:endParaRPr>
                    </a:p>
                  </a:txBody>
                  <a:tcPr/>
                </a:tc>
                <a:extLst>
                  <a:ext uri="{0D108BD9-81ED-4DB2-BD59-A6C34878D82A}">
                    <a16:rowId xmlns="" xmlns:a16="http://schemas.microsoft.com/office/drawing/2014/main" val="263668171"/>
                  </a:ext>
                </a:extLst>
              </a:tr>
              <a:tr h="440280">
                <a:tc>
                  <a:txBody>
                    <a:bodyPr/>
                    <a:lstStyle/>
                    <a:p>
                      <a:r>
                        <a:rPr lang="en-IN" sz="1800" kern="1200" dirty="0" smtClean="0">
                          <a:solidFill>
                            <a:schemeClr val="dk1"/>
                          </a:solidFill>
                          <a:latin typeface="Britannic Bold" panose="020B0903060703020204" pitchFamily="34" charset="0"/>
                          <a:ea typeface="+mn-ea"/>
                          <a:cs typeface="+mn-cs"/>
                        </a:rPr>
                        <a:t>3. </a:t>
                      </a:r>
                      <a:endParaRPr lang="en-IN" sz="1800" kern="1200" dirty="0">
                        <a:solidFill>
                          <a:schemeClr val="dk1"/>
                        </a:solidFill>
                        <a:latin typeface="Britannic Bold" panose="020B0903060703020204" pitchFamily="34" charset="0"/>
                        <a:ea typeface="+mn-ea"/>
                        <a:cs typeface="+mn-cs"/>
                      </a:endParaRPr>
                    </a:p>
                  </a:txBody>
                  <a:tcPr/>
                </a:tc>
                <a:tc>
                  <a:txBody>
                    <a:bodyPr/>
                    <a:lstStyle/>
                    <a:p>
                      <a:r>
                        <a:rPr lang="en-IN" sz="1800" kern="1200" dirty="0" smtClean="0">
                          <a:solidFill>
                            <a:schemeClr val="dk1"/>
                          </a:solidFill>
                          <a:latin typeface="Britannic Bold" panose="020B0903060703020204" pitchFamily="34" charset="0"/>
                          <a:ea typeface="+mn-ea"/>
                          <a:cs typeface="+mn-cs"/>
                        </a:rPr>
                        <a:t>Semi Final Round</a:t>
                      </a:r>
                      <a:endParaRPr lang="en-IN" sz="1800" kern="1200" dirty="0">
                        <a:solidFill>
                          <a:schemeClr val="dk1"/>
                        </a:solidFill>
                        <a:latin typeface="Britannic Bold" panose="020B0903060703020204" pitchFamily="34" charset="0"/>
                        <a:ea typeface="+mn-ea"/>
                        <a:cs typeface="+mn-cs"/>
                      </a:endParaRPr>
                    </a:p>
                  </a:txBody>
                  <a:tcPr/>
                </a:tc>
                <a:extLst>
                  <a:ext uri="{0D108BD9-81ED-4DB2-BD59-A6C34878D82A}">
                    <a16:rowId xmlns="" xmlns:a16="http://schemas.microsoft.com/office/drawing/2014/main" val="3565019943"/>
                  </a:ext>
                </a:extLst>
              </a:tr>
              <a:tr h="450620">
                <a:tc>
                  <a:txBody>
                    <a:bodyPr/>
                    <a:lstStyle/>
                    <a:p>
                      <a:r>
                        <a:rPr lang="en-US" dirty="0">
                          <a:latin typeface="Britannic Bold" panose="020B0903060703020204" pitchFamily="34" charset="0"/>
                        </a:rPr>
                        <a:t>4</a:t>
                      </a:r>
                      <a:r>
                        <a:rPr lang="en-US" dirty="0" smtClean="0">
                          <a:latin typeface="Britannic Bold" panose="020B0903060703020204" pitchFamily="34" charset="0"/>
                        </a:rPr>
                        <a:t>. </a:t>
                      </a:r>
                      <a:endParaRPr lang="en-IN" dirty="0">
                        <a:latin typeface="Britannic Bold" panose="020B0903060703020204" pitchFamily="34" charset="0"/>
                      </a:endParaRPr>
                    </a:p>
                  </a:txBody>
                  <a:tcPr/>
                </a:tc>
                <a:tc>
                  <a:txBody>
                    <a:bodyPr/>
                    <a:lstStyle/>
                    <a:p>
                      <a:r>
                        <a:rPr lang="en-US" sz="1800" dirty="0">
                          <a:latin typeface="Britannic Bold" panose="020B0903060703020204" pitchFamily="34" charset="0"/>
                        </a:rPr>
                        <a:t>World Championship TIMCEE Round</a:t>
                      </a:r>
                      <a:endParaRPr lang="en-IN" dirty="0">
                        <a:latin typeface="Britannic Bold" panose="020B0903060703020204" pitchFamily="34" charset="0"/>
                      </a:endParaRPr>
                    </a:p>
                  </a:txBody>
                  <a:tcPr/>
                </a:tc>
                <a:extLst>
                  <a:ext uri="{0D108BD9-81ED-4DB2-BD59-A6C34878D82A}">
                    <a16:rowId xmlns="" xmlns:a16="http://schemas.microsoft.com/office/drawing/2014/main" val="1429384222"/>
                  </a:ext>
                </a:extLst>
              </a:tr>
            </a:tbl>
          </a:graphicData>
        </a:graphic>
      </p:graphicFrame>
    </p:spTree>
    <p:extLst>
      <p:ext uri="{BB962C8B-B14F-4D97-AF65-F5344CB8AC3E}">
        <p14:creationId xmlns="" xmlns:p14="http://schemas.microsoft.com/office/powerpoint/2010/main" val="956016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ook Antiqua" panose="02040602050305030304" pitchFamily="18" charset="0"/>
              </a:rPr>
              <a:t/>
            </a:r>
            <a:br>
              <a:rPr lang="en-US" sz="2400" dirty="0">
                <a:latin typeface="Book Antiqua" panose="02040602050305030304" pitchFamily="18" charset="0"/>
              </a:rPr>
            </a:br>
            <a:endParaRPr lang="en-IN" sz="2400" dirty="0">
              <a:latin typeface="Book Antiqua" panose="02040602050305030304" pitchFamily="18"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530086" y="430697"/>
            <a:ext cx="11039061" cy="5297442"/>
          </a:xfrm>
        </p:spPr>
        <p:txBody>
          <a:bodyPr>
            <a:normAutofit/>
          </a:bodyPr>
          <a:lstStyle/>
          <a:p>
            <a:pPr algn="ctr"/>
            <a:r>
              <a:rPr lang="en-US" sz="4800" dirty="0" smtClean="0">
                <a:latin typeface="Book Antiqua" panose="02040602050305030304" pitchFamily="18" charset="0"/>
              </a:rPr>
              <a:t>WHAT IS TIMCCE ?</a:t>
            </a:r>
          </a:p>
          <a:p>
            <a:pPr marL="457200" indent="-457200" algn="just">
              <a:buFont typeface="Wingdings" panose="05000000000000000000" pitchFamily="2" charset="2"/>
              <a:buChar char="v"/>
            </a:pPr>
            <a:r>
              <a:rPr lang="en-US" sz="2600" dirty="0" smtClean="0">
                <a:latin typeface="Book Antiqua" panose="02040602050305030304" pitchFamily="18" charset="0"/>
              </a:rPr>
              <a:t>TIMCEE is world’s 1</a:t>
            </a:r>
            <a:r>
              <a:rPr lang="en-US" sz="2600" baseline="30000" dirty="0" smtClean="0">
                <a:latin typeface="Book Antiqua" panose="02040602050305030304" pitchFamily="18" charset="0"/>
              </a:rPr>
              <a:t>st</a:t>
            </a:r>
            <a:r>
              <a:rPr lang="en-US" sz="2600" dirty="0" smtClean="0">
                <a:latin typeface="Book Antiqua" panose="02040602050305030304" pitchFamily="18" charset="0"/>
              </a:rPr>
              <a:t> Moot Court Competition on Energy Laws.</a:t>
            </a:r>
          </a:p>
          <a:p>
            <a:pPr marL="457200" indent="-457200" algn="just">
              <a:buFont typeface="Wingdings" panose="05000000000000000000" pitchFamily="2" charset="2"/>
              <a:buChar char="v"/>
            </a:pPr>
            <a:r>
              <a:rPr lang="en-US" sz="2600" dirty="0" smtClean="0">
                <a:latin typeface="Book Antiqua" panose="02040602050305030304" pitchFamily="18" charset="0"/>
              </a:rPr>
              <a:t>TIMCCE is open for all Law Students from across the world.</a:t>
            </a:r>
          </a:p>
          <a:p>
            <a:pPr marL="457200" indent="-457200" algn="just">
              <a:buFont typeface="Wingdings" panose="05000000000000000000" pitchFamily="2" charset="2"/>
              <a:buChar char="v"/>
            </a:pPr>
            <a:r>
              <a:rPr lang="en-US" sz="2600" dirty="0" smtClean="0">
                <a:latin typeface="Book Antiqua" panose="02040602050305030304" pitchFamily="18" charset="0"/>
              </a:rPr>
              <a:t>TIMCEE was founded on 150</a:t>
            </a:r>
            <a:r>
              <a:rPr lang="en-US" sz="2600" baseline="30000" dirty="0" smtClean="0">
                <a:latin typeface="Book Antiqua" panose="02040602050305030304" pitchFamily="18" charset="0"/>
              </a:rPr>
              <a:t>th</a:t>
            </a:r>
            <a:r>
              <a:rPr lang="en-US" sz="2600" dirty="0" smtClean="0">
                <a:latin typeface="Book Antiqua" panose="02040602050305030304" pitchFamily="18" charset="0"/>
              </a:rPr>
              <a:t> Birth anniversary of Mahatma Gandhi in 2018.</a:t>
            </a:r>
          </a:p>
          <a:p>
            <a:pPr marL="457200" indent="-457200" algn="just">
              <a:buFont typeface="Wingdings" panose="05000000000000000000" pitchFamily="2" charset="2"/>
              <a:buChar char="v"/>
            </a:pPr>
            <a:r>
              <a:rPr lang="en-US" sz="2600" dirty="0" smtClean="0">
                <a:latin typeface="Book Antiqua" panose="02040602050305030304" pitchFamily="18" charset="0"/>
              </a:rPr>
              <a:t>Motto and mission of TIMCCE is to make RIGHT TO ENERGY a Fundamental Right in all the Constitution of the world &amp; to include Right to Energy as a basic human right in the Universal Declaration of Human Rights.</a:t>
            </a:r>
          </a:p>
          <a:p>
            <a:pPr algn="just"/>
            <a:endParaRPr lang="en-US" sz="2600" dirty="0" smtClean="0">
              <a:latin typeface="Book Antiqua" panose="02040602050305030304" pitchFamily="18" charset="0"/>
            </a:endParaRPr>
          </a:p>
          <a:p>
            <a:pPr algn="just"/>
            <a:endParaRPr lang="en-US" sz="2600" dirty="0">
              <a:latin typeface="Book Antiqua" panose="02040602050305030304" pitchFamily="18" charset="0"/>
            </a:endParaRPr>
          </a:p>
        </p:txBody>
      </p:sp>
      <p:pic>
        <p:nvPicPr>
          <p:cNvPr id="3074" name="Picture 2" descr="Trans India Law Associates | Advocates, Solicitors &amp; Legal Consultants">
            <a:extLst>
              <a:ext uri="{FF2B5EF4-FFF2-40B4-BE49-F238E27FC236}">
                <a16:creationId xmlns="" xmlns:a16="http://schemas.microsoft.com/office/drawing/2014/main" id="{9A47497B-8A36-46B6-BD9B-DED4910432E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511" y="0"/>
            <a:ext cx="893380" cy="756745"/>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A4D14D2A-5709-4C30-9D0B-076A4A794D1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67928" y="0"/>
            <a:ext cx="987972" cy="65722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56745" y="6537434"/>
            <a:ext cx="45719" cy="369332"/>
          </a:xfrm>
          <a:prstGeom prst="rect">
            <a:avLst/>
          </a:prstGeom>
          <a:noFill/>
        </p:spPr>
        <p:txBody>
          <a:bodyPr wrap="square" rtlCol="0">
            <a:spAutoFit/>
          </a:bodyPr>
          <a:lstStyle/>
          <a:p>
            <a:endParaRPr lang="en-IN" dirty="0"/>
          </a:p>
        </p:txBody>
      </p:sp>
      <p:sp>
        <p:nvSpPr>
          <p:cNvPr id="7" name="Rectangle 6"/>
          <p:cNvSpPr/>
          <p:nvPr/>
        </p:nvSpPr>
        <p:spPr>
          <a:xfrm>
            <a:off x="1" y="6427302"/>
            <a:ext cx="1397876" cy="393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8" name="Rectangle 7"/>
          <p:cNvSpPr/>
          <p:nvPr/>
        </p:nvSpPr>
        <p:spPr>
          <a:xfrm>
            <a:off x="10594427" y="6427302"/>
            <a:ext cx="1561473" cy="393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23308200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530086" y="430697"/>
            <a:ext cx="11039061" cy="5780918"/>
          </a:xfrm>
        </p:spPr>
        <p:txBody>
          <a:bodyPr>
            <a:normAutofit fontScale="25000" lnSpcReduction="20000"/>
          </a:bodyPr>
          <a:lstStyle/>
          <a:p>
            <a:pPr algn="ctr"/>
            <a:r>
              <a:rPr lang="en-US" sz="4800" dirty="0">
                <a:latin typeface="Britannic Bold" panose="020B0903060703020204" pitchFamily="34" charset="0"/>
              </a:rPr>
              <a:t> </a:t>
            </a:r>
            <a:r>
              <a:rPr lang="en-US" sz="17600" dirty="0">
                <a:latin typeface="Britannic Bold" panose="020B0903060703020204" pitchFamily="34" charset="0"/>
              </a:rPr>
              <a:t>TIMCCE- III- 2020 : Committee</a:t>
            </a:r>
          </a:p>
          <a:p>
            <a:pPr marL="1143000" indent="-1143000" algn="just">
              <a:buFont typeface="Arial" panose="020B0604020202020204" pitchFamily="34" charset="0"/>
              <a:buChar char="•"/>
            </a:pPr>
            <a:r>
              <a:rPr lang="en-US" sz="8700" dirty="0">
                <a:solidFill>
                  <a:srgbClr val="FFFF00"/>
                </a:solidFill>
                <a:latin typeface="Britannic Bold" panose="020B0903060703020204" pitchFamily="34" charset="0"/>
              </a:rPr>
              <a:t>PATRON</a:t>
            </a:r>
            <a:r>
              <a:rPr lang="en-US" sz="8700" dirty="0">
                <a:latin typeface="Britannic Bold" panose="020B0903060703020204" pitchFamily="34" charset="0"/>
              </a:rPr>
              <a:t> - Prof. Aditya Shastri, Vice Chancellor, </a:t>
            </a:r>
            <a:r>
              <a:rPr lang="en-US" sz="8700" dirty="0" err="1">
                <a:latin typeface="Britannic Bold" panose="020B0903060703020204" pitchFamily="34" charset="0"/>
              </a:rPr>
              <a:t>Banasthali</a:t>
            </a:r>
            <a:r>
              <a:rPr lang="en-US" sz="8700" dirty="0">
                <a:latin typeface="Britannic Bold" panose="020B0903060703020204" pitchFamily="34" charset="0"/>
              </a:rPr>
              <a:t> </a:t>
            </a:r>
            <a:r>
              <a:rPr lang="en-US" sz="8700" dirty="0" err="1" smtClean="0">
                <a:latin typeface="Britannic Bold" panose="020B0903060703020204" pitchFamily="34" charset="0"/>
              </a:rPr>
              <a:t>Vidyapith</a:t>
            </a:r>
            <a:endParaRPr lang="en-US" sz="8700" dirty="0" smtClean="0">
              <a:latin typeface="Britannic Bold" panose="020B0903060703020204" pitchFamily="34" charset="0"/>
            </a:endParaRPr>
          </a:p>
          <a:p>
            <a:pPr marL="1143000" indent="-1143000" algn="just">
              <a:buFont typeface="Arial" panose="020B0604020202020204" pitchFamily="34" charset="0"/>
              <a:buChar char="•"/>
            </a:pPr>
            <a:r>
              <a:rPr lang="en-US" sz="8700" dirty="0">
                <a:solidFill>
                  <a:srgbClr val="FFFF00"/>
                </a:solidFill>
                <a:latin typeface="Britannic Bold" panose="020B0903060703020204" pitchFamily="34" charset="0"/>
              </a:rPr>
              <a:t>CONVENER</a:t>
            </a:r>
            <a:r>
              <a:rPr lang="en-US" sz="8700" dirty="0">
                <a:latin typeface="Britannic Bold" panose="020B0903060703020204" pitchFamily="34" charset="0"/>
              </a:rPr>
              <a:t> – Prof. Harsh </a:t>
            </a:r>
            <a:r>
              <a:rPr lang="en-US" sz="8700" dirty="0" err="1">
                <a:latin typeface="Britannic Bold" panose="020B0903060703020204" pitchFamily="34" charset="0"/>
              </a:rPr>
              <a:t>Purohit</a:t>
            </a:r>
            <a:r>
              <a:rPr lang="en-US" sz="8700" dirty="0">
                <a:latin typeface="Britannic Bold" panose="020B0903060703020204" pitchFamily="34" charset="0"/>
              </a:rPr>
              <a:t>, Dean, Faculty of Law, </a:t>
            </a:r>
            <a:r>
              <a:rPr lang="en-US" sz="8700" dirty="0" err="1">
                <a:latin typeface="Britannic Bold" panose="020B0903060703020204" pitchFamily="34" charset="0"/>
              </a:rPr>
              <a:t>Banasthali</a:t>
            </a:r>
            <a:r>
              <a:rPr lang="en-US" sz="8700" dirty="0">
                <a:latin typeface="Britannic Bold" panose="020B0903060703020204" pitchFamily="34" charset="0"/>
              </a:rPr>
              <a:t> </a:t>
            </a:r>
            <a:r>
              <a:rPr lang="en-US" sz="8700" dirty="0" err="1" smtClean="0">
                <a:latin typeface="Britannic Bold" panose="020B0903060703020204" pitchFamily="34" charset="0"/>
              </a:rPr>
              <a:t>Vidyapith</a:t>
            </a:r>
            <a:endParaRPr lang="en-US" sz="8700" dirty="0">
              <a:latin typeface="Britannic Bold" panose="020B0903060703020204" pitchFamily="34" charset="0"/>
            </a:endParaRPr>
          </a:p>
          <a:p>
            <a:pPr marL="1143000" indent="-1143000" algn="just">
              <a:buFont typeface="Arial" panose="020B0604020202020204" pitchFamily="34" charset="0"/>
              <a:buChar char="•"/>
            </a:pPr>
            <a:r>
              <a:rPr lang="en-US" sz="8700" dirty="0">
                <a:solidFill>
                  <a:srgbClr val="FFFF00"/>
                </a:solidFill>
                <a:latin typeface="Britannic Bold" panose="020B0903060703020204" pitchFamily="34" charset="0"/>
              </a:rPr>
              <a:t>ADMINISTRATOR</a:t>
            </a:r>
            <a:r>
              <a:rPr lang="en-US" sz="8700" dirty="0">
                <a:latin typeface="Britannic Bold" panose="020B0903060703020204" pitchFamily="34" charset="0"/>
              </a:rPr>
              <a:t> -  </a:t>
            </a:r>
            <a:r>
              <a:rPr lang="en-US" sz="8700" dirty="0" smtClean="0">
                <a:latin typeface="Britannic Bold" panose="020B0903060703020204" pitchFamily="34" charset="0"/>
              </a:rPr>
              <a:t>Mr. </a:t>
            </a:r>
            <a:r>
              <a:rPr lang="en-US" sz="8700" dirty="0">
                <a:latin typeface="Britannic Bold" panose="020B0903060703020204" pitchFamily="34" charset="0"/>
              </a:rPr>
              <a:t>Raj Singh Niranjan, Energy Law Expert &amp; </a:t>
            </a:r>
            <a:r>
              <a:rPr lang="en-US" sz="8700" dirty="0" err="1" smtClean="0">
                <a:latin typeface="Britannic Bold" panose="020B0903060703020204" pitchFamily="34" charset="0"/>
              </a:rPr>
              <a:t>Manging</a:t>
            </a:r>
            <a:r>
              <a:rPr lang="en-US" sz="8700" dirty="0" smtClean="0">
                <a:latin typeface="Britannic Bold" panose="020B0903060703020204" pitchFamily="34" charset="0"/>
              </a:rPr>
              <a:t> Partner Trans </a:t>
            </a:r>
            <a:r>
              <a:rPr lang="en-US" sz="8700" dirty="0">
                <a:latin typeface="Britannic Bold" panose="020B0903060703020204" pitchFamily="34" charset="0"/>
              </a:rPr>
              <a:t>India Law Associates (TILA), Legal Adviser, International Solar Alliance (ISA</a:t>
            </a:r>
            <a:r>
              <a:rPr lang="en-US" sz="8700" dirty="0" smtClean="0">
                <a:latin typeface="Britannic Bold" panose="020B0903060703020204" pitchFamily="34" charset="0"/>
              </a:rPr>
              <a:t>)</a:t>
            </a:r>
          </a:p>
          <a:p>
            <a:pPr marL="1143000" indent="-1143000" algn="just">
              <a:buFont typeface="Arial" panose="020B0604020202020204" pitchFamily="34" charset="0"/>
              <a:buChar char="•"/>
            </a:pPr>
            <a:r>
              <a:rPr lang="en-US" sz="8700" dirty="0">
                <a:solidFill>
                  <a:srgbClr val="FFFF00"/>
                </a:solidFill>
                <a:latin typeface="Britannic Bold" panose="020B0903060703020204" pitchFamily="34" charset="0"/>
              </a:rPr>
              <a:t>CO-CONVENER</a:t>
            </a:r>
            <a:r>
              <a:rPr lang="en-US" sz="8700" dirty="0">
                <a:latin typeface="Britannic Bold" panose="020B0903060703020204" pitchFamily="34" charset="0"/>
              </a:rPr>
              <a:t> – Dr. </a:t>
            </a:r>
            <a:r>
              <a:rPr lang="en-US" sz="8700" dirty="0" err="1">
                <a:latin typeface="Britannic Bold" panose="020B0903060703020204" pitchFamily="34" charset="0"/>
              </a:rPr>
              <a:t>Rajni</a:t>
            </a:r>
            <a:r>
              <a:rPr lang="en-US" sz="8700" dirty="0">
                <a:latin typeface="Britannic Bold" panose="020B0903060703020204" pitchFamily="34" charset="0"/>
              </a:rPr>
              <a:t> Patel, President, Dr. Gopal Energy </a:t>
            </a:r>
            <a:r>
              <a:rPr lang="en-US" sz="8700" dirty="0" smtClean="0">
                <a:latin typeface="Britannic Bold" panose="020B0903060703020204" pitchFamily="34" charset="0"/>
              </a:rPr>
              <a:t>Foundation</a:t>
            </a:r>
            <a:endParaRPr lang="en-US" sz="8700" dirty="0">
              <a:latin typeface="Britannic Bold" panose="020B0903060703020204" pitchFamily="34" charset="0"/>
            </a:endParaRPr>
          </a:p>
          <a:p>
            <a:pPr marL="1143000" indent="-1143000" algn="just">
              <a:buFont typeface="Arial" panose="020B0604020202020204" pitchFamily="34" charset="0"/>
              <a:buChar char="•"/>
            </a:pPr>
            <a:r>
              <a:rPr lang="en-US" sz="8700" dirty="0">
                <a:solidFill>
                  <a:srgbClr val="FFFF00"/>
                </a:solidFill>
                <a:latin typeface="Britannic Bold" panose="020B0903060703020204" pitchFamily="34" charset="0"/>
              </a:rPr>
              <a:t>CO-CONVENER</a:t>
            </a:r>
            <a:r>
              <a:rPr lang="en-US" sz="8700" dirty="0">
                <a:latin typeface="Britannic Bold" panose="020B0903060703020204" pitchFamily="34" charset="0"/>
              </a:rPr>
              <a:t> – Mr. Rashmi Singh Rana, H.O.D., Department of Legal Studies, </a:t>
            </a:r>
            <a:r>
              <a:rPr lang="en-US" sz="8700" dirty="0" err="1">
                <a:latin typeface="Britannic Bold" panose="020B0903060703020204" pitchFamily="34" charset="0"/>
              </a:rPr>
              <a:t>Banasthali</a:t>
            </a:r>
            <a:r>
              <a:rPr lang="en-US" sz="8700" dirty="0">
                <a:latin typeface="Britannic Bold" panose="020B0903060703020204" pitchFamily="34" charset="0"/>
              </a:rPr>
              <a:t> Vidyapith</a:t>
            </a:r>
          </a:p>
          <a:p>
            <a:pPr marL="1143000" indent="-1143000" algn="just">
              <a:buFont typeface="Arial" panose="020B0604020202020204" pitchFamily="34" charset="0"/>
              <a:buChar char="•"/>
            </a:pPr>
            <a:r>
              <a:rPr lang="en-US" sz="8700" dirty="0">
                <a:solidFill>
                  <a:srgbClr val="FFFF00"/>
                </a:solidFill>
                <a:latin typeface="Britannic Bold" panose="020B0903060703020204" pitchFamily="34" charset="0"/>
              </a:rPr>
              <a:t>PUBLIC RELATION OFFICER </a:t>
            </a:r>
            <a:r>
              <a:rPr lang="en-US" sz="8700" dirty="0">
                <a:latin typeface="Britannic Bold" panose="020B0903060703020204" pitchFamily="34" charset="0"/>
              </a:rPr>
              <a:t>– </a:t>
            </a:r>
            <a:r>
              <a:rPr lang="en-US" sz="8700" dirty="0" smtClean="0">
                <a:latin typeface="Britannic Bold" panose="020B0903060703020204" pitchFamily="34" charset="0"/>
              </a:rPr>
              <a:t>Mr. </a:t>
            </a:r>
            <a:r>
              <a:rPr lang="en-US" sz="8700" dirty="0">
                <a:latin typeface="Britannic Bold" panose="020B0903060703020204" pitchFamily="34" charset="0"/>
              </a:rPr>
              <a:t>S. Gopalakrishnan, </a:t>
            </a:r>
            <a:r>
              <a:rPr lang="en-US" sz="8700" dirty="0" err="1">
                <a:latin typeface="Britannic Bold" panose="020B0903060703020204" pitchFamily="34" charset="0"/>
              </a:rPr>
              <a:t>Banasthali</a:t>
            </a:r>
            <a:r>
              <a:rPr lang="en-US" sz="8700" dirty="0">
                <a:latin typeface="Britannic Bold" panose="020B0903060703020204" pitchFamily="34" charset="0"/>
              </a:rPr>
              <a:t> </a:t>
            </a:r>
            <a:r>
              <a:rPr lang="en-US" sz="8700" dirty="0" smtClean="0">
                <a:latin typeface="Britannic Bold" panose="020B0903060703020204" pitchFamily="34" charset="0"/>
              </a:rPr>
              <a:t>University </a:t>
            </a:r>
            <a:endParaRPr lang="en-US" sz="8700" dirty="0">
              <a:latin typeface="Britannic Bold" panose="020B0903060703020204" pitchFamily="34" charset="0"/>
            </a:endParaRPr>
          </a:p>
          <a:p>
            <a:pPr marL="1143000" indent="-1143000" algn="just">
              <a:buFont typeface="Arial" panose="020B0604020202020204" pitchFamily="34" charset="0"/>
              <a:buChar char="•"/>
            </a:pPr>
            <a:r>
              <a:rPr lang="en-US" sz="8700" dirty="0" smtClean="0">
                <a:solidFill>
                  <a:srgbClr val="FFFF00"/>
                </a:solidFill>
                <a:latin typeface="Britannic Bold" panose="020B0903060703020204" pitchFamily="34" charset="0"/>
              </a:rPr>
              <a:t>FACULTY </a:t>
            </a:r>
            <a:r>
              <a:rPr lang="en-US" sz="8700" dirty="0">
                <a:solidFill>
                  <a:srgbClr val="FFFF00"/>
                </a:solidFill>
                <a:latin typeface="Britannic Bold" panose="020B0903060703020204" pitchFamily="34" charset="0"/>
              </a:rPr>
              <a:t>CO-ORDINATOR </a:t>
            </a:r>
            <a:r>
              <a:rPr lang="en-US" sz="8700" dirty="0">
                <a:latin typeface="Britannic Bold" panose="020B0903060703020204" pitchFamily="34" charset="0"/>
              </a:rPr>
              <a:t>– Ms. Asha Rani Rawat, </a:t>
            </a:r>
            <a:r>
              <a:rPr lang="en-US" sz="8700" dirty="0" err="1">
                <a:latin typeface="Britannic Bold" panose="020B0903060703020204" pitchFamily="34" charset="0"/>
              </a:rPr>
              <a:t>Banasthali</a:t>
            </a:r>
            <a:r>
              <a:rPr lang="en-US" sz="8700" dirty="0">
                <a:latin typeface="Britannic Bold" panose="020B0903060703020204" pitchFamily="34" charset="0"/>
              </a:rPr>
              <a:t> </a:t>
            </a:r>
            <a:r>
              <a:rPr lang="en-US" sz="8700" dirty="0" smtClean="0">
                <a:latin typeface="Britannic Bold" panose="020B0903060703020204" pitchFamily="34" charset="0"/>
              </a:rPr>
              <a:t>University </a:t>
            </a:r>
            <a:endParaRPr lang="en-US" sz="8700" dirty="0">
              <a:latin typeface="Britannic Bold" panose="020B0903060703020204" pitchFamily="34" charset="0"/>
            </a:endParaRPr>
          </a:p>
          <a:p>
            <a:pPr marL="1143000" indent="-1143000" algn="just">
              <a:buFont typeface="Arial" panose="020B0604020202020204" pitchFamily="34" charset="0"/>
              <a:buChar char="•"/>
            </a:pPr>
            <a:r>
              <a:rPr lang="en-US" sz="8700" dirty="0">
                <a:solidFill>
                  <a:srgbClr val="FFFF00"/>
                </a:solidFill>
                <a:latin typeface="Britannic Bold" panose="020B0903060703020204" pitchFamily="34" charset="0"/>
              </a:rPr>
              <a:t>ADMINISTRATOR (CC) </a:t>
            </a:r>
            <a:r>
              <a:rPr lang="en-US" sz="8700" dirty="0">
                <a:latin typeface="Britannic Bold" panose="020B0903060703020204" pitchFamily="34" charset="0"/>
              </a:rPr>
              <a:t>– </a:t>
            </a:r>
            <a:r>
              <a:rPr lang="en-US" sz="8700" dirty="0" smtClean="0">
                <a:latin typeface="Britannic Bold" panose="020B0903060703020204" pitchFamily="34" charset="0"/>
              </a:rPr>
              <a:t>Mr. R.K</a:t>
            </a:r>
            <a:r>
              <a:rPr lang="en-US" sz="8700" dirty="0">
                <a:latin typeface="Britannic Bold" panose="020B0903060703020204" pitchFamily="34" charset="0"/>
              </a:rPr>
              <a:t>. </a:t>
            </a:r>
            <a:r>
              <a:rPr lang="en-US" sz="8700" dirty="0" err="1">
                <a:latin typeface="Britannic Bold" panose="020B0903060703020204" pitchFamily="34" charset="0"/>
              </a:rPr>
              <a:t>Tiwary</a:t>
            </a:r>
            <a:r>
              <a:rPr lang="en-US" sz="8700" dirty="0">
                <a:latin typeface="Britannic Bold" panose="020B0903060703020204" pitchFamily="34" charset="0"/>
              </a:rPr>
              <a:t>, Secretary General, Dr. Gopal </a:t>
            </a:r>
            <a:r>
              <a:rPr lang="en-US" sz="8700" dirty="0" smtClean="0">
                <a:latin typeface="Britannic Bold" panose="020B0903060703020204" pitchFamily="34" charset="0"/>
              </a:rPr>
              <a:t>Energy </a:t>
            </a:r>
            <a:r>
              <a:rPr lang="en-US" sz="8700" dirty="0">
                <a:latin typeface="Britannic Bold" panose="020B0903060703020204" pitchFamily="34" charset="0"/>
              </a:rPr>
              <a:t>Foundation, M: +91 -8860635075, </a:t>
            </a:r>
            <a:r>
              <a:rPr lang="en-US" sz="8700" dirty="0" smtClean="0">
                <a:latin typeface="Britannic Bold" panose="020B0903060703020204" pitchFamily="34" charset="0"/>
                <a:hlinkClick r:id="rId2"/>
              </a:rPr>
              <a:t>administrator@dgef.in</a:t>
            </a:r>
            <a:r>
              <a:rPr lang="en-US" sz="8700" dirty="0" smtClean="0">
                <a:latin typeface="Britannic Bold" panose="020B0903060703020204" pitchFamily="34" charset="0"/>
              </a:rPr>
              <a:t> / </a:t>
            </a:r>
            <a:r>
              <a:rPr lang="en-US" sz="8700" dirty="0" err="1" smtClean="0">
                <a:latin typeface="Britannic Bold" panose="020B0903060703020204" pitchFamily="34" charset="0"/>
              </a:rPr>
              <a:t>Whatsapp</a:t>
            </a:r>
            <a:r>
              <a:rPr lang="en-US" sz="8700" dirty="0" smtClean="0">
                <a:latin typeface="Britannic Bold" panose="020B0903060703020204" pitchFamily="34" charset="0"/>
              </a:rPr>
              <a:t> +919810070075</a:t>
            </a:r>
            <a:endParaRPr lang="en-US" sz="8700" dirty="0">
              <a:latin typeface="Britannic Bold" panose="020B0903060703020204" pitchFamily="34" charset="0"/>
            </a:endParaRPr>
          </a:p>
        </p:txBody>
      </p:sp>
      <p:pic>
        <p:nvPicPr>
          <p:cNvPr id="18434" name="Picture 2" descr="Trans India Law Associates | Advocates, Solicitors &amp; Legal Consultants">
            <a:extLst>
              <a:ext uri="{FF2B5EF4-FFF2-40B4-BE49-F238E27FC236}">
                <a16:creationId xmlns="" xmlns:a16="http://schemas.microsoft.com/office/drawing/2014/main" id="{2E2979DE-42E9-4CDF-86B5-07B715F7E49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
            <a:ext cx="1072055" cy="53602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D4878442-0767-45C5-8940-B27731EAA2C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393214" y="1"/>
            <a:ext cx="798786" cy="6572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0" y="6427304"/>
            <a:ext cx="1471448" cy="43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6" name="Rectangle 5"/>
          <p:cNvSpPr/>
          <p:nvPr/>
        </p:nvSpPr>
        <p:spPr>
          <a:xfrm>
            <a:off x="10499834" y="6427304"/>
            <a:ext cx="1692166" cy="43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26968815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930442"/>
          </a:xfrm>
        </p:spPr>
        <p:txBody>
          <a:bodyPr/>
          <a:lstStyle/>
          <a:p>
            <a:r>
              <a:rPr lang="en-IN" dirty="0" smtClean="0"/>
              <a:t>Raj </a:t>
            </a:r>
            <a:r>
              <a:rPr lang="en-IN" dirty="0" smtClean="0"/>
              <a:t>Singh Niranjan</a:t>
            </a:r>
            <a:endParaRPr lang="en-IN" dirty="0"/>
          </a:p>
        </p:txBody>
      </p:sp>
      <p:sp>
        <p:nvSpPr>
          <p:cNvPr id="4" name="Content Placeholder 3"/>
          <p:cNvSpPr>
            <a:spLocks noGrp="1"/>
          </p:cNvSpPr>
          <p:nvPr>
            <p:ph sz="half" idx="2"/>
          </p:nvPr>
        </p:nvSpPr>
        <p:spPr>
          <a:xfrm>
            <a:off x="1575582" y="1631852"/>
            <a:ext cx="9691973" cy="4239559"/>
          </a:xfrm>
        </p:spPr>
        <p:txBody>
          <a:bodyPr>
            <a:noAutofit/>
          </a:bodyPr>
          <a:lstStyle/>
          <a:p>
            <a:pPr marL="3200400" lvl="8" indent="-342900">
              <a:buNone/>
            </a:pPr>
            <a:r>
              <a:rPr lang="en-US" sz="1800" dirty="0" smtClean="0">
                <a:latin typeface="Times New Roman" pitchFamily="18" charset="0"/>
                <a:cs typeface="Times New Roman" pitchFamily="18" charset="0"/>
              </a:rPr>
              <a:t>Managing Partner, Trans India Law Associates (</a:t>
            </a:r>
            <a:r>
              <a:rPr lang="en-US" sz="1800" dirty="0" smtClean="0">
                <a:latin typeface="Times New Roman" pitchFamily="18" charset="0"/>
                <a:cs typeface="Times New Roman" pitchFamily="18" charset="0"/>
                <a:hlinkClick r:id="rId2"/>
              </a:rPr>
              <a:t>www.tila.in</a:t>
            </a:r>
            <a:r>
              <a:rPr lang="en-US" sz="1800" dirty="0" smtClean="0">
                <a:latin typeface="Times New Roman" pitchFamily="18" charset="0"/>
                <a:cs typeface="Times New Roman" pitchFamily="18" charset="0"/>
              </a:rPr>
              <a:t>)</a:t>
            </a:r>
          </a:p>
          <a:p>
            <a:pPr marL="3200400" lvl="8" indent="-342900">
              <a:buFont typeface="Wingdings" pitchFamily="2" charset="2"/>
              <a:buChar char="v"/>
            </a:pPr>
            <a:r>
              <a:rPr lang="en-US" sz="1800" dirty="0" smtClean="0">
                <a:latin typeface="Times New Roman" pitchFamily="18" charset="0"/>
                <a:cs typeface="Times New Roman" pitchFamily="18" charset="0"/>
              </a:rPr>
              <a:t>Founder, Dr. </a:t>
            </a:r>
            <a:r>
              <a:rPr lang="en-US" sz="1800" dirty="0" err="1" smtClean="0">
                <a:latin typeface="Times New Roman" pitchFamily="18" charset="0"/>
                <a:cs typeface="Times New Roman" pitchFamily="18" charset="0"/>
              </a:rPr>
              <a:t>Gopal</a:t>
            </a:r>
            <a:r>
              <a:rPr lang="en-US" sz="1800" dirty="0" smtClean="0">
                <a:latin typeface="Times New Roman" pitchFamily="18" charset="0"/>
                <a:cs typeface="Times New Roman" pitchFamily="18" charset="0"/>
              </a:rPr>
              <a:t> Energy Foundation (www.dgef.in)</a:t>
            </a:r>
          </a:p>
          <a:p>
            <a:pPr marL="3200400" lvl="7" indent="-342900">
              <a:buFont typeface="Wingdings" pitchFamily="2" charset="2"/>
              <a:buChar char="v"/>
            </a:pPr>
            <a:r>
              <a:rPr lang="en-US" sz="1800" dirty="0" smtClean="0">
                <a:latin typeface="Times New Roman" pitchFamily="18" charset="0"/>
                <a:cs typeface="Times New Roman" pitchFamily="18" charset="0"/>
              </a:rPr>
              <a:t>Former Legal Adviser, International Solar Alliance</a:t>
            </a:r>
          </a:p>
          <a:p>
            <a:pPr marL="3200400" lvl="7" indent="-342900">
              <a:buFont typeface="Wingdings" pitchFamily="2" charset="2"/>
              <a:buChar char="v"/>
            </a:pPr>
            <a:r>
              <a:rPr lang="en-US" sz="1800" dirty="0" smtClean="0">
                <a:latin typeface="Times New Roman" pitchFamily="18" charset="0"/>
                <a:cs typeface="Times New Roman" pitchFamily="18" charset="0"/>
              </a:rPr>
              <a:t>Legal Adviser, India Africa Youth Energy Forum </a:t>
            </a:r>
          </a:p>
          <a:p>
            <a:pPr marL="3200400" lvl="7" indent="-342900">
              <a:buFont typeface="Wingdings" pitchFamily="2" charset="2"/>
              <a:buChar char="v"/>
            </a:pPr>
            <a:r>
              <a:rPr lang="en-US" sz="1800" dirty="0" smtClean="0">
                <a:latin typeface="Times New Roman" pitchFamily="18" charset="0"/>
                <a:cs typeface="Times New Roman" pitchFamily="18" charset="0"/>
              </a:rPr>
              <a:t>Legal Adviser &amp; Co – Chair Solar Business Club</a:t>
            </a:r>
          </a:p>
          <a:p>
            <a:pPr marL="3200400" lvl="7" indent="-342900">
              <a:buFont typeface="Wingdings" pitchFamily="2" charset="2"/>
              <a:buChar char="v"/>
            </a:pPr>
            <a:r>
              <a:rPr lang="en-US" sz="1800" dirty="0" smtClean="0">
                <a:latin typeface="Times New Roman" pitchFamily="18" charset="0"/>
                <a:cs typeface="Times New Roman" pitchFamily="18" charset="0"/>
              </a:rPr>
              <a:t>Chairperson, Computer Society of India, Delhi Chapter </a:t>
            </a:r>
          </a:p>
          <a:p>
            <a:pPr marL="3200400" lvl="7" indent="-342900">
              <a:buFont typeface="Wingdings" pitchFamily="2" charset="2"/>
              <a:buChar char="v"/>
            </a:pPr>
            <a:r>
              <a:rPr lang="en-US" sz="1800" dirty="0" smtClean="0">
                <a:latin typeface="Times New Roman" pitchFamily="18" charset="0"/>
                <a:cs typeface="Times New Roman" pitchFamily="18" charset="0"/>
              </a:rPr>
              <a:t>President, Global Energy Arbitration Centre</a:t>
            </a:r>
          </a:p>
          <a:p>
            <a:pPr marL="3200400" lvl="7" indent="-342900">
              <a:buFont typeface="Wingdings" pitchFamily="2" charset="2"/>
              <a:buChar char="v"/>
            </a:pPr>
            <a:r>
              <a:rPr lang="en-US" sz="1800" dirty="0" smtClean="0">
                <a:latin typeface="Times New Roman" pitchFamily="18" charset="0"/>
                <a:cs typeface="Times New Roman" pitchFamily="18" charset="0"/>
              </a:rPr>
              <a:t>Author of Guide to Electricity Laws in India (First book on Electricity Act 2003)</a:t>
            </a:r>
          </a:p>
          <a:p>
            <a:pPr marL="57150" lvl="7" indent="0">
              <a:buNone/>
            </a:pPr>
            <a:r>
              <a:rPr lang="en-US" sz="1800" i="1" dirty="0" smtClean="0"/>
              <a:t>We seek your support for Energy Revolution to eliminate the curse of Energy poverty and to make Right to Energy a Fundamental Right in all the Constitutional of the world &amp; to include Right to Energy as a basic human right in the Universal declaration of Human Rights. </a:t>
            </a:r>
            <a:endParaRPr lang="en-US" sz="1800" i="1" dirty="0"/>
          </a:p>
        </p:txBody>
      </p:sp>
      <p:pic>
        <p:nvPicPr>
          <p:cNvPr id="5" name="Content Placeholder 4">
            <a:extLst>
              <a:ext uri="{FF2B5EF4-FFF2-40B4-BE49-F238E27FC236}">
                <a16:creationId xmlns="" xmlns:a16="http://schemas.microsoft.com/office/drawing/2014/main" id="{413C40A8-A754-4E6A-BEF6-3E723EB92FF1}"/>
              </a:ext>
            </a:extLst>
          </p:cNvPr>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bwMode="auto">
          <a:xfrm>
            <a:off x="1007870" y="1721441"/>
            <a:ext cx="2914795" cy="30127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Trans India Law Associates | Advocates, Solicitors &amp; Legal Consultants">
            <a:extLst>
              <a:ext uri="{FF2B5EF4-FFF2-40B4-BE49-F238E27FC236}">
                <a16:creationId xmlns="" xmlns:a16="http://schemas.microsoft.com/office/drawing/2014/main" id="{6804B087-7BC6-4C52-AB49-FA8B574C429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0"/>
            <a:ext cx="914400" cy="65722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DR. GOPAL ENERGY FOUNDATION | Study For Success">
            <a:extLst>
              <a:ext uri="{FF2B5EF4-FFF2-40B4-BE49-F238E27FC236}">
                <a16:creationId xmlns="" xmlns:a16="http://schemas.microsoft.com/office/drawing/2014/main" id="{D4878442-0767-45C5-8940-B27731EAA2CC}"/>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1267555" y="1"/>
            <a:ext cx="924445" cy="65722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0" y="6497053"/>
            <a:ext cx="1289785" cy="360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ww.tila.in</a:t>
            </a:r>
            <a:endParaRPr lang="en-IN" dirty="0"/>
          </a:p>
        </p:txBody>
      </p:sp>
      <p:sp>
        <p:nvSpPr>
          <p:cNvPr id="12" name="Rectangle 11"/>
          <p:cNvSpPr/>
          <p:nvPr/>
        </p:nvSpPr>
        <p:spPr>
          <a:xfrm>
            <a:off x="10530038" y="6441405"/>
            <a:ext cx="1661962" cy="40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24109253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530086" y="430696"/>
            <a:ext cx="11039061" cy="5996607"/>
          </a:xfrm>
        </p:spPr>
        <p:txBody>
          <a:bodyPr>
            <a:normAutofit fontScale="62500" lnSpcReduction="20000"/>
          </a:bodyPr>
          <a:lstStyle/>
          <a:p>
            <a:r>
              <a:rPr lang="en-US" sz="4800" dirty="0">
                <a:solidFill>
                  <a:srgbClr val="FFFF00"/>
                </a:solidFill>
                <a:latin typeface="Britannic Bold" panose="020B0903060703020204" pitchFamily="34" charset="0"/>
              </a:rPr>
              <a:t> </a:t>
            </a:r>
            <a:r>
              <a:rPr lang="en-US" sz="4800" dirty="0"/>
              <a:t>For more information, please contact:</a:t>
            </a:r>
          </a:p>
          <a:p>
            <a:r>
              <a:rPr lang="en-US" sz="4800" dirty="0"/>
              <a:t>WhatsApp +91 9810070075     Email – registrar@dgef.in </a:t>
            </a:r>
          </a:p>
          <a:p>
            <a:r>
              <a:rPr lang="en-US" sz="4800" dirty="0"/>
              <a:t>Dr. Gopal Energy Foundation </a:t>
            </a:r>
          </a:p>
          <a:p>
            <a:r>
              <a:rPr lang="en-US" sz="4800" dirty="0"/>
              <a:t>DGEF Secretariat, JA-121, DLF Tower - A,  </a:t>
            </a:r>
            <a:r>
              <a:rPr lang="en-US" sz="4800" dirty="0" err="1"/>
              <a:t>Jasola</a:t>
            </a:r>
            <a:r>
              <a:rPr lang="en-US" sz="4800" dirty="0"/>
              <a:t> District Center, </a:t>
            </a:r>
          </a:p>
          <a:p>
            <a:r>
              <a:rPr lang="en-US" sz="4800" dirty="0"/>
              <a:t>New Delhi-110025</a:t>
            </a:r>
          </a:p>
          <a:p>
            <a:r>
              <a:rPr lang="en-US" sz="4800" dirty="0"/>
              <a:t>Tel.:91-11-26943664 | Fax: </a:t>
            </a:r>
            <a:r>
              <a:rPr lang="en-US" sz="4800" dirty="0" smtClean="0"/>
              <a:t>91-11-26970075</a:t>
            </a:r>
            <a:endParaRPr lang="en-US" sz="4800" dirty="0"/>
          </a:p>
          <a:p>
            <a:r>
              <a:rPr lang="en-US" sz="4800" dirty="0"/>
              <a:t>Email: registrar@dgef.in / info@dgef.in| Website: www.dgef.in</a:t>
            </a:r>
          </a:p>
          <a:p>
            <a:r>
              <a:rPr lang="en-US" sz="4800" dirty="0"/>
              <a:t> </a:t>
            </a:r>
          </a:p>
        </p:txBody>
      </p:sp>
      <p:pic>
        <p:nvPicPr>
          <p:cNvPr id="19458" name="Picture 2" descr="Trans India Law Associates | Advocates, Solicitors &amp; Legal Consultants">
            <a:extLst>
              <a:ext uri="{FF2B5EF4-FFF2-40B4-BE49-F238E27FC236}">
                <a16:creationId xmlns="" xmlns:a16="http://schemas.microsoft.com/office/drawing/2014/main" id="{8DC83C1C-21B3-45C7-BF8E-820768E72BB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24910" cy="657225"/>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67731A8F-7F78-4B17-9B99-A711F1CFE44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351172" y="1"/>
            <a:ext cx="840828" cy="55704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 y="6427302"/>
            <a:ext cx="1471447" cy="430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6" name="Rectangle 5"/>
          <p:cNvSpPr/>
          <p:nvPr/>
        </p:nvSpPr>
        <p:spPr>
          <a:xfrm>
            <a:off x="10615448" y="6427302"/>
            <a:ext cx="1576552" cy="430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11628685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979" y="1219201"/>
            <a:ext cx="9228083" cy="3657600"/>
          </a:xfrm>
        </p:spPr>
        <p:txBody>
          <a:bodyPr/>
          <a:lstStyle/>
          <a:p>
            <a:r>
              <a:rPr lang="en-IN" sz="4800" dirty="0" smtClean="0"/>
              <a:t>REGISTER TODAY</a:t>
            </a:r>
            <a:br>
              <a:rPr lang="en-IN" sz="4800" dirty="0" smtClean="0"/>
            </a:br>
            <a:r>
              <a:rPr lang="en-IN" sz="4800" dirty="0" smtClean="0"/>
              <a:t>&amp;</a:t>
            </a:r>
            <a:br>
              <a:rPr lang="en-IN" sz="4800" dirty="0" smtClean="0"/>
            </a:br>
            <a:r>
              <a:rPr lang="en-IN" sz="4800" dirty="0" smtClean="0"/>
              <a:t>JOIN THE RIGHT TO ENERGY MOVEMENT</a:t>
            </a:r>
            <a:endParaRPr lang="en-IN" sz="4800" dirty="0"/>
          </a:p>
        </p:txBody>
      </p:sp>
      <p:pic>
        <p:nvPicPr>
          <p:cNvPr id="3" name="Picture 2" descr="DR. GOPAL ENERGY FOUNDATION | Study For Success">
            <a:extLst>
              <a:ext uri="{FF2B5EF4-FFF2-40B4-BE49-F238E27FC236}">
                <a16:creationId xmlns="" xmlns:a16="http://schemas.microsoft.com/office/drawing/2014/main" id="{67731A8F-7F78-4B17-9B99-A711F1CFE44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351172" y="1"/>
            <a:ext cx="840828" cy="55704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Trans India Law Associates | Advocates, Solicitors &amp; Legal Consultants">
            <a:extLst>
              <a:ext uri="{FF2B5EF4-FFF2-40B4-BE49-F238E27FC236}">
                <a16:creationId xmlns="" xmlns:a16="http://schemas.microsoft.com/office/drawing/2014/main" id="{8DC83C1C-21B3-45C7-BF8E-820768E72BB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24910" cy="6572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 y="6400800"/>
            <a:ext cx="150297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6" name="Rectangle 5"/>
          <p:cNvSpPr/>
          <p:nvPr/>
        </p:nvSpPr>
        <p:spPr>
          <a:xfrm>
            <a:off x="10604938" y="6400800"/>
            <a:ext cx="158706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24573077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530086" y="430696"/>
            <a:ext cx="11039061" cy="5996607"/>
          </a:xfrm>
        </p:spPr>
        <p:txBody>
          <a:bodyPr>
            <a:normAutofit fontScale="92500" lnSpcReduction="10000"/>
          </a:bodyPr>
          <a:lstStyle/>
          <a:p>
            <a:pPr algn="ctr"/>
            <a:r>
              <a:rPr lang="en-US" sz="4800" dirty="0">
                <a:latin typeface="Britannic Bold" panose="020B0903060703020204" pitchFamily="34" charset="0"/>
              </a:rPr>
              <a:t>OBJECTIVE OF TIMCCE </a:t>
            </a:r>
          </a:p>
          <a:p>
            <a:pPr marL="457200" indent="-457200" algn="just">
              <a:buFont typeface="Wingdings" panose="05000000000000000000" pitchFamily="2" charset="2"/>
              <a:buChar char="v"/>
            </a:pPr>
            <a:r>
              <a:rPr lang="en-US" sz="2600" dirty="0">
                <a:solidFill>
                  <a:srgbClr val="FFFF00"/>
                </a:solidFill>
                <a:latin typeface="Book Antiqua" panose="02040602050305030304" pitchFamily="18" charset="0"/>
              </a:rPr>
              <a:t>TIMCCE, i.e., TILA International Moot Court Competition on Energy &amp; International Laws is a Moot Court Competition to bring in awareness about Energy Laws amongst the Law candidates across the World</a:t>
            </a:r>
            <a:r>
              <a:rPr lang="en-US" sz="2600" dirty="0" smtClean="0">
                <a:solidFill>
                  <a:srgbClr val="FFFF00"/>
                </a:solidFill>
                <a:latin typeface="Book Antiqua" panose="02040602050305030304" pitchFamily="18" charset="0"/>
              </a:rPr>
              <a:t>.</a:t>
            </a:r>
          </a:p>
          <a:p>
            <a:pPr marL="457200" indent="-457200" algn="just">
              <a:buFont typeface="Wingdings" panose="05000000000000000000" pitchFamily="2" charset="2"/>
              <a:buChar char="v"/>
            </a:pPr>
            <a:r>
              <a:rPr lang="en-US" sz="2600" dirty="0" smtClean="0">
                <a:latin typeface="Book Antiqua" panose="02040602050305030304" pitchFamily="18" charset="0"/>
              </a:rPr>
              <a:t>Foster Industry academic partnership in energy sector to develop employment opportunity for law students &amp; Provide talent to energy sector.</a:t>
            </a:r>
          </a:p>
          <a:p>
            <a:pPr marL="457200" indent="-457200" algn="just">
              <a:buFont typeface="Wingdings" panose="05000000000000000000" pitchFamily="2" charset="2"/>
              <a:buChar char="v"/>
            </a:pPr>
            <a:r>
              <a:rPr lang="en-US" sz="2600" dirty="0">
                <a:solidFill>
                  <a:srgbClr val="FFFF00"/>
                </a:solidFill>
                <a:latin typeface="Book Antiqua" panose="02040602050305030304" pitchFamily="18" charset="0"/>
              </a:rPr>
              <a:t>T</a:t>
            </a:r>
            <a:r>
              <a:rPr lang="en-US" sz="2600" dirty="0" smtClean="0">
                <a:solidFill>
                  <a:srgbClr val="FFFF00"/>
                </a:solidFill>
                <a:latin typeface="Book Antiqua" panose="02040602050305030304" pitchFamily="18" charset="0"/>
              </a:rPr>
              <a:t>o </a:t>
            </a:r>
            <a:r>
              <a:rPr lang="en-US" sz="2600" dirty="0">
                <a:solidFill>
                  <a:srgbClr val="FFFF00"/>
                </a:solidFill>
                <a:latin typeface="Book Antiqua" panose="02040602050305030304" pitchFamily="18" charset="0"/>
              </a:rPr>
              <a:t>sensitize </a:t>
            </a:r>
            <a:r>
              <a:rPr lang="en-US" sz="2600" dirty="0" smtClean="0">
                <a:solidFill>
                  <a:srgbClr val="FFFF00"/>
                </a:solidFill>
                <a:latin typeface="Book Antiqua" panose="02040602050305030304" pitchFamily="18" charset="0"/>
              </a:rPr>
              <a:t>and involve the </a:t>
            </a:r>
            <a:r>
              <a:rPr lang="en-US" sz="2600" dirty="0">
                <a:solidFill>
                  <a:srgbClr val="FFFF00"/>
                </a:solidFill>
                <a:latin typeface="Book Antiqua" panose="02040602050305030304" pitchFamily="18" charset="0"/>
              </a:rPr>
              <a:t>community especially law students </a:t>
            </a:r>
            <a:r>
              <a:rPr lang="en-US" sz="2600" dirty="0" smtClean="0">
                <a:solidFill>
                  <a:srgbClr val="FFFF00"/>
                </a:solidFill>
                <a:latin typeface="Book Antiqua" panose="02040602050305030304" pitchFamily="18" charset="0"/>
              </a:rPr>
              <a:t>about prevailing challenge of climate change and energy poverty</a:t>
            </a:r>
            <a:r>
              <a:rPr lang="en-US" sz="2600" dirty="0" smtClean="0">
                <a:latin typeface="Book Antiqua" panose="02040602050305030304" pitchFamily="18" charset="0"/>
              </a:rPr>
              <a:t>.</a:t>
            </a:r>
          </a:p>
          <a:p>
            <a:pPr marL="457200" indent="-457200" algn="just">
              <a:buFont typeface="Wingdings" panose="05000000000000000000" pitchFamily="2" charset="2"/>
              <a:buChar char="v"/>
            </a:pPr>
            <a:r>
              <a:rPr lang="en-US" sz="2600" dirty="0" smtClean="0">
                <a:latin typeface="Book Antiqua" panose="02040602050305030304" pitchFamily="18" charset="0"/>
              </a:rPr>
              <a:t>The </a:t>
            </a:r>
            <a:r>
              <a:rPr lang="en-US" sz="2600" dirty="0">
                <a:latin typeface="Book Antiqua" panose="02040602050305030304" pitchFamily="18" charset="0"/>
              </a:rPr>
              <a:t>Competition involves collaboration with Judges from courts and tribunals, professors of law/Management/Engineering, Members of </a:t>
            </a:r>
            <a:r>
              <a:rPr lang="en-US" sz="2600" dirty="0" smtClean="0">
                <a:latin typeface="Book Antiqua" panose="02040602050305030304" pitchFamily="18" charset="0"/>
              </a:rPr>
              <a:t>Judiciary / Electricity </a:t>
            </a:r>
            <a:r>
              <a:rPr lang="en-US" sz="2600" dirty="0">
                <a:latin typeface="Book Antiqua" panose="02040602050305030304" pitchFamily="18" charset="0"/>
              </a:rPr>
              <a:t>Regulatory Commission, Stakeholders and others including Legal (heads)/General Counsels of Energy Sector</a:t>
            </a:r>
            <a:r>
              <a:rPr lang="en-US" sz="2600" dirty="0" smtClean="0">
                <a:latin typeface="Book Antiqua" panose="02040602050305030304" pitchFamily="18" charset="0"/>
              </a:rPr>
              <a:t>.</a:t>
            </a:r>
            <a:endParaRPr lang="en-US" sz="2600" dirty="0">
              <a:latin typeface="Book Antiqua" panose="02040602050305030304" pitchFamily="18" charset="0"/>
            </a:endParaRPr>
          </a:p>
        </p:txBody>
      </p:sp>
      <p:pic>
        <p:nvPicPr>
          <p:cNvPr id="4098" name="Picture 2" descr="Trans India Law Associates | Advocates, Solicitors &amp; Legal Consultants">
            <a:extLst>
              <a:ext uri="{FF2B5EF4-FFF2-40B4-BE49-F238E27FC236}">
                <a16:creationId xmlns="" xmlns:a16="http://schemas.microsoft.com/office/drawing/2014/main" id="{E3EDA7D8-9C53-4CA9-A828-5A27BCFD8A3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97" y="-73573"/>
            <a:ext cx="905287" cy="80929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DEE8E702-DE83-4376-9A9C-F819823D76B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88110" y="1"/>
            <a:ext cx="903890" cy="73572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397" y="6427303"/>
            <a:ext cx="1399273" cy="430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6" name="Rectangle 5"/>
          <p:cNvSpPr/>
          <p:nvPr/>
        </p:nvSpPr>
        <p:spPr>
          <a:xfrm>
            <a:off x="10594428" y="6427303"/>
            <a:ext cx="1573809" cy="430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39849695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25820"/>
            <a:ext cx="10353761" cy="987974"/>
          </a:xfrm>
        </p:spPr>
        <p:txBody>
          <a:bodyPr/>
          <a:lstStyle/>
          <a:p>
            <a:r>
              <a:rPr lang="en-IN" dirty="0" smtClean="0"/>
              <a:t>Judges of TIMCEE I &amp; II</a:t>
            </a:r>
            <a:endParaRPr lang="en-IN"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67558" y="1219200"/>
            <a:ext cx="11130456" cy="5023946"/>
          </a:xfrm>
          <a:prstGeom prst="rect">
            <a:avLst/>
          </a:prstGeom>
        </p:spPr>
      </p:pic>
      <p:pic>
        <p:nvPicPr>
          <p:cNvPr id="4" name="Picture 2" descr="Trans India Law Associates | Advocates, Solicitors &amp; Legal Consultants">
            <a:extLst>
              <a:ext uri="{FF2B5EF4-FFF2-40B4-BE49-F238E27FC236}">
                <a16:creationId xmlns="" xmlns:a16="http://schemas.microsoft.com/office/drawing/2014/main" id="{9A47497B-8A36-46B6-BD9B-DED4910432E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3062"/>
            <a:ext cx="1061545" cy="76725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DR. GOPAL ENERGY FOUNDATION | Study For Success">
            <a:extLst>
              <a:ext uri="{FF2B5EF4-FFF2-40B4-BE49-F238E27FC236}">
                <a16:creationId xmlns="" xmlns:a16="http://schemas.microsoft.com/office/drawing/2014/main" id="{A4D14D2A-5709-4C30-9D0B-076A4A794D1D}"/>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67557" y="0"/>
            <a:ext cx="924444" cy="89337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0" y="6453352"/>
            <a:ext cx="1387366" cy="404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7" name="Rectangle 6"/>
          <p:cNvSpPr/>
          <p:nvPr/>
        </p:nvSpPr>
        <p:spPr>
          <a:xfrm>
            <a:off x="11929242" y="668878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10447284" y="6453352"/>
            <a:ext cx="1744717" cy="404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31531936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463100" y="342730"/>
            <a:ext cx="11039061" cy="5996607"/>
          </a:xfrm>
        </p:spPr>
        <p:txBody>
          <a:bodyPr>
            <a:normAutofit/>
          </a:bodyPr>
          <a:lstStyle/>
          <a:p>
            <a:pPr algn="ctr"/>
            <a:r>
              <a:rPr lang="en-US" sz="4800" dirty="0">
                <a:latin typeface="Britannic Bold" panose="020B0903060703020204" pitchFamily="34" charset="0"/>
              </a:rPr>
              <a:t>HIGHLIGHTS OF TIMCCE- I- 2018</a:t>
            </a:r>
          </a:p>
          <a:p>
            <a:pPr algn="just"/>
            <a:endParaRPr lang="en-US" sz="2600" dirty="0">
              <a:latin typeface="Britannic Bold" panose="020B0903060703020204" pitchFamily="34" charset="0"/>
            </a:endParaRPr>
          </a:p>
        </p:txBody>
      </p:sp>
      <p:pic>
        <p:nvPicPr>
          <p:cNvPr id="3074" name="Picture 2" descr="SX9A6880-min">
            <a:extLst>
              <a:ext uri="{FF2B5EF4-FFF2-40B4-BE49-F238E27FC236}">
                <a16:creationId xmlns="" xmlns:a16="http://schemas.microsoft.com/office/drawing/2014/main" id="{6519B0B2-2F72-478E-943E-92204A96B1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29244" y="1792291"/>
            <a:ext cx="2923348" cy="1948899"/>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SX9A6948-min">
            <a:extLst>
              <a:ext uri="{FF2B5EF4-FFF2-40B4-BE49-F238E27FC236}">
                <a16:creationId xmlns="" xmlns:a16="http://schemas.microsoft.com/office/drawing/2014/main" id="{C83DA522-099A-4831-95DE-C7AF12A3983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4792" y="1910346"/>
            <a:ext cx="2923348" cy="1948898"/>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SX9A7270-min">
            <a:extLst>
              <a:ext uri="{FF2B5EF4-FFF2-40B4-BE49-F238E27FC236}">
                <a16:creationId xmlns="" xmlns:a16="http://schemas.microsoft.com/office/drawing/2014/main" id="{49667B46-A7DE-492F-8A6B-1B9EF50B2391}"/>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37280" y="1708701"/>
            <a:ext cx="2923348" cy="1948898"/>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SX9A7089-min">
            <a:extLst>
              <a:ext uri="{FF2B5EF4-FFF2-40B4-BE49-F238E27FC236}">
                <a16:creationId xmlns="" xmlns:a16="http://schemas.microsoft.com/office/drawing/2014/main" id="{ACBFC7AE-F525-4845-9949-CFCA45A429DE}"/>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229244" y="4068003"/>
            <a:ext cx="2923347" cy="194889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descr="SX9A7200-min">
            <a:extLst>
              <a:ext uri="{FF2B5EF4-FFF2-40B4-BE49-F238E27FC236}">
                <a16:creationId xmlns="" xmlns:a16="http://schemas.microsoft.com/office/drawing/2014/main" id="{95398D97-565C-4A71-BA5A-F3AE942590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383262" y="4068003"/>
            <a:ext cx="2923347" cy="194889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descr="SX9A7214-min">
            <a:extLst>
              <a:ext uri="{FF2B5EF4-FFF2-40B4-BE49-F238E27FC236}">
                <a16:creationId xmlns="" xmlns:a16="http://schemas.microsoft.com/office/drawing/2014/main" id="{031E7F81-1B41-40E2-94CC-6808E1E9DCAC}"/>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537281" y="4068002"/>
            <a:ext cx="2923347" cy="194889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Trans India Law Associates | Advocates, Solicitors &amp; Legal Consultants">
            <a:extLst>
              <a:ext uri="{FF2B5EF4-FFF2-40B4-BE49-F238E27FC236}">
                <a16:creationId xmlns="" xmlns:a16="http://schemas.microsoft.com/office/drawing/2014/main" id="{5083012F-751E-4944-AB1F-730CE2A2B346}"/>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4890" y="-3516"/>
            <a:ext cx="980821" cy="66074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DR. GOPAL ENERGY FOUNDATION | Study For Success">
            <a:extLst>
              <a:ext uri="{FF2B5EF4-FFF2-40B4-BE49-F238E27FC236}">
                <a16:creationId xmlns="" xmlns:a16="http://schemas.microsoft.com/office/drawing/2014/main" id="{D2F4A3DF-1F8B-4926-9066-3164DFB0EAAE}"/>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1246069" y="21551"/>
            <a:ext cx="945931" cy="74570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1229245" y="1792291"/>
            <a:ext cx="2923346" cy="1948899"/>
          </a:xfrm>
          <a:prstGeom prst="rect">
            <a:avLst/>
          </a:prstGeom>
        </p:spPr>
      </p:pic>
      <p:pic>
        <p:nvPicPr>
          <p:cNvPr id="8" name="Picture 7"/>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4414791" y="1792291"/>
            <a:ext cx="2923349" cy="2066953"/>
          </a:xfrm>
          <a:prstGeom prst="rect">
            <a:avLst/>
          </a:prstGeom>
        </p:spPr>
      </p:pic>
      <p:pic>
        <p:nvPicPr>
          <p:cNvPr id="9" name="Picture 8"/>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4383261" y="4068002"/>
            <a:ext cx="2954879" cy="1948897"/>
          </a:xfrm>
          <a:prstGeom prst="rect">
            <a:avLst/>
          </a:prstGeom>
        </p:spPr>
      </p:pic>
      <p:pic>
        <p:nvPicPr>
          <p:cNvPr id="10" name="Picture 9"/>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7497516" y="4068002"/>
            <a:ext cx="3162253" cy="1948897"/>
          </a:xfrm>
          <a:prstGeom prst="rect">
            <a:avLst/>
          </a:prstGeom>
        </p:spPr>
      </p:pic>
      <p:sp>
        <p:nvSpPr>
          <p:cNvPr id="6" name="Rectangle 5"/>
          <p:cNvSpPr/>
          <p:nvPr/>
        </p:nvSpPr>
        <p:spPr>
          <a:xfrm>
            <a:off x="0" y="6427304"/>
            <a:ext cx="1502979" cy="43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11" name="Rectangle 10"/>
          <p:cNvSpPr/>
          <p:nvPr/>
        </p:nvSpPr>
        <p:spPr>
          <a:xfrm>
            <a:off x="10659768" y="6427302"/>
            <a:ext cx="1532231" cy="410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35033148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463100" y="397566"/>
            <a:ext cx="11039061" cy="5996607"/>
          </a:xfrm>
        </p:spPr>
        <p:txBody>
          <a:bodyPr>
            <a:normAutofit/>
          </a:bodyPr>
          <a:lstStyle/>
          <a:p>
            <a:pPr algn="ctr"/>
            <a:r>
              <a:rPr lang="en-US" sz="4800" dirty="0">
                <a:latin typeface="Britannic Bold" panose="020B0903060703020204" pitchFamily="34" charset="0"/>
              </a:rPr>
              <a:t>HIGHLIGHTS OF TIMCCE- II- 2019</a:t>
            </a:r>
          </a:p>
          <a:p>
            <a:pPr algn="just"/>
            <a:endParaRPr lang="en-US" sz="2600" dirty="0">
              <a:latin typeface="Britannic Bold" panose="020B0903060703020204" pitchFamily="34" charset="0"/>
            </a:endParaRPr>
          </a:p>
        </p:txBody>
      </p:sp>
      <p:pic>
        <p:nvPicPr>
          <p:cNvPr id="9218" name="Picture 2" descr="DSC 4857">
            <a:extLst>
              <a:ext uri="{FF2B5EF4-FFF2-40B4-BE49-F238E27FC236}">
                <a16:creationId xmlns="" xmlns:a16="http://schemas.microsoft.com/office/drawing/2014/main" id="{038EB40F-FAC8-4701-8014-67E9A5C53C9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29243" y="1708701"/>
            <a:ext cx="2923347" cy="1948898"/>
          </a:xfrm>
          <a:prstGeom prst="rect">
            <a:avLst/>
          </a:prstGeom>
          <a:noFill/>
          <a:extLst>
            <a:ext uri="{909E8E84-426E-40DD-AFC4-6F175D3DCCD1}">
              <a14:hiddenFill xmlns="" xmlns:a14="http://schemas.microsoft.com/office/drawing/2010/main">
                <a:solidFill>
                  <a:srgbClr val="FFFFFF"/>
                </a:solidFill>
              </a14:hiddenFill>
            </a:ext>
          </a:extLst>
        </p:spPr>
      </p:pic>
      <p:pic>
        <p:nvPicPr>
          <p:cNvPr id="10242" name="Picture 2" descr="DSC 4941-min">
            <a:extLst>
              <a:ext uri="{FF2B5EF4-FFF2-40B4-BE49-F238E27FC236}">
                <a16:creationId xmlns="" xmlns:a16="http://schemas.microsoft.com/office/drawing/2014/main" id="{4375F00D-75AC-48CD-81B6-D9C5F34EBA4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83261" y="1733964"/>
            <a:ext cx="2923347" cy="1948898"/>
          </a:xfrm>
          <a:prstGeom prst="rect">
            <a:avLst/>
          </a:prstGeom>
          <a:noFill/>
          <a:extLst>
            <a:ext uri="{909E8E84-426E-40DD-AFC4-6F175D3DCCD1}">
              <a14:hiddenFill xmlns="" xmlns:a14="http://schemas.microsoft.com/office/drawing/2010/main">
                <a:solidFill>
                  <a:srgbClr val="FFFFFF"/>
                </a:solidFill>
              </a14:hiddenFill>
            </a:ext>
          </a:extLst>
        </p:spPr>
      </p:pic>
      <p:pic>
        <p:nvPicPr>
          <p:cNvPr id="12290" name="Picture 2" descr="DSC 4052">
            <a:extLst>
              <a:ext uri="{FF2B5EF4-FFF2-40B4-BE49-F238E27FC236}">
                <a16:creationId xmlns="" xmlns:a16="http://schemas.microsoft.com/office/drawing/2014/main" id="{CBB7F8C7-1428-453B-A292-87D9587CFEA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29244" y="3942523"/>
            <a:ext cx="2831342" cy="2074378"/>
          </a:xfrm>
          <a:prstGeom prst="rect">
            <a:avLst/>
          </a:prstGeom>
          <a:noFill/>
          <a:extLst>
            <a:ext uri="{909E8E84-426E-40DD-AFC4-6F175D3DCCD1}">
              <a14:hiddenFill xmlns="" xmlns:a14="http://schemas.microsoft.com/office/drawing/2010/main">
                <a:solidFill>
                  <a:srgbClr val="FFFFFF"/>
                </a:solidFill>
              </a14:hiddenFill>
            </a:ext>
          </a:extLst>
        </p:spPr>
      </p:pic>
      <p:pic>
        <p:nvPicPr>
          <p:cNvPr id="13314" name="Picture 2" descr="DSC 3672">
            <a:extLst>
              <a:ext uri="{FF2B5EF4-FFF2-40B4-BE49-F238E27FC236}">
                <a16:creationId xmlns="" xmlns:a16="http://schemas.microsoft.com/office/drawing/2014/main" id="{DACE88D3-4E42-42AA-B5F0-B36755F632FF}"/>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974689" y="1545021"/>
            <a:ext cx="3527472" cy="2087315"/>
          </a:xfrm>
          <a:prstGeom prst="rect">
            <a:avLst/>
          </a:prstGeom>
          <a:noFill/>
          <a:extLst>
            <a:ext uri="{909E8E84-426E-40DD-AFC4-6F175D3DCCD1}">
              <a14:hiddenFill xmlns="" xmlns:a14="http://schemas.microsoft.com/office/drawing/2010/main">
                <a:solidFill>
                  <a:srgbClr val="FFFFFF"/>
                </a:solidFill>
              </a14:hiddenFill>
            </a:ext>
          </a:extLst>
        </p:spPr>
      </p:pic>
      <p:pic>
        <p:nvPicPr>
          <p:cNvPr id="14338" name="Picture 2" descr="DSC 3994">
            <a:extLst>
              <a:ext uri="{FF2B5EF4-FFF2-40B4-BE49-F238E27FC236}">
                <a16:creationId xmlns="" xmlns:a16="http://schemas.microsoft.com/office/drawing/2014/main" id="{04F138C9-FC9A-4D7B-A8C1-5847238E6265}"/>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195871" y="3917259"/>
            <a:ext cx="2831341" cy="208701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DSC 3904">
            <a:extLst>
              <a:ext uri="{FF2B5EF4-FFF2-40B4-BE49-F238E27FC236}">
                <a16:creationId xmlns="" xmlns:a16="http://schemas.microsoft.com/office/drawing/2014/main" id="{5A90C55B-F2E1-40B2-ADC9-DE6E5C019E20}"/>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383261" y="1721331"/>
            <a:ext cx="3478387" cy="1948897"/>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Trans India Law Associates | Advocates, Solicitors &amp; Legal Consultants">
            <a:extLst>
              <a:ext uri="{FF2B5EF4-FFF2-40B4-BE49-F238E27FC236}">
                <a16:creationId xmlns="" xmlns:a16="http://schemas.microsoft.com/office/drawing/2014/main" id="{D55F1F91-6D20-469B-8FAB-3EDA0BF92C76}"/>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4889" y="1"/>
            <a:ext cx="1097415" cy="777765"/>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76419E4B-2807-4C9B-BBD8-4D03AF5E8A13}"/>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0962756" y="1"/>
            <a:ext cx="1229244" cy="86184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DSC 4052">
            <a:extLst>
              <a:ext uri="{FF2B5EF4-FFF2-40B4-BE49-F238E27FC236}">
                <a16:creationId xmlns="" xmlns:a16="http://schemas.microsoft.com/office/drawing/2014/main" id="{CBB7F8C7-1428-453B-A292-87D9587CFEA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62526" y="1545021"/>
            <a:ext cx="3069322" cy="2112577"/>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4650578" y="3867807"/>
            <a:ext cx="3085035" cy="2149093"/>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971312" y="3855175"/>
            <a:ext cx="3564222" cy="2149093"/>
          </a:xfrm>
          <a:prstGeom prst="rect">
            <a:avLst/>
          </a:prstGeom>
        </p:spPr>
      </p:pic>
      <p:pic>
        <p:nvPicPr>
          <p:cNvPr id="7" name="Picture 6"/>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4111173" y="1545021"/>
            <a:ext cx="3738137" cy="4471879"/>
          </a:xfrm>
          <a:prstGeom prst="rect">
            <a:avLst/>
          </a:prstGeom>
        </p:spPr>
      </p:pic>
      <p:sp>
        <p:nvSpPr>
          <p:cNvPr id="8" name="Rectangle 7"/>
          <p:cNvSpPr/>
          <p:nvPr/>
        </p:nvSpPr>
        <p:spPr>
          <a:xfrm>
            <a:off x="0" y="6394173"/>
            <a:ext cx="1597572" cy="46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10" name="Rectangle 9"/>
          <p:cNvSpPr/>
          <p:nvPr/>
        </p:nvSpPr>
        <p:spPr>
          <a:xfrm>
            <a:off x="10668000" y="6394173"/>
            <a:ext cx="1524000" cy="454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29080547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69" y="210207"/>
            <a:ext cx="10079887" cy="676956"/>
          </a:xfrm>
        </p:spPr>
        <p:txBody>
          <a:bodyPr/>
          <a:lstStyle/>
          <a:p>
            <a:r>
              <a:rPr lang="en-IN" dirty="0" smtClean="0"/>
              <a:t>Roots OF TIMCCE</a:t>
            </a:r>
            <a:endParaRPr lang="en-IN" dirty="0"/>
          </a:p>
        </p:txBody>
      </p:sp>
      <p:graphicFrame>
        <p:nvGraphicFramePr>
          <p:cNvPr id="7" name="Content Placeholder 6"/>
          <p:cNvGraphicFramePr>
            <a:graphicFrameLocks noGrp="1"/>
          </p:cNvGraphicFramePr>
          <p:nvPr>
            <p:ph idx="1"/>
            <p:extLst/>
          </p:nvPr>
        </p:nvGraphicFramePr>
        <p:xfrm>
          <a:off x="630618" y="1145627"/>
          <a:ext cx="11077903" cy="5296397"/>
        </p:xfrm>
        <a:graphic>
          <a:graphicData uri="http://schemas.openxmlformats.org/drawingml/2006/table">
            <a:tbl>
              <a:tblPr firstRow="1" bandRow="1">
                <a:tableStyleId>{5C22544A-7EE6-4342-B048-85BDC9FD1C3A}</a:tableStyleId>
              </a:tblPr>
              <a:tblGrid>
                <a:gridCol w="2417382">
                  <a:extLst>
                    <a:ext uri="{9D8B030D-6E8A-4147-A177-3AD203B41FA5}">
                      <a16:colId xmlns="" xmlns:a16="http://schemas.microsoft.com/office/drawing/2014/main" val="533963458"/>
                    </a:ext>
                  </a:extLst>
                </a:gridCol>
                <a:gridCol w="2283655">
                  <a:extLst>
                    <a:ext uri="{9D8B030D-6E8A-4147-A177-3AD203B41FA5}">
                      <a16:colId xmlns="" xmlns:a16="http://schemas.microsoft.com/office/drawing/2014/main" val="1031217712"/>
                    </a:ext>
                  </a:extLst>
                </a:gridCol>
                <a:gridCol w="6376866">
                  <a:extLst>
                    <a:ext uri="{9D8B030D-6E8A-4147-A177-3AD203B41FA5}">
                      <a16:colId xmlns="" xmlns:a16="http://schemas.microsoft.com/office/drawing/2014/main" val="1226744296"/>
                    </a:ext>
                  </a:extLst>
                </a:gridCol>
              </a:tblGrid>
              <a:tr h="1524442">
                <a:tc>
                  <a:txBody>
                    <a:bodyPr/>
                    <a:lstStyle/>
                    <a:p>
                      <a:endParaRPr lang="en-IN" dirty="0"/>
                    </a:p>
                  </a:txBody>
                  <a:tcPr/>
                </a:tc>
                <a:tc>
                  <a:txBody>
                    <a:bodyPr/>
                    <a:lstStyle/>
                    <a:p>
                      <a:r>
                        <a:rPr lang="en-IN" sz="2400" b="0" dirty="0" smtClean="0">
                          <a:solidFill>
                            <a:schemeClr val="bg1">
                              <a:lumMod val="95000"/>
                              <a:lumOff val="5000"/>
                            </a:schemeClr>
                          </a:solidFill>
                        </a:rPr>
                        <a:t>ORGANIZER</a:t>
                      </a:r>
                      <a:r>
                        <a:rPr lang="en-IN" sz="2400" b="0" baseline="0" dirty="0" smtClean="0">
                          <a:solidFill>
                            <a:schemeClr val="bg1">
                              <a:lumMod val="95000"/>
                              <a:lumOff val="5000"/>
                            </a:schemeClr>
                          </a:solidFill>
                        </a:rPr>
                        <a:t> </a:t>
                      </a:r>
                      <a:endParaRPr lang="en-IN" sz="2400" b="0" dirty="0">
                        <a:solidFill>
                          <a:schemeClr val="bg1">
                            <a:lumMod val="95000"/>
                            <a:lumOff val="5000"/>
                          </a:schemeClr>
                        </a:solidFill>
                      </a:endParaRPr>
                    </a:p>
                  </a:txBody>
                  <a:tcPr/>
                </a:tc>
                <a:tc>
                  <a:txBody>
                    <a:bodyPr/>
                    <a:lstStyle/>
                    <a:p>
                      <a:pPr algn="just"/>
                      <a:r>
                        <a:rPr lang="en-US" sz="1800" b="0" dirty="0" smtClean="0">
                          <a:solidFill>
                            <a:schemeClr val="bg1">
                              <a:lumMod val="95000"/>
                              <a:lumOff val="5000"/>
                            </a:schemeClr>
                          </a:solidFill>
                          <a:latin typeface="+mn-lt"/>
                        </a:rPr>
                        <a:t>Dr. Gopal Energy Foundation (DGEF) is a non-profit organization with motto of “Energy for all” . DGEF is working to make </a:t>
                      </a:r>
                      <a:r>
                        <a:rPr lang="en-US" sz="1800" b="1" dirty="0" smtClean="0">
                          <a:solidFill>
                            <a:schemeClr val="bg1">
                              <a:lumMod val="95000"/>
                              <a:lumOff val="5000"/>
                            </a:schemeClr>
                          </a:solidFill>
                          <a:latin typeface="+mn-lt"/>
                        </a:rPr>
                        <a:t>Right to Energy a fundamental human right </a:t>
                      </a:r>
                      <a:r>
                        <a:rPr lang="en-US" sz="1800" b="0" dirty="0" smtClean="0">
                          <a:solidFill>
                            <a:schemeClr val="bg1">
                              <a:lumMod val="95000"/>
                              <a:lumOff val="5000"/>
                            </a:schemeClr>
                          </a:solidFill>
                          <a:latin typeface="+mn-lt"/>
                        </a:rPr>
                        <a:t>as a solution for </a:t>
                      </a:r>
                      <a:r>
                        <a:rPr lang="en-US" sz="1800" b="1" dirty="0" smtClean="0">
                          <a:solidFill>
                            <a:schemeClr val="bg1">
                              <a:lumMod val="95000"/>
                              <a:lumOff val="5000"/>
                            </a:schemeClr>
                          </a:solidFill>
                          <a:latin typeface="+mn-lt"/>
                        </a:rPr>
                        <a:t>fighting Climate Change &amp; removing curse of Energy Poverty </a:t>
                      </a:r>
                      <a:r>
                        <a:rPr lang="en-US" sz="1800" b="0" dirty="0" smtClean="0">
                          <a:solidFill>
                            <a:schemeClr val="bg1">
                              <a:lumMod val="95000"/>
                              <a:lumOff val="5000"/>
                            </a:schemeClr>
                          </a:solidFill>
                          <a:latin typeface="+mn-lt"/>
                        </a:rPr>
                        <a:t>through engagement with Energy sector across the world.  </a:t>
                      </a:r>
                      <a:r>
                        <a:rPr lang="en-US" sz="1800" b="1" dirty="0" smtClean="0">
                          <a:solidFill>
                            <a:schemeClr val="bg1">
                              <a:lumMod val="95000"/>
                              <a:lumOff val="5000"/>
                            </a:schemeClr>
                          </a:solidFill>
                          <a:latin typeface="+mn-lt"/>
                        </a:rPr>
                        <a:t>(www.dgef.in)</a:t>
                      </a:r>
                      <a:endParaRPr lang="en-IN" b="1" dirty="0">
                        <a:solidFill>
                          <a:schemeClr val="bg1">
                            <a:lumMod val="95000"/>
                            <a:lumOff val="5000"/>
                          </a:schemeClr>
                        </a:solidFill>
                        <a:latin typeface="+mn-lt"/>
                      </a:endParaRPr>
                    </a:p>
                  </a:txBody>
                  <a:tcPr/>
                </a:tc>
                <a:extLst>
                  <a:ext uri="{0D108BD9-81ED-4DB2-BD59-A6C34878D82A}">
                    <a16:rowId xmlns="" xmlns:a16="http://schemas.microsoft.com/office/drawing/2014/main" val="1863423352"/>
                  </a:ext>
                </a:extLst>
              </a:tr>
              <a:tr h="1273037">
                <a:tc>
                  <a:txBody>
                    <a:bodyPr/>
                    <a:lstStyle/>
                    <a:p>
                      <a:endParaRPr lang="en-IN" dirty="0"/>
                    </a:p>
                  </a:txBody>
                  <a:tcPr/>
                </a:tc>
                <a:tc>
                  <a:txBody>
                    <a:bodyPr/>
                    <a:lstStyle/>
                    <a:p>
                      <a:r>
                        <a:rPr lang="en-IN" sz="2400" dirty="0" smtClean="0">
                          <a:solidFill>
                            <a:schemeClr val="bg1">
                              <a:lumMod val="95000"/>
                              <a:lumOff val="5000"/>
                            </a:schemeClr>
                          </a:solidFill>
                        </a:rPr>
                        <a:t>ACADEMIC PARTNER</a:t>
                      </a:r>
                      <a:endParaRPr lang="en-IN" sz="2400" dirty="0">
                        <a:solidFill>
                          <a:schemeClr val="bg1">
                            <a:lumMod val="95000"/>
                            <a:lumOff val="5000"/>
                          </a:schemeClr>
                        </a:solidFill>
                      </a:endParaRPr>
                    </a:p>
                  </a:txBody>
                  <a:tcPr/>
                </a:tc>
                <a:tc>
                  <a:txBody>
                    <a:bodyPr/>
                    <a:lstStyle/>
                    <a:p>
                      <a:pPr algn="just"/>
                      <a:r>
                        <a:rPr lang="en-IN" dirty="0" err="1" smtClean="0">
                          <a:solidFill>
                            <a:schemeClr val="bg1">
                              <a:lumMod val="95000"/>
                              <a:lumOff val="5000"/>
                            </a:schemeClr>
                          </a:solidFill>
                          <a:latin typeface="+mn-lt"/>
                        </a:rPr>
                        <a:t>Banasthali</a:t>
                      </a:r>
                      <a:r>
                        <a:rPr lang="en-IN" dirty="0" smtClean="0">
                          <a:solidFill>
                            <a:schemeClr val="bg1">
                              <a:lumMod val="95000"/>
                              <a:lumOff val="5000"/>
                            </a:schemeClr>
                          </a:solidFill>
                          <a:latin typeface="+mn-lt"/>
                        </a:rPr>
                        <a:t> </a:t>
                      </a:r>
                      <a:r>
                        <a:rPr lang="en-IN" dirty="0" err="1" smtClean="0">
                          <a:solidFill>
                            <a:schemeClr val="bg1">
                              <a:lumMod val="95000"/>
                              <a:lumOff val="5000"/>
                            </a:schemeClr>
                          </a:solidFill>
                          <a:latin typeface="+mn-lt"/>
                        </a:rPr>
                        <a:t>Vidyapith</a:t>
                      </a:r>
                      <a:r>
                        <a:rPr lang="en-IN" dirty="0" smtClean="0">
                          <a:solidFill>
                            <a:schemeClr val="bg1">
                              <a:lumMod val="95000"/>
                              <a:lumOff val="5000"/>
                            </a:schemeClr>
                          </a:solidFill>
                          <a:latin typeface="+mn-lt"/>
                        </a:rPr>
                        <a:t> university is the </a:t>
                      </a:r>
                      <a:r>
                        <a:rPr lang="en-IN" b="1" dirty="0" smtClean="0">
                          <a:solidFill>
                            <a:schemeClr val="bg1">
                              <a:lumMod val="95000"/>
                              <a:lumOff val="5000"/>
                            </a:schemeClr>
                          </a:solidFill>
                          <a:latin typeface="+mn-lt"/>
                        </a:rPr>
                        <a:t>largest residential women university in the world</a:t>
                      </a:r>
                      <a:r>
                        <a:rPr lang="en-IN" dirty="0" smtClean="0">
                          <a:solidFill>
                            <a:schemeClr val="bg1">
                              <a:lumMod val="95000"/>
                              <a:lumOff val="5000"/>
                            </a:schemeClr>
                          </a:solidFill>
                          <a:latin typeface="+mn-lt"/>
                        </a:rPr>
                        <a:t>, situated in Rajasthan, INDIA. </a:t>
                      </a:r>
                      <a:r>
                        <a:rPr lang="en-IN" b="1" dirty="0" smtClean="0">
                          <a:solidFill>
                            <a:schemeClr val="bg1">
                              <a:lumMod val="95000"/>
                              <a:lumOff val="5000"/>
                            </a:schemeClr>
                          </a:solidFill>
                          <a:latin typeface="+mn-lt"/>
                        </a:rPr>
                        <a:t>(www.banasthali.org)</a:t>
                      </a:r>
                      <a:endParaRPr lang="en-IN" b="1" dirty="0">
                        <a:solidFill>
                          <a:schemeClr val="bg1">
                            <a:lumMod val="95000"/>
                            <a:lumOff val="5000"/>
                          </a:schemeClr>
                        </a:solidFill>
                        <a:latin typeface="+mn-lt"/>
                      </a:endParaRPr>
                    </a:p>
                  </a:txBody>
                  <a:tcPr/>
                </a:tc>
                <a:extLst>
                  <a:ext uri="{0D108BD9-81ED-4DB2-BD59-A6C34878D82A}">
                    <a16:rowId xmlns="" xmlns:a16="http://schemas.microsoft.com/office/drawing/2014/main" val="535057848"/>
                  </a:ext>
                </a:extLst>
              </a:tr>
              <a:tr h="2152895">
                <a:tc>
                  <a:txBody>
                    <a:bodyPr/>
                    <a:lstStyle/>
                    <a:p>
                      <a:endParaRPr lang="en-IN" dirty="0"/>
                    </a:p>
                  </a:txBody>
                  <a:tcPr/>
                </a:tc>
                <a:tc>
                  <a:txBody>
                    <a:bodyPr/>
                    <a:lstStyle/>
                    <a:p>
                      <a:r>
                        <a:rPr lang="en-IN" sz="2400" dirty="0" smtClean="0">
                          <a:solidFill>
                            <a:schemeClr val="bg1">
                              <a:lumMod val="95000"/>
                              <a:lumOff val="5000"/>
                            </a:schemeClr>
                          </a:solidFill>
                        </a:rPr>
                        <a:t>KNOWLEDGE PARTNER</a:t>
                      </a:r>
                      <a:endParaRPr lang="en-IN" sz="2400" dirty="0">
                        <a:solidFill>
                          <a:schemeClr val="bg1">
                            <a:lumMod val="95000"/>
                            <a:lumOff val="5000"/>
                          </a:schemeClr>
                        </a:solidFill>
                      </a:endParaRPr>
                    </a:p>
                  </a:txBody>
                  <a:tcPr/>
                </a:tc>
                <a:tc>
                  <a:txBody>
                    <a:bodyPr/>
                    <a:lstStyle/>
                    <a:p>
                      <a:pPr algn="just"/>
                      <a:r>
                        <a:rPr lang="en-US" sz="1800" kern="1200" dirty="0" smtClean="0">
                          <a:solidFill>
                            <a:schemeClr val="bg1">
                              <a:lumMod val="95000"/>
                              <a:lumOff val="5000"/>
                            </a:schemeClr>
                          </a:solidFill>
                          <a:latin typeface="+mn-lt"/>
                          <a:ea typeface="+mn-ea"/>
                          <a:cs typeface="+mn-cs"/>
                        </a:rPr>
                        <a:t>TILA is </a:t>
                      </a:r>
                      <a:r>
                        <a:rPr lang="en-US" sz="1800" b="1" kern="1200" dirty="0" smtClean="0">
                          <a:solidFill>
                            <a:schemeClr val="bg1">
                              <a:lumMod val="95000"/>
                              <a:lumOff val="5000"/>
                            </a:schemeClr>
                          </a:solidFill>
                          <a:latin typeface="+mn-lt"/>
                          <a:ea typeface="+mn-ea"/>
                          <a:cs typeface="+mn-cs"/>
                        </a:rPr>
                        <a:t>corporate Law</a:t>
                      </a:r>
                      <a:r>
                        <a:rPr lang="en-US" sz="1800" b="1" kern="1200" baseline="0" dirty="0" smtClean="0">
                          <a:solidFill>
                            <a:schemeClr val="bg1">
                              <a:lumMod val="95000"/>
                              <a:lumOff val="5000"/>
                            </a:schemeClr>
                          </a:solidFill>
                          <a:latin typeface="+mn-lt"/>
                          <a:ea typeface="+mn-ea"/>
                          <a:cs typeface="+mn-cs"/>
                        </a:rPr>
                        <a:t> </a:t>
                      </a:r>
                      <a:r>
                        <a:rPr lang="en-US" sz="1800" kern="1200" baseline="0" dirty="0" smtClean="0">
                          <a:solidFill>
                            <a:schemeClr val="bg1">
                              <a:lumMod val="95000"/>
                              <a:lumOff val="5000"/>
                            </a:schemeClr>
                          </a:solidFill>
                          <a:latin typeface="+mn-lt"/>
                          <a:ea typeface="+mn-ea"/>
                          <a:cs typeface="+mn-cs"/>
                        </a:rPr>
                        <a:t>firm specializing in </a:t>
                      </a:r>
                      <a:r>
                        <a:rPr lang="en-US" sz="1800" b="1" kern="1200" baseline="0" dirty="0" smtClean="0">
                          <a:solidFill>
                            <a:schemeClr val="bg1">
                              <a:lumMod val="95000"/>
                              <a:lumOff val="5000"/>
                            </a:schemeClr>
                          </a:solidFill>
                          <a:latin typeface="+mn-lt"/>
                          <a:ea typeface="+mn-ea"/>
                          <a:cs typeface="+mn-cs"/>
                        </a:rPr>
                        <a:t>Energy Laws </a:t>
                      </a:r>
                      <a:r>
                        <a:rPr lang="en-US" sz="1800" kern="1200" baseline="0" dirty="0" smtClean="0">
                          <a:solidFill>
                            <a:schemeClr val="bg1">
                              <a:lumMod val="95000"/>
                              <a:lumOff val="5000"/>
                            </a:schemeClr>
                          </a:solidFill>
                          <a:latin typeface="+mn-lt"/>
                          <a:ea typeface="+mn-ea"/>
                          <a:cs typeface="+mn-cs"/>
                        </a:rPr>
                        <a:t>&amp; </a:t>
                      </a:r>
                      <a:r>
                        <a:rPr lang="en-US" sz="1800" b="1" kern="1200" baseline="0" dirty="0" smtClean="0">
                          <a:solidFill>
                            <a:schemeClr val="bg1">
                              <a:lumMod val="95000"/>
                              <a:lumOff val="5000"/>
                            </a:schemeClr>
                          </a:solidFill>
                          <a:latin typeface="+mn-lt"/>
                          <a:ea typeface="+mn-ea"/>
                          <a:cs typeface="+mn-cs"/>
                        </a:rPr>
                        <a:t>Food Laws</a:t>
                      </a:r>
                      <a:r>
                        <a:rPr lang="en-US" sz="1800" kern="1200" baseline="0" dirty="0" smtClean="0">
                          <a:solidFill>
                            <a:schemeClr val="bg1">
                              <a:lumMod val="95000"/>
                              <a:lumOff val="5000"/>
                            </a:schemeClr>
                          </a:solidFill>
                          <a:latin typeface="+mn-lt"/>
                          <a:ea typeface="+mn-ea"/>
                          <a:cs typeface="+mn-cs"/>
                        </a:rPr>
                        <a:t>. TILA is the </a:t>
                      </a:r>
                      <a:r>
                        <a:rPr lang="en-US" sz="1800" b="1" kern="1200" baseline="0" dirty="0" smtClean="0">
                          <a:solidFill>
                            <a:schemeClr val="bg1">
                              <a:lumMod val="95000"/>
                              <a:lumOff val="5000"/>
                            </a:schemeClr>
                          </a:solidFill>
                          <a:latin typeface="+mn-lt"/>
                          <a:ea typeface="+mn-ea"/>
                          <a:cs typeface="+mn-cs"/>
                        </a:rPr>
                        <a:t>worlds largest Law firm in Energy sector </a:t>
                      </a:r>
                      <a:r>
                        <a:rPr lang="en-US" sz="1800" kern="1200" dirty="0" smtClean="0">
                          <a:solidFill>
                            <a:schemeClr val="bg1">
                              <a:lumMod val="95000"/>
                              <a:lumOff val="5000"/>
                            </a:schemeClr>
                          </a:solidFill>
                          <a:latin typeface="+mn-lt"/>
                          <a:ea typeface="+mn-ea"/>
                          <a:cs typeface="+mn-cs"/>
                        </a:rPr>
                        <a:t>providing a range of legal services, both inbound and outbound. The firm has 10786 professionals (Attorneys /Company Secretaries /Chartered</a:t>
                      </a:r>
                      <a:r>
                        <a:rPr lang="en-US" sz="1800" kern="1200" baseline="0" dirty="0" smtClean="0">
                          <a:solidFill>
                            <a:schemeClr val="bg1">
                              <a:lumMod val="95000"/>
                              <a:lumOff val="5000"/>
                            </a:schemeClr>
                          </a:solidFill>
                          <a:latin typeface="+mn-lt"/>
                          <a:ea typeface="+mn-ea"/>
                          <a:cs typeface="+mn-cs"/>
                        </a:rPr>
                        <a:t> Accountant) </a:t>
                      </a:r>
                      <a:r>
                        <a:rPr lang="en-US" sz="1800" kern="1200" dirty="0" smtClean="0">
                          <a:solidFill>
                            <a:schemeClr val="bg1">
                              <a:lumMod val="95000"/>
                              <a:lumOff val="5000"/>
                            </a:schemeClr>
                          </a:solidFill>
                          <a:latin typeface="+mn-lt"/>
                          <a:ea typeface="+mn-ea"/>
                          <a:cs typeface="+mn-cs"/>
                        </a:rPr>
                        <a:t>covering all the district of India &amp; 51 Global Partners across the world in order to ensure fully integrated legal services in various jurisdictions. </a:t>
                      </a:r>
                      <a:r>
                        <a:rPr lang="en-IN" sz="1800" b="1" kern="1200" dirty="0" smtClean="0">
                          <a:solidFill>
                            <a:schemeClr val="bg1">
                              <a:lumMod val="95000"/>
                              <a:lumOff val="5000"/>
                            </a:schemeClr>
                          </a:solidFill>
                          <a:latin typeface="+mn-lt"/>
                          <a:ea typeface="+mn-ea"/>
                          <a:cs typeface="+mn-cs"/>
                        </a:rPr>
                        <a:t>(www.tila.in)</a:t>
                      </a:r>
                      <a:r>
                        <a:rPr lang="en-US" sz="1800" b="1" kern="1200" dirty="0" smtClean="0">
                          <a:solidFill>
                            <a:schemeClr val="bg1">
                              <a:lumMod val="95000"/>
                              <a:lumOff val="5000"/>
                            </a:schemeClr>
                          </a:solidFill>
                          <a:latin typeface="+mn-lt"/>
                          <a:ea typeface="+mn-ea"/>
                          <a:cs typeface="+mn-cs"/>
                        </a:rPr>
                        <a:t> </a:t>
                      </a:r>
                      <a:endParaRPr lang="en-US" sz="1800" b="1" kern="1200" dirty="0">
                        <a:solidFill>
                          <a:schemeClr val="bg1">
                            <a:lumMod val="95000"/>
                            <a:lumOff val="5000"/>
                          </a:schemeClr>
                        </a:solidFill>
                        <a:latin typeface="+mn-lt"/>
                        <a:ea typeface="+mn-ea"/>
                        <a:cs typeface="+mn-cs"/>
                      </a:endParaRPr>
                    </a:p>
                  </a:txBody>
                  <a:tcPr/>
                </a:tc>
                <a:extLst>
                  <a:ext uri="{0D108BD9-81ED-4DB2-BD59-A6C34878D82A}">
                    <a16:rowId xmlns="" xmlns:a16="http://schemas.microsoft.com/office/drawing/2014/main" val="3755239446"/>
                  </a:ext>
                </a:extLst>
              </a:tr>
            </a:tbl>
          </a:graphicData>
        </a:graphic>
      </p:graphicFrame>
      <p:pic>
        <p:nvPicPr>
          <p:cNvPr id="5" name="Picture 2" descr="Trans India Law Associates | Advocates, Solicitors &amp; Legal Consultants">
            <a:extLst>
              <a:ext uri="{FF2B5EF4-FFF2-40B4-BE49-F238E27FC236}">
                <a16:creationId xmlns="" xmlns:a16="http://schemas.microsoft.com/office/drawing/2014/main" id="{9A47497B-8A36-46B6-BD9B-DED4910432E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3062"/>
            <a:ext cx="1061545" cy="76725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Trans India Law Associates | Advocates, Solicitors &amp; Legal Consultants">
            <a:extLst>
              <a:ext uri="{FF2B5EF4-FFF2-40B4-BE49-F238E27FC236}">
                <a16:creationId xmlns="" xmlns:a16="http://schemas.microsoft.com/office/drawing/2014/main" id="{9A47497B-8A36-46B6-BD9B-DED4910432E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2144" y="4035971"/>
            <a:ext cx="2385855" cy="206002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DR. GOPAL ENERGY FOUNDATION | Study For Success">
            <a:extLst>
              <a:ext uri="{FF2B5EF4-FFF2-40B4-BE49-F238E27FC236}">
                <a16:creationId xmlns="" xmlns:a16="http://schemas.microsoft.com/office/drawing/2014/main" id="{A4D14D2A-5709-4C30-9D0B-076A4A794D1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67556" y="35824"/>
            <a:ext cx="924444" cy="89337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DR. GOPAL ENERGY FOUNDATION | Study For Success">
            <a:extLst>
              <a:ext uri="{FF2B5EF4-FFF2-40B4-BE49-F238E27FC236}">
                <a16:creationId xmlns="" xmlns:a16="http://schemas.microsoft.com/office/drawing/2014/main" id="{A4D14D2A-5709-4C30-9D0B-076A4A794D1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1132" y="1156998"/>
            <a:ext cx="2406868" cy="1523137"/>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41128" y="2680137"/>
            <a:ext cx="2406871" cy="1355833"/>
          </a:xfrm>
          <a:prstGeom prst="rect">
            <a:avLst/>
          </a:prstGeom>
        </p:spPr>
      </p:pic>
      <p:sp>
        <p:nvSpPr>
          <p:cNvPr id="6" name="Rectangle 5"/>
          <p:cNvSpPr/>
          <p:nvPr/>
        </p:nvSpPr>
        <p:spPr>
          <a:xfrm>
            <a:off x="0" y="6372054"/>
            <a:ext cx="1429407" cy="485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10" name="Rectangle 9"/>
          <p:cNvSpPr/>
          <p:nvPr/>
        </p:nvSpPr>
        <p:spPr>
          <a:xfrm>
            <a:off x="10657490" y="6369269"/>
            <a:ext cx="1534509" cy="488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13092566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ritannic Bold" panose="020B0903060703020204" pitchFamily="34" charset="0"/>
              </a:rPr>
              <a:t/>
            </a:r>
            <a:br>
              <a:rPr lang="en-US" sz="2400" dirty="0">
                <a:latin typeface="Britannic Bold" panose="020B0903060703020204" pitchFamily="34" charset="0"/>
              </a:rPr>
            </a:br>
            <a:endParaRPr lang="en-IN" sz="2400" dirty="0">
              <a:latin typeface="Britannic Bold" panose="020B0903060703020204" pitchFamily="34"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530086" y="430696"/>
            <a:ext cx="11039061" cy="5996607"/>
          </a:xfrm>
        </p:spPr>
        <p:txBody>
          <a:bodyPr>
            <a:noAutofit/>
          </a:bodyPr>
          <a:lstStyle/>
          <a:p>
            <a:pPr algn="ctr"/>
            <a:r>
              <a:rPr lang="en-US" dirty="0">
                <a:latin typeface="Book Antiqua" panose="02040602050305030304" pitchFamily="18" charset="0"/>
              </a:rPr>
              <a:t> </a:t>
            </a:r>
            <a:r>
              <a:rPr lang="en-US" sz="3200" b="1" dirty="0">
                <a:latin typeface="Book Antiqua" panose="02040602050305030304" pitchFamily="18" charset="0"/>
              </a:rPr>
              <a:t>ABOUT BANASTHALI VIDYAPITH</a:t>
            </a:r>
          </a:p>
          <a:p>
            <a:pPr marL="685800" indent="-685800" algn="just">
              <a:buFont typeface="Wingdings" panose="05000000000000000000" pitchFamily="2" charset="2"/>
              <a:buChar char="v"/>
            </a:pPr>
            <a:r>
              <a:rPr lang="en-US" dirty="0" err="1">
                <a:solidFill>
                  <a:srgbClr val="FFFF00"/>
                </a:solidFill>
                <a:latin typeface="Book Antiqua" panose="02040602050305030304" pitchFamily="18" charset="0"/>
              </a:rPr>
              <a:t>Banasthali</a:t>
            </a:r>
            <a:r>
              <a:rPr lang="en-US" dirty="0">
                <a:solidFill>
                  <a:srgbClr val="FFFF00"/>
                </a:solidFill>
                <a:latin typeface="Book Antiqua" panose="02040602050305030304" pitchFamily="18" charset="0"/>
              </a:rPr>
              <a:t> Vidyapith </a:t>
            </a:r>
            <a:r>
              <a:rPr lang="en-US" dirty="0">
                <a:solidFill>
                  <a:schemeClr val="tx1"/>
                </a:solidFill>
                <a:latin typeface="Book Antiqua" panose="02040602050305030304" pitchFamily="18" charset="0"/>
              </a:rPr>
              <a:t>is a fully residential women's higher education institute which offers an integrated education system. It was on October 6, 1935 that Smt. Ratan Shastri and Pandit </a:t>
            </a:r>
            <a:r>
              <a:rPr lang="en-US" dirty="0" err="1">
                <a:solidFill>
                  <a:schemeClr val="tx1"/>
                </a:solidFill>
                <a:latin typeface="Book Antiqua" panose="02040602050305030304" pitchFamily="18" charset="0"/>
              </a:rPr>
              <a:t>Hiralal</a:t>
            </a:r>
            <a:r>
              <a:rPr lang="en-US" dirty="0">
                <a:solidFill>
                  <a:schemeClr val="tx1"/>
                </a:solidFill>
                <a:latin typeface="Book Antiqua" panose="02040602050305030304" pitchFamily="18" charset="0"/>
              </a:rPr>
              <a:t> Shastri founded </a:t>
            </a:r>
            <a:r>
              <a:rPr lang="en-US" dirty="0" err="1" smtClean="0">
                <a:solidFill>
                  <a:schemeClr val="tx1"/>
                </a:solidFill>
                <a:latin typeface="Book Antiqua" panose="02040602050305030304" pitchFamily="18" charset="0"/>
              </a:rPr>
              <a:t>Banasthali</a:t>
            </a:r>
            <a:r>
              <a:rPr lang="en-US" dirty="0" smtClean="0">
                <a:solidFill>
                  <a:schemeClr val="tx1"/>
                </a:solidFill>
                <a:latin typeface="Book Antiqua" panose="02040602050305030304" pitchFamily="18" charset="0"/>
              </a:rPr>
              <a:t>. Over </a:t>
            </a:r>
            <a:r>
              <a:rPr lang="en-US" dirty="0">
                <a:solidFill>
                  <a:schemeClr val="tx1"/>
                </a:solidFill>
                <a:latin typeface="Book Antiqua" panose="02040602050305030304" pitchFamily="18" charset="0"/>
              </a:rPr>
              <a:t>these 75 years </a:t>
            </a:r>
            <a:r>
              <a:rPr lang="en-US" dirty="0" err="1">
                <a:solidFill>
                  <a:schemeClr val="tx1"/>
                </a:solidFill>
                <a:latin typeface="Book Antiqua" panose="02040602050305030304" pitchFamily="18" charset="0"/>
              </a:rPr>
              <a:t>Banasthali</a:t>
            </a:r>
            <a:r>
              <a:rPr lang="en-US" dirty="0">
                <a:solidFill>
                  <a:schemeClr val="tx1"/>
                </a:solidFill>
                <a:latin typeface="Book Antiqua" panose="02040602050305030304" pitchFamily="18" charset="0"/>
              </a:rPr>
              <a:t> has developed into a National Centre for women's education. </a:t>
            </a:r>
            <a:endParaRPr lang="en-US" dirty="0" smtClean="0">
              <a:solidFill>
                <a:schemeClr val="tx1"/>
              </a:solidFill>
              <a:latin typeface="Book Antiqua" panose="02040602050305030304" pitchFamily="18" charset="0"/>
            </a:endParaRPr>
          </a:p>
          <a:p>
            <a:pPr marL="685800" indent="-685800" algn="just">
              <a:buFont typeface="Wingdings" panose="05000000000000000000" pitchFamily="2" charset="2"/>
              <a:buChar char="v"/>
            </a:pPr>
            <a:r>
              <a:rPr lang="en-US" dirty="0" smtClean="0">
                <a:solidFill>
                  <a:schemeClr val="tx1"/>
                </a:solidFill>
                <a:latin typeface="Book Antiqua" panose="02040602050305030304" pitchFamily="18" charset="0"/>
              </a:rPr>
              <a:t>Faculty </a:t>
            </a:r>
            <a:r>
              <a:rPr lang="en-US" dirty="0">
                <a:solidFill>
                  <a:schemeClr val="tx1"/>
                </a:solidFill>
                <a:latin typeface="Book Antiqua" panose="02040602050305030304" pitchFamily="18" charset="0"/>
              </a:rPr>
              <a:t>of Law, </a:t>
            </a:r>
            <a:r>
              <a:rPr lang="en-US" dirty="0" err="1">
                <a:solidFill>
                  <a:schemeClr val="tx1"/>
                </a:solidFill>
                <a:latin typeface="Book Antiqua" panose="02040602050305030304" pitchFamily="18" charset="0"/>
              </a:rPr>
              <a:t>Jamnalal</a:t>
            </a:r>
            <a:r>
              <a:rPr lang="en-US" dirty="0">
                <a:solidFill>
                  <a:schemeClr val="tx1"/>
                </a:solidFill>
                <a:latin typeface="Book Antiqua" panose="02040602050305030304" pitchFamily="18" charset="0"/>
              </a:rPr>
              <a:t> Bajaj School of Legal Studies under the patronage of </a:t>
            </a:r>
            <a:r>
              <a:rPr lang="en-US" dirty="0" err="1">
                <a:solidFill>
                  <a:schemeClr val="tx1"/>
                </a:solidFill>
                <a:latin typeface="Book Antiqua" panose="02040602050305030304" pitchFamily="18" charset="0"/>
              </a:rPr>
              <a:t>Banasthali</a:t>
            </a:r>
            <a:r>
              <a:rPr lang="en-US" dirty="0">
                <a:solidFill>
                  <a:schemeClr val="tx1"/>
                </a:solidFill>
                <a:latin typeface="Book Antiqua" panose="02040602050305030304" pitchFamily="18" charset="0"/>
              </a:rPr>
              <a:t> Vidyapith is recognized by Bar Council of India and UGC. The undaunted efforts of the Faculty of Law and avidity seen in this department of </a:t>
            </a:r>
            <a:r>
              <a:rPr lang="en-US" dirty="0" err="1">
                <a:solidFill>
                  <a:schemeClr val="tx1"/>
                </a:solidFill>
                <a:latin typeface="Book Antiqua" panose="02040602050305030304" pitchFamily="18" charset="0"/>
              </a:rPr>
              <a:t>Banasthali</a:t>
            </a:r>
            <a:r>
              <a:rPr lang="en-US" dirty="0">
                <a:solidFill>
                  <a:schemeClr val="tx1"/>
                </a:solidFill>
                <a:latin typeface="Book Antiqua" panose="02040602050305030304" pitchFamily="18" charset="0"/>
              </a:rPr>
              <a:t> Vidyapith are unmatched. The students of the law department therefore thrive to live up to the ideals of </a:t>
            </a:r>
            <a:r>
              <a:rPr lang="en-US" dirty="0" err="1">
                <a:solidFill>
                  <a:schemeClr val="tx1"/>
                </a:solidFill>
                <a:latin typeface="Book Antiqua" panose="02040602050305030304" pitchFamily="18" charset="0"/>
              </a:rPr>
              <a:t>Banasthali</a:t>
            </a:r>
            <a:r>
              <a:rPr lang="en-US" dirty="0">
                <a:solidFill>
                  <a:schemeClr val="tx1"/>
                </a:solidFill>
                <a:latin typeface="Book Antiqua" panose="02040602050305030304" pitchFamily="18" charset="0"/>
              </a:rPr>
              <a:t> Vidyapith.</a:t>
            </a:r>
          </a:p>
          <a:p>
            <a:pPr algn="just"/>
            <a:r>
              <a:rPr lang="en-US" dirty="0">
                <a:solidFill>
                  <a:schemeClr val="tx1"/>
                </a:solidFill>
                <a:latin typeface="Book Antiqua" panose="02040602050305030304" pitchFamily="18" charset="0"/>
              </a:rPr>
              <a:t>							</a:t>
            </a:r>
          </a:p>
        </p:txBody>
      </p:sp>
      <p:pic>
        <p:nvPicPr>
          <p:cNvPr id="7170" name="Picture 2" descr="Trans India Law Associates | Advocates, Solicitors &amp; Legal Consultants">
            <a:extLst>
              <a:ext uri="{FF2B5EF4-FFF2-40B4-BE49-F238E27FC236}">
                <a16:creationId xmlns="" xmlns:a16="http://schemas.microsoft.com/office/drawing/2014/main" id="{3328AEE2-2368-473A-9224-6AE6B133024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1021"/>
            <a:ext cx="882869" cy="67824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74394596-6E41-4B21-BB27-7012B636D11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25048" y="1"/>
            <a:ext cx="966952" cy="6572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 y="6427302"/>
            <a:ext cx="1387366" cy="430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
        <p:nvSpPr>
          <p:cNvPr id="6" name="Rectangle 5"/>
          <p:cNvSpPr/>
          <p:nvPr/>
        </p:nvSpPr>
        <p:spPr>
          <a:xfrm flipH="1">
            <a:off x="10636467" y="6427302"/>
            <a:ext cx="1555531" cy="451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Tree>
    <p:extLst>
      <p:ext uri="{BB962C8B-B14F-4D97-AF65-F5344CB8AC3E}">
        <p14:creationId xmlns="" xmlns:p14="http://schemas.microsoft.com/office/powerpoint/2010/main" val="35619047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98A6C-BADC-4B26-9F6A-07AB01115DBE}"/>
              </a:ext>
            </a:extLst>
          </p:cNvPr>
          <p:cNvSpPr>
            <a:spLocks noGrp="1"/>
          </p:cNvSpPr>
          <p:nvPr>
            <p:ph type="title"/>
          </p:nvPr>
        </p:nvSpPr>
        <p:spPr>
          <a:xfrm>
            <a:off x="1229244" y="657226"/>
            <a:ext cx="9733512" cy="5770078"/>
          </a:xfrm>
        </p:spPr>
        <p:txBody>
          <a:bodyPr>
            <a:normAutofit/>
          </a:bodyPr>
          <a:lstStyle/>
          <a:p>
            <a:pPr algn="just"/>
            <a:r>
              <a:rPr lang="en-US" sz="2400" dirty="0">
                <a:latin typeface="Book Antiqua" panose="02040602050305030304" pitchFamily="18" charset="0"/>
              </a:rPr>
              <a:t/>
            </a:r>
            <a:br>
              <a:rPr lang="en-US" sz="2400" dirty="0">
                <a:latin typeface="Book Antiqua" panose="02040602050305030304" pitchFamily="18" charset="0"/>
              </a:rPr>
            </a:br>
            <a:endParaRPr lang="en-IN" sz="2400" dirty="0">
              <a:latin typeface="Book Antiqua" panose="02040602050305030304" pitchFamily="18" charset="0"/>
            </a:endParaRPr>
          </a:p>
        </p:txBody>
      </p:sp>
      <p:sp>
        <p:nvSpPr>
          <p:cNvPr id="3" name="Subtitle 2">
            <a:extLst>
              <a:ext uri="{FF2B5EF4-FFF2-40B4-BE49-F238E27FC236}">
                <a16:creationId xmlns="" xmlns:a16="http://schemas.microsoft.com/office/drawing/2014/main" id="{0206511A-D532-41B3-BB01-A7CF822C13E6}"/>
              </a:ext>
            </a:extLst>
          </p:cNvPr>
          <p:cNvSpPr>
            <a:spLocks noGrp="1"/>
          </p:cNvSpPr>
          <p:nvPr>
            <p:ph type="body" idx="1"/>
          </p:nvPr>
        </p:nvSpPr>
        <p:spPr>
          <a:xfrm>
            <a:off x="530086" y="430696"/>
            <a:ext cx="11174234" cy="6427304"/>
          </a:xfrm>
        </p:spPr>
        <p:txBody>
          <a:bodyPr>
            <a:normAutofit fontScale="25000" lnSpcReduction="20000"/>
          </a:bodyPr>
          <a:lstStyle/>
          <a:p>
            <a:pPr algn="ctr"/>
            <a:r>
              <a:rPr lang="en-US" sz="16000" dirty="0" smtClean="0">
                <a:latin typeface="Book Antiqua" panose="02040602050305030304" pitchFamily="18" charset="0"/>
              </a:rPr>
              <a:t>DR</a:t>
            </a:r>
            <a:r>
              <a:rPr lang="en-US" sz="16000" dirty="0">
                <a:latin typeface="Book Antiqua" panose="02040602050305030304" pitchFamily="18" charset="0"/>
              </a:rPr>
              <a:t>. GOPAL ENERGY FOUNDATION</a:t>
            </a:r>
            <a:endParaRPr lang="en-US" sz="17600" dirty="0">
              <a:latin typeface="Book Antiqua" panose="02040602050305030304" pitchFamily="18" charset="0"/>
            </a:endParaRPr>
          </a:p>
          <a:p>
            <a:pPr algn="just"/>
            <a:r>
              <a:rPr lang="en-US" sz="9600" dirty="0">
                <a:solidFill>
                  <a:srgbClr val="FFFF00"/>
                </a:solidFill>
                <a:latin typeface="Book Antiqua" panose="02040602050305030304" pitchFamily="18" charset="0"/>
              </a:rPr>
              <a:t>Dr. Gopal Energy Foundation </a:t>
            </a:r>
            <a:r>
              <a:rPr lang="en-US" sz="9600" dirty="0" smtClean="0">
                <a:solidFill>
                  <a:srgbClr val="FFFF00"/>
                </a:solidFill>
                <a:latin typeface="Book Antiqua" panose="02040602050305030304" pitchFamily="18" charset="0"/>
              </a:rPr>
              <a:t>(www.dgef.in) </a:t>
            </a:r>
            <a:r>
              <a:rPr lang="en-US" sz="9600" dirty="0" smtClean="0">
                <a:solidFill>
                  <a:schemeClr val="tx1"/>
                </a:solidFill>
              </a:rPr>
              <a:t>Dr. </a:t>
            </a:r>
            <a:r>
              <a:rPr lang="en-US" sz="9600" dirty="0" err="1" smtClean="0">
                <a:solidFill>
                  <a:schemeClr val="tx1"/>
                </a:solidFill>
              </a:rPr>
              <a:t>Gopal</a:t>
            </a:r>
            <a:r>
              <a:rPr lang="en-US" sz="9600" dirty="0" smtClean="0">
                <a:solidFill>
                  <a:schemeClr val="tx1"/>
                </a:solidFill>
              </a:rPr>
              <a:t> Energy Foundation (DGEF) is a non-profit organization with motto of “Energy for all” . DGEF is working to make </a:t>
            </a:r>
            <a:r>
              <a:rPr lang="en-US" sz="9600" b="1" dirty="0" smtClean="0">
                <a:solidFill>
                  <a:schemeClr val="tx1"/>
                </a:solidFill>
              </a:rPr>
              <a:t>Right to Energy a fundamental human right </a:t>
            </a:r>
            <a:r>
              <a:rPr lang="en-US" sz="9600" dirty="0" smtClean="0">
                <a:solidFill>
                  <a:schemeClr val="tx1"/>
                </a:solidFill>
              </a:rPr>
              <a:t>as a solution for </a:t>
            </a:r>
            <a:r>
              <a:rPr lang="en-US" sz="9600" b="1" dirty="0" smtClean="0">
                <a:solidFill>
                  <a:schemeClr val="tx1"/>
                </a:solidFill>
              </a:rPr>
              <a:t>fighting Climate Change &amp; removing curse of Energy Poverty </a:t>
            </a:r>
            <a:r>
              <a:rPr lang="en-US" sz="9600" dirty="0" smtClean="0">
                <a:solidFill>
                  <a:schemeClr val="tx1"/>
                </a:solidFill>
              </a:rPr>
              <a:t>through engagement with Energy sector across the world.  Some of  the flagship initiatives of DGEF are:- </a:t>
            </a:r>
            <a:endParaRPr lang="en-IN" sz="800" b="1" dirty="0" smtClean="0">
              <a:solidFill>
                <a:schemeClr val="tx1"/>
              </a:solidFill>
            </a:endParaRPr>
          </a:p>
          <a:p>
            <a:pPr marL="685800" indent="-685800" algn="just">
              <a:buFont typeface="Arial" panose="020B0604020202020204" pitchFamily="34" charset="0"/>
              <a:buChar char="•"/>
            </a:pPr>
            <a:r>
              <a:rPr lang="en-US" sz="8000" dirty="0" smtClean="0">
                <a:solidFill>
                  <a:schemeClr val="tx1"/>
                </a:solidFill>
                <a:latin typeface="Book Antiqua" panose="02040602050305030304" pitchFamily="18" charset="0"/>
              </a:rPr>
              <a:t>Global Energy </a:t>
            </a:r>
            <a:r>
              <a:rPr lang="en-US" sz="8000" dirty="0">
                <a:solidFill>
                  <a:schemeClr val="tx1"/>
                </a:solidFill>
                <a:latin typeface="Book Antiqua" panose="02040602050305030304" pitchFamily="18" charset="0"/>
              </a:rPr>
              <a:t>Arbitration Centre (IEAC) New Delhi</a:t>
            </a:r>
          </a:p>
          <a:p>
            <a:pPr marL="685800" indent="-685800" algn="just">
              <a:buFont typeface="Arial" panose="020B0604020202020204" pitchFamily="34" charset="0"/>
              <a:buChar char="•"/>
            </a:pPr>
            <a:r>
              <a:rPr lang="en-US" sz="8000" dirty="0">
                <a:solidFill>
                  <a:schemeClr val="tx1"/>
                </a:solidFill>
                <a:latin typeface="Book Antiqua" panose="02040602050305030304" pitchFamily="18" charset="0"/>
              </a:rPr>
              <a:t>TILA International </a:t>
            </a:r>
            <a:r>
              <a:rPr lang="en-US" sz="8000" dirty="0" err="1" smtClean="0">
                <a:solidFill>
                  <a:schemeClr val="tx1"/>
                </a:solidFill>
                <a:latin typeface="Book Antiqua" panose="02040602050305030304" pitchFamily="18" charset="0"/>
              </a:rPr>
              <a:t>Confex</a:t>
            </a:r>
            <a:r>
              <a:rPr lang="en-US" sz="8000" dirty="0" smtClean="0">
                <a:solidFill>
                  <a:schemeClr val="tx1"/>
                </a:solidFill>
                <a:latin typeface="Book Antiqua" panose="02040602050305030304" pitchFamily="18" charset="0"/>
              </a:rPr>
              <a:t> on Energy (The 5</a:t>
            </a:r>
            <a:r>
              <a:rPr lang="en-US" sz="8000" baseline="30000" dirty="0" smtClean="0">
                <a:solidFill>
                  <a:schemeClr val="tx1"/>
                </a:solidFill>
                <a:latin typeface="Book Antiqua" panose="02040602050305030304" pitchFamily="18" charset="0"/>
              </a:rPr>
              <a:t>th</a:t>
            </a:r>
            <a:r>
              <a:rPr lang="en-US" sz="8000" dirty="0" smtClean="0">
                <a:solidFill>
                  <a:schemeClr val="tx1"/>
                </a:solidFill>
                <a:latin typeface="Book Antiqua" panose="02040602050305030304" pitchFamily="18" charset="0"/>
              </a:rPr>
              <a:t> Edition of TICE will be organized along with Solar World Congress from 24</a:t>
            </a:r>
            <a:r>
              <a:rPr lang="en-US" sz="8000" baseline="30000" dirty="0" smtClean="0">
                <a:solidFill>
                  <a:schemeClr val="tx1"/>
                </a:solidFill>
                <a:latin typeface="Book Antiqua" panose="02040602050305030304" pitchFamily="18" charset="0"/>
              </a:rPr>
              <a:t>th</a:t>
            </a:r>
            <a:r>
              <a:rPr lang="en-US" sz="8000" dirty="0" smtClean="0">
                <a:solidFill>
                  <a:schemeClr val="tx1"/>
                </a:solidFill>
                <a:latin typeface="Book Antiqua" panose="02040602050305030304" pitchFamily="18" charset="0"/>
              </a:rPr>
              <a:t> to 28</a:t>
            </a:r>
            <a:r>
              <a:rPr lang="en-US" sz="8000" baseline="30000" dirty="0" smtClean="0">
                <a:solidFill>
                  <a:schemeClr val="tx1"/>
                </a:solidFill>
                <a:latin typeface="Book Antiqua" panose="02040602050305030304" pitchFamily="18" charset="0"/>
              </a:rPr>
              <a:t>th</a:t>
            </a:r>
            <a:r>
              <a:rPr lang="en-US" sz="8000" dirty="0" smtClean="0">
                <a:solidFill>
                  <a:schemeClr val="tx1"/>
                </a:solidFill>
                <a:latin typeface="Book Antiqua" panose="02040602050305030304" pitchFamily="18" charset="0"/>
              </a:rPr>
              <a:t> October 2021)</a:t>
            </a:r>
            <a:endParaRPr lang="en-US" sz="8000" dirty="0">
              <a:solidFill>
                <a:schemeClr val="tx1"/>
              </a:solidFill>
              <a:latin typeface="Book Antiqua" panose="02040602050305030304" pitchFamily="18" charset="0"/>
            </a:endParaRPr>
          </a:p>
          <a:p>
            <a:pPr marL="685800" indent="-685800" algn="just">
              <a:buFont typeface="Arial" panose="020B0604020202020204" pitchFamily="34" charset="0"/>
              <a:buChar char="•"/>
            </a:pPr>
            <a:r>
              <a:rPr lang="en-US" sz="8000" dirty="0">
                <a:solidFill>
                  <a:schemeClr val="tx1"/>
                </a:solidFill>
                <a:latin typeface="Book Antiqua" panose="02040602050305030304" pitchFamily="18" charset="0"/>
              </a:rPr>
              <a:t>Electricity Laws- Online Certificate </a:t>
            </a:r>
            <a:r>
              <a:rPr lang="en-US" sz="8000" dirty="0" smtClean="0">
                <a:solidFill>
                  <a:schemeClr val="tx1"/>
                </a:solidFill>
                <a:latin typeface="Book Antiqua" panose="02040602050305030304" pitchFamily="18" charset="0"/>
              </a:rPr>
              <a:t>Course </a:t>
            </a:r>
            <a:endParaRPr lang="en-US" sz="8000" dirty="0">
              <a:solidFill>
                <a:schemeClr val="tx1"/>
              </a:solidFill>
              <a:latin typeface="Book Antiqua" panose="02040602050305030304" pitchFamily="18" charset="0"/>
            </a:endParaRPr>
          </a:p>
          <a:p>
            <a:pPr marL="685800" indent="-685800" algn="just">
              <a:buFont typeface="Arial" panose="020B0604020202020204" pitchFamily="34" charset="0"/>
              <a:buChar char="•"/>
            </a:pPr>
            <a:r>
              <a:rPr lang="en-US" sz="8000" dirty="0">
                <a:solidFill>
                  <a:schemeClr val="tx1"/>
                </a:solidFill>
                <a:latin typeface="Book Antiqua" panose="02040602050305030304" pitchFamily="18" charset="0"/>
              </a:rPr>
              <a:t>TILA International Moot Court Competition on Energy </a:t>
            </a:r>
            <a:r>
              <a:rPr lang="en-US" sz="8000" dirty="0" smtClean="0">
                <a:solidFill>
                  <a:schemeClr val="tx1"/>
                </a:solidFill>
                <a:latin typeface="Book Antiqua" panose="02040602050305030304" pitchFamily="18" charset="0"/>
              </a:rPr>
              <a:t>&amp; International Laws (TIMCCE</a:t>
            </a:r>
            <a:r>
              <a:rPr lang="en-US" sz="8000" dirty="0">
                <a:solidFill>
                  <a:schemeClr val="tx1"/>
                </a:solidFill>
                <a:latin typeface="Book Antiqua" panose="02040602050305030304" pitchFamily="18" charset="0"/>
              </a:rPr>
              <a:t>)</a:t>
            </a:r>
          </a:p>
          <a:p>
            <a:pPr marL="685800" indent="-685800" algn="just">
              <a:buFont typeface="Arial" panose="020B0604020202020204" pitchFamily="34" charset="0"/>
              <a:buChar char="•"/>
            </a:pPr>
            <a:r>
              <a:rPr lang="en-US" sz="8000" dirty="0">
                <a:solidFill>
                  <a:schemeClr val="tx1"/>
                </a:solidFill>
                <a:latin typeface="Book Antiqua" panose="02040602050305030304" pitchFamily="18" charset="0"/>
              </a:rPr>
              <a:t>Training/Workshop for capacity building in Energy Sector</a:t>
            </a:r>
          </a:p>
          <a:p>
            <a:pPr marL="685800" indent="-685800" algn="just">
              <a:buFont typeface="Arial" panose="020B0604020202020204" pitchFamily="34" charset="0"/>
              <a:buChar char="•"/>
            </a:pPr>
            <a:r>
              <a:rPr lang="en-US" sz="8000" dirty="0">
                <a:solidFill>
                  <a:schemeClr val="tx1"/>
                </a:solidFill>
                <a:latin typeface="Book Antiqua" panose="02040602050305030304" pitchFamily="18" charset="0"/>
              </a:rPr>
              <a:t>Publications of Technical Documents &amp; </a:t>
            </a:r>
            <a:r>
              <a:rPr lang="en-US" sz="8000" dirty="0" smtClean="0">
                <a:solidFill>
                  <a:schemeClr val="tx1"/>
                </a:solidFill>
                <a:latin typeface="Book Antiqua" panose="02040602050305030304" pitchFamily="18" charset="0"/>
              </a:rPr>
              <a:t>Journal (Energy for All) </a:t>
            </a:r>
            <a:endParaRPr lang="en-US" sz="8000" dirty="0">
              <a:solidFill>
                <a:schemeClr val="tx1"/>
              </a:solidFill>
              <a:latin typeface="Book Antiqua" panose="02040602050305030304" pitchFamily="18" charset="0"/>
            </a:endParaRPr>
          </a:p>
          <a:p>
            <a:pPr marL="685800" indent="-685800" algn="just">
              <a:buFont typeface="Arial" panose="020B0604020202020204" pitchFamily="34" charset="0"/>
              <a:buChar char="•"/>
            </a:pPr>
            <a:r>
              <a:rPr lang="en-US" sz="8000" dirty="0" smtClean="0">
                <a:solidFill>
                  <a:schemeClr val="tx1"/>
                </a:solidFill>
                <a:latin typeface="Book Antiqua" panose="02040602050305030304" pitchFamily="18" charset="0"/>
              </a:rPr>
              <a:t>International Confederation of Energy Industry (ICE-I)</a:t>
            </a:r>
            <a:r>
              <a:rPr lang="en-US" sz="8000" dirty="0">
                <a:solidFill>
                  <a:schemeClr val="tx1"/>
                </a:solidFill>
                <a:latin typeface="Book Antiqua" panose="02040602050305030304" pitchFamily="18" charset="0"/>
              </a:rPr>
              <a:t>					               								</a:t>
            </a:r>
          </a:p>
          <a:p>
            <a:pPr algn="just"/>
            <a:r>
              <a:rPr lang="en-US" sz="8000" dirty="0">
                <a:solidFill>
                  <a:schemeClr val="tx1"/>
                </a:solidFill>
                <a:latin typeface="Book Antiqua" panose="02040602050305030304" pitchFamily="18" charset="0"/>
              </a:rPr>
              <a:t>										</a:t>
            </a:r>
          </a:p>
        </p:txBody>
      </p:sp>
      <p:pic>
        <p:nvPicPr>
          <p:cNvPr id="8194" name="Picture 2" descr="Trans India Law Associates | Advocates, Solicitors &amp; Legal Consultants">
            <a:extLst>
              <a:ext uri="{FF2B5EF4-FFF2-40B4-BE49-F238E27FC236}">
                <a16:creationId xmlns="" xmlns:a16="http://schemas.microsoft.com/office/drawing/2014/main" id="{93E2D8EA-AB10-4B27-8E44-3B16B6342CA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45931" cy="54653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DR. GOPAL ENERGY FOUNDATION | Study For Success">
            <a:extLst>
              <a:ext uri="{FF2B5EF4-FFF2-40B4-BE49-F238E27FC236}">
                <a16:creationId xmlns="" xmlns:a16="http://schemas.microsoft.com/office/drawing/2014/main" id="{827DF470-3D37-4E41-A59D-0D08077E45C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35255" y="1"/>
            <a:ext cx="756745" cy="6572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0594429" y="6427304"/>
            <a:ext cx="1597572" cy="43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www.dgef.in</a:t>
            </a:r>
            <a:endParaRPr lang="en-IN" dirty="0"/>
          </a:p>
        </p:txBody>
      </p:sp>
      <p:sp>
        <p:nvSpPr>
          <p:cNvPr id="6" name="Rectangle 5"/>
          <p:cNvSpPr/>
          <p:nvPr/>
        </p:nvSpPr>
        <p:spPr>
          <a:xfrm>
            <a:off x="0" y="6427304"/>
            <a:ext cx="1418897" cy="430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www.tila.in</a:t>
            </a:r>
            <a:endParaRPr lang="en-IN" dirty="0"/>
          </a:p>
        </p:txBody>
      </p:sp>
    </p:spTree>
    <p:extLst>
      <p:ext uri="{BB962C8B-B14F-4D97-AF65-F5344CB8AC3E}">
        <p14:creationId xmlns="" xmlns:p14="http://schemas.microsoft.com/office/powerpoint/2010/main" val="7010853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TM04033921[[fn=Damask]]</Template>
  <TotalTime>48</TotalTime>
  <Words>2037</Words>
  <Application>Microsoft Office PowerPoint</Application>
  <PresentationFormat>Custom</PresentationFormat>
  <Paragraphs>254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Damask</vt:lpstr>
      <vt:lpstr>Slide 1</vt:lpstr>
      <vt:lpstr> </vt:lpstr>
      <vt:lpstr> </vt:lpstr>
      <vt:lpstr>Judges of TIMCEE I &amp; II</vt:lpstr>
      <vt:lpstr> </vt:lpstr>
      <vt:lpstr> </vt:lpstr>
      <vt:lpstr>Roots OF TIMCCE</vt:lpstr>
      <vt:lpstr> </vt:lpstr>
      <vt:lpstr> </vt:lpstr>
      <vt:lpstr> </vt:lpstr>
      <vt:lpstr> </vt:lpstr>
      <vt:lpstr> </vt:lpstr>
      <vt:lpstr> </vt:lpstr>
      <vt:lpstr> </vt:lpstr>
      <vt:lpstr> </vt:lpstr>
      <vt:lpstr>Slide 16</vt:lpstr>
      <vt:lpstr> </vt:lpstr>
      <vt:lpstr> </vt:lpstr>
      <vt:lpstr> </vt:lpstr>
      <vt:lpstr> </vt:lpstr>
      <vt:lpstr>Raj Singh Niranjan</vt:lpstr>
      <vt:lpstr> </vt:lpstr>
      <vt:lpstr>REGISTER TODAY &amp; JOIN THE RIGHT TO ENERGY MOVEMENT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Archana</dc:creator>
  <cp:lastModifiedBy>HP</cp:lastModifiedBy>
  <cp:revision>21</cp:revision>
  <dcterms:created xsi:type="dcterms:W3CDTF">2020-08-09T11:22:44Z</dcterms:created>
  <dcterms:modified xsi:type="dcterms:W3CDTF">2020-08-09T12:42:18Z</dcterms:modified>
</cp:coreProperties>
</file>