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ppt/theme/themeOverride2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347" r:id="rId4"/>
    <p:sldId id="293" r:id="rId5"/>
    <p:sldId id="348" r:id="rId6"/>
    <p:sldId id="294" r:id="rId7"/>
    <p:sldId id="295" r:id="rId8"/>
    <p:sldId id="349" r:id="rId9"/>
    <p:sldId id="350" r:id="rId10"/>
    <p:sldId id="353" r:id="rId11"/>
    <p:sldId id="351" r:id="rId12"/>
    <p:sldId id="352" r:id="rId13"/>
    <p:sldId id="354" r:id="rId14"/>
    <p:sldId id="355" r:id="rId15"/>
    <p:sldId id="356" r:id="rId16"/>
    <p:sldId id="357" r:id="rId17"/>
    <p:sldId id="358" r:id="rId18"/>
    <p:sldId id="359" r:id="rId19"/>
    <p:sldId id="360" r:id="rId20"/>
    <p:sldId id="297" r:id="rId21"/>
    <p:sldId id="361" r:id="rId22"/>
    <p:sldId id="362" r:id="rId23"/>
    <p:sldId id="363" r:id="rId24"/>
    <p:sldId id="364" r:id="rId25"/>
    <p:sldId id="365" r:id="rId26"/>
    <p:sldId id="366" r:id="rId27"/>
    <p:sldId id="367" r:id="rId28"/>
    <p:sldId id="368" r:id="rId29"/>
    <p:sldId id="369" r:id="rId30"/>
    <p:sldId id="370" r:id="rId31"/>
    <p:sldId id="299" r:id="rId32"/>
    <p:sldId id="318" r:id="rId33"/>
    <p:sldId id="312" r:id="rId34"/>
    <p:sldId id="317" r:id="rId3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-98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2D8FDA4-DBAE-43D9-A2D4-16A88C85E1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xmlns="" id="{3A73FBF8-A838-461A-963D-95E399660B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xmlns="" id="{D3F5D18D-78F7-4513-AC23-E7F77EC0D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4483D-2F4C-47E5-9712-CC2C7AAE40BB}" type="datetimeFigureOut">
              <a:rPr lang="uk-UA" smtClean="0"/>
              <a:t>27.12.2024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xmlns="" id="{3D4EFD2A-7B7B-48F0-AAAC-8E107013C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xmlns="" id="{09CEC1F0-C5E4-41BA-902F-4BC9040C4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E1F03-54EE-4D9C-9016-C35B6F4CD5F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98806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333FA89-723D-4A4E-897B-7BFD306BE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xmlns="" id="{932F4F6B-2656-4F3A-9AE3-A6066D423F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xmlns="" id="{522C2FC4-9AD6-43D1-8B4E-0BB75ADE4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4483D-2F4C-47E5-9712-CC2C7AAE40BB}" type="datetimeFigureOut">
              <a:rPr lang="uk-UA" smtClean="0"/>
              <a:t>27.12.2024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xmlns="" id="{A9A29C3F-538D-42D9-B643-852792CFE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xmlns="" id="{52B4857C-A0EF-41E1-B32E-06EFF2B81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E1F03-54EE-4D9C-9016-C35B6F4CD5F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78292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xmlns="" id="{A5DF6513-7B6B-426C-AEFB-921712FBC6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xmlns="" id="{73618B55-0AFE-46ED-BE94-09159F69C8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xmlns="" id="{DF54FA74-3FF5-4111-898A-6640A7D56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4483D-2F4C-47E5-9712-CC2C7AAE40BB}" type="datetimeFigureOut">
              <a:rPr lang="uk-UA" smtClean="0"/>
              <a:t>27.12.2024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xmlns="" id="{0C94D2F6-52D0-49AA-9D37-EE837E201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xmlns="" id="{05978725-B404-4E36-8FE2-0400C40CA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E1F03-54EE-4D9C-9016-C35B6F4CD5F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90285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D0A9C98-831B-4114-AC1D-F4C912AA3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7AC7D54C-73F9-4CB4-80A5-F0D7EBF313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xmlns="" id="{CDC9B70F-0CD2-4121-BFA4-F9A236651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4483D-2F4C-47E5-9712-CC2C7AAE40BB}" type="datetimeFigureOut">
              <a:rPr lang="uk-UA" smtClean="0"/>
              <a:t>27.12.2024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xmlns="" id="{42CE3BCC-6F0A-4762-AB45-0F1B58390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xmlns="" id="{537EA967-B1C0-4BF2-89FA-32237DE7B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E1F03-54EE-4D9C-9016-C35B6F4CD5F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4760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B0D5BF9-7986-47DD-AA7A-01D21225B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xmlns="" id="{10D2BEC0-8AAF-4F5F-83C0-B69F927FCB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xmlns="" id="{AB77B049-4998-4878-8940-003974495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4483D-2F4C-47E5-9712-CC2C7AAE40BB}" type="datetimeFigureOut">
              <a:rPr lang="uk-UA" smtClean="0"/>
              <a:t>27.12.2024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xmlns="" id="{8CB49258-E246-47E3-A49B-F12B42023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xmlns="" id="{4F08C326-8696-4FE6-A34A-AB8BE00B5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E1F03-54EE-4D9C-9016-C35B6F4CD5F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63619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A881560-B490-4406-9201-8C922F7B9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2F9AA431-6022-4F01-8870-63FCC6D478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xmlns="" id="{173E3178-71BB-4BC6-AEDD-D65D3029F3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xmlns="" id="{7EA7C71C-21D7-439D-8196-061D5585E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4483D-2F4C-47E5-9712-CC2C7AAE40BB}" type="datetimeFigureOut">
              <a:rPr lang="uk-UA" smtClean="0"/>
              <a:t>27.12.2024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xmlns="" id="{0FCE3C52-7BB2-41E9-93C2-0121AA4E7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xmlns="" id="{48D21442-5E4C-4EC9-AD05-AE1DC7C1C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E1F03-54EE-4D9C-9016-C35B6F4CD5F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38196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B7648E2-4B15-45FA-A4AB-2FD086300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xmlns="" id="{7D491524-7174-4ABC-B905-223091EF42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xmlns="" id="{9D824589-24D9-40BB-AE7A-BB05262C74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xmlns="" id="{C592DBA3-ADCC-4AFA-B17B-FF7B328463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xmlns="" id="{AAB5959D-A00C-4DC7-A2EC-65060FE3F8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xmlns="" id="{8B380F33-F0DB-4490-80A4-A328D4ED3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4483D-2F4C-47E5-9712-CC2C7AAE40BB}" type="datetimeFigureOut">
              <a:rPr lang="uk-UA" smtClean="0"/>
              <a:t>27.12.2024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xmlns="" id="{0024C500-0AC5-4593-A196-7FD54C0C9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xmlns="" id="{F71BCEB1-2156-427D-9484-1E8F3001C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E1F03-54EE-4D9C-9016-C35B6F4CD5F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61308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565427F-B21D-4831-A3B7-B24BED91A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xmlns="" id="{10B89A91-A167-482F-9408-51E030E40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4483D-2F4C-47E5-9712-CC2C7AAE40BB}" type="datetimeFigureOut">
              <a:rPr lang="uk-UA" smtClean="0"/>
              <a:t>27.12.2024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xmlns="" id="{B22109F8-1A99-4E76-AB57-AB705F271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xmlns="" id="{4BCF84E9-4024-48FF-A9E9-AF29C793F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E1F03-54EE-4D9C-9016-C35B6F4CD5F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35654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xmlns="" id="{6519A6B2-CD97-4413-AD48-237FADC5F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4483D-2F4C-47E5-9712-CC2C7AAE40BB}" type="datetimeFigureOut">
              <a:rPr lang="uk-UA" smtClean="0"/>
              <a:t>27.12.2024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xmlns="" id="{43D91978-A703-435F-93E1-0CA6A4B49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xmlns="" id="{D6A4772C-FC29-4EEC-9535-0A3D03139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E1F03-54EE-4D9C-9016-C35B6F4CD5F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79936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F3182AD-33C8-4196-BA93-EFA1AD52E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F15B0000-16B9-4695-A0AA-DB01EBFB24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xmlns="" id="{6B07DF0F-5B3F-492B-90CE-CFB33FA50D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xmlns="" id="{8EF102D7-A425-4F02-A799-F6081E623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4483D-2F4C-47E5-9712-CC2C7AAE40BB}" type="datetimeFigureOut">
              <a:rPr lang="uk-UA" smtClean="0"/>
              <a:t>27.12.2024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xmlns="" id="{FD9602FE-FD39-449D-8D1E-437496BD3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xmlns="" id="{D3D73A57-225B-422D-BE23-EB17F795B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E1F03-54EE-4D9C-9016-C35B6F4CD5F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67124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2F2617B-578E-4128-9FBB-7FEAC4274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xmlns="" id="{B8DB5001-B3E7-4E80-9E24-0E9F1EF376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xmlns="" id="{9A848374-B6D8-4D6C-A682-205B939DFE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xmlns="" id="{F84BB17A-44EA-4DF8-B0A6-B77632E5C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4483D-2F4C-47E5-9712-CC2C7AAE40BB}" type="datetimeFigureOut">
              <a:rPr lang="uk-UA" smtClean="0"/>
              <a:t>27.12.2024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xmlns="" id="{04BE2D17-D51A-427E-B3D3-9D2EE1127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xmlns="" id="{16CF3C10-956E-4FEE-9EF1-17D6CC601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E1F03-54EE-4D9C-9016-C35B6F4CD5F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11612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xmlns="" id="{501E05C3-A95D-4DFF-AD6D-9BCE5B4F3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xmlns="" id="{32A68725-0AF6-4940-8420-CD8C5B563E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xmlns="" id="{B3544BD4-7AEE-4C8F-8B49-2A6FEA6FEE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4483D-2F4C-47E5-9712-CC2C7AAE40BB}" type="datetimeFigureOut">
              <a:rPr lang="uk-UA" smtClean="0"/>
              <a:t>27.12.2024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xmlns="" id="{18CC4B97-559F-44A8-8771-9A02A12E93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xmlns="" id="{271E7E13-75D1-4C25-AF31-C7967558F3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AE1F03-54EE-4D9C-9016-C35B6F4CD5F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49072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info/funding-tenders/opportunities/portal/screen/opportunities/calls-for-proposals?order=DESC&amp;pageNumber=1&amp;pageSize=50&amp;sortBy=startDate&amp;isExactMatch=true&amp;status=31094501,31094502&amp;programmePeriod=2021%20-%202027&amp;frameworkProgramme=43353764&amp;callIdentifier=ERASMUS-JMO-2025-HEI-TCH-RSCH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info/funding-tenders/opportunities/portal/screen/opportunities/topic-details/ERASMUS-JMO-2025-CHAIR?isExactMatch=true&amp;status=31094501,31094502&amp;programmePeriod=2021%20-%202027&amp;frameworkProgramme=43353764&amp;callIdentifier=ERASMUS-JMO-2025-HEI-TCH-RSCH&amp;order=DESC&amp;pageNumber=1&amp;pageSize=50&amp;sortBy=startDate" TargetMode="External"/><Relationship Id="rId2" Type="http://schemas.openxmlformats.org/officeDocument/2006/relationships/hyperlink" Target="https://ec.europa.eu/info/funding-tenders/opportunities/portal/screen/opportunities/topic-details/ERASMUS-JMO-2025-MODULE?isExactMatch=true&amp;status=31094501,31094502&amp;programmePeriod=2021%20-%202027&amp;frameworkProgramme=43353764&amp;callIdentifier=ERASMUS-JMO-2025-HEI-TCH-RSCH&amp;order=DESC&amp;pageNumber=1&amp;pageSize=50&amp;sortBy=startDat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c.europa.eu/info/funding-tenders/opportunities/portal/screen/opportunities/topic-details/ERASMUS-JMO-2025-COE?isExactMatch=true&amp;status=31094501,31094502&amp;programmePeriod=2021%20-%202027&amp;frameworkProgramme=43353764&amp;callIdentifier=ERASMUS-JMO-2025-HEI-TCH-RSCH&amp;order=DESC&amp;pageNumber=1&amp;pageSize=50&amp;sortBy=startDate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Relationship Id="rId5" Type="http://schemas.openxmlformats.org/officeDocument/2006/relationships/image" Target="../media/image20.png"/><Relationship Id="rId4" Type="http://schemas.openxmlformats.org/officeDocument/2006/relationships/hyperlink" Target="https://ec.europa.eu/info/funding-tenders/opportunities/docs/2021-2027/erasmus/temp-form/af/af_erasmus-ls-jmo_en.pdf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Relationship Id="rId5" Type="http://schemas.openxmlformats.org/officeDocument/2006/relationships/image" Target="../media/image21.png"/><Relationship Id="rId4" Type="http://schemas.openxmlformats.org/officeDocument/2006/relationships/hyperlink" Target="https://ec.europa.eu/info/funding-tenders/opportunities/docs/2021-2027/erasmus/temp-form/af/af_erasmus-ls-jmo_en.pdf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Relationship Id="rId5" Type="http://schemas.openxmlformats.org/officeDocument/2006/relationships/image" Target="../media/image22.png"/><Relationship Id="rId4" Type="http://schemas.openxmlformats.org/officeDocument/2006/relationships/hyperlink" Target="https://ec.europa.eu/info/funding-tenders/opportunities/docs/2021-2027/erasmus/temp-form/af/af_erasmus-ls-jmo_en.pdf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.xml"/><Relationship Id="rId5" Type="http://schemas.openxmlformats.org/officeDocument/2006/relationships/image" Target="../media/image23.png"/><Relationship Id="rId4" Type="http://schemas.openxmlformats.org/officeDocument/2006/relationships/hyperlink" Target="https://ec.europa.eu/info/funding-tenders/opportunities/docs/2021-2027/erasmus/temp-form/af/calculator_erasmus-jmo-chairs-modules_en.xlsx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8.xml"/><Relationship Id="rId5" Type="http://schemas.openxmlformats.org/officeDocument/2006/relationships/image" Target="../media/image24.png"/><Relationship Id="rId4" Type="http://schemas.openxmlformats.org/officeDocument/2006/relationships/hyperlink" Target="https://ec.europa.eu/info/funding-tenders/opportunities/docs/2021-2027/erasmus/temp-form/af/calculator_erasmus-jmo-chairs-modules_en.xlsx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9.xml"/><Relationship Id="rId5" Type="http://schemas.openxmlformats.org/officeDocument/2006/relationships/image" Target="../media/image25.png"/><Relationship Id="rId4" Type="http://schemas.openxmlformats.org/officeDocument/2006/relationships/hyperlink" Target="https://ec.europa.eu/info/funding-tenders/opportunities/docs/2021-2027/erasmus/temp-form/af/calculator_erasmus-jmo-chairs-modules_en.xlsx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0.xml"/><Relationship Id="rId5" Type="http://schemas.openxmlformats.org/officeDocument/2006/relationships/image" Target="../media/image26.png"/><Relationship Id="rId4" Type="http://schemas.openxmlformats.org/officeDocument/2006/relationships/hyperlink" Target="https://ec.europa.eu/info/funding-tenders/opportunities/docs/2021-2027/erasmus/temp-form/af/calculator_erasmus-jmo-chairs-modules_en.xlsx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1.xml"/><Relationship Id="rId5" Type="http://schemas.openxmlformats.org/officeDocument/2006/relationships/image" Target="../media/image27.png"/><Relationship Id="rId4" Type="http://schemas.openxmlformats.org/officeDocument/2006/relationships/hyperlink" Target="https://ec.europa.eu/info/funding-tenders/opportunities/docs/2021-2027/erasmus/temp-form/af/detailed-budget-table_erasmus-lsii_en.xls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2.xml"/><Relationship Id="rId5" Type="http://schemas.openxmlformats.org/officeDocument/2006/relationships/image" Target="../media/image28.png"/><Relationship Id="rId4" Type="http://schemas.openxmlformats.org/officeDocument/2006/relationships/hyperlink" Target="https://view.officeapps.live.com/op/view.aspx?src=https://www.eeas.europa.eu/sites/default/files/eu_cv_template_en.doc&amp;wdOrigin=BROWSELINK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ebgate.ec.europa.eu/funding-tenders-opportunities/pages/viewpage.action?pageId=1867927" TargetMode="External"/><Relationship Id="rId2" Type="http://schemas.openxmlformats.org/officeDocument/2006/relationships/hyperlink" Target="https://ec.europa.eu/info/funding-tenders/opportunities/docs/2021-2027/common/it-manuals/user-manual_sep_en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acea.ec.europa.eu/index_en" TargetMode="External"/><Relationship Id="rId3" Type="http://schemas.openxmlformats.org/officeDocument/2006/relationships/hyperlink" Target="https://erasmusplus.org.ua/novyny/4147-novyi-portal-dlia-pidtrymky-doslidnykiv-ukrainy-vid-yes-european-research-area-for-ukraine-era4ukraine.html" TargetMode="External"/><Relationship Id="rId7" Type="http://schemas.openxmlformats.org/officeDocument/2006/relationships/hyperlink" Target="https://erasmus-plus.ec.europa.eu/programme-guide/erasmusplus-programme-guide" TargetMode="External"/><Relationship Id="rId2" Type="http://schemas.openxmlformats.org/officeDocument/2006/relationships/hyperlink" Target="https://erasmusplus.org.ua/novyny/4158-initsiatyva-academics-to-academics-a2a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rasmus-plus.ec.europa.eu/" TargetMode="External"/><Relationship Id="rId5" Type="http://schemas.openxmlformats.org/officeDocument/2006/relationships/hyperlink" Target="https://webgate.ec.europa.eu/funding-tenders-opportunities/display/OM/Online+Manual" TargetMode="External"/><Relationship Id="rId4" Type="http://schemas.openxmlformats.org/officeDocument/2006/relationships/hyperlink" Target="https://erasmusplus.org.ua/novyny/4142-vazhlyvo-dlia-vykonavtsiv-ta-potentsiinykh-uchasnykiv-prohramy-yes-erazmus.html" TargetMode="External"/><Relationship Id="rId9" Type="http://schemas.openxmlformats.org/officeDocument/2006/relationships/hyperlink" Target="https://ec.europa.eu/info/funding-tenders/opportunities/portal/screen/home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erasmusplus.org.ua/erasmus/novyny-i-baza-proektiv.html" TargetMode="External"/><Relationship Id="rId2" Type="http://schemas.openxmlformats.org/officeDocument/2006/relationships/hyperlink" Target="https://ec.europa.eu/programmes/erasmus-plus/projects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rasmusplus.org.ua/" TargetMode="External"/><Relationship Id="rId4" Type="http://schemas.openxmlformats.org/officeDocument/2006/relationships/hyperlink" Target="https://erasmusplus.mci-events.eu/speakers/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ERASMUSPLUS.ORG.UA" TargetMode="External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facebook.com/NEOinUkraine/" TargetMode="External"/><Relationship Id="rId4" Type="http://schemas.openxmlformats.org/officeDocument/2006/relationships/hyperlink" Target="mailto:office@erasmusplus.org.ua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267E802-7E7B-4C1F-972E-0CC794F5E7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338" y="3718544"/>
            <a:ext cx="7495915" cy="1047960"/>
          </a:xfrm>
          <a:solidFill>
            <a:srgbClr val="FFFF00"/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l"/>
            <a:r>
              <a:rPr lang="uk-UA" sz="3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Підготовка та  подання заявки на Порталі </a:t>
            </a:r>
            <a:r>
              <a:rPr lang="en-GB" sz="3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rId3"/>
              </a:rPr>
              <a:t>EU Funding &amp; Tenders Portal</a:t>
            </a:r>
            <a:endParaRPr lang="uk-UA" sz="3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xmlns="" id="{AD48A8A2-B35F-4F5A-9351-DA88439C9E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337" y="4943567"/>
            <a:ext cx="7190342" cy="482843"/>
          </a:xfrm>
        </p:spPr>
        <p:txBody>
          <a:bodyPr>
            <a:normAutofit/>
          </a:bodyPr>
          <a:lstStyle/>
          <a:p>
            <a:pPr algn="l"/>
            <a:r>
              <a:rPr lang="uk-UA" sz="2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Спікер</a:t>
            </a:r>
            <a:r>
              <a:rPr lang="uk-UA" sz="2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uk-UA" sz="2200" b="1" dirty="0">
                <a:solidFill>
                  <a:srgbClr val="002060"/>
                </a:solidFill>
              </a:rPr>
              <a:t>Петро Крайнік</a:t>
            </a:r>
            <a:r>
              <a:rPr lang="uk-UA" sz="2200" dirty="0">
                <a:solidFill>
                  <a:srgbClr val="002060"/>
                </a:solidFill>
              </a:rPr>
              <a:t>, менеджер НЕО в Україні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A267E802-7E7B-4C1F-972E-0CC794F5E777}"/>
              </a:ext>
            </a:extLst>
          </p:cNvPr>
          <p:cNvSpPr txBox="1">
            <a:spLocks/>
          </p:cNvSpPr>
          <p:nvPr/>
        </p:nvSpPr>
        <p:spPr>
          <a:xfrm>
            <a:off x="154144" y="1775614"/>
            <a:ext cx="5670923" cy="104796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uk-UA" sz="28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Напрям Жан Моне 2025</a:t>
            </a:r>
          </a:p>
        </p:txBody>
      </p:sp>
    </p:spTree>
    <p:extLst>
      <p:ext uri="{BB962C8B-B14F-4D97-AF65-F5344CB8AC3E}">
        <p14:creationId xmlns:p14="http://schemas.microsoft.com/office/powerpoint/2010/main" val="2191033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49B95356-32FF-38F0-63A6-228822E0EA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CEDDAB05-EA6B-E9AF-7606-A722ABCD6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507" y="354108"/>
            <a:ext cx="9132983" cy="725545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Модуль Жан Моне: </a:t>
            </a:r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робота над заявкою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F8DDDF3-883F-D95D-43CA-885487716901}"/>
              </a:ext>
            </a:extLst>
          </p:cNvPr>
          <p:cNvSpPr txBox="1"/>
          <p:nvPr/>
        </p:nvSpPr>
        <p:spPr>
          <a:xfrm>
            <a:off x="8919412" y="2884438"/>
            <a:ext cx="287153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002060"/>
                </a:solidFill>
                <a:highlight>
                  <a:srgbClr val="FFFF00"/>
                </a:highlight>
                <a:latin typeface="Calibri" panose="020F0502020204030204"/>
              </a:rPr>
              <a:t>Внесення інформації в частину А заявки: опція «так» для додання інформації про відхилену раніше заявку</a:t>
            </a:r>
            <a:endParaRPr lang="en-US" sz="2400" b="1" dirty="0">
              <a:solidFill>
                <a:srgbClr val="002060"/>
              </a:solidFill>
              <a:highlight>
                <a:srgbClr val="FFFF00"/>
              </a:highlight>
              <a:latin typeface="Calibri" panose="020F0502020204030204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8A08F7BB-6C98-0EC6-C77E-ECC1E380D7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347" y="1387892"/>
            <a:ext cx="8530390" cy="4798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7755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EF5A3230-C6DE-AA09-6029-0A9541D1D5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5867438F-6028-0EB5-CC46-E933F2535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507" y="354108"/>
            <a:ext cx="9132983" cy="725545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Модуль Жан Моне: </a:t>
            </a:r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робота над заявкою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3A956CC-9AD7-9B6B-4911-D8BDD04EFF3E}"/>
              </a:ext>
            </a:extLst>
          </p:cNvPr>
          <p:cNvSpPr txBox="1"/>
          <p:nvPr/>
        </p:nvSpPr>
        <p:spPr>
          <a:xfrm>
            <a:off x="9463490" y="2754868"/>
            <a:ext cx="189296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002060"/>
                </a:solidFill>
                <a:highlight>
                  <a:srgbClr val="FFFF00"/>
                </a:highlight>
                <a:latin typeface="Calibri" panose="020F0502020204030204"/>
              </a:rPr>
              <a:t>Внесення інформації в частину А заявки: загальна інформація</a:t>
            </a:r>
            <a:endParaRPr lang="en-US" sz="2400" b="1" dirty="0">
              <a:solidFill>
                <a:srgbClr val="002060"/>
              </a:solidFill>
              <a:highlight>
                <a:srgbClr val="FFFF00"/>
              </a:highlight>
              <a:latin typeface="Calibri" panose="020F0502020204030204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5EC54A41-25A8-1BDD-2C25-238768B48E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390" y="1371850"/>
            <a:ext cx="8450178" cy="475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6619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0C9C4ADF-23AD-180F-19E8-D256B4C5C6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C8083269-6A7D-49D2-C5CC-A0B224E3B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507" y="354108"/>
            <a:ext cx="9132983" cy="725545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Модуль Жан Моне: </a:t>
            </a:r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робота над заявкою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F03E8F0-6DBE-C7FA-E362-C9B5A88A4261}"/>
              </a:ext>
            </a:extLst>
          </p:cNvPr>
          <p:cNvSpPr txBox="1"/>
          <p:nvPr/>
        </p:nvSpPr>
        <p:spPr>
          <a:xfrm>
            <a:off x="9336506" y="3429000"/>
            <a:ext cx="213224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002060"/>
                </a:solidFill>
                <a:highlight>
                  <a:srgbClr val="FFFF00"/>
                </a:highlight>
                <a:latin typeface="Calibri" panose="020F0502020204030204"/>
              </a:rPr>
              <a:t>Внесення інформації в частину А заявки: Розділ декларації доброчесності</a:t>
            </a:r>
            <a:endParaRPr lang="en-US" sz="2400" b="1" dirty="0">
              <a:solidFill>
                <a:srgbClr val="002060"/>
              </a:solidFill>
              <a:highlight>
                <a:srgbClr val="FFFF00"/>
              </a:highlight>
              <a:latin typeface="Calibri" panose="020F0502020204030204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55ACF41-355C-6E2E-6EAB-D5786767A9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473" y="1500187"/>
            <a:ext cx="8225589" cy="4626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6997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E8370DF6-71A8-CA8C-427A-4D27CEFBF3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E7FF779F-9437-C7C2-CDB1-6583F398E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507" y="354108"/>
            <a:ext cx="9132983" cy="725545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Модуль Жан Моне: </a:t>
            </a:r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робота над заявкою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A739013-012B-A3C6-CFCF-B02DB33F5807}"/>
              </a:ext>
            </a:extLst>
          </p:cNvPr>
          <p:cNvSpPr txBox="1"/>
          <p:nvPr/>
        </p:nvSpPr>
        <p:spPr>
          <a:xfrm>
            <a:off x="9336506" y="3429000"/>
            <a:ext cx="213224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002060"/>
                </a:solidFill>
                <a:highlight>
                  <a:srgbClr val="FFFF00"/>
                </a:highlight>
                <a:latin typeface="Calibri" panose="020F0502020204030204"/>
              </a:rPr>
              <a:t>Внесення інформації в частину А заявки: </a:t>
            </a:r>
            <a:r>
              <a:rPr lang="en-US" sz="2400" b="1" dirty="0">
                <a:solidFill>
                  <a:srgbClr val="002060"/>
                </a:solidFill>
                <a:highlight>
                  <a:srgbClr val="FFFF00"/>
                </a:highlight>
                <a:latin typeface="Calibri" panose="020F0502020204030204"/>
              </a:rPr>
              <a:t>Participants and Contacts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0BFC11BB-7504-8066-AA26-012F30A459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431" y="1387892"/>
            <a:ext cx="8498305" cy="4780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1159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B10BF213-91F8-40C5-8843-027EAA0F50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D55D14EE-E65C-7669-E705-BAF69044F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507" y="354108"/>
            <a:ext cx="9132983" cy="725545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Модуль Жан Моне: </a:t>
            </a:r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робота над заявкою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CDF801A-32B4-3DB5-1AEF-29ABB94C1875}"/>
              </a:ext>
            </a:extLst>
          </p:cNvPr>
          <p:cNvSpPr txBox="1"/>
          <p:nvPr/>
        </p:nvSpPr>
        <p:spPr>
          <a:xfrm>
            <a:off x="9336506" y="3429000"/>
            <a:ext cx="213224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002060"/>
                </a:solidFill>
                <a:highlight>
                  <a:srgbClr val="FFFF00"/>
                </a:highlight>
                <a:latin typeface="Calibri" panose="020F0502020204030204"/>
              </a:rPr>
              <a:t>Внесення інформації в частину А заявки: Бюджет</a:t>
            </a:r>
            <a:endParaRPr lang="en-US" sz="2400" b="1" dirty="0">
              <a:solidFill>
                <a:srgbClr val="002060"/>
              </a:solidFill>
              <a:highlight>
                <a:srgbClr val="FFFF00"/>
              </a:highlight>
              <a:latin typeface="Calibri" panose="020F0502020204030204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ED2C8D9-F987-A00F-ADA0-7E84629993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473" y="1355808"/>
            <a:ext cx="8514347" cy="478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4072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6A1B55C7-CF8C-2740-15A2-56B98D5816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7606AB26-F02D-ED49-7055-B209B2B1D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507" y="354108"/>
            <a:ext cx="9132983" cy="725545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Модуль Жан Моне: </a:t>
            </a:r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робота над заявкою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48278B7-31DA-2575-9751-799BC1B65E25}"/>
              </a:ext>
            </a:extLst>
          </p:cNvPr>
          <p:cNvSpPr txBox="1"/>
          <p:nvPr/>
        </p:nvSpPr>
        <p:spPr>
          <a:xfrm>
            <a:off x="9127958" y="3429000"/>
            <a:ext cx="234079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002060"/>
                </a:solidFill>
                <a:highlight>
                  <a:srgbClr val="FFFF00"/>
                </a:highlight>
                <a:latin typeface="Calibri" panose="020F0502020204030204"/>
              </a:rPr>
              <a:t>Внесення інформації в частину А заявки: 4 – Не застосовується</a:t>
            </a:r>
            <a:endParaRPr lang="en-US" sz="2400" b="1" dirty="0">
              <a:solidFill>
                <a:srgbClr val="002060"/>
              </a:solidFill>
              <a:highlight>
                <a:srgbClr val="FFFF00"/>
              </a:highlight>
              <a:latin typeface="Calibri" panose="020F0502020204030204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7A606BE1-5477-DD0C-A43F-871C2D0FFC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474" y="1500187"/>
            <a:ext cx="8369968" cy="4708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76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29BB8556-0703-019D-FD3E-927126F3CD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1026646D-DCAB-E3E3-E45A-34AAD38EE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507" y="354108"/>
            <a:ext cx="9132983" cy="725545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Модуль Жан Моне: </a:t>
            </a:r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робота над заявкою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197001E-248E-B1BB-63BD-CF561CD2D8AE}"/>
              </a:ext>
            </a:extLst>
          </p:cNvPr>
          <p:cNvSpPr txBox="1"/>
          <p:nvPr/>
        </p:nvSpPr>
        <p:spPr>
          <a:xfrm>
            <a:off x="9127958" y="3429000"/>
            <a:ext cx="234079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002060"/>
                </a:solidFill>
                <a:highlight>
                  <a:srgbClr val="FFFF00"/>
                </a:highlight>
                <a:latin typeface="Calibri" panose="020F0502020204030204"/>
              </a:rPr>
              <a:t>Заповнення форми: Коротка інструкція</a:t>
            </a:r>
            <a:endParaRPr lang="en-US" sz="2400" b="1" dirty="0">
              <a:solidFill>
                <a:srgbClr val="002060"/>
              </a:solidFill>
              <a:highlight>
                <a:srgbClr val="FFFF00"/>
              </a:highlight>
              <a:latin typeface="Calibri" panose="020F0502020204030204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9F283C9-C38F-AB09-9C76-B71BA4367B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431" y="1387892"/>
            <a:ext cx="8498306" cy="4780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2246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EC09D214-0286-4610-0542-16572D4FF4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7A1C890D-96B9-5B65-34E4-976952B09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507" y="354108"/>
            <a:ext cx="9132983" cy="725545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Модуль Жан Моне: </a:t>
            </a:r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робота над заявкою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8D82A11-D4D2-F975-1345-92E0F8B5CE23}"/>
              </a:ext>
            </a:extLst>
          </p:cNvPr>
          <p:cNvSpPr txBox="1"/>
          <p:nvPr/>
        </p:nvSpPr>
        <p:spPr>
          <a:xfrm>
            <a:off x="9127958" y="3429000"/>
            <a:ext cx="234079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002060"/>
                </a:solidFill>
                <a:highlight>
                  <a:srgbClr val="FFFF00"/>
                </a:highlight>
                <a:latin typeface="Calibri" panose="020F0502020204030204"/>
              </a:rPr>
              <a:t>Заповнення форми: Коротка інструкція</a:t>
            </a:r>
            <a:endParaRPr lang="en-US" sz="2400" b="1" dirty="0">
              <a:solidFill>
                <a:srgbClr val="002060"/>
              </a:solidFill>
              <a:highlight>
                <a:srgbClr val="FFFF00"/>
              </a:highlight>
              <a:latin typeface="Calibri" panose="020F0502020204030204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61626C18-897C-9F5F-73C9-803E60F082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304" y="1323723"/>
            <a:ext cx="8658727" cy="4870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627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A805DFCA-637D-D026-AAFD-8E71DA6362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AF4ED740-434B-AE6C-A330-2623C00F1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507" y="354108"/>
            <a:ext cx="9132983" cy="725545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Модуль Жан Моне: </a:t>
            </a:r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робота над заявкою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2F2B0D3-B61D-D129-0258-C2E8433838C1}"/>
              </a:ext>
            </a:extLst>
          </p:cNvPr>
          <p:cNvSpPr txBox="1"/>
          <p:nvPr/>
        </p:nvSpPr>
        <p:spPr>
          <a:xfrm>
            <a:off x="9127958" y="3429000"/>
            <a:ext cx="234079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002060"/>
                </a:solidFill>
                <a:highlight>
                  <a:srgbClr val="FFFF00"/>
                </a:highlight>
                <a:latin typeface="Calibri" panose="020F0502020204030204"/>
              </a:rPr>
              <a:t>Заповнення форми: Коротка інструкція</a:t>
            </a:r>
            <a:endParaRPr lang="en-US" sz="2400" b="1" dirty="0">
              <a:solidFill>
                <a:srgbClr val="002060"/>
              </a:solidFill>
              <a:highlight>
                <a:srgbClr val="FFFF00"/>
              </a:highlight>
              <a:latin typeface="Calibri" panose="020F0502020204030204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22A343F-571F-38AF-6D20-64157B4223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347" y="1371850"/>
            <a:ext cx="8562474" cy="481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3998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F5F860BD-2BF2-2294-D993-3F272E1BAC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E2BE3483-6547-F7BC-D39F-6F2B834CD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507" y="354108"/>
            <a:ext cx="9132983" cy="725545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Модуль Жан Моне: </a:t>
            </a:r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робота над заявкою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794FB6C-D32F-191F-29C4-29DA0A977E71}"/>
              </a:ext>
            </a:extLst>
          </p:cNvPr>
          <p:cNvSpPr txBox="1"/>
          <p:nvPr/>
        </p:nvSpPr>
        <p:spPr>
          <a:xfrm>
            <a:off x="9127958" y="3429000"/>
            <a:ext cx="234079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002060"/>
                </a:solidFill>
                <a:highlight>
                  <a:srgbClr val="FFFF00"/>
                </a:highlight>
                <a:latin typeface="Calibri" panose="020F0502020204030204"/>
              </a:rPr>
              <a:t>Основне вікно заявки: прикріплення частини В та додатків</a:t>
            </a:r>
            <a:endParaRPr lang="en-US" sz="2400" b="1" dirty="0">
              <a:solidFill>
                <a:srgbClr val="002060"/>
              </a:solidFill>
              <a:highlight>
                <a:srgbClr val="FFFF00"/>
              </a:highlight>
              <a:latin typeface="Calibri" panose="020F0502020204030204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D4390ADA-6F22-E36B-ECB1-D31BF1EB96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474" y="1323724"/>
            <a:ext cx="8674768" cy="4879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9770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93FE390C-CCF9-4C18-A1C9-24E9F9876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507" y="354108"/>
            <a:ext cx="9132983" cy="725545"/>
          </a:xfrm>
        </p:spPr>
        <p:txBody>
          <a:bodyPr>
            <a:normAutofit fontScale="90000"/>
          </a:bodyPr>
          <a:lstStyle/>
          <a:p>
            <a:r>
              <a:rPr lang="uk-UA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Які типи проєктів підтримуються для України?</a:t>
            </a:r>
            <a:endParaRPr lang="uk-UA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78CE5BC-C1CD-41DC-939C-49FF02A8F6D0}"/>
              </a:ext>
            </a:extLst>
          </p:cNvPr>
          <p:cNvSpPr txBox="1"/>
          <p:nvPr/>
        </p:nvSpPr>
        <p:spPr>
          <a:xfrm>
            <a:off x="330507" y="2198738"/>
            <a:ext cx="10805765" cy="347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90000"/>
              </a:lnSpc>
              <a:spcAft>
                <a:spcPts val="600"/>
              </a:spcAft>
              <a:defRPr/>
            </a:pPr>
            <a:r>
              <a:rPr lang="uk-UA" sz="3200" b="1" dirty="0">
                <a:solidFill>
                  <a:srgbClr val="002060"/>
                </a:solidFill>
              </a:rPr>
              <a:t>Проєкти з викладання та досліджень у сфері вищої освіти/ </a:t>
            </a:r>
          </a:p>
          <a:p>
            <a:pPr lvl="0" algn="just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3200" b="1" dirty="0">
                <a:solidFill>
                  <a:srgbClr val="002060"/>
                </a:solidFill>
              </a:rPr>
              <a:t>Jean Monnet Actions in the field of higher education</a:t>
            </a:r>
            <a:r>
              <a:rPr lang="uk-UA" sz="3200" b="1" dirty="0">
                <a:solidFill>
                  <a:srgbClr val="002060"/>
                </a:solidFill>
              </a:rPr>
              <a:t>:</a:t>
            </a:r>
            <a:endParaRPr kumimoji="0" lang="uk-UA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457200" lvl="0" indent="-4572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-UA" sz="3200" dirty="0">
                <a:solidFill>
                  <a:srgbClr val="002060"/>
                </a:solidFill>
              </a:rPr>
              <a:t>Модуль Жан Моне: </a:t>
            </a:r>
            <a:r>
              <a:rPr lang="en-GB" sz="3200" dirty="0">
                <a:hlinkClick r:id="rId2"/>
              </a:rPr>
              <a:t>ERASMUS-JMO-2025-MODULE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endParaRPr lang="uk-UA" sz="3200" dirty="0">
              <a:solidFill>
                <a:srgbClr val="002060"/>
              </a:solidFill>
            </a:endParaRPr>
          </a:p>
          <a:p>
            <a:pPr marL="457200" lvl="0" indent="-4572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-UA" sz="3200" dirty="0">
                <a:solidFill>
                  <a:srgbClr val="002060"/>
                </a:solidFill>
              </a:rPr>
              <a:t>Кафедра Жан Моне: </a:t>
            </a:r>
            <a:r>
              <a:rPr lang="en-GB" sz="3200" dirty="0">
                <a:solidFill>
                  <a:srgbClr val="002060"/>
                </a:solidFill>
                <a:hlinkClick r:id="rId3"/>
              </a:rPr>
              <a:t>ERASMUS-JMO-2025-CHAIR</a:t>
            </a:r>
            <a:endParaRPr lang="uk-UA" sz="3200" dirty="0">
              <a:solidFill>
                <a:srgbClr val="002060"/>
              </a:solidFill>
            </a:endParaRPr>
          </a:p>
          <a:p>
            <a:pPr marL="457200" lvl="0" indent="-4572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-UA" sz="3200" dirty="0">
                <a:solidFill>
                  <a:srgbClr val="002060"/>
                </a:solidFill>
              </a:rPr>
              <a:t>Центр досконалості Жан Моне: </a:t>
            </a:r>
            <a:r>
              <a:rPr lang="en-GB" sz="3200" dirty="0">
                <a:solidFill>
                  <a:srgbClr val="002060"/>
                </a:solidFill>
                <a:hlinkClick r:id="rId4"/>
              </a:rPr>
              <a:t>ERASMUS-JMO-2025-COE</a:t>
            </a:r>
            <a:endParaRPr lang="uk-UA" sz="3200" dirty="0">
              <a:solidFill>
                <a:srgbClr val="002060"/>
              </a:solidFill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2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55003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44F977B5-01E1-45ED-9262-11DC3FDE8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507" y="354108"/>
            <a:ext cx="9132983" cy="725545"/>
          </a:xfrm>
        </p:spPr>
        <p:txBody>
          <a:bodyPr>
            <a:normAutofit/>
          </a:bodyPr>
          <a:lstStyle/>
          <a:p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Складові частини заявки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0B85520-B4D9-4FB3-9300-35DA1D6B8316}"/>
              </a:ext>
            </a:extLst>
          </p:cNvPr>
          <p:cNvSpPr txBox="1"/>
          <p:nvPr/>
        </p:nvSpPr>
        <p:spPr>
          <a:xfrm>
            <a:off x="330506" y="1373714"/>
            <a:ext cx="9005517" cy="4669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lvl="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uk-UA" sz="2400" dirty="0">
                <a:solidFill>
                  <a:srgbClr val="002060"/>
                </a:solidFill>
                <a:cs typeface="Arial" panose="020B0604020202020204" pitchFamily="34" charset="0"/>
              </a:rPr>
              <a:t>Частина А  (потрібно натиснути на синю кнопку </a:t>
            </a:r>
            <a:r>
              <a:rPr lang="en-GB" sz="2400" dirty="0">
                <a:solidFill>
                  <a:srgbClr val="002060"/>
                </a:solidFill>
                <a:cs typeface="Arial" panose="020B0604020202020204" pitchFamily="34" charset="0"/>
              </a:rPr>
              <a:t>Edit forms) </a:t>
            </a:r>
            <a:r>
              <a:rPr lang="uk-UA" sz="2400" dirty="0">
                <a:solidFill>
                  <a:srgbClr val="002060"/>
                </a:solidFill>
                <a:cs typeface="Arial" panose="020B0604020202020204" pitchFamily="34" charset="0"/>
              </a:rPr>
              <a:t>генерується в системі після заповнення інформації у вікнах/скрінах системи.</a:t>
            </a:r>
          </a:p>
          <a:p>
            <a:pPr marL="228600" lvl="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uk-UA" sz="2400" dirty="0">
                <a:solidFill>
                  <a:srgbClr val="002060"/>
                </a:solidFill>
                <a:cs typeface="Arial" panose="020B0604020202020204" pitchFamily="34" charset="0"/>
              </a:rPr>
              <a:t>Частина В є шаблоном для заповнення (документ у </a:t>
            </a:r>
            <a:r>
              <a:rPr lang="en-GB" sz="2400" dirty="0">
                <a:solidFill>
                  <a:srgbClr val="002060"/>
                </a:solidFill>
                <a:cs typeface="Arial" panose="020B0604020202020204" pitchFamily="34" charset="0"/>
              </a:rPr>
              <a:t>Word-</a:t>
            </a:r>
            <a:r>
              <a:rPr lang="uk-UA" sz="2400" dirty="0">
                <a:solidFill>
                  <a:srgbClr val="002060"/>
                </a:solidFill>
                <a:cs typeface="Arial" panose="020B0604020202020204" pitchFamily="34" charset="0"/>
              </a:rPr>
              <a:t>форматі); має обмеження в 40 сторінок для модулів та кафедр Жан Моне, в 70 сторінок для інших типів проєктів, якщо не зазначена інша інформація в конкурсі та Керівництві до Програми. Сторінки, які виходять за межі зазначеної кількості, не будуть видимі для експертів з оцінювання.</a:t>
            </a:r>
          </a:p>
          <a:p>
            <a:pPr marL="228600" lvl="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uk-UA" sz="2400" dirty="0">
                <a:solidFill>
                  <a:srgbClr val="002060"/>
                </a:solidFill>
                <a:cs typeface="Arial" panose="020B0604020202020204" pitchFamily="34" charset="0"/>
              </a:rPr>
              <a:t>Частина В має додатки, сторінки яких не враховуються в зазначеному ліміті, але обмежуються кількістю мегабайт інформації, що зазначено в системі при роботі з заявкою та завантаженні додатків.</a:t>
            </a:r>
            <a:endParaRPr kumimoji="0" lang="uk-UA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6751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44F977B5-01E1-45ED-9262-11DC3FDE8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507" y="354108"/>
            <a:ext cx="9132983" cy="725545"/>
          </a:xfrm>
        </p:spPr>
        <p:txBody>
          <a:bodyPr>
            <a:normAutofit/>
          </a:bodyPr>
          <a:lstStyle/>
          <a:p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Складові частини заявки</a:t>
            </a:r>
            <a:endParaRPr lang="uk-UA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0B85520-B4D9-4FB3-9300-35DA1D6B8316}"/>
              </a:ext>
            </a:extLst>
          </p:cNvPr>
          <p:cNvSpPr txBox="1"/>
          <p:nvPr/>
        </p:nvSpPr>
        <p:spPr>
          <a:xfrm>
            <a:off x="330505" y="1373714"/>
            <a:ext cx="9824147" cy="50023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Усі шаблони та додатки заявки (частина В,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CVs, </a:t>
            </a: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список попередніх проєктів університету, якщо є такі проєкти, завантажуються у зазначеному в опції форматі – як правило,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pdf, </a:t>
            </a: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калькулятор бюджету (для модулів та кафедр) чи детальний бюджет (для центрів досконалості) завантажується у форматі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Excel, </a:t>
            </a: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прикріплюються безпосередньо в системі, в основному вікні заявки.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При заповненні частини В є розділи, які не стосуються модулів та кафедр Жан Моне, про що зазначено в цих розділах, напр.: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Cost effectiveness and financial management (n/a for JMO Chairs and JMO Modules).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Всі інші розділи заповнюєте та вносите інформацію, яку вважаєте необхідною для оцінки заявки. Усі розділи, що не заповнюються, обов'язково залишаються в документі (з шаблону нічого не видаляється).</a:t>
            </a:r>
          </a:p>
        </p:txBody>
      </p:sp>
    </p:spTree>
    <p:extLst>
      <p:ext uri="{BB962C8B-B14F-4D97-AF65-F5344CB8AC3E}">
        <p14:creationId xmlns:p14="http://schemas.microsoft.com/office/powerpoint/2010/main" val="41584762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18120ABD-16F5-B797-262C-A2B6D3072C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7C6B734C-2056-B580-5BF3-2E559DF7F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507" y="354108"/>
            <a:ext cx="9132983" cy="725545"/>
          </a:xfrm>
        </p:spPr>
        <p:txBody>
          <a:bodyPr>
            <a:normAutofit/>
          </a:bodyPr>
          <a:lstStyle/>
          <a:p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Складові частини заявки</a:t>
            </a:r>
            <a:endParaRPr lang="uk-UA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E179CE6-1B19-519E-C42F-2A1811912924}"/>
              </a:ext>
            </a:extLst>
          </p:cNvPr>
          <p:cNvSpPr txBox="1"/>
          <p:nvPr/>
        </p:nvSpPr>
        <p:spPr>
          <a:xfrm>
            <a:off x="9256295" y="2801462"/>
            <a:ext cx="2101516" cy="30839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uk-UA" sz="2400" b="1" dirty="0">
                <a:solidFill>
                  <a:srgbClr val="002060"/>
                </a:solidFill>
                <a:highlight>
                  <a:srgbClr val="FFFF00"/>
                </a:highlight>
                <a:latin typeface="Calibri" panose="020F0502020204030204"/>
                <a:hlinkClick r:id="rId4"/>
              </a:rPr>
              <a:t>Стандартна аплікаційна форма</a:t>
            </a:r>
            <a:r>
              <a:rPr lang="uk-UA" sz="2400" b="1" dirty="0">
                <a:solidFill>
                  <a:srgbClr val="002060"/>
                </a:solidFill>
                <a:highlight>
                  <a:srgbClr val="FFFF00"/>
                </a:highlight>
                <a:latin typeface="Calibri" panose="020F0502020204030204"/>
              </a:rPr>
              <a:t>: інструктивний зразок, не для заповнення: перші 13 сторінок про частину 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771EC2F-6408-63C9-AAC7-CF380EE1FD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463" y="1443790"/>
            <a:ext cx="8357937" cy="470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0122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FA6DE1B2-D00A-1113-E62E-2F26196D3E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815C7DC1-7C95-75E4-2EC4-861DE055F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507" y="354108"/>
            <a:ext cx="9132983" cy="725545"/>
          </a:xfrm>
        </p:spPr>
        <p:txBody>
          <a:bodyPr>
            <a:normAutofit/>
          </a:bodyPr>
          <a:lstStyle/>
          <a:p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Складові частини заявки</a:t>
            </a:r>
            <a:endParaRPr lang="uk-UA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362E011-0048-CB24-77EC-15A6A48AD3F2}"/>
              </a:ext>
            </a:extLst>
          </p:cNvPr>
          <p:cNvSpPr txBox="1"/>
          <p:nvPr/>
        </p:nvSpPr>
        <p:spPr>
          <a:xfrm>
            <a:off x="9463490" y="2929798"/>
            <a:ext cx="2101516" cy="27515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uk-UA" sz="2400" b="1" dirty="0">
                <a:solidFill>
                  <a:srgbClr val="002060"/>
                </a:solidFill>
                <a:highlight>
                  <a:srgbClr val="FFFF00"/>
                </a:highlight>
                <a:latin typeface="Calibri" panose="020F0502020204030204"/>
                <a:hlinkClick r:id="rId4"/>
              </a:rPr>
              <a:t>Стандартна аплікаційна форма</a:t>
            </a:r>
            <a:r>
              <a:rPr lang="uk-UA" sz="2400" b="1" dirty="0">
                <a:solidFill>
                  <a:srgbClr val="002060"/>
                </a:solidFill>
                <a:highlight>
                  <a:srgbClr val="FFFF00"/>
                </a:highlight>
                <a:latin typeface="Calibri" panose="020F0502020204030204"/>
              </a:rPr>
              <a:t>: інструктивний зразок, не для заповнення: з 14 сторінки про частину В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BC4D754-7A93-4221-51B6-7C99EF1A55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028" y="1362397"/>
            <a:ext cx="8578961" cy="482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7343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4A309A09-2112-474A-CE5F-83C34D0FB5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90AD1BD0-91B8-57B9-D0E7-6A8522BD7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507" y="354108"/>
            <a:ext cx="9132983" cy="725545"/>
          </a:xfrm>
        </p:spPr>
        <p:txBody>
          <a:bodyPr>
            <a:normAutofit/>
          </a:bodyPr>
          <a:lstStyle/>
          <a:p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Складові частини заявки</a:t>
            </a:r>
            <a:endParaRPr lang="uk-UA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6892037-2387-608D-AD4C-FA1054ECBB27}"/>
              </a:ext>
            </a:extLst>
          </p:cNvPr>
          <p:cNvSpPr txBox="1"/>
          <p:nvPr/>
        </p:nvSpPr>
        <p:spPr>
          <a:xfrm>
            <a:off x="8791075" y="2730813"/>
            <a:ext cx="312821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uk-UA" sz="2400" b="1" dirty="0">
                <a:solidFill>
                  <a:srgbClr val="002060"/>
                </a:solidFill>
                <a:highlight>
                  <a:srgbClr val="FFFF00"/>
                </a:highlight>
                <a:latin typeface="Calibri" panose="020F0502020204030204"/>
                <a:hlinkClick r:id="rId4"/>
              </a:rPr>
              <a:t>Стандартна аплікаційна форма</a:t>
            </a:r>
            <a:r>
              <a:rPr lang="uk-UA" sz="2400" b="1" dirty="0">
                <a:solidFill>
                  <a:srgbClr val="002060"/>
                </a:solidFill>
                <a:highlight>
                  <a:srgbClr val="FFFF00"/>
                </a:highlight>
                <a:latin typeface="Calibri" panose="020F0502020204030204"/>
              </a:rPr>
              <a:t>: інструктивний зразок, не для заповнення: перелік проєктів ЄС в університеті – бажано скопіювати зразок таблиці та заповнити перелік окремим документом.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0B85866-D93F-7251-BFE5-7EF4741547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379" y="1427746"/>
            <a:ext cx="8390021" cy="4719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9065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7C2C7F24-6051-4EE8-A532-FE8A6FAD02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2309C9F3-D089-0AB5-C7C0-F6A6E1A62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507" y="354108"/>
            <a:ext cx="9132983" cy="725545"/>
          </a:xfrm>
        </p:spPr>
        <p:txBody>
          <a:bodyPr>
            <a:normAutofit/>
          </a:bodyPr>
          <a:lstStyle/>
          <a:p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Складові частини заявки</a:t>
            </a:r>
            <a:endParaRPr lang="uk-UA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1E56B93-6BD0-6749-B81A-F7B3296FA2BF}"/>
              </a:ext>
            </a:extLst>
          </p:cNvPr>
          <p:cNvSpPr txBox="1"/>
          <p:nvPr/>
        </p:nvSpPr>
        <p:spPr>
          <a:xfrm>
            <a:off x="8791075" y="2730813"/>
            <a:ext cx="3128210" cy="1421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uk-UA" sz="2400" b="1" dirty="0">
                <a:solidFill>
                  <a:srgbClr val="002060"/>
                </a:solidFill>
                <a:highlight>
                  <a:srgbClr val="FFFF00"/>
                </a:highlight>
                <a:latin typeface="Calibri" panose="020F0502020204030204"/>
                <a:hlinkClick r:id="rId4"/>
              </a:rPr>
              <a:t>Калькулятор гранту </a:t>
            </a:r>
            <a:r>
              <a:rPr lang="uk-UA" sz="2400" b="1" dirty="0">
                <a:solidFill>
                  <a:srgbClr val="002060"/>
                </a:solidFill>
                <a:highlight>
                  <a:srgbClr val="FFFF00"/>
                </a:highlight>
                <a:latin typeface="Calibri" panose="020F0502020204030204"/>
              </a:rPr>
              <a:t>– зразок для модулів та кафедр: сторінка інструкції.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FD45A5F-B294-ED44-18C6-564678E71C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337" y="1347537"/>
            <a:ext cx="8454189" cy="4755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8829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8A2DCE43-BAA3-6DE4-5A84-B3C7577B3B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EBFC4D0F-4FC9-F584-6F9D-F897C0072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507" y="354108"/>
            <a:ext cx="9132983" cy="725545"/>
          </a:xfrm>
        </p:spPr>
        <p:txBody>
          <a:bodyPr>
            <a:normAutofit/>
          </a:bodyPr>
          <a:lstStyle/>
          <a:p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Складові частини заявки</a:t>
            </a:r>
            <a:endParaRPr lang="uk-UA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D113485-07F8-F176-2D3D-39C008F4EEFE}"/>
              </a:ext>
            </a:extLst>
          </p:cNvPr>
          <p:cNvSpPr txBox="1"/>
          <p:nvPr/>
        </p:nvSpPr>
        <p:spPr>
          <a:xfrm>
            <a:off x="8791075" y="2730813"/>
            <a:ext cx="3128210" cy="27515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uk-UA" sz="2400" b="1" dirty="0">
                <a:solidFill>
                  <a:srgbClr val="002060"/>
                </a:solidFill>
                <a:highlight>
                  <a:srgbClr val="FFFF00"/>
                </a:highlight>
                <a:latin typeface="Calibri" panose="020F0502020204030204"/>
                <a:hlinkClick r:id="rId4"/>
              </a:rPr>
              <a:t>Калькулятор гранту </a:t>
            </a:r>
            <a:r>
              <a:rPr lang="uk-UA" sz="2400" b="1" dirty="0">
                <a:solidFill>
                  <a:srgbClr val="002060"/>
                </a:solidFill>
                <a:highlight>
                  <a:srgbClr val="FFFF00"/>
                </a:highlight>
                <a:latin typeface="Calibri" panose="020F0502020204030204"/>
              </a:rPr>
              <a:t>– зразок для модулів та кафедр: сторінка для заповнення – потрібно обрати країну </a:t>
            </a:r>
            <a:r>
              <a:rPr lang="en-US" sz="2400" b="1" dirty="0">
                <a:solidFill>
                  <a:srgbClr val="002060"/>
                </a:solidFill>
                <a:highlight>
                  <a:srgbClr val="FFFF00"/>
                </a:highlight>
                <a:latin typeface="Calibri" panose="020F0502020204030204"/>
              </a:rPr>
              <a:t>Ukraine</a:t>
            </a:r>
            <a:r>
              <a:rPr lang="uk-UA" sz="2400" b="1" dirty="0">
                <a:solidFill>
                  <a:srgbClr val="002060"/>
                </a:solidFill>
                <a:highlight>
                  <a:srgbClr val="FFFF00"/>
                </a:highlight>
                <a:latin typeface="Calibri" panose="020F0502020204030204"/>
              </a:rPr>
              <a:t> та тип проєкту </a:t>
            </a:r>
            <a:r>
              <a:rPr lang="en-US" sz="2400" b="1" dirty="0">
                <a:solidFill>
                  <a:srgbClr val="002060"/>
                </a:solidFill>
                <a:highlight>
                  <a:srgbClr val="FFFF00"/>
                </a:highlight>
                <a:latin typeface="Calibri" panose="020F0502020204030204"/>
              </a:rPr>
              <a:t>Modules</a:t>
            </a:r>
            <a:r>
              <a:rPr lang="uk-UA" sz="2400" b="1" dirty="0">
                <a:solidFill>
                  <a:srgbClr val="002060"/>
                </a:solidFill>
                <a:highlight>
                  <a:srgbClr val="FFFF00"/>
                </a:highlight>
                <a:latin typeface="Calibri" panose="020F0502020204030204"/>
              </a:rPr>
              <a:t> або</a:t>
            </a:r>
            <a:r>
              <a:rPr lang="en-US" sz="2400" b="1" dirty="0">
                <a:solidFill>
                  <a:srgbClr val="002060"/>
                </a:solidFill>
                <a:highlight>
                  <a:srgbClr val="FFFF00"/>
                </a:highlight>
                <a:latin typeface="Calibri" panose="020F0502020204030204"/>
              </a:rPr>
              <a:t> Chairs</a:t>
            </a:r>
            <a:r>
              <a:rPr lang="uk-UA" sz="2400" b="1" dirty="0">
                <a:solidFill>
                  <a:srgbClr val="002060"/>
                </a:solidFill>
                <a:highlight>
                  <a:srgbClr val="FFFF00"/>
                </a:highlight>
                <a:latin typeface="Calibri" panose="020F0502020204030204"/>
              </a:rPr>
              <a:t>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5ADF5CF-3542-0C4A-34CE-B8A9DEFC84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751" y="1417627"/>
            <a:ext cx="8430692" cy="4742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7776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23BC0A97-D3D7-9FD7-5E36-7018E26F5F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FF6EBECD-A0B8-B7FF-E323-C39A66BD3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507" y="354108"/>
            <a:ext cx="9132983" cy="725545"/>
          </a:xfrm>
        </p:spPr>
        <p:txBody>
          <a:bodyPr>
            <a:normAutofit/>
          </a:bodyPr>
          <a:lstStyle/>
          <a:p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Складові частини заявки</a:t>
            </a:r>
            <a:endParaRPr lang="uk-UA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DB6B702-33F9-249A-715F-F053EFC34337}"/>
              </a:ext>
            </a:extLst>
          </p:cNvPr>
          <p:cNvSpPr txBox="1"/>
          <p:nvPr/>
        </p:nvSpPr>
        <p:spPr>
          <a:xfrm>
            <a:off x="8791075" y="2730813"/>
            <a:ext cx="3128210" cy="20867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uk-UA" sz="2400" b="1" dirty="0">
                <a:solidFill>
                  <a:srgbClr val="002060"/>
                </a:solidFill>
                <a:highlight>
                  <a:srgbClr val="FFFF00"/>
                </a:highlight>
                <a:latin typeface="Calibri" panose="020F0502020204030204"/>
                <a:hlinkClick r:id="rId4"/>
              </a:rPr>
              <a:t>Калькулятор гранту </a:t>
            </a:r>
            <a:r>
              <a:rPr lang="uk-UA" sz="2400" b="1" dirty="0">
                <a:solidFill>
                  <a:srgbClr val="002060"/>
                </a:solidFill>
                <a:highlight>
                  <a:srgbClr val="FFFF00"/>
                </a:highlight>
                <a:latin typeface="Calibri" panose="020F0502020204030204"/>
              </a:rPr>
              <a:t>– зразок для модулів та кафедр: сторінка для заповнення – обрано країну </a:t>
            </a:r>
            <a:r>
              <a:rPr lang="en-US" sz="2400" b="1" dirty="0">
                <a:solidFill>
                  <a:srgbClr val="002060"/>
                </a:solidFill>
                <a:highlight>
                  <a:srgbClr val="FFFF00"/>
                </a:highlight>
                <a:latin typeface="Calibri" panose="020F0502020204030204"/>
              </a:rPr>
              <a:t>Ukraine</a:t>
            </a:r>
            <a:r>
              <a:rPr lang="uk-UA" sz="2400" b="1" dirty="0">
                <a:solidFill>
                  <a:srgbClr val="002060"/>
                </a:solidFill>
                <a:highlight>
                  <a:srgbClr val="FFFF00"/>
                </a:highlight>
                <a:latin typeface="Calibri" panose="020F0502020204030204"/>
              </a:rPr>
              <a:t> та тип проєкту </a:t>
            </a:r>
            <a:r>
              <a:rPr lang="en-US" sz="2400" b="1" dirty="0">
                <a:solidFill>
                  <a:srgbClr val="002060"/>
                </a:solidFill>
                <a:highlight>
                  <a:srgbClr val="00FF00"/>
                </a:highlight>
                <a:latin typeface="Calibri" panose="020F0502020204030204"/>
              </a:rPr>
              <a:t>Modules</a:t>
            </a:r>
            <a:r>
              <a:rPr lang="uk-UA" sz="2400" b="1" dirty="0">
                <a:solidFill>
                  <a:srgbClr val="002060"/>
                </a:solidFill>
                <a:highlight>
                  <a:srgbClr val="FFFF00"/>
                </a:highlight>
                <a:latin typeface="Calibri" panose="020F0502020204030204"/>
              </a:rPr>
              <a:t>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5F163D9-0F03-264B-5404-CD2F4A1669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900" y="1375666"/>
            <a:ext cx="8519711" cy="4792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390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43FF532A-2862-DEF9-D7B7-16D87E7F7D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0B77728C-DC53-8F55-C432-1DCAC2E3B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507" y="354108"/>
            <a:ext cx="9132983" cy="725545"/>
          </a:xfrm>
        </p:spPr>
        <p:txBody>
          <a:bodyPr>
            <a:normAutofit/>
          </a:bodyPr>
          <a:lstStyle/>
          <a:p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Складові частини заявки</a:t>
            </a:r>
            <a:endParaRPr lang="uk-UA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188994A-601B-D598-844F-E97CAE032A50}"/>
              </a:ext>
            </a:extLst>
          </p:cNvPr>
          <p:cNvSpPr txBox="1"/>
          <p:nvPr/>
        </p:nvSpPr>
        <p:spPr>
          <a:xfrm>
            <a:off x="8791075" y="2730813"/>
            <a:ext cx="3128210" cy="20867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uk-UA" sz="2400" b="1" dirty="0">
                <a:solidFill>
                  <a:srgbClr val="002060"/>
                </a:solidFill>
                <a:highlight>
                  <a:srgbClr val="FFFF00"/>
                </a:highlight>
                <a:latin typeface="Calibri" panose="020F0502020204030204"/>
                <a:hlinkClick r:id="rId4"/>
              </a:rPr>
              <a:t>Калькулятор гранту </a:t>
            </a:r>
            <a:r>
              <a:rPr lang="uk-UA" sz="2400" b="1" dirty="0">
                <a:solidFill>
                  <a:srgbClr val="002060"/>
                </a:solidFill>
                <a:highlight>
                  <a:srgbClr val="FFFF00"/>
                </a:highlight>
                <a:latin typeface="Calibri" panose="020F0502020204030204"/>
              </a:rPr>
              <a:t>– зразок для модулів та кафедр: сторінка для заповнення – обрано країну </a:t>
            </a:r>
            <a:r>
              <a:rPr lang="en-US" sz="2400" b="1" dirty="0">
                <a:solidFill>
                  <a:srgbClr val="002060"/>
                </a:solidFill>
                <a:highlight>
                  <a:srgbClr val="FFFF00"/>
                </a:highlight>
                <a:latin typeface="Calibri" panose="020F0502020204030204"/>
              </a:rPr>
              <a:t>Ukraine</a:t>
            </a:r>
            <a:r>
              <a:rPr lang="uk-UA" sz="2400" b="1" dirty="0">
                <a:solidFill>
                  <a:srgbClr val="002060"/>
                </a:solidFill>
                <a:highlight>
                  <a:srgbClr val="FFFF00"/>
                </a:highlight>
                <a:latin typeface="Calibri" panose="020F0502020204030204"/>
              </a:rPr>
              <a:t> та тип проєкту </a:t>
            </a:r>
            <a:r>
              <a:rPr lang="en-US" sz="2400" b="1" dirty="0">
                <a:solidFill>
                  <a:srgbClr val="002060"/>
                </a:solidFill>
                <a:highlight>
                  <a:srgbClr val="00FF00"/>
                </a:highlight>
                <a:latin typeface="Calibri" panose="020F0502020204030204"/>
              </a:rPr>
              <a:t>Chairs</a:t>
            </a:r>
            <a:r>
              <a:rPr lang="uk-UA" sz="2400" b="1" dirty="0">
                <a:solidFill>
                  <a:srgbClr val="002060"/>
                </a:solidFill>
                <a:highlight>
                  <a:srgbClr val="FFFF00"/>
                </a:highlight>
                <a:latin typeface="Calibri" panose="020F0502020204030204"/>
              </a:rPr>
              <a:t>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65B76B9-2AB4-383C-21D1-9148FFBD73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379" y="1373603"/>
            <a:ext cx="8518358" cy="4791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6819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2F3D99A3-EEE0-8701-45B3-38045B4B01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88986279-D15A-024C-AFE9-13AACD338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507" y="354108"/>
            <a:ext cx="9132983" cy="725545"/>
          </a:xfrm>
        </p:spPr>
        <p:txBody>
          <a:bodyPr>
            <a:normAutofit/>
          </a:bodyPr>
          <a:lstStyle/>
          <a:p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Складові частини заявки</a:t>
            </a:r>
            <a:endParaRPr lang="uk-UA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FEADEE3-3512-6A1D-139B-B68415D06F23}"/>
              </a:ext>
            </a:extLst>
          </p:cNvPr>
          <p:cNvSpPr txBox="1"/>
          <p:nvPr/>
        </p:nvSpPr>
        <p:spPr>
          <a:xfrm>
            <a:off x="8791075" y="2730813"/>
            <a:ext cx="3128210" cy="27515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uk-UA" sz="2400" b="1" dirty="0">
                <a:solidFill>
                  <a:srgbClr val="002060"/>
                </a:solidFill>
                <a:highlight>
                  <a:srgbClr val="FFFF00"/>
                </a:highlight>
                <a:latin typeface="Calibri" panose="020F0502020204030204"/>
                <a:hlinkClick r:id="rId4"/>
              </a:rPr>
              <a:t>Детальний бюджет проєкту </a:t>
            </a:r>
            <a:r>
              <a:rPr lang="uk-UA" sz="2400" b="1" dirty="0">
                <a:solidFill>
                  <a:srgbClr val="002060"/>
                </a:solidFill>
                <a:highlight>
                  <a:srgbClr val="FFFF00"/>
                </a:highlight>
                <a:latin typeface="Calibri" panose="020F0502020204030204"/>
              </a:rPr>
              <a:t>– зразок для Центрів досконалості: інструкції та інші аркуші книги </a:t>
            </a:r>
            <a:r>
              <a:rPr lang="uk-UA" sz="2400" b="1" dirty="0" err="1">
                <a:solidFill>
                  <a:srgbClr val="002060"/>
                </a:solidFill>
                <a:highlight>
                  <a:srgbClr val="FFFF00"/>
                </a:highlight>
                <a:latin typeface="Calibri" panose="020F0502020204030204"/>
              </a:rPr>
              <a:t>Ексель</a:t>
            </a:r>
            <a:r>
              <a:rPr lang="uk-UA" sz="2400" b="1" dirty="0">
                <a:solidFill>
                  <a:srgbClr val="002060"/>
                </a:solidFill>
                <a:highlight>
                  <a:srgbClr val="FFFF00"/>
                </a:highlight>
                <a:latin typeface="Calibri" panose="020F0502020204030204"/>
              </a:rPr>
              <a:t> для заповнення, тип проєкту </a:t>
            </a:r>
            <a:r>
              <a:rPr lang="en-US" sz="2400" b="1" dirty="0">
                <a:solidFill>
                  <a:srgbClr val="002060"/>
                </a:solidFill>
                <a:highlight>
                  <a:srgbClr val="00FF00"/>
                </a:highlight>
                <a:latin typeface="Calibri" panose="020F0502020204030204"/>
              </a:rPr>
              <a:t>Centers of Excellence</a:t>
            </a:r>
            <a:r>
              <a:rPr lang="uk-UA" sz="2400" b="1" dirty="0">
                <a:solidFill>
                  <a:srgbClr val="002060"/>
                </a:solidFill>
                <a:highlight>
                  <a:srgbClr val="FFFF00"/>
                </a:highlight>
                <a:latin typeface="Calibri" panose="020F0502020204030204"/>
              </a:rPr>
              <a:t>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6FE3DD6-4CC7-659E-59A7-3854EAB46D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295" y="1436770"/>
            <a:ext cx="8406063" cy="4728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4610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DF505AD-A3D3-7537-DC40-1F75C6D605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66A6B684-A955-6499-E1CB-1DE0AD90E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507" y="354108"/>
            <a:ext cx="9132983" cy="725545"/>
          </a:xfrm>
        </p:spPr>
        <p:txBody>
          <a:bodyPr>
            <a:normAutofit/>
          </a:bodyPr>
          <a:lstStyle/>
          <a:p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Створена заявка (шаблон) в кабінеті акаунту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88BAB3A-D5A1-0BA7-16FC-0DF0FA3A4373}"/>
              </a:ext>
            </a:extLst>
          </p:cNvPr>
          <p:cNvSpPr txBox="1"/>
          <p:nvPr/>
        </p:nvSpPr>
        <p:spPr>
          <a:xfrm>
            <a:off x="9052048" y="3100061"/>
            <a:ext cx="27830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Щоб продовжити роботу на заявкою, потрібно натиснути «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Actions</a:t>
            </a: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» і обрати «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Edit Draft</a:t>
            </a: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40B09FC-9586-8BD0-A6AD-8C2AD5417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47" y="1387892"/>
            <a:ext cx="8546431" cy="4807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1456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AD4804DF-4056-9F57-D087-B461B28AD4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E4B8056E-498B-3A24-4189-1DBDC39FA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507" y="354108"/>
            <a:ext cx="9132983" cy="725545"/>
          </a:xfrm>
        </p:spPr>
        <p:txBody>
          <a:bodyPr>
            <a:normAutofit/>
          </a:bodyPr>
          <a:lstStyle/>
          <a:p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Складові частини заявки</a:t>
            </a:r>
            <a:endParaRPr lang="uk-UA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C5CE00E-BF4A-E5C7-6092-8BE2F2FD948A}"/>
              </a:ext>
            </a:extLst>
          </p:cNvPr>
          <p:cNvSpPr txBox="1"/>
          <p:nvPr/>
        </p:nvSpPr>
        <p:spPr>
          <a:xfrm>
            <a:off x="8791075" y="2730813"/>
            <a:ext cx="312821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b="1" dirty="0">
                <a:solidFill>
                  <a:srgbClr val="002060"/>
                </a:solidFill>
                <a:highlight>
                  <a:srgbClr val="FFFF00"/>
                </a:highlight>
                <a:latin typeface="Calibri" panose="020F0502020204030204"/>
                <a:hlinkClick r:id="rId4"/>
              </a:rPr>
              <a:t>Europass Curriculum Vitae </a:t>
            </a:r>
            <a:r>
              <a:rPr lang="uk-UA" sz="2400" b="1" dirty="0">
                <a:solidFill>
                  <a:srgbClr val="002060"/>
                </a:solidFill>
                <a:highlight>
                  <a:srgbClr val="FFFF00"/>
                </a:highlight>
                <a:latin typeface="Calibri" panose="020F0502020204030204"/>
              </a:rPr>
              <a:t>як зразок для заповнення </a:t>
            </a:r>
            <a:r>
              <a:rPr lang="en-US" sz="2400" b="1" dirty="0">
                <a:solidFill>
                  <a:srgbClr val="002060"/>
                </a:solidFill>
                <a:highlight>
                  <a:srgbClr val="FFFF00"/>
                </a:highlight>
                <a:latin typeface="Calibri" panose="020F0502020204030204"/>
              </a:rPr>
              <a:t>CV</a:t>
            </a:r>
            <a:r>
              <a:rPr lang="uk-UA" sz="2400" b="1" dirty="0">
                <a:solidFill>
                  <a:srgbClr val="002060"/>
                </a:solidFill>
                <a:highlight>
                  <a:srgbClr val="FFFF00"/>
                </a:highlight>
                <a:latin typeface="Calibri" panose="020F0502020204030204"/>
              </a:rPr>
              <a:t>, можна завантажити у форматі </a:t>
            </a:r>
            <a:r>
              <a:rPr lang="en-US" sz="2400" b="1" dirty="0">
                <a:solidFill>
                  <a:srgbClr val="002060"/>
                </a:solidFill>
                <a:highlight>
                  <a:srgbClr val="FFFF00"/>
                </a:highlight>
                <a:latin typeface="Calibri" panose="020F0502020204030204"/>
              </a:rPr>
              <a:t>WORD</a:t>
            </a:r>
            <a:r>
              <a:rPr lang="uk-UA" sz="2400" b="1" dirty="0">
                <a:solidFill>
                  <a:srgbClr val="002060"/>
                </a:solidFill>
                <a:highlight>
                  <a:srgbClr val="FFFF00"/>
                </a:highlight>
                <a:latin typeface="Calibri" panose="020F0502020204030204"/>
              </a:rPr>
              <a:t>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2B1874A-C941-009F-D1E5-C4A7243378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295" y="1375665"/>
            <a:ext cx="8470231" cy="4764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3279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BD1FEC1D-5F91-435D-B591-709D8C512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507" y="354108"/>
            <a:ext cx="9132983" cy="725545"/>
          </a:xfrm>
        </p:spPr>
        <p:txBody>
          <a:bodyPr>
            <a:normAutofit/>
          </a:bodyPr>
          <a:lstStyle/>
          <a:p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Інструкція щодо подання заявки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A7650D2-0A77-4C81-B1E2-8EAD560A97FC}"/>
              </a:ext>
            </a:extLst>
          </p:cNvPr>
          <p:cNvSpPr txBox="1"/>
          <p:nvPr/>
        </p:nvSpPr>
        <p:spPr>
          <a:xfrm>
            <a:off x="8983578" y="3779668"/>
            <a:ext cx="24961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rgbClr val="002060"/>
                </a:solidFill>
                <a:highlight>
                  <a:srgbClr val="FFFF00"/>
                </a:highlight>
                <a:latin typeface="Calibri" panose="020F0502020204030204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Інструкція щодо подання заявки</a:t>
            </a:r>
            <a:r>
              <a:rPr lang="uk-UA" sz="2400" b="1" dirty="0">
                <a:solidFill>
                  <a:srgbClr val="002060"/>
                </a:solidFill>
                <a:highlight>
                  <a:srgbClr val="FFFF00"/>
                </a:highlight>
                <a:latin typeface="Calibri" panose="020F0502020204030204"/>
              </a:rPr>
              <a:t> та </a:t>
            </a:r>
            <a:r>
              <a:rPr lang="uk-UA" sz="2400" b="1" dirty="0">
                <a:solidFill>
                  <a:srgbClr val="002060"/>
                </a:solidFill>
                <a:highlight>
                  <a:srgbClr val="FFFF00"/>
                </a:highlight>
                <a:latin typeface="Calibri" panose="020F0502020204030204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онлайн варіант</a:t>
            </a:r>
            <a:endParaRPr lang="uk-UA" sz="2400" b="1" dirty="0">
              <a:solidFill>
                <a:srgbClr val="002060"/>
              </a:solidFill>
              <a:highlight>
                <a:srgbClr val="FFFF00"/>
              </a:highlight>
              <a:latin typeface="Calibri" panose="020F0502020204030204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9EC3FB4-FFFD-CC8E-0825-E9446ECEDD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507" y="1339101"/>
            <a:ext cx="8653071" cy="486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7294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93FE390C-CCF9-4C18-A1C9-24E9F9876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508" y="354108"/>
            <a:ext cx="8945378" cy="725545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uk-UA" sz="2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Корисні матеріали та посилання</a:t>
            </a:r>
            <a:endParaRPr lang="uk-UA" sz="20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0508" y="1334973"/>
            <a:ext cx="11283976" cy="5032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200" b="0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Times New Roman" panose="02020603050405020304" pitchFamily="18" charset="0"/>
                <a:cs typeface="Arial" panose="020B0604020202020204" pitchFamily="34" charset="0"/>
                <a:hlinkClick r:id="rId2"/>
              </a:rPr>
              <a:t>Ініціатива «</a:t>
            </a:r>
            <a:r>
              <a:rPr kumimoji="0" lang="uk-UA" sz="2200" b="0" i="0" u="sng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Times New Roman" panose="02020603050405020304" pitchFamily="18" charset="0"/>
                <a:cs typeface="Arial" panose="020B0604020202020204" pitchFamily="34" charset="0"/>
                <a:hlinkClick r:id="rId2"/>
              </a:rPr>
              <a:t>Academics</a:t>
            </a:r>
            <a:r>
              <a:rPr kumimoji="0" lang="uk-UA" sz="2200" b="0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Times New Roman" panose="02020603050405020304" pitchFamily="18" charset="0"/>
                <a:cs typeface="Arial" panose="020B0604020202020204" pitchFamily="34" charset="0"/>
                <a:hlinkClick r:id="rId2"/>
              </a:rPr>
              <a:t> </a:t>
            </a:r>
            <a:r>
              <a:rPr kumimoji="0" lang="uk-UA" sz="2200" b="0" i="0" u="sng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Times New Roman" panose="02020603050405020304" pitchFamily="18" charset="0"/>
                <a:cs typeface="Arial" panose="020B0604020202020204" pitchFamily="34" charset="0"/>
                <a:hlinkClick r:id="rId2"/>
              </a:rPr>
              <a:t>to</a:t>
            </a:r>
            <a:r>
              <a:rPr kumimoji="0" lang="uk-UA" sz="2200" b="0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Times New Roman" panose="02020603050405020304" pitchFamily="18" charset="0"/>
                <a:cs typeface="Arial" panose="020B0604020202020204" pitchFamily="34" charset="0"/>
                <a:hlinkClick r:id="rId2"/>
              </a:rPr>
              <a:t> </a:t>
            </a:r>
            <a:r>
              <a:rPr kumimoji="0" lang="uk-UA" sz="2200" b="0" i="0" u="sng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Times New Roman" panose="02020603050405020304" pitchFamily="18" charset="0"/>
                <a:cs typeface="Arial" panose="020B0604020202020204" pitchFamily="34" charset="0"/>
                <a:hlinkClick r:id="rId2"/>
              </a:rPr>
              <a:t>Academics</a:t>
            </a:r>
            <a:r>
              <a:rPr kumimoji="0" lang="uk-UA" sz="2200" b="0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Times New Roman" panose="02020603050405020304" pitchFamily="18" charset="0"/>
                <a:cs typeface="Arial" panose="020B0604020202020204" pitchFamily="34" charset="0"/>
                <a:hlinkClick r:id="rId2"/>
              </a:rPr>
              <a:t>» (A2A)</a:t>
            </a:r>
            <a:endParaRPr kumimoji="0" lang="uk-UA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200" b="0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Times New Roman" panose="02020603050405020304" pitchFamily="18" charset="0"/>
                <a:cs typeface="Arial" panose="020B0604020202020204" pitchFamily="34" charset="0"/>
                <a:hlinkClick r:id="rId3"/>
              </a:rPr>
              <a:t>Новий портал для підтримки дослідників України від ЄС: </a:t>
            </a:r>
            <a:r>
              <a:rPr kumimoji="0" lang="uk-UA" sz="2200" b="0" i="0" u="sng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Times New Roman" panose="02020603050405020304" pitchFamily="18" charset="0"/>
                <a:cs typeface="Arial" panose="020B0604020202020204" pitchFamily="34" charset="0"/>
                <a:hlinkClick r:id="rId3"/>
              </a:rPr>
              <a:t>European</a:t>
            </a:r>
            <a:r>
              <a:rPr kumimoji="0" lang="uk-UA" sz="2200" b="0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Times New Roman" panose="02020603050405020304" pitchFamily="18" charset="0"/>
                <a:cs typeface="Arial" panose="020B0604020202020204" pitchFamily="34" charset="0"/>
                <a:hlinkClick r:id="rId3"/>
              </a:rPr>
              <a:t> </a:t>
            </a:r>
            <a:r>
              <a:rPr kumimoji="0" lang="uk-UA" sz="2200" b="0" i="0" u="sng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Times New Roman" panose="02020603050405020304" pitchFamily="18" charset="0"/>
                <a:cs typeface="Arial" panose="020B0604020202020204" pitchFamily="34" charset="0"/>
                <a:hlinkClick r:id="rId3"/>
              </a:rPr>
              <a:t>Research</a:t>
            </a:r>
            <a:r>
              <a:rPr kumimoji="0" lang="uk-UA" sz="2200" b="0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Times New Roman" panose="02020603050405020304" pitchFamily="18" charset="0"/>
                <a:cs typeface="Arial" panose="020B0604020202020204" pitchFamily="34" charset="0"/>
                <a:hlinkClick r:id="rId3"/>
              </a:rPr>
              <a:t> </a:t>
            </a:r>
            <a:r>
              <a:rPr kumimoji="0" lang="uk-UA" sz="2200" b="0" i="0" u="sng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Times New Roman" panose="02020603050405020304" pitchFamily="18" charset="0"/>
                <a:cs typeface="Arial" panose="020B0604020202020204" pitchFamily="34" charset="0"/>
                <a:hlinkClick r:id="rId3"/>
              </a:rPr>
              <a:t>Area</a:t>
            </a:r>
            <a:r>
              <a:rPr kumimoji="0" lang="uk-UA" sz="2200" b="0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Times New Roman" panose="02020603050405020304" pitchFamily="18" charset="0"/>
                <a:cs typeface="Arial" panose="020B0604020202020204" pitchFamily="34" charset="0"/>
                <a:hlinkClick r:id="rId3"/>
              </a:rPr>
              <a:t> </a:t>
            </a:r>
            <a:r>
              <a:rPr kumimoji="0" lang="uk-UA" sz="2200" b="0" i="0" u="sng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Times New Roman" panose="02020603050405020304" pitchFamily="18" charset="0"/>
                <a:cs typeface="Arial" panose="020B0604020202020204" pitchFamily="34" charset="0"/>
                <a:hlinkClick r:id="rId3"/>
              </a:rPr>
              <a:t>for</a:t>
            </a:r>
            <a:r>
              <a:rPr kumimoji="0" lang="uk-UA" sz="2200" b="0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Times New Roman" panose="02020603050405020304" pitchFamily="18" charset="0"/>
                <a:cs typeface="Arial" panose="020B0604020202020204" pitchFamily="34" charset="0"/>
                <a:hlinkClick r:id="rId3"/>
              </a:rPr>
              <a:t> </a:t>
            </a:r>
            <a:r>
              <a:rPr kumimoji="0" lang="uk-UA" sz="2200" b="0" i="0" u="sng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Times New Roman" panose="02020603050405020304" pitchFamily="18" charset="0"/>
                <a:cs typeface="Arial" panose="020B0604020202020204" pitchFamily="34" charset="0"/>
                <a:hlinkClick r:id="rId3"/>
              </a:rPr>
              <a:t>Ukraine</a:t>
            </a:r>
            <a:r>
              <a:rPr kumimoji="0" lang="uk-UA" sz="2200" b="0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Times New Roman" panose="02020603050405020304" pitchFamily="18" charset="0"/>
                <a:cs typeface="Arial" panose="020B0604020202020204" pitchFamily="34" charset="0"/>
                <a:hlinkClick r:id="rId3"/>
              </a:rPr>
              <a:t>' (ERA4Ukraine)</a:t>
            </a:r>
            <a:endParaRPr kumimoji="0" lang="uk-UA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200" b="0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Times New Roman" panose="02020603050405020304" pitchFamily="18" charset="0"/>
                <a:cs typeface="Arial" panose="020B0604020202020204" pitchFamily="34" charset="0"/>
                <a:hlinkClick r:id="rId4"/>
              </a:rPr>
              <a:t>Для виконавців та потенційних учасників Програми ЄС Еразмус+</a:t>
            </a:r>
            <a:endParaRPr kumimoji="0" lang="uk-UA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200" b="0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Онлайн інструкції щодо управління грантом</a:t>
            </a:r>
            <a:endParaRPr kumimoji="0" lang="en-US" sz="2200" b="0" i="0" u="sng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  <a:hlinkClick r:id="rId6"/>
              </a:rPr>
              <a:t>Портал </a:t>
            </a:r>
            <a:r>
              <a:rPr kumimoji="0" lang="ru-RU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  <a:hlinkClick r:id="rId6"/>
              </a:rPr>
              <a:t>Європейської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  <a:hlinkClick r:id="rId6"/>
              </a:rPr>
              <a:t> </a:t>
            </a:r>
            <a:r>
              <a:rPr kumimoji="0" lang="ru-RU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  <a:hlinkClick r:id="rId6"/>
              </a:rPr>
              <a:t>Комісії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  <a:hlinkClick r:id="rId6"/>
              </a:rPr>
              <a:t> </a:t>
            </a:r>
            <a:r>
              <a:rPr kumimoji="0" lang="ru-RU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  <a:hlinkClick r:id="rId6"/>
              </a:rPr>
              <a:t>Програми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  <a:hlinkClick r:id="rId6"/>
              </a:rPr>
              <a:t> ЄС </a:t>
            </a:r>
            <a:r>
              <a:rPr kumimoji="0" lang="ru-RU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  <a:hlinkClick r:id="rId6"/>
              </a:rPr>
              <a:t>Еразмус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  <a:hlinkClick r:id="rId6"/>
              </a:rPr>
              <a:t>+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Керівництво до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uk-UA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  <a:hlinkClick r:id="rId7"/>
              </a:rPr>
              <a:t>Програми ЄС Еразмус+/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  <a:hlinkClick r:id="rId7"/>
              </a:rPr>
              <a:t>Erasmus+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  <a:hlinkClick r:id="rId7"/>
              </a:rPr>
              <a:t>Programme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  <a:hlinkClick r:id="rId7"/>
              </a:rPr>
              <a:t> Guide</a:t>
            </a:r>
            <a:r>
              <a:rPr kumimoji="0" lang="uk-UA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  <a:hlinkClick r:id="rId7"/>
              </a:rPr>
              <a:t>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  <a:hlinkClick r:id="rId8"/>
              </a:rPr>
              <a:t>Європейське виконавче агентство з питань освіти і культури –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  <a:hlinkClick r:id="rId8"/>
              </a:rPr>
              <a:t>European Education and Culture Executive Agency (</a:t>
            </a:r>
            <a:r>
              <a:rPr kumimoji="0" lang="uk-UA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  <a:hlinkClick r:id="rId8"/>
              </a:rPr>
              <a:t>ЕАСЕА)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Платформа ЄС для конкурсів</a:t>
            </a:r>
            <a:r>
              <a:rPr kumimoji="0" lang="uk-UA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що координуються </a:t>
            </a:r>
            <a:r>
              <a:rPr kumimoji="0" lang="uk-UA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ЕАСЕА:</a:t>
            </a:r>
            <a:r>
              <a:rPr kumimoji="0" lang="uk-UA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реєстрація профілю організації (</a:t>
            </a:r>
            <a:r>
              <a:rPr kumimoji="0" lang="uk-UA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РІС</a:t>
            </a:r>
            <a:r>
              <a:rPr kumimoji="0" lang="uk-UA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), оголошення конкурсів, пріоритетів, тренінгів, пошуку партнерів, завантаження аплікаційних форм, подання заявок, отримання результатів, підписання грантової угоди тощо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9"/>
              </a:rPr>
              <a:t>EU Funding &amp; Tenders Portal</a:t>
            </a:r>
            <a:endParaRPr kumimoji="0" lang="uk-UA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8504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93FE390C-CCF9-4C18-A1C9-24E9F9876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507" y="354108"/>
            <a:ext cx="9132983" cy="725545"/>
          </a:xfrm>
        </p:spPr>
        <p:txBody>
          <a:bodyPr>
            <a:normAutofit/>
          </a:bodyPr>
          <a:lstStyle/>
          <a:p>
            <a:r>
              <a:rPr lang="uk-U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Презентацію підготовлено на основі матеріалів ЕАСЕА, НЕО в Україні та інших партнерів. Малюнки взято з відкритих ресурсів Інтернет </a:t>
            </a:r>
            <a:endParaRPr lang="uk-UA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78CE5BC-C1CD-41DC-939C-49FF02A8F6D0}"/>
              </a:ext>
            </a:extLst>
          </p:cNvPr>
          <p:cNvSpPr txBox="1"/>
          <p:nvPr/>
        </p:nvSpPr>
        <p:spPr>
          <a:xfrm>
            <a:off x="330507" y="1541398"/>
            <a:ext cx="10568402" cy="2560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Корисні джерела: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Платформа результатів проєктів ЄС: </a:t>
            </a: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/>
              </a:rPr>
              <a:t>Erasmus+ projects results</a:t>
            </a:r>
            <a:endParaRPr kumimoji="0" lang="uk-UA" sz="2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База проєктів Еразмус+ в Україні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!!!</a:t>
            </a:r>
            <a:r>
              <a:rPr kumimoji="0" lang="uk-UA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(Відео)ресурси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Erasmus+ World Seminar</a:t>
            </a:r>
            <a:r>
              <a:rPr kumimoji="0" lang="uk-UA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Jean Monnet Actions: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https://erasmusplus.mci-events.eu/speakers/</a:t>
            </a:r>
            <a:endParaRPr kumimoji="0" lang="uk-UA" sz="2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  <a:hlinkClick r:id="rId5"/>
              </a:rPr>
              <a:t>Національний Еразмус+ офіс в Україні (</a:t>
            </a:r>
            <a:r>
              <a:rPr kumimoji="0" lang="uk-UA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  <a:hlinkClick r:id="rId5"/>
              </a:rPr>
              <a:t>проєкт</a:t>
            </a:r>
            <a:r>
              <a:rPr kumimoji="0" lang="uk-UA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  <a:hlinkClick r:id="rId5"/>
              </a:rPr>
              <a:t> ЄС)</a:t>
            </a:r>
            <a:endParaRPr kumimoji="0" lang="uk-UA" sz="2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24331" y="4350516"/>
            <a:ext cx="8250080" cy="923330"/>
          </a:xfrm>
          <a:prstGeom prst="rect">
            <a:avLst/>
          </a:prstGeom>
          <a:gradFill>
            <a:gsLst>
              <a:gs pos="56000">
                <a:srgbClr val="0070C0"/>
              </a:gs>
              <a:gs pos="100000">
                <a:schemeClr val="accent1"/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5400" b="1" i="0" u="none" strike="noStrike" kern="1200" cap="none" spc="0" normalizeH="0" baseline="0" noProof="0" dirty="0">
                <a:ln w="9525">
                  <a:solidFill>
                    <a:srgbClr val="4472C4"/>
                  </a:solidFill>
                  <a:prstDash val="solid"/>
                </a:ln>
                <a:gradFill>
                  <a:gsLst>
                    <a:gs pos="39000">
                      <a:srgbClr val="FFFF00"/>
                    </a:gs>
                    <a:gs pos="74000">
                      <a:srgbClr val="4472C4">
                        <a:lumMod val="45000"/>
                        <a:lumOff val="55000"/>
                      </a:srgbClr>
                    </a:gs>
                    <a:gs pos="83000">
                      <a:srgbClr val="4472C4">
                        <a:lumMod val="45000"/>
                        <a:lumOff val="55000"/>
                      </a:srgbClr>
                    </a:gs>
                    <a:gs pos="100000">
                      <a:srgbClr val="4472C4">
                        <a:lumMod val="30000"/>
                        <a:lumOff val="70000"/>
                      </a:srgbClr>
                    </a:gs>
                  </a:gsLst>
                  <a:lin ang="5400000" scaled="1"/>
                </a:gra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Все було, є і буде Україна!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30507" y="5791843"/>
            <a:ext cx="115566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#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ErasmusPlus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#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ErasmusUA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#ErasmusPlus35yearsUkraine #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StandUpWithUkraine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#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ErasmusJointForces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17431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975BDDD-A696-4C61-AE3E-3F0A0A751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407" y="1708120"/>
            <a:ext cx="6059372" cy="1399142"/>
          </a:xfrm>
        </p:spPr>
        <p:txBody>
          <a:bodyPr>
            <a:noAutofit/>
          </a:bodyPr>
          <a:lstStyle/>
          <a:p>
            <a:r>
              <a:rPr lang="uk-UA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Бажаємо успіхів</a:t>
            </a:r>
            <a:r>
              <a:rPr lang="en-US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!</a:t>
            </a:r>
            <a:br>
              <a:rPr lang="en-US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uk-UA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Запрошуємо звертатись до команди </a:t>
            </a:r>
            <a:br>
              <a:rPr lang="uk-UA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uk-UA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Національного Еразмус+ офісу в Україні </a:t>
            </a:r>
            <a:br>
              <a:rPr lang="uk-UA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uk-UA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за допомогою та консультаціями!</a:t>
            </a:r>
            <a:r>
              <a:rPr kumimoji="0" lang="uk-UA" sz="2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cs typeface="Arial" panose="020B0604020202020204" pitchFamily="34" charset="0"/>
              </a:rPr>
              <a:t/>
            </a:r>
            <a:br>
              <a:rPr kumimoji="0" lang="uk-UA" sz="2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cs typeface="Arial" panose="020B0604020202020204" pitchFamily="34" charset="0"/>
              </a:rPr>
            </a:br>
            <a:endParaRPr lang="uk-UA" sz="2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9CB2BC04-0C7E-42DF-B466-FD1FB633F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407" y="2836907"/>
            <a:ext cx="8949717" cy="3073705"/>
          </a:xfrm>
        </p:spPr>
        <p:txBody>
          <a:bodyPr>
            <a:normAutofit fontScale="9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Arial" panose="020B0604020202020204" pitchFamily="34" charset="0"/>
              </a:rPr>
              <a:t>Website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Arial" panose="020B0604020202020204" pitchFamily="34" charset="0"/>
              </a:rPr>
              <a:t>: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anose="020B0604020202020204" pitchFamily="34" charset="0"/>
                <a:hlinkClick r:id="rId3" action="ppaction://hlinkfile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ERASMUSPLUS.ORG.UA 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Arial" panose="020B0604020202020204" pitchFamily="34" charset="0"/>
              </a:rPr>
              <a:t>E-mail: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office@erasmusplus.org.ua</a:t>
            </a: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anose="020B0604020202020204" pitchFamily="34" charset="0"/>
              </a:rPr>
              <a:t>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Arial" panose="020B0604020202020204" pitchFamily="34" charset="0"/>
              </a:rPr>
              <a:t>Facebook: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NEOinUkraine</a:t>
            </a: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Arial" panose="020B0604020202020204" pitchFamily="34" charset="0"/>
              </a:rPr>
              <a:t>Skype: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anose="020B0604020202020204" pitchFamily="34" charset="0"/>
              </a:rPr>
              <a:t>erasmusplus_ua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Arial" panose="020B0604020202020204" pitchFamily="34" charset="0"/>
              </a:rPr>
              <a:t>Тел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Arial" panose="020B0604020202020204" pitchFamily="34" charset="0"/>
              </a:rPr>
              <a:t>.:</a:t>
            </a: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Arial" panose="020B0604020202020204" pitchFamily="34" charset="0"/>
              </a:rPr>
              <a:t> </a:t>
            </a: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anose="020B0604020202020204" pitchFamily="34" charset="0"/>
              </a:rPr>
              <a:t>+38 099 332 26 45 </a:t>
            </a:r>
            <a:r>
              <a:rPr kumimoji="0" lang="uk-UA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anose="020B0604020202020204" pitchFamily="34" charset="0"/>
              </a:rPr>
              <a:t>(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anose="020B0604020202020204" pitchFamily="34" charset="0"/>
              </a:rPr>
              <a:t>Viber, WhatsApp, Telegram</a:t>
            </a:r>
            <a:r>
              <a:rPr kumimoji="0" lang="uk-UA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anose="020B0604020202020204" pitchFamily="34" charset="0"/>
              </a:rPr>
              <a:t>)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anose="020B0604020202020204" pitchFamily="34" charset="0"/>
              </a:rPr>
              <a:t>;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anose="020B0604020202020204" pitchFamily="34" charset="0"/>
              </a:rPr>
              <a:t>+38 09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anose="020B0604020202020204" pitchFamily="34" charset="0"/>
              </a:rPr>
              <a:t>5</a:t>
            </a: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anose="020B0604020202020204" pitchFamily="34" charset="0"/>
              </a:rPr>
              <a:t>458</a:t>
            </a: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anose="020B0604020202020204" pitchFamily="34" charset="0"/>
              </a:rPr>
              <a:t>67</a:t>
            </a: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anose="020B0604020202020204" pitchFamily="34" charset="0"/>
              </a:rPr>
              <a:t>9</a:t>
            </a: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anose="020B0604020202020204" pitchFamily="34" charset="0"/>
              </a:rPr>
              <a:t>5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anose="020B0604020202020204" pitchFamily="34" charset="0"/>
              </a:rPr>
              <a:t> </a:t>
            </a:r>
            <a:r>
              <a:rPr kumimoji="0" lang="uk-UA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anose="020B0604020202020204" pitchFamily="34" charset="0"/>
              </a:rPr>
              <a:t>(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anose="020B0604020202020204" pitchFamily="34" charset="0"/>
              </a:rPr>
              <a:t> WhatsApp, Telegram</a:t>
            </a:r>
            <a:r>
              <a:rPr kumimoji="0" lang="uk-UA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anose="020B0604020202020204" pitchFamily="34" charset="0"/>
              </a:rPr>
              <a:t>)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anose="020B0604020202020204" pitchFamily="34" charset="0"/>
              </a:rPr>
              <a:t> – </a:t>
            </a:r>
            <a:r>
              <a:rPr kumimoji="0" lang="uk-UA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anose="020B0604020202020204" pitchFamily="34" charset="0"/>
              </a:rPr>
              <a:t>напрям Жан Моне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  <a:defRPr/>
            </a:pPr>
            <a:r>
              <a:rPr lang="en-US" sz="2400" b="1" dirty="0">
                <a:solidFill>
                  <a:srgbClr val="002060"/>
                </a:solidFill>
                <a:cs typeface="Arial" panose="020B0604020202020204" pitchFamily="34" charset="0"/>
              </a:rPr>
              <a:t>#ErasmusPlus #ErasmusUA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182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BD1FEC1D-5F91-435D-B591-709D8C512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507" y="354108"/>
            <a:ext cx="9132983" cy="725545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Модуль Жан Моне: </a:t>
            </a:r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робота над заявкою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E4CA5CD3-F327-1661-9453-A29438B2CD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274" y="1371850"/>
            <a:ext cx="8610600" cy="48434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5423A71-7A40-E71C-007F-21CEF1AD42E3}"/>
              </a:ext>
            </a:extLst>
          </p:cNvPr>
          <p:cNvSpPr txBox="1"/>
          <p:nvPr/>
        </p:nvSpPr>
        <p:spPr>
          <a:xfrm>
            <a:off x="9463490" y="3013501"/>
            <a:ext cx="245444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002060"/>
                </a:solidFill>
                <a:highlight>
                  <a:srgbClr val="FFFF00"/>
                </a:highlight>
                <a:latin typeface="Calibri" panose="020F0502020204030204"/>
              </a:rPr>
              <a:t>Основне вікно: верхня частина сторінки</a:t>
            </a:r>
            <a:endParaRPr lang="en-US" sz="2400" b="1" dirty="0">
              <a:solidFill>
                <a:srgbClr val="002060"/>
              </a:solidFill>
              <a:highlight>
                <a:srgbClr val="FFFF00"/>
              </a:highlight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887194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D469161-3D39-61CB-BE60-1C549912F8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98D3FD16-AF78-F874-5369-1C0AFA963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507" y="354108"/>
            <a:ext cx="9132983" cy="725545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Модуль Жан Моне: </a:t>
            </a:r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робота над заявкою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48BC7D6-1E93-25B7-E1CE-FB06E5037FBB}"/>
              </a:ext>
            </a:extLst>
          </p:cNvPr>
          <p:cNvSpPr txBox="1"/>
          <p:nvPr/>
        </p:nvSpPr>
        <p:spPr>
          <a:xfrm>
            <a:off x="9303069" y="4601669"/>
            <a:ext cx="245444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002060"/>
                </a:solidFill>
                <a:highlight>
                  <a:srgbClr val="FFFF00"/>
                </a:highlight>
                <a:latin typeface="Calibri" panose="020F0502020204030204"/>
              </a:rPr>
              <a:t>Основне вікно: нижня частина сторінки</a:t>
            </a:r>
            <a:endParaRPr lang="en-US" sz="2400" b="1" dirty="0">
              <a:solidFill>
                <a:srgbClr val="002060"/>
              </a:solidFill>
              <a:highlight>
                <a:srgbClr val="FFFF00"/>
              </a:highlight>
              <a:latin typeface="Calibri" panose="020F0502020204030204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A51BF37-9125-AB7D-E415-328A99F371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068" y="1371850"/>
            <a:ext cx="8597215" cy="4835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54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BD1FEC1D-5F91-435D-B591-709D8C512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507" y="354108"/>
            <a:ext cx="9132983" cy="725545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Модуль Жан Моне: </a:t>
            </a:r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робота над заявкою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A7650D2-0A77-4C81-B1E2-8EAD560A97FC}"/>
              </a:ext>
            </a:extLst>
          </p:cNvPr>
          <p:cNvSpPr txBox="1"/>
          <p:nvPr/>
        </p:nvSpPr>
        <p:spPr>
          <a:xfrm>
            <a:off x="8758517" y="3150409"/>
            <a:ext cx="313440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rgbClr val="002060"/>
                </a:solidFill>
                <a:highlight>
                  <a:srgbClr val="FFFF00"/>
                </a:highlight>
                <a:latin typeface="Calibri" panose="020F0502020204030204"/>
              </a:rPr>
              <a:t>Завантаження шаблонів частини В заявки</a:t>
            </a:r>
            <a:r>
              <a:rPr lang="en-US" sz="2400" b="1" dirty="0">
                <a:solidFill>
                  <a:srgbClr val="002060"/>
                </a:solidFill>
                <a:highlight>
                  <a:srgbClr val="FFFF00"/>
                </a:highlight>
                <a:latin typeface="Calibri" panose="020F0502020204030204"/>
              </a:rPr>
              <a:t> / Download part B templates</a:t>
            </a:r>
            <a:r>
              <a:rPr lang="uk-UA" sz="2400" b="1" dirty="0">
                <a:solidFill>
                  <a:srgbClr val="002060"/>
                </a:solidFill>
                <a:highlight>
                  <a:srgbClr val="FFFF00"/>
                </a:highlight>
                <a:latin typeface="Calibri" panose="020F0502020204030204"/>
              </a:rPr>
              <a:t> (хто не завантажив на початку створення заявки)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FA43575-9561-ACBB-5889-558EE948B1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935" y="1378878"/>
            <a:ext cx="8553582" cy="481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054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BD1FEC1D-5F91-435D-B591-709D8C512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507" y="354108"/>
            <a:ext cx="9132983" cy="725545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Модуль Жан Моне: </a:t>
            </a:r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робота над заявкою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99339EC5-ACEB-ABF3-F83A-CA6AA202CE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474" y="1355808"/>
            <a:ext cx="8369970" cy="47081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2A117E3-D0C1-8517-BD62-E94A6D22B8C3}"/>
              </a:ext>
            </a:extLst>
          </p:cNvPr>
          <p:cNvSpPr txBox="1"/>
          <p:nvPr/>
        </p:nvSpPr>
        <p:spPr>
          <a:xfrm>
            <a:off x="9463490" y="2754868"/>
            <a:ext cx="189296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002060"/>
                </a:solidFill>
                <a:highlight>
                  <a:srgbClr val="FFFF00"/>
                </a:highlight>
                <a:latin typeface="Calibri" panose="020F0502020204030204"/>
              </a:rPr>
              <a:t>Внесення інформації в частину А заявки, коли натиснули опцію </a:t>
            </a:r>
          </a:p>
          <a:p>
            <a:pPr algn="ctr"/>
            <a:r>
              <a:rPr lang="uk-UA" sz="2400" b="1" dirty="0">
                <a:solidFill>
                  <a:srgbClr val="002060"/>
                </a:solidFill>
                <a:highlight>
                  <a:srgbClr val="FFFF00"/>
                </a:highlight>
                <a:latin typeface="Calibri" panose="020F0502020204030204"/>
              </a:rPr>
              <a:t>«</a:t>
            </a:r>
            <a:r>
              <a:rPr lang="en-US" sz="2400" b="1" dirty="0">
                <a:solidFill>
                  <a:schemeClr val="bg1"/>
                </a:solidFill>
                <a:highlight>
                  <a:srgbClr val="0000FF"/>
                </a:highlight>
                <a:latin typeface="Calibri" panose="020F0502020204030204"/>
              </a:rPr>
              <a:t>Edit forms</a:t>
            </a:r>
            <a:r>
              <a:rPr lang="uk-UA" sz="2400" b="1" dirty="0">
                <a:solidFill>
                  <a:srgbClr val="002060"/>
                </a:solidFill>
                <a:highlight>
                  <a:srgbClr val="FFFF00"/>
                </a:highlight>
                <a:latin typeface="Calibri" panose="020F0502020204030204"/>
              </a:rPr>
              <a:t>»</a:t>
            </a:r>
            <a:endParaRPr lang="en-US" sz="2400" b="1" dirty="0">
              <a:solidFill>
                <a:srgbClr val="002060"/>
              </a:solidFill>
              <a:highlight>
                <a:srgbClr val="FFFF00"/>
              </a:highlight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623688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8864DB1D-49FC-1CC3-6428-FB60641905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03200FA3-FE17-3886-77CD-0EBC33236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507" y="354108"/>
            <a:ext cx="9132983" cy="725545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Модуль Жан Моне: </a:t>
            </a:r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робота над заявкою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00DC2B5-7610-50BE-20AF-1CCB76032924}"/>
              </a:ext>
            </a:extLst>
          </p:cNvPr>
          <p:cNvSpPr txBox="1"/>
          <p:nvPr/>
        </p:nvSpPr>
        <p:spPr>
          <a:xfrm>
            <a:off x="9463490" y="2754868"/>
            <a:ext cx="189296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002060"/>
                </a:solidFill>
                <a:highlight>
                  <a:srgbClr val="FFFF00"/>
                </a:highlight>
                <a:latin typeface="Calibri" panose="020F0502020204030204"/>
              </a:rPr>
              <a:t>Внесення інформації в частину А заявки: зміст частини А</a:t>
            </a:r>
            <a:endParaRPr lang="en-US" sz="2400" b="1" dirty="0">
              <a:solidFill>
                <a:srgbClr val="002060"/>
              </a:solidFill>
              <a:highlight>
                <a:srgbClr val="FFFF00"/>
              </a:highlight>
              <a:latin typeface="Calibri" panose="020F0502020204030204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C7E1749-3337-2172-6875-4F0C806CEC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507" y="1492417"/>
            <a:ext cx="8316188" cy="467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1237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07C100E6-52A2-5AEE-483A-8983A90ACF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B301BBC6-CF29-1882-3E54-120006CE9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507" y="354108"/>
            <a:ext cx="9132983" cy="725545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Модуль Жан Моне: </a:t>
            </a:r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робота над заявкою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9785D7F-36BD-CD50-9A44-508B69A3CBE8}"/>
              </a:ext>
            </a:extLst>
          </p:cNvPr>
          <p:cNvSpPr txBox="1"/>
          <p:nvPr/>
        </p:nvSpPr>
        <p:spPr>
          <a:xfrm>
            <a:off x="8775032" y="2274838"/>
            <a:ext cx="3284621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002060"/>
                </a:solidFill>
                <a:highlight>
                  <a:srgbClr val="FFFF00"/>
                </a:highlight>
                <a:latin typeface="Calibri" panose="020F0502020204030204"/>
              </a:rPr>
              <a:t>Внесення інформації в частину А заявки: опція для додання інформації про відхилену раніше заявку (важливо зазначити, якщо заявку подаєте повторно, щоб уникнути плагіату)</a:t>
            </a:r>
            <a:endParaRPr lang="en-US" sz="2400" b="1" dirty="0">
              <a:solidFill>
                <a:srgbClr val="002060"/>
              </a:solidFill>
              <a:highlight>
                <a:srgbClr val="FFFF00"/>
              </a:highlight>
              <a:latin typeface="Calibri" panose="020F0502020204030204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19D391B-84AC-C6DC-12A7-C2DDB8A2C6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347" y="1371850"/>
            <a:ext cx="8514348" cy="4789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7686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Офіс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Офіс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a="http://schemas.openxmlformats.org/drawingml/2006/main">
  <a:clrScheme name="Офіс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2.xml><?xml version="1.0" encoding="utf-8"?>
<a:themeOverride xmlns:a="http://schemas.openxmlformats.org/drawingml/2006/main">
  <a:clrScheme name="Офіс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3.xml><?xml version="1.0" encoding="utf-8"?>
<a:themeOverride xmlns:a="http://schemas.openxmlformats.org/drawingml/2006/main">
  <a:clrScheme name="Офіс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4.xml><?xml version="1.0" encoding="utf-8"?>
<a:themeOverride xmlns:a="http://schemas.openxmlformats.org/drawingml/2006/main">
  <a:clrScheme name="Офіс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5.xml><?xml version="1.0" encoding="utf-8"?>
<a:themeOverride xmlns:a="http://schemas.openxmlformats.org/drawingml/2006/main">
  <a:clrScheme name="Офіс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6.xml><?xml version="1.0" encoding="utf-8"?>
<a:themeOverride xmlns:a="http://schemas.openxmlformats.org/drawingml/2006/main">
  <a:clrScheme name="Офіс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7.xml><?xml version="1.0" encoding="utf-8"?>
<a:themeOverride xmlns:a="http://schemas.openxmlformats.org/drawingml/2006/main">
  <a:clrScheme name="Офіс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8.xml><?xml version="1.0" encoding="utf-8"?>
<a:themeOverride xmlns:a="http://schemas.openxmlformats.org/drawingml/2006/main">
  <a:clrScheme name="Офіс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9.xml><?xml version="1.0" encoding="utf-8"?>
<a:themeOverride xmlns:a="http://schemas.openxmlformats.org/drawingml/2006/main">
  <a:clrScheme name="Офіс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Офіс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0.xml><?xml version="1.0" encoding="utf-8"?>
<a:themeOverride xmlns:a="http://schemas.openxmlformats.org/drawingml/2006/main">
  <a:clrScheme name="Офіс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1.xml><?xml version="1.0" encoding="utf-8"?>
<a:themeOverride xmlns:a="http://schemas.openxmlformats.org/drawingml/2006/main">
  <a:clrScheme name="Офіс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2.xml><?xml version="1.0" encoding="utf-8"?>
<a:themeOverride xmlns:a="http://schemas.openxmlformats.org/drawingml/2006/main">
  <a:clrScheme name="Офіс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Офіс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Офіс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Офіс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Офіс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Офіс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Офіс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Офіс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1654</TotalTime>
  <Words>1024</Words>
  <Application>Microsoft Office PowerPoint</Application>
  <PresentationFormat>Произвольный</PresentationFormat>
  <Paragraphs>98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Підготовка та  подання заявки на Порталі EU Funding &amp; Tenders Portal</vt:lpstr>
      <vt:lpstr>Які типи проєктів підтримуються для України?</vt:lpstr>
      <vt:lpstr>Створена заявка (шаблон) в кабінеті акаунту</vt:lpstr>
      <vt:lpstr>Модуль Жан Моне: робота над заявкою</vt:lpstr>
      <vt:lpstr>Модуль Жан Моне: робота над заявкою</vt:lpstr>
      <vt:lpstr>Модуль Жан Моне: робота над заявкою</vt:lpstr>
      <vt:lpstr>Модуль Жан Моне: робота над заявкою</vt:lpstr>
      <vt:lpstr>Модуль Жан Моне: робота над заявкою</vt:lpstr>
      <vt:lpstr>Модуль Жан Моне: робота над заявкою</vt:lpstr>
      <vt:lpstr>Модуль Жан Моне: робота над заявкою</vt:lpstr>
      <vt:lpstr>Модуль Жан Моне: робота над заявкою</vt:lpstr>
      <vt:lpstr>Модуль Жан Моне: робота над заявкою</vt:lpstr>
      <vt:lpstr>Модуль Жан Моне: робота над заявкою</vt:lpstr>
      <vt:lpstr>Модуль Жан Моне: робота над заявкою</vt:lpstr>
      <vt:lpstr>Модуль Жан Моне: робота над заявкою</vt:lpstr>
      <vt:lpstr>Модуль Жан Моне: робота над заявкою</vt:lpstr>
      <vt:lpstr>Модуль Жан Моне: робота над заявкою</vt:lpstr>
      <vt:lpstr>Модуль Жан Моне: робота над заявкою</vt:lpstr>
      <vt:lpstr>Модуль Жан Моне: робота над заявкою</vt:lpstr>
      <vt:lpstr>Складові частини заявки</vt:lpstr>
      <vt:lpstr>Складові частини заявки</vt:lpstr>
      <vt:lpstr>Складові частини заявки</vt:lpstr>
      <vt:lpstr>Складові частини заявки</vt:lpstr>
      <vt:lpstr>Складові частини заявки</vt:lpstr>
      <vt:lpstr>Складові частини заявки</vt:lpstr>
      <vt:lpstr>Складові частини заявки</vt:lpstr>
      <vt:lpstr>Складові частини заявки</vt:lpstr>
      <vt:lpstr>Складові частини заявки</vt:lpstr>
      <vt:lpstr>Складові частини заявки</vt:lpstr>
      <vt:lpstr>Складові частини заявки</vt:lpstr>
      <vt:lpstr>Інструкція щодо подання заявки</vt:lpstr>
      <vt:lpstr>Корисні матеріали та посилання</vt:lpstr>
      <vt:lpstr>Презентацію підготовлено на основі матеріалів ЕАСЕА, НЕО в Україні та інших партнерів. Малюнки взято з відкритих ресурсів Інтернет </vt:lpstr>
      <vt:lpstr>Бажаємо успіхів! Запрошуємо звертатись до команди  Національного Еразмус+ офісу в Україні  за допомогою та консультаціями!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Катерина Жданова</dc:creator>
  <cp:lastModifiedBy>Пользователь Windows</cp:lastModifiedBy>
  <cp:revision>140</cp:revision>
  <dcterms:created xsi:type="dcterms:W3CDTF">2021-12-15T10:56:12Z</dcterms:created>
  <dcterms:modified xsi:type="dcterms:W3CDTF">2024-12-27T07:59:32Z</dcterms:modified>
</cp:coreProperties>
</file>