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330" y="5690615"/>
            <a:ext cx="9670195" cy="8759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369" y="203436"/>
            <a:ext cx="1579679" cy="12316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8892" y="501395"/>
            <a:ext cx="3953255" cy="83057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72070" y="2985434"/>
            <a:ext cx="6162989" cy="21444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74997" y="799733"/>
            <a:ext cx="3842004" cy="455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526" y="212597"/>
            <a:ext cx="1552311" cy="133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0411" y="242315"/>
            <a:ext cx="3409188" cy="7162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526" y="212597"/>
            <a:ext cx="1552311" cy="133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0411" y="242315"/>
            <a:ext cx="3409188" cy="7162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3385" y="1516990"/>
            <a:ext cx="9525228" cy="1040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8197" y="1639811"/>
            <a:ext cx="10715604" cy="464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linedoctranslator.com/en/?utm_source=onlinedoctranslator&amp;utm_medium=pdf&amp;utm_campaign=attribution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56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7" Type="http://schemas.openxmlformats.org/officeDocument/2006/relationships/image" Target="../media/image100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jpg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jpg"/><Relationship Id="rId4" Type="http://schemas.openxmlformats.org/officeDocument/2006/relationships/image" Target="../media/image10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jpg"/><Relationship Id="rId4" Type="http://schemas.openxmlformats.org/officeDocument/2006/relationships/image" Target="../media/image10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0.jpg"/><Relationship Id="rId4" Type="http://schemas.openxmlformats.org/officeDocument/2006/relationships/image" Target="../media/image10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5.jpg"/><Relationship Id="rId4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330" y="5690615"/>
            <a:ext cx="9670195" cy="8759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076" y="203574"/>
            <a:ext cx="2599479" cy="19900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0211" y="501395"/>
            <a:ext cx="4963667" cy="10424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8268" y="2795790"/>
            <a:ext cx="986917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00" spc="-150" dirty="0"/>
              <a:t>DNIPRO</a:t>
            </a:r>
            <a:r>
              <a:rPr sz="6300" spc="-210" dirty="0"/>
              <a:t> </a:t>
            </a:r>
            <a:r>
              <a:rPr sz="6300" spc="-690" dirty="0"/>
              <a:t>-</a:t>
            </a:r>
            <a:r>
              <a:rPr sz="6300" spc="-210" dirty="0"/>
              <a:t> </a:t>
            </a:r>
            <a:r>
              <a:rPr sz="6300" spc="-200" dirty="0"/>
              <a:t>TCCC</a:t>
            </a:r>
            <a:r>
              <a:rPr sz="6300" spc="-210" dirty="0"/>
              <a:t> </a:t>
            </a:r>
            <a:r>
              <a:rPr sz="6300" spc="-100" dirty="0"/>
              <a:t>OUTPOST</a:t>
            </a:r>
            <a:endParaRPr sz="6300"/>
          </a:p>
        </p:txBody>
      </p:sp>
      <p:sp>
        <p:nvSpPr>
          <p:cNvPr id="6" name="object 6"/>
          <p:cNvSpPr txBox="1"/>
          <p:nvPr/>
        </p:nvSpPr>
        <p:spPr>
          <a:xfrm>
            <a:off x="7863085" y="4466583"/>
            <a:ext cx="3668395" cy="8280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937894">
              <a:lnSpc>
                <a:spcPct val="100000"/>
              </a:lnSpc>
              <a:spcBef>
                <a:spcPts val="940"/>
              </a:spcBef>
            </a:pPr>
            <a:r>
              <a:rPr sz="2000" b="1" spc="5" dirty="0">
                <a:latin typeface="Tahoma"/>
                <a:cs typeface="Tahoma"/>
              </a:rPr>
              <a:t>Dnipropetrovsk</a:t>
            </a:r>
            <a:r>
              <a:rPr sz="2000" b="1" spc="-100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State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900" b="1" spc="5" dirty="0">
                <a:latin typeface="Tahoma"/>
                <a:cs typeface="Tahoma"/>
              </a:rPr>
              <a:t>University</a:t>
            </a:r>
            <a:r>
              <a:rPr sz="1900" b="1" spc="-75" dirty="0">
                <a:latin typeface="Tahoma"/>
                <a:cs typeface="Tahoma"/>
              </a:rPr>
              <a:t> </a:t>
            </a:r>
            <a:r>
              <a:rPr sz="1900" b="1" spc="5" dirty="0">
                <a:latin typeface="Tahoma"/>
                <a:cs typeface="Tahoma"/>
              </a:rPr>
              <a:t>of</a:t>
            </a:r>
            <a:r>
              <a:rPr sz="1900" b="1" spc="-75" dirty="0">
                <a:latin typeface="Tahoma"/>
                <a:cs typeface="Tahoma"/>
              </a:rPr>
              <a:t> </a:t>
            </a:r>
            <a:r>
              <a:rPr sz="1900" b="1" spc="-5" dirty="0">
                <a:latin typeface="Tahoma"/>
                <a:cs typeface="Tahoma"/>
              </a:rPr>
              <a:t>Internal</a:t>
            </a:r>
            <a:r>
              <a:rPr sz="1900" b="1" spc="-75" dirty="0">
                <a:latin typeface="Tahoma"/>
                <a:cs typeface="Tahoma"/>
              </a:rPr>
              <a:t> </a:t>
            </a:r>
            <a:r>
              <a:rPr sz="1900" b="1" spc="5" dirty="0">
                <a:latin typeface="Tahoma"/>
                <a:cs typeface="Tahoma"/>
              </a:rPr>
              <a:t>Affairs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2674620" cy="127000"/>
            <a:chOff x="0" y="0"/>
            <a:chExt cx="2674620" cy="1270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2674620" cy="114300"/>
            </a:xfrm>
            <a:custGeom>
              <a:avLst/>
              <a:gdLst/>
              <a:ahLst/>
              <a:cxnLst/>
              <a:rect l="l" t="t" r="r" b="b"/>
              <a:pathLst>
                <a:path w="2674620" h="114300">
                  <a:moveTo>
                    <a:pt x="0" y="114300"/>
                  </a:moveTo>
                  <a:lnTo>
                    <a:pt x="2674112" y="114300"/>
                  </a:lnTo>
                  <a:lnTo>
                    <a:pt x="2674112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50" y="0"/>
              <a:ext cx="127000" cy="1270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5862" y="0"/>
            <a:ext cx="24828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Translated</a:t>
            </a:r>
            <a:r>
              <a:rPr sz="600" spc="-30" dirty="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 </a:t>
            </a:r>
            <a:r>
              <a:rPr sz="600" spc="-5" dirty="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from</a:t>
            </a:r>
            <a:r>
              <a:rPr sz="600" spc="-30" dirty="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 </a:t>
            </a:r>
            <a:r>
              <a:rPr sz="600" spc="-5" dirty="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Ukrainian</a:t>
            </a:r>
            <a:r>
              <a:rPr sz="600" spc="-25" dirty="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 </a:t>
            </a:r>
            <a:r>
              <a:rPr sz="600" spc="-10" dirty="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to</a:t>
            </a:r>
            <a:r>
              <a:rPr sz="600" spc="-30" dirty="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 </a:t>
            </a:r>
            <a:r>
              <a:rPr sz="600" spc="-10" dirty="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English</a:t>
            </a:r>
            <a:r>
              <a:rPr sz="600" spc="-25" dirty="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 </a:t>
            </a:r>
            <a:r>
              <a:rPr sz="600" spc="-155" dirty="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-</a:t>
            </a:r>
            <a:r>
              <a:rPr sz="600" spc="-30" dirty="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 </a:t>
            </a:r>
            <a:r>
              <a:rPr sz="600" spc="-10" dirty="0">
                <a:solidFill>
                  <a:srgbClr val="0E2B46"/>
                </a:solidFill>
                <a:latin typeface="Lucida Sans Unicode"/>
                <a:cs typeface="Lucida Sans Unicode"/>
                <a:hlinkClick r:id="rId6"/>
              </a:rPr>
              <a:t>www.onlinedoctranslator.com</a:t>
            </a:r>
            <a:endParaRPr sz="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417" y="203644"/>
            <a:ext cx="1640648" cy="13361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0211" y="501395"/>
            <a:ext cx="4963667" cy="10424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6988" y="2017776"/>
            <a:ext cx="6740652" cy="43357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79892" y="2191511"/>
            <a:ext cx="3313176" cy="33131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16479" y="705865"/>
            <a:ext cx="3110865" cy="78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3410">
              <a:lnSpc>
                <a:spcPts val="2700"/>
              </a:lnSpc>
              <a:spcBef>
                <a:spcPts val="100"/>
              </a:spcBef>
            </a:pPr>
            <a:r>
              <a:rPr sz="2300" spc="20" dirty="0"/>
              <a:t>Motivated</a:t>
            </a:r>
            <a:r>
              <a:rPr sz="2300" spc="-110" dirty="0"/>
              <a:t> </a:t>
            </a:r>
            <a:r>
              <a:rPr sz="2300" spc="15" dirty="0"/>
              <a:t>and</a:t>
            </a:r>
            <a:endParaRPr sz="2300"/>
          </a:p>
          <a:p>
            <a:pPr marL="12700">
              <a:lnSpc>
                <a:spcPts val="3300"/>
              </a:lnSpc>
            </a:pPr>
            <a:r>
              <a:rPr sz="2800" spc="10" dirty="0"/>
              <a:t>qualified</a:t>
            </a:r>
            <a:r>
              <a:rPr sz="2800" spc="-145" dirty="0"/>
              <a:t> </a:t>
            </a:r>
            <a:r>
              <a:rPr sz="2800" spc="20" dirty="0"/>
              <a:t>trainers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4997" y="799733"/>
            <a:ext cx="1912620" cy="4552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b="1" i="1" dirty="0">
                <a:latin typeface="Trebuchet MS"/>
                <a:cs typeface="Trebuchet MS"/>
              </a:rPr>
              <a:t>Difference: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7367" y="1950669"/>
            <a:ext cx="6342380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00" b="1" i="1" spc="40" dirty="0">
                <a:latin typeface="Trebuchet MS"/>
                <a:cs typeface="Trebuchet MS"/>
              </a:rPr>
              <a:t>Pre</a:t>
            </a:r>
            <a:r>
              <a:rPr sz="3200" b="1" i="1" spc="-160" dirty="0">
                <a:latin typeface="Trebuchet MS"/>
                <a:cs typeface="Trebuchet MS"/>
              </a:rPr>
              <a:t> </a:t>
            </a:r>
            <a:r>
              <a:rPr sz="3200" b="1" i="1" spc="50" dirty="0">
                <a:latin typeface="Trebuchet MS"/>
                <a:cs typeface="Trebuchet MS"/>
              </a:rPr>
              <a:t>Medical</a:t>
            </a:r>
            <a:r>
              <a:rPr sz="3200" b="1" i="1" spc="-160" dirty="0">
                <a:latin typeface="Trebuchet MS"/>
                <a:cs typeface="Trebuchet MS"/>
              </a:rPr>
              <a:t> </a:t>
            </a:r>
            <a:r>
              <a:rPr sz="3200" b="1" i="1" spc="5" dirty="0">
                <a:latin typeface="Trebuchet MS"/>
                <a:cs typeface="Trebuchet MS"/>
              </a:rPr>
              <a:t>Care</a:t>
            </a:r>
            <a:r>
              <a:rPr sz="3200" b="1" i="1" spc="-160" dirty="0">
                <a:latin typeface="Trebuchet MS"/>
                <a:cs typeface="Trebuchet MS"/>
              </a:rPr>
              <a:t> </a:t>
            </a:r>
            <a:r>
              <a:rPr sz="3200" b="1" i="1" spc="-120" dirty="0">
                <a:latin typeface="Trebuchet MS"/>
                <a:cs typeface="Trebuchet MS"/>
              </a:rPr>
              <a:t>VS.</a:t>
            </a:r>
            <a:r>
              <a:rPr sz="3200" b="1" i="1" spc="-160" dirty="0">
                <a:latin typeface="Trebuchet MS"/>
                <a:cs typeface="Trebuchet MS"/>
              </a:rPr>
              <a:t> </a:t>
            </a:r>
            <a:r>
              <a:rPr sz="3200" b="1" i="1" spc="-90" dirty="0">
                <a:latin typeface="Trebuchet MS"/>
                <a:cs typeface="Trebuchet MS"/>
              </a:rPr>
              <a:t>TCCC</a:t>
            </a:r>
            <a:r>
              <a:rPr sz="3200" b="1" i="1" spc="-160" dirty="0">
                <a:latin typeface="Trebuchet MS"/>
                <a:cs typeface="Trebuchet MS"/>
              </a:rPr>
              <a:t> </a:t>
            </a:r>
            <a:r>
              <a:rPr sz="3200" b="1" i="1" spc="10" dirty="0">
                <a:latin typeface="Trebuchet MS"/>
                <a:cs typeface="Trebuchet MS"/>
              </a:rPr>
              <a:t>/</a:t>
            </a:r>
            <a:r>
              <a:rPr sz="3200" b="1" i="1" spc="-160" dirty="0">
                <a:latin typeface="Trebuchet MS"/>
                <a:cs typeface="Trebuchet MS"/>
              </a:rPr>
              <a:t> </a:t>
            </a:r>
            <a:r>
              <a:rPr sz="3200" b="1" i="1" spc="-90" dirty="0">
                <a:latin typeface="Trebuchet MS"/>
                <a:cs typeface="Trebuchet MS"/>
              </a:rPr>
              <a:t>TESS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990" y="203753"/>
            <a:ext cx="1841500" cy="15415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3152" y="283463"/>
            <a:ext cx="4300728" cy="9037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6176" y="2253995"/>
            <a:ext cx="5391912" cy="42382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1071" y="2253995"/>
            <a:ext cx="5375147" cy="42382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5409" y="660628"/>
            <a:ext cx="3910965" cy="107505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3300" spc="-5" dirty="0"/>
              <a:t>Pre-medical</a:t>
            </a:r>
            <a:r>
              <a:rPr sz="2400" spc="-5" dirty="0"/>
              <a:t>training</a:t>
            </a:r>
            <a:r>
              <a:rPr sz="2400" spc="-155" dirty="0"/>
              <a:t> </a:t>
            </a:r>
            <a:r>
              <a:rPr sz="2400" spc="-190" dirty="0"/>
              <a:t>:</a:t>
            </a:r>
            <a:endParaRPr sz="2400"/>
          </a:p>
          <a:p>
            <a:pPr marL="80645" algn="ctr">
              <a:lnSpc>
                <a:spcPct val="100000"/>
              </a:lnSpc>
              <a:spcBef>
                <a:spcPts val="520"/>
              </a:spcBef>
            </a:pPr>
            <a:r>
              <a:rPr sz="2600" b="0" spc="-50" dirty="0">
                <a:latin typeface="Lucida Sans Unicode"/>
                <a:cs typeface="Lucida Sans Unicode"/>
              </a:rPr>
              <a:t>First</a:t>
            </a:r>
            <a:r>
              <a:rPr sz="2600" b="0" spc="-150" dirty="0">
                <a:latin typeface="Lucida Sans Unicode"/>
                <a:cs typeface="Lucida Sans Unicode"/>
              </a:rPr>
              <a:t> </a:t>
            </a:r>
            <a:r>
              <a:rPr sz="2600" b="0" spc="-20" dirty="0">
                <a:latin typeface="Lucida Sans Unicode"/>
                <a:cs typeface="Lucida Sans Unicode"/>
              </a:rPr>
              <a:t>on</a:t>
            </a:r>
            <a:r>
              <a:rPr sz="2600" b="0" spc="-150" dirty="0">
                <a:latin typeface="Lucida Sans Unicode"/>
                <a:cs typeface="Lucida Sans Unicode"/>
              </a:rPr>
              <a:t> </a:t>
            </a:r>
            <a:r>
              <a:rPr sz="2600" b="0" spc="-10" dirty="0">
                <a:latin typeface="Lucida Sans Unicode"/>
                <a:cs typeface="Lucida Sans Unicode"/>
              </a:rPr>
              <a:t>the</a:t>
            </a:r>
            <a:r>
              <a:rPr sz="2600" b="0" spc="-150" dirty="0">
                <a:latin typeface="Lucida Sans Unicode"/>
                <a:cs typeface="Lucida Sans Unicode"/>
              </a:rPr>
              <a:t> </a:t>
            </a:r>
            <a:r>
              <a:rPr sz="2600" b="0" spc="-30" dirty="0">
                <a:latin typeface="Lucida Sans Unicode"/>
                <a:cs typeface="Lucida Sans Unicode"/>
              </a:rPr>
              <a:t>scene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" y="1603247"/>
            <a:ext cx="5643372" cy="47975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5915" y="1603247"/>
            <a:ext cx="5654040" cy="48295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" y="1603247"/>
            <a:ext cx="5792724" cy="50505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4703" y="1603247"/>
            <a:ext cx="5644896" cy="50505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526" y="212597"/>
            <a:ext cx="1552311" cy="133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0411" y="242315"/>
            <a:ext cx="3409188" cy="7162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740" y="1749551"/>
            <a:ext cx="5215128" cy="47929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85332" y="1749551"/>
            <a:ext cx="5580888" cy="47929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47670" y="565022"/>
            <a:ext cx="49841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5" dirty="0"/>
              <a:t>Tactical</a:t>
            </a:r>
            <a:r>
              <a:rPr sz="3400" spc="-120" dirty="0"/>
              <a:t> </a:t>
            </a:r>
            <a:r>
              <a:rPr sz="3400" spc="-20" dirty="0"/>
              <a:t>medicine:</a:t>
            </a:r>
            <a:r>
              <a:rPr sz="3400" spc="-120" dirty="0"/>
              <a:t> </a:t>
            </a:r>
            <a:r>
              <a:rPr sz="3400" spc="-220" dirty="0"/>
              <a:t>TESS</a:t>
            </a:r>
            <a:endParaRPr sz="3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895" y="1263396"/>
            <a:ext cx="7400544" cy="53583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495" y="1263396"/>
            <a:ext cx="8389620" cy="51419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" y="1860804"/>
            <a:ext cx="6047232" cy="4572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9088" y="1860804"/>
            <a:ext cx="5373623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417" y="203487"/>
            <a:ext cx="1631018" cy="12323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4359" y="501395"/>
            <a:ext cx="3779520" cy="7940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72668" y="1754123"/>
            <a:ext cx="6746875" cy="4709160"/>
            <a:chOff x="772668" y="1754123"/>
            <a:chExt cx="6746875" cy="47091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6135" y="3925823"/>
              <a:ext cx="3383279" cy="2537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668" y="1754123"/>
              <a:ext cx="3883152" cy="291236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2400" y="1754123"/>
            <a:ext cx="3973067" cy="47487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526" y="212597"/>
            <a:ext cx="1552311" cy="133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1940" y="411480"/>
            <a:ext cx="3890772" cy="851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1940" y="2840735"/>
            <a:ext cx="3515867" cy="33695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00" y="2840735"/>
            <a:ext cx="6859524" cy="336956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615"/>
              </a:spcBef>
            </a:pPr>
            <a:r>
              <a:rPr spc="10" dirty="0"/>
              <a:t>Dnipropetrovsk</a:t>
            </a:r>
            <a:r>
              <a:rPr spc="-100" dirty="0"/>
              <a:t> </a:t>
            </a:r>
            <a:r>
              <a:rPr spc="-25" dirty="0"/>
              <a:t>State</a:t>
            </a:r>
            <a:r>
              <a:rPr spc="-95" dirty="0"/>
              <a:t> </a:t>
            </a:r>
            <a:r>
              <a:rPr spc="10" dirty="0"/>
              <a:t>University</a:t>
            </a:r>
            <a:r>
              <a:rPr spc="-95" dirty="0"/>
              <a:t> </a:t>
            </a:r>
            <a:r>
              <a:rPr spc="5" dirty="0"/>
              <a:t>of</a:t>
            </a:r>
            <a:r>
              <a:rPr spc="-100" dirty="0"/>
              <a:t> </a:t>
            </a:r>
            <a:r>
              <a:rPr spc="-10" dirty="0"/>
              <a:t>Internal</a:t>
            </a:r>
            <a:r>
              <a:rPr spc="-95" dirty="0"/>
              <a:t> </a:t>
            </a:r>
            <a:r>
              <a:rPr spc="-10" dirty="0"/>
              <a:t>Affairs</a:t>
            </a:r>
            <a:r>
              <a:rPr b="0" spc="-10" dirty="0">
                <a:latin typeface="Lucida Sans Unicode"/>
                <a:cs typeface="Lucida Sans Unicode"/>
              </a:rPr>
              <a:t>:</a:t>
            </a:r>
          </a:p>
          <a:p>
            <a:pPr marL="552450" algn="ctr">
              <a:lnSpc>
                <a:spcPct val="100000"/>
              </a:lnSpc>
              <a:spcBef>
                <a:spcPts val="515"/>
              </a:spcBef>
            </a:pPr>
            <a:r>
              <a:rPr b="0" spc="-25" dirty="0">
                <a:latin typeface="Lucida Sans Unicode"/>
                <a:cs typeface="Lucida Sans Unicode"/>
              </a:rPr>
              <a:t>Face</a:t>
            </a:r>
            <a:r>
              <a:rPr b="0" spc="-190" dirty="0">
                <a:latin typeface="Lucida Sans Unicode"/>
                <a:cs typeface="Lucida Sans Unicode"/>
              </a:rPr>
              <a:t> </a:t>
            </a:r>
            <a:r>
              <a:rPr b="0" spc="100" dirty="0">
                <a:latin typeface="Lucida Sans Unicode"/>
                <a:cs typeface="Lucida Sans Unicode"/>
              </a:rPr>
              <a:t>&amp;</a:t>
            </a:r>
            <a:r>
              <a:rPr b="0" spc="-195" dirty="0">
                <a:latin typeface="Lucida Sans Unicode"/>
                <a:cs typeface="Lucida Sans Unicode"/>
              </a:rPr>
              <a:t> </a:t>
            </a:r>
            <a:r>
              <a:rPr b="0" spc="-30" dirty="0">
                <a:latin typeface="Lucida Sans Unicode"/>
                <a:cs typeface="Lucida Sans Unicode"/>
              </a:rPr>
              <a:t>Logo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1095" y="1434083"/>
            <a:ext cx="8513064" cy="49514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076" y="203574"/>
            <a:ext cx="2599479" cy="19900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0211" y="501395"/>
            <a:ext cx="4963667" cy="10424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795" y="2869692"/>
            <a:ext cx="10885932" cy="29641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9033" y="1484522"/>
            <a:ext cx="8646160" cy="127317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715895">
              <a:lnSpc>
                <a:spcPct val="100000"/>
              </a:lnSpc>
              <a:spcBef>
                <a:spcPts val="1035"/>
              </a:spcBef>
            </a:pPr>
            <a:r>
              <a:rPr sz="4200" b="0" spc="-80" dirty="0">
                <a:latin typeface="Lucida Sans Unicode"/>
                <a:cs typeface="Lucida Sans Unicode"/>
              </a:rPr>
              <a:t>BUT...</a:t>
            </a:r>
            <a:r>
              <a:rPr sz="4200" b="0" spc="-250" dirty="0">
                <a:latin typeface="Lucida Sans Unicode"/>
                <a:cs typeface="Lucida Sans Unicode"/>
              </a:rPr>
              <a:t> </a:t>
            </a:r>
            <a:r>
              <a:rPr sz="4200" b="0" spc="-70" dirty="0">
                <a:latin typeface="Lucida Sans Unicode"/>
                <a:cs typeface="Lucida Sans Unicode"/>
              </a:rPr>
              <a:t>Russia</a:t>
            </a:r>
            <a:r>
              <a:rPr sz="4200" b="0" spc="-250" dirty="0">
                <a:latin typeface="Lucida Sans Unicode"/>
                <a:cs typeface="Lucida Sans Unicode"/>
              </a:rPr>
              <a:t> </a:t>
            </a:r>
            <a:r>
              <a:rPr sz="4200" b="0" spc="-75" dirty="0">
                <a:latin typeface="Lucida Sans Unicode"/>
                <a:cs typeface="Lucida Sans Unicode"/>
              </a:rPr>
              <a:t>in</a:t>
            </a:r>
            <a:r>
              <a:rPr sz="4200" b="0" spc="-245" dirty="0">
                <a:latin typeface="Lucida Sans Unicode"/>
                <a:cs typeface="Lucida Sans Unicode"/>
              </a:rPr>
              <a:t> </a:t>
            </a:r>
            <a:r>
              <a:rPr sz="4200" b="0" spc="-20" dirty="0">
                <a:latin typeface="Lucida Sans Unicode"/>
                <a:cs typeface="Lucida Sans Unicode"/>
              </a:rPr>
              <a:t>Ukraine</a:t>
            </a:r>
            <a:endParaRPr sz="4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700" b="0" spc="-695" dirty="0">
                <a:latin typeface="Lucida Sans Unicode"/>
                <a:cs typeface="Lucida Sans Unicode"/>
              </a:rPr>
              <a:t>-</a:t>
            </a:r>
            <a:r>
              <a:rPr sz="2700" b="0" spc="-155" dirty="0">
                <a:latin typeface="Lucida Sans Unicode"/>
                <a:cs typeface="Lucida Sans Unicode"/>
              </a:rPr>
              <a:t> </a:t>
            </a:r>
            <a:r>
              <a:rPr sz="2700" b="0" spc="-35" dirty="0">
                <a:latin typeface="Lucida Sans Unicode"/>
                <a:cs typeface="Lucida Sans Unicode"/>
              </a:rPr>
              <a:t>hybrid</a:t>
            </a:r>
            <a:r>
              <a:rPr sz="2700" b="0" spc="-155" dirty="0">
                <a:latin typeface="Lucida Sans Unicode"/>
                <a:cs typeface="Lucida Sans Unicode"/>
              </a:rPr>
              <a:t> </a:t>
            </a:r>
            <a:r>
              <a:rPr sz="2700" b="0" spc="5" dirty="0">
                <a:latin typeface="Lucida Sans Unicode"/>
                <a:cs typeface="Lucida Sans Unicode"/>
              </a:rPr>
              <a:t>warfare</a:t>
            </a:r>
            <a:r>
              <a:rPr sz="2700" b="0" spc="-155" dirty="0">
                <a:latin typeface="Lucida Sans Unicode"/>
                <a:cs typeface="Lucida Sans Unicode"/>
              </a:rPr>
              <a:t> </a:t>
            </a:r>
            <a:r>
              <a:rPr sz="2700" b="0" spc="-50" dirty="0">
                <a:latin typeface="Lucida Sans Unicode"/>
                <a:cs typeface="Lucida Sans Unicode"/>
              </a:rPr>
              <a:t>since</a:t>
            </a:r>
            <a:r>
              <a:rPr sz="2700" b="0" spc="-155" dirty="0">
                <a:latin typeface="Lucida Sans Unicode"/>
                <a:cs typeface="Lucida Sans Unicode"/>
              </a:rPr>
              <a:t> </a:t>
            </a:r>
            <a:r>
              <a:rPr sz="2700" b="0" spc="-165" dirty="0">
                <a:latin typeface="Lucida Sans Unicode"/>
                <a:cs typeface="Lucida Sans Unicode"/>
              </a:rPr>
              <a:t>2014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033" y="5899200"/>
            <a:ext cx="51041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695" dirty="0">
                <a:latin typeface="Lucida Sans Unicode"/>
                <a:cs typeface="Lucida Sans Unicode"/>
              </a:rPr>
              <a:t>-</a:t>
            </a:r>
            <a:r>
              <a:rPr sz="2700" spc="-155" dirty="0">
                <a:latin typeface="Lucida Sans Unicode"/>
                <a:cs typeface="Lucida Sans Unicode"/>
              </a:rPr>
              <a:t> </a:t>
            </a:r>
            <a:r>
              <a:rPr sz="2700" spc="-40" dirty="0">
                <a:latin typeface="Lucida Sans Unicode"/>
                <a:cs typeface="Lucida Sans Unicode"/>
              </a:rPr>
              <a:t>military</a:t>
            </a:r>
            <a:r>
              <a:rPr sz="2700" spc="-155" dirty="0">
                <a:latin typeface="Lucida Sans Unicode"/>
                <a:cs typeface="Lucida Sans Unicode"/>
              </a:rPr>
              <a:t> </a:t>
            </a:r>
            <a:r>
              <a:rPr sz="2700" spc="-30" dirty="0">
                <a:latin typeface="Lucida Sans Unicode"/>
                <a:cs typeface="Lucida Sans Unicode"/>
              </a:rPr>
              <a:t>aggression</a:t>
            </a:r>
            <a:r>
              <a:rPr sz="2700" spc="-155" dirty="0">
                <a:latin typeface="Lucida Sans Unicode"/>
                <a:cs typeface="Lucida Sans Unicode"/>
              </a:rPr>
              <a:t> </a:t>
            </a:r>
            <a:r>
              <a:rPr sz="2700" spc="-50" dirty="0">
                <a:latin typeface="Lucida Sans Unicode"/>
                <a:cs typeface="Lucida Sans Unicode"/>
              </a:rPr>
              <a:t>since</a:t>
            </a:r>
            <a:r>
              <a:rPr sz="2700" spc="-155" dirty="0">
                <a:latin typeface="Lucida Sans Unicode"/>
                <a:cs typeface="Lucida Sans Unicode"/>
              </a:rPr>
              <a:t> </a:t>
            </a:r>
            <a:r>
              <a:rPr sz="2700" spc="-165" dirty="0">
                <a:latin typeface="Lucida Sans Unicode"/>
                <a:cs typeface="Lucida Sans Unicode"/>
              </a:rPr>
              <a:t>2022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402" y="203503"/>
            <a:ext cx="1628024" cy="13341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8619" y="501395"/>
            <a:ext cx="3985260" cy="8366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76081" y="922733"/>
            <a:ext cx="9519285" cy="49263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922145">
              <a:lnSpc>
                <a:spcPct val="100000"/>
              </a:lnSpc>
              <a:spcBef>
                <a:spcPts val="115"/>
              </a:spcBef>
            </a:pPr>
            <a:r>
              <a:rPr sz="2700" b="1" i="1" spc="75" dirty="0">
                <a:latin typeface="Trebuchet MS"/>
                <a:cs typeface="Trebuchet MS"/>
              </a:rPr>
              <a:t>QUESTIONS?</a:t>
            </a: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00">
              <a:latin typeface="Trebuchet MS"/>
              <a:cs typeface="Trebuchet MS"/>
            </a:endParaRPr>
          </a:p>
          <a:p>
            <a:pPr marR="1764664" algn="ctr">
              <a:lnSpc>
                <a:spcPct val="100000"/>
              </a:lnSpc>
            </a:pPr>
            <a:r>
              <a:rPr sz="2800" spc="30" dirty="0">
                <a:latin typeface="Lucida Sans Unicode"/>
                <a:cs typeface="Lucida Sans Unicode"/>
              </a:rPr>
              <a:t>More</a:t>
            </a:r>
            <a:r>
              <a:rPr sz="2800" spc="-16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and</a:t>
            </a:r>
            <a:r>
              <a:rPr sz="2800" spc="-160" dirty="0">
                <a:latin typeface="Lucida Sans Unicode"/>
                <a:cs typeface="Lucida Sans Unicode"/>
              </a:rPr>
              <a:t> </a:t>
            </a:r>
            <a:r>
              <a:rPr sz="2800" spc="30" dirty="0">
                <a:latin typeface="Lucida Sans Unicode"/>
                <a:cs typeface="Lucida Sans Unicode"/>
              </a:rPr>
              <a:t>More</a:t>
            </a:r>
            <a:r>
              <a:rPr sz="2800" spc="-160" dirty="0">
                <a:latin typeface="Lucida Sans Unicode"/>
                <a:cs typeface="Lucida Sans Unicode"/>
              </a:rPr>
              <a:t> </a:t>
            </a:r>
            <a:r>
              <a:rPr sz="2800" spc="-45" dirty="0">
                <a:latin typeface="Lucida Sans Unicode"/>
                <a:cs typeface="Lucida Sans Unicode"/>
              </a:rPr>
              <a:t>Sacrifices</a:t>
            </a:r>
            <a:r>
              <a:rPr sz="2800" spc="-160" dirty="0">
                <a:latin typeface="Lucida Sans Unicode"/>
                <a:cs typeface="Lucida Sans Unicode"/>
              </a:rPr>
              <a:t> </a:t>
            </a:r>
            <a:r>
              <a:rPr sz="2800" spc="-50" dirty="0">
                <a:latin typeface="Lucida Sans Unicode"/>
                <a:cs typeface="Lucida Sans Unicode"/>
              </a:rPr>
              <a:t>in</a:t>
            </a:r>
            <a:r>
              <a:rPr sz="2800" spc="-165" dirty="0">
                <a:latin typeface="Lucida Sans Unicode"/>
                <a:cs typeface="Lucida Sans Unicode"/>
              </a:rPr>
              <a:t> </a:t>
            </a:r>
            <a:r>
              <a:rPr sz="2800" spc="-30" dirty="0">
                <a:latin typeface="Lucida Sans Unicode"/>
                <a:cs typeface="Lucida Sans Unicode"/>
              </a:rPr>
              <a:t>Ukraine: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Lucida Sans Unicode"/>
              <a:cs typeface="Lucida Sans Unicode"/>
            </a:endParaRPr>
          </a:p>
          <a:p>
            <a:pPr marL="2703830">
              <a:lnSpc>
                <a:spcPct val="100000"/>
              </a:lnSpc>
            </a:pPr>
            <a:r>
              <a:rPr sz="3200" spc="-825" dirty="0">
                <a:latin typeface="Lucida Sans Unicode"/>
                <a:cs typeface="Lucida Sans Unicode"/>
              </a:rPr>
              <a:t>-</a:t>
            </a:r>
            <a:r>
              <a:rPr sz="3200" spc="-185" dirty="0">
                <a:latin typeface="Lucida Sans Unicode"/>
                <a:cs typeface="Lucida Sans Unicode"/>
              </a:rPr>
              <a:t> </a:t>
            </a:r>
            <a:r>
              <a:rPr sz="3200" spc="-40" dirty="0">
                <a:latin typeface="Lucida Sans Unicode"/>
                <a:cs typeface="Lucida Sans Unicode"/>
              </a:rPr>
              <a:t>Combatants</a:t>
            </a:r>
            <a:endParaRPr sz="3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Lucida Sans Unicode"/>
              <a:cs typeface="Lucida Sans Unicode"/>
            </a:endParaRPr>
          </a:p>
          <a:p>
            <a:pPr marL="2308860" indent="-222885">
              <a:lnSpc>
                <a:spcPct val="100000"/>
              </a:lnSpc>
              <a:buChar char="-"/>
              <a:tabLst>
                <a:tab pos="2309495" algn="l"/>
              </a:tabLst>
            </a:pPr>
            <a:r>
              <a:rPr sz="3000" spc="-55" dirty="0">
                <a:latin typeface="Lucida Sans Unicode"/>
                <a:cs typeface="Lucida Sans Unicode"/>
              </a:rPr>
              <a:t>NOT</a:t>
            </a:r>
            <a:r>
              <a:rPr sz="3000" spc="-170" dirty="0">
                <a:latin typeface="Lucida Sans Unicode"/>
                <a:cs typeface="Lucida Sans Unicode"/>
              </a:rPr>
              <a:t> </a:t>
            </a:r>
            <a:r>
              <a:rPr sz="3000" spc="-50" dirty="0">
                <a:latin typeface="Lucida Sans Unicode"/>
                <a:cs typeface="Lucida Sans Unicode"/>
              </a:rPr>
              <a:t>guilty</a:t>
            </a:r>
            <a:r>
              <a:rPr sz="3000" spc="-170" dirty="0">
                <a:latin typeface="Lucida Sans Unicode"/>
                <a:cs typeface="Lucida Sans Unicode"/>
              </a:rPr>
              <a:t> </a:t>
            </a:r>
            <a:r>
              <a:rPr sz="3000" spc="-75" dirty="0">
                <a:latin typeface="Lucida Sans Unicode"/>
                <a:cs typeface="Lucida Sans Unicode"/>
              </a:rPr>
              <a:t>Civilians</a:t>
            </a:r>
            <a:endParaRPr sz="3000">
              <a:latin typeface="Lucida Sans Unicode"/>
              <a:cs typeface="Lucida Sans Unicode"/>
            </a:endParaRPr>
          </a:p>
          <a:p>
            <a:pPr marL="8091805" lvl="1" indent="-572135">
              <a:lnSpc>
                <a:spcPct val="100000"/>
              </a:lnSpc>
              <a:spcBef>
                <a:spcPts val="455"/>
              </a:spcBef>
              <a:buSzPct val="121428"/>
              <a:buChar char="•"/>
              <a:tabLst>
                <a:tab pos="8091805" algn="l"/>
                <a:tab pos="8092440" algn="l"/>
              </a:tabLst>
            </a:pPr>
            <a:r>
              <a:rPr sz="2800" spc="-50" dirty="0">
                <a:latin typeface="Lucida Sans Unicode"/>
                <a:cs typeface="Lucida Sans Unicode"/>
              </a:rPr>
              <a:t>Children</a:t>
            </a:r>
            <a:endParaRPr sz="2800">
              <a:latin typeface="Lucida Sans Unicode"/>
              <a:cs typeface="Lucida Sans Unicode"/>
            </a:endParaRPr>
          </a:p>
          <a:p>
            <a:pPr marR="1719580" algn="ctr">
              <a:lnSpc>
                <a:spcPct val="100000"/>
              </a:lnSpc>
              <a:spcBef>
                <a:spcPts val="4020"/>
              </a:spcBef>
            </a:pPr>
            <a:r>
              <a:rPr sz="3700" spc="-30" dirty="0">
                <a:solidFill>
                  <a:srgbClr val="FF0000"/>
                </a:solidFill>
                <a:latin typeface="Lucida Sans Unicode"/>
                <a:cs typeface="Lucida Sans Unicode"/>
              </a:rPr>
              <a:t>WHAT?</a:t>
            </a:r>
            <a:r>
              <a:rPr sz="3700" spc="-2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3700" spc="75" dirty="0">
                <a:solidFill>
                  <a:srgbClr val="FF0000"/>
                </a:solidFill>
                <a:latin typeface="Lucida Sans Unicode"/>
                <a:cs typeface="Lucida Sans Unicode"/>
              </a:rPr>
              <a:t>WERE?</a:t>
            </a:r>
            <a:r>
              <a:rPr sz="3700" spc="-2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3700" spc="85" dirty="0">
                <a:solidFill>
                  <a:srgbClr val="FF0000"/>
                </a:solidFill>
                <a:latin typeface="Lucida Sans Unicode"/>
                <a:cs typeface="Lucida Sans Unicode"/>
              </a:rPr>
              <a:t>HOW?</a:t>
            </a:r>
            <a:r>
              <a:rPr sz="3700" spc="-2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3700" spc="160" dirty="0">
                <a:solidFill>
                  <a:srgbClr val="FF0000"/>
                </a:solidFill>
                <a:latin typeface="Lucida Sans Unicode"/>
                <a:cs typeface="Lucida Sans Unicode"/>
              </a:rPr>
              <a:t>WE</a:t>
            </a:r>
            <a:r>
              <a:rPr sz="3700" spc="-2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3700" spc="-114" dirty="0">
                <a:solidFill>
                  <a:srgbClr val="FF0000"/>
                </a:solidFill>
                <a:latin typeface="Lucida Sans Unicode"/>
                <a:cs typeface="Lucida Sans Unicode"/>
              </a:rPr>
              <a:t>CAN</a:t>
            </a:r>
            <a:r>
              <a:rPr sz="3700" spc="-2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3700" spc="55" dirty="0">
                <a:solidFill>
                  <a:srgbClr val="FF0000"/>
                </a:solidFill>
                <a:latin typeface="Lucida Sans Unicode"/>
                <a:cs typeface="Lucida Sans Unicode"/>
              </a:rPr>
              <a:t>HELP</a:t>
            </a:r>
            <a:endParaRPr sz="3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5581" y="5667448"/>
            <a:ext cx="306895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PREVENT</a:t>
            </a:r>
            <a:r>
              <a:rPr sz="4100" spc="-2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1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IT?</a:t>
            </a:r>
            <a:endParaRPr sz="4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990" y="198881"/>
            <a:ext cx="1552311" cy="133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0411" y="242315"/>
            <a:ext cx="3409188" cy="7162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412" y="1589532"/>
            <a:ext cx="10989564" cy="47015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11945" y="705739"/>
            <a:ext cx="3462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0" dirty="0"/>
              <a:t>We </a:t>
            </a:r>
            <a:r>
              <a:rPr sz="3000" spc="-5" dirty="0"/>
              <a:t>Have</a:t>
            </a:r>
            <a:r>
              <a:rPr sz="3000" spc="-100" dirty="0"/>
              <a:t> </a:t>
            </a:r>
            <a:r>
              <a:rPr sz="3000" spc="5" dirty="0"/>
              <a:t>Changed</a:t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258" y="203689"/>
            <a:ext cx="1639774" cy="13367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8847" y="501395"/>
            <a:ext cx="3685032" cy="7741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87379" y="696340"/>
            <a:ext cx="15557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/>
              <a:t>Challenges</a:t>
            </a:r>
            <a:endParaRPr sz="2200"/>
          </a:p>
        </p:txBody>
      </p:sp>
      <p:sp>
        <p:nvSpPr>
          <p:cNvPr id="5" name="object 5"/>
          <p:cNvSpPr txBox="1"/>
          <p:nvPr/>
        </p:nvSpPr>
        <p:spPr>
          <a:xfrm>
            <a:off x="851396" y="1555133"/>
            <a:ext cx="9611995" cy="7480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540"/>
              </a:spcBef>
              <a:buChar char="-"/>
              <a:tabLst>
                <a:tab pos="160655" algn="l"/>
              </a:tabLst>
            </a:pPr>
            <a:r>
              <a:rPr sz="2000" spc="-30" dirty="0">
                <a:latin typeface="Lucida Sans Unicode"/>
                <a:cs typeface="Lucida Sans Unicode"/>
              </a:rPr>
              <a:t>Missile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35" dirty="0">
                <a:latin typeface="Lucida Sans Unicode"/>
                <a:cs typeface="Lucida Sans Unicode"/>
              </a:rPr>
              <a:t>attacks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and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bomb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threats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made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105" dirty="0">
                <a:latin typeface="Lucida Sans Unicode"/>
                <a:cs typeface="Lucida Sans Unicode"/>
              </a:rPr>
              <a:t>face-to-face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learning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40" dirty="0">
                <a:latin typeface="Lucida Sans Unicode"/>
                <a:cs typeface="Lucida Sans Unicode"/>
              </a:rPr>
              <a:t>impossible</a:t>
            </a:r>
            <a:endParaRPr sz="2000">
              <a:latin typeface="Lucida Sans Unicode"/>
              <a:cs typeface="Lucida Sans Unicode"/>
            </a:endParaRPr>
          </a:p>
          <a:p>
            <a:pPr marL="160020" indent="-147955">
              <a:lnSpc>
                <a:spcPct val="100000"/>
              </a:lnSpc>
              <a:spcBef>
                <a:spcPts val="445"/>
              </a:spcBef>
              <a:buChar char="-"/>
              <a:tabLst>
                <a:tab pos="160655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the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termination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35" dirty="0">
                <a:latin typeface="Lucida Sans Unicode"/>
                <a:cs typeface="Lucida Sans Unicode"/>
              </a:rPr>
              <a:t>of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105" dirty="0">
                <a:latin typeface="Lucida Sans Unicode"/>
                <a:cs typeface="Lucida Sans Unicode"/>
              </a:rPr>
              <a:t>face-to-face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training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revealed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the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need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for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reorientation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and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4296" y="2207523"/>
            <a:ext cx="98526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Lucida Sans Unicode"/>
                <a:cs typeface="Lucida Sans Unicode"/>
              </a:rPr>
              <a:t>improvement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35" dirty="0">
                <a:latin typeface="Lucida Sans Unicode"/>
                <a:cs typeface="Lucida Sans Unicode"/>
              </a:rPr>
              <a:t>of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the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teaching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35" dirty="0">
                <a:latin typeface="Lucida Sans Unicode"/>
                <a:cs typeface="Lucida Sans Unicode"/>
              </a:rPr>
              <a:t>of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30" dirty="0">
                <a:latin typeface="Lucida Sans Unicode"/>
                <a:cs typeface="Lucida Sans Unicode"/>
              </a:rPr>
              <a:t>practical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disciplines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on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30" dirty="0">
                <a:latin typeface="Lucida Sans Unicode"/>
                <a:cs typeface="Lucida Sans Unicode"/>
              </a:rPr>
              <a:t>distance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platforms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and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the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398" y="2369632"/>
            <a:ext cx="10266045" cy="135699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70"/>
              </a:spcBef>
            </a:pPr>
            <a:r>
              <a:rPr sz="2000" spc="-20" dirty="0">
                <a:latin typeface="Lucida Sans Unicode"/>
                <a:cs typeface="Lucida Sans Unicode"/>
              </a:rPr>
              <a:t>low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40" dirty="0">
                <a:latin typeface="Lucida Sans Unicode"/>
                <a:cs typeface="Lucida Sans Unicode"/>
              </a:rPr>
              <a:t>ability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to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test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the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acquired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knowledge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and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70" dirty="0">
                <a:latin typeface="Lucida Sans Unicode"/>
                <a:cs typeface="Lucida Sans Unicode"/>
              </a:rPr>
              <a:t>skills</a:t>
            </a:r>
            <a:endParaRPr sz="2000">
              <a:latin typeface="Lucida Sans Unicode"/>
              <a:cs typeface="Lucida Sans Unicode"/>
            </a:endParaRPr>
          </a:p>
          <a:p>
            <a:pPr marL="153035" indent="-140970">
              <a:lnSpc>
                <a:spcPct val="100000"/>
              </a:lnSpc>
              <a:spcBef>
                <a:spcPts val="545"/>
              </a:spcBef>
              <a:buChar char="-"/>
              <a:tabLst>
                <a:tab pos="153670" algn="l"/>
              </a:tabLst>
            </a:pPr>
            <a:r>
              <a:rPr sz="1900" spc="-15" dirty="0">
                <a:latin typeface="Lucida Sans Unicode"/>
                <a:cs typeface="Lucida Sans Unicode"/>
              </a:rPr>
              <a:t>Blackout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and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50" dirty="0">
                <a:latin typeface="Lucida Sans Unicode"/>
                <a:cs typeface="Lucida Sans Unicode"/>
              </a:rPr>
              <a:t>lack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35" dirty="0">
                <a:latin typeface="Lucida Sans Unicode"/>
                <a:cs typeface="Lucida Sans Unicode"/>
              </a:rPr>
              <a:t>of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5" dirty="0">
                <a:latin typeface="Lucida Sans Unicode"/>
                <a:cs typeface="Lucida Sans Unicode"/>
              </a:rPr>
              <a:t>Internet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-35" dirty="0">
                <a:latin typeface="Lucida Sans Unicode"/>
                <a:cs typeface="Lucida Sans Unicode"/>
              </a:rPr>
              <a:t>in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the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temporarily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35" dirty="0">
                <a:latin typeface="Lucida Sans Unicode"/>
                <a:cs typeface="Lucida Sans Unicode"/>
              </a:rPr>
              <a:t>occupied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territories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-35" dirty="0">
                <a:latin typeface="Lucida Sans Unicode"/>
                <a:cs typeface="Lucida Sans Unicode"/>
              </a:rPr>
              <a:t>of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Ukraine</a:t>
            </a:r>
            <a:endParaRPr sz="1900">
              <a:latin typeface="Lucida Sans Unicode"/>
              <a:cs typeface="Lucida Sans Unicode"/>
            </a:endParaRPr>
          </a:p>
          <a:p>
            <a:pPr marL="146050" marR="5080" indent="-146050">
              <a:lnSpc>
                <a:spcPts val="1850"/>
              </a:lnSpc>
              <a:spcBef>
                <a:spcPts val="994"/>
              </a:spcBef>
              <a:buChar char="-"/>
              <a:tabLst>
                <a:tab pos="146050" algn="l"/>
              </a:tabLst>
            </a:pPr>
            <a:r>
              <a:rPr sz="1800" spc="-45" dirty="0">
                <a:latin typeface="Lucida Sans Unicode"/>
                <a:cs typeface="Lucida Sans Unicode"/>
              </a:rPr>
              <a:t>The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close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proximity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to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the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front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line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and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the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occupied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territories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made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the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Dnipro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15" dirty="0">
                <a:latin typeface="Lucida Sans Unicode"/>
                <a:cs typeface="Lucida Sans Unicode"/>
              </a:rPr>
              <a:t>a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shelter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for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refugees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(IDPs)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and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Lucida Sans Unicode"/>
                <a:cs typeface="Lucida Sans Unicode"/>
              </a:rPr>
              <a:t>an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outpost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for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the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enemy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389" y="3749804"/>
            <a:ext cx="10330815" cy="81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85"/>
              </a:lnSpc>
              <a:spcBef>
                <a:spcPts val="100"/>
              </a:spcBef>
            </a:pPr>
            <a:r>
              <a:rPr sz="2100" spc="-540" dirty="0">
                <a:latin typeface="Lucida Sans Unicode"/>
                <a:cs typeface="Lucida Sans Unicode"/>
              </a:rPr>
              <a:t>-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30" dirty="0">
                <a:latin typeface="Lucida Sans Unicode"/>
                <a:cs typeface="Lucida Sans Unicode"/>
              </a:rPr>
              <a:t>Limited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resources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and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time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for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spc="-35" dirty="0">
                <a:latin typeface="Lucida Sans Unicode"/>
                <a:cs typeface="Lucida Sans Unicode"/>
              </a:rPr>
              <a:t>conducting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45" dirty="0">
                <a:latin typeface="Lucida Sans Unicode"/>
                <a:cs typeface="Lucida Sans Unicode"/>
              </a:rPr>
              <a:t>classes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40" dirty="0">
                <a:latin typeface="Lucida Sans Unicode"/>
                <a:cs typeface="Lucida Sans Unicode"/>
              </a:rPr>
              <a:t>in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50" dirty="0">
                <a:latin typeface="Lucida Sans Unicode"/>
                <a:cs typeface="Lucida Sans Unicode"/>
              </a:rPr>
              <a:t>full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15" dirty="0">
                <a:latin typeface="Lucida Sans Unicode"/>
                <a:cs typeface="Lucida Sans Unicode"/>
              </a:rPr>
              <a:t>(airborne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15" dirty="0">
                <a:latin typeface="Lucida Sans Unicode"/>
                <a:cs typeface="Lucida Sans Unicode"/>
              </a:rPr>
              <a:t>alarms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caused</a:t>
            </a:r>
            <a:endParaRPr sz="2100">
              <a:latin typeface="Lucida Sans Unicode"/>
              <a:cs typeface="Lucida Sans Unicode"/>
            </a:endParaRPr>
          </a:p>
          <a:p>
            <a:pPr marL="355600" marR="452755">
              <a:lnSpc>
                <a:spcPct val="73300"/>
              </a:lnSpc>
              <a:spcBef>
                <a:spcPts val="335"/>
              </a:spcBef>
            </a:pPr>
            <a:r>
              <a:rPr sz="2100" spc="-10" dirty="0">
                <a:latin typeface="Lucida Sans Unicode"/>
                <a:cs typeface="Lucida Sans Unicode"/>
              </a:rPr>
              <a:t>the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need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to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spc="-15" dirty="0">
                <a:latin typeface="Lucida Sans Unicode"/>
                <a:cs typeface="Lucida Sans Unicode"/>
              </a:rPr>
              <a:t>transfer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the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educational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spc="-35" dirty="0">
                <a:latin typeface="Lucida Sans Unicode"/>
                <a:cs typeface="Lucida Sans Unicode"/>
              </a:rPr>
              <a:t>process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to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spc="15" dirty="0">
                <a:latin typeface="Lucida Sans Unicode"/>
                <a:cs typeface="Lucida Sans Unicode"/>
              </a:rPr>
              <a:t>a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shelter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without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spc="-55" dirty="0">
                <a:latin typeface="Lucida Sans Unicode"/>
                <a:cs typeface="Lucida Sans Unicode"/>
              </a:rPr>
              <a:t>specialized </a:t>
            </a:r>
            <a:r>
              <a:rPr sz="2100" spc="-65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educational</a:t>
            </a:r>
            <a:r>
              <a:rPr sz="2100" spc="-125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equipment)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1389" y="4580390"/>
            <a:ext cx="91186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40" dirty="0">
                <a:latin typeface="Lucida Sans Unicode"/>
                <a:cs typeface="Lucida Sans Unicode"/>
              </a:rPr>
              <a:t>-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30" dirty="0">
                <a:latin typeface="Lucida Sans Unicode"/>
                <a:cs typeface="Lucida Sans Unicode"/>
              </a:rPr>
              <a:t>Reduction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35" dirty="0">
                <a:latin typeface="Lucida Sans Unicode"/>
                <a:cs typeface="Lucida Sans Unicode"/>
              </a:rPr>
              <a:t>of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training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40" dirty="0">
                <a:latin typeface="Lucida Sans Unicode"/>
                <a:cs typeface="Lucida Sans Unicode"/>
              </a:rPr>
              <a:t>efficiency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spc="-40" dirty="0">
                <a:latin typeface="Lucida Sans Unicode"/>
                <a:cs typeface="Lucida Sans Unicode"/>
              </a:rPr>
              <a:t>(daily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training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against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DRG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40" dirty="0">
                <a:latin typeface="Lucida Sans Unicode"/>
                <a:cs typeface="Lucida Sans Unicode"/>
              </a:rPr>
              <a:t>attacks</a:t>
            </a:r>
            <a:r>
              <a:rPr sz="2100" spc="-114" dirty="0">
                <a:latin typeface="Lucida Sans Unicode"/>
                <a:cs typeface="Lucida Sans Unicode"/>
              </a:rPr>
              <a:t> </a:t>
            </a:r>
            <a:r>
              <a:rPr sz="2100" spc="-35" dirty="0">
                <a:latin typeface="Lucida Sans Unicode"/>
                <a:cs typeface="Lucida Sans Unicode"/>
              </a:rPr>
              <a:t>of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spc="-40" dirty="0">
                <a:latin typeface="Lucida Sans Unicode"/>
                <a:cs typeface="Lucida Sans Unicode"/>
              </a:rPr>
              <a:t>all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389" y="4739573"/>
            <a:ext cx="10369550" cy="101409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95"/>
              </a:spcBef>
            </a:pPr>
            <a:r>
              <a:rPr sz="2100" spc="-30" dirty="0">
                <a:latin typeface="Lucida Sans Unicode"/>
                <a:cs typeface="Lucida Sans Unicode"/>
              </a:rPr>
              <a:t>participants</a:t>
            </a:r>
            <a:r>
              <a:rPr sz="2100" spc="-120" dirty="0">
                <a:latin typeface="Lucida Sans Unicode"/>
                <a:cs typeface="Lucida Sans Unicode"/>
              </a:rPr>
              <a:t> </a:t>
            </a:r>
            <a:r>
              <a:rPr sz="2100" spc="-40" dirty="0">
                <a:latin typeface="Lucida Sans Unicode"/>
                <a:cs typeface="Lucida Sans Unicode"/>
              </a:rPr>
              <a:t>in</a:t>
            </a:r>
            <a:r>
              <a:rPr sz="2100" spc="-12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the</a:t>
            </a:r>
            <a:r>
              <a:rPr sz="2100" spc="-120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training</a:t>
            </a:r>
            <a:r>
              <a:rPr sz="2100" spc="-120" dirty="0">
                <a:latin typeface="Lucida Sans Unicode"/>
                <a:cs typeface="Lucida Sans Unicode"/>
              </a:rPr>
              <a:t> </a:t>
            </a:r>
            <a:r>
              <a:rPr sz="2100" spc="-35" dirty="0">
                <a:latin typeface="Lucida Sans Unicode"/>
                <a:cs typeface="Lucida Sans Unicode"/>
              </a:rPr>
              <a:t>process)</a:t>
            </a:r>
            <a:endParaRPr sz="2100">
              <a:latin typeface="Lucida Sans Unicode"/>
              <a:cs typeface="Lucida Sans Unicode"/>
            </a:endParaRPr>
          </a:p>
          <a:p>
            <a:pPr marL="354965" marR="5080" indent="-342900">
              <a:lnSpc>
                <a:spcPts val="1850"/>
              </a:lnSpc>
              <a:spcBef>
                <a:spcPts val="955"/>
              </a:spcBef>
            </a:pPr>
            <a:r>
              <a:rPr sz="1900" spc="-490" dirty="0">
                <a:latin typeface="Lucida Sans Unicode"/>
                <a:cs typeface="Lucida Sans Unicode"/>
              </a:rPr>
              <a:t>-</a:t>
            </a:r>
            <a:r>
              <a:rPr sz="1900" spc="-430" dirty="0">
                <a:latin typeface="Lucida Sans Unicode"/>
                <a:cs typeface="Lucida Sans Unicode"/>
              </a:rPr>
              <a:t> </a:t>
            </a:r>
            <a:r>
              <a:rPr sz="1900" spc="-50" dirty="0">
                <a:latin typeface="Lucida Sans Unicode"/>
                <a:cs typeface="Lucida Sans Unicode"/>
              </a:rPr>
              <a:t>The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need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to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improve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-35" dirty="0">
                <a:latin typeface="Lucida Sans Unicode"/>
                <a:cs typeface="Lucida Sans Unicode"/>
              </a:rPr>
              <a:t>qualifications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and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reorient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the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content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35" dirty="0">
                <a:latin typeface="Lucida Sans Unicode"/>
                <a:cs typeface="Lucida Sans Unicode"/>
              </a:rPr>
              <a:t>of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training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35" dirty="0">
                <a:latin typeface="Lucida Sans Unicode"/>
                <a:cs typeface="Lucida Sans Unicode"/>
              </a:rPr>
              <a:t>in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accordance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with </a:t>
            </a:r>
            <a:r>
              <a:rPr sz="1900" spc="-590" dirty="0">
                <a:latin typeface="Lucida Sans Unicode"/>
                <a:cs typeface="Lucida Sans Unicode"/>
              </a:rPr>
              <a:t> </a:t>
            </a:r>
            <a:r>
              <a:rPr sz="1900" spc="10" dirty="0">
                <a:latin typeface="Lucida Sans Unicode"/>
                <a:cs typeface="Lucida Sans Unicode"/>
              </a:rPr>
              <a:t>new</a:t>
            </a:r>
            <a:r>
              <a:rPr sz="1900" spc="-110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threats</a:t>
            </a:r>
            <a:r>
              <a:rPr sz="1900" spc="-110" dirty="0">
                <a:latin typeface="Lucida Sans Unicode"/>
                <a:cs typeface="Lucida Sans Unicode"/>
              </a:rPr>
              <a:t> </a:t>
            </a:r>
            <a:r>
              <a:rPr sz="1900" spc="-45" dirty="0">
                <a:latin typeface="Lucida Sans Unicode"/>
                <a:cs typeface="Lucida Sans Unicode"/>
              </a:rPr>
              <a:t>(explosive</a:t>
            </a:r>
            <a:r>
              <a:rPr sz="1900" spc="-110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danger,</a:t>
            </a:r>
            <a:r>
              <a:rPr sz="1900" spc="-110" dirty="0">
                <a:latin typeface="Lucida Sans Unicode"/>
                <a:cs typeface="Lucida Sans Unicode"/>
              </a:rPr>
              <a:t> </a:t>
            </a:r>
            <a:r>
              <a:rPr sz="1900" spc="-30" dirty="0">
                <a:latin typeface="Lucida Sans Unicode"/>
                <a:cs typeface="Lucida Sans Unicode"/>
              </a:rPr>
              <a:t>radiological</a:t>
            </a:r>
            <a:r>
              <a:rPr sz="1900" spc="-11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threats)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032" y="203404"/>
            <a:ext cx="1643649" cy="13328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9828" y="501395"/>
            <a:ext cx="3464052" cy="728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41838" y="675259"/>
            <a:ext cx="15951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Answer</a:t>
            </a:r>
            <a:endParaRPr sz="33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190" indent="-204470">
              <a:lnSpc>
                <a:spcPts val="2240"/>
              </a:lnSpc>
              <a:buSzPct val="141176"/>
              <a:buChar char="-"/>
              <a:tabLst>
                <a:tab pos="251460" algn="l"/>
              </a:tabLst>
            </a:pPr>
            <a:r>
              <a:rPr dirty="0"/>
              <a:t>Free</a:t>
            </a:r>
            <a:r>
              <a:rPr spc="-95" dirty="0"/>
              <a:t> </a:t>
            </a:r>
            <a:r>
              <a:rPr spc="-20" dirty="0"/>
              <a:t>weekly</a:t>
            </a:r>
            <a:r>
              <a:rPr spc="-90" dirty="0"/>
              <a:t> </a:t>
            </a:r>
            <a:r>
              <a:rPr spc="-20" dirty="0"/>
              <a:t>training</a:t>
            </a:r>
            <a:r>
              <a:rPr spc="-95" dirty="0"/>
              <a:t> </a:t>
            </a:r>
            <a:r>
              <a:rPr spc="-30" dirty="0"/>
              <a:t>of</a:t>
            </a:r>
            <a:r>
              <a:rPr spc="-90" dirty="0"/>
              <a:t> </a:t>
            </a:r>
            <a:r>
              <a:rPr spc="-35" dirty="0"/>
              <a:t>all</a:t>
            </a:r>
            <a:r>
              <a:rPr spc="-90" dirty="0"/>
              <a:t> </a:t>
            </a:r>
            <a:r>
              <a:rPr spc="-15" dirty="0"/>
              <a:t>interested</a:t>
            </a:r>
            <a:r>
              <a:rPr spc="-95" dirty="0"/>
              <a:t> </a:t>
            </a:r>
            <a:r>
              <a:rPr spc="-40" dirty="0"/>
              <a:t>civilians</a:t>
            </a:r>
            <a:r>
              <a:rPr spc="-90" dirty="0"/>
              <a:t> </a:t>
            </a:r>
            <a:r>
              <a:rPr spc="-30" dirty="0"/>
              <a:t>in</a:t>
            </a:r>
            <a:r>
              <a:rPr spc="-90" dirty="0"/>
              <a:t> </a:t>
            </a:r>
            <a:r>
              <a:rPr spc="-25" dirty="0"/>
              <a:t>providing</a:t>
            </a:r>
            <a:r>
              <a:rPr spc="-95" dirty="0"/>
              <a:t> </a:t>
            </a:r>
            <a:r>
              <a:rPr spc="-35" dirty="0"/>
              <a:t>first</a:t>
            </a:r>
            <a:r>
              <a:rPr spc="-90" dirty="0"/>
              <a:t> </a:t>
            </a:r>
            <a:r>
              <a:rPr spc="-40" dirty="0"/>
              <a:t>aid,</a:t>
            </a:r>
            <a:r>
              <a:rPr spc="-90" dirty="0"/>
              <a:t> </a:t>
            </a:r>
            <a:r>
              <a:rPr spc="-30" dirty="0"/>
              <a:t>taking</a:t>
            </a:r>
            <a:r>
              <a:rPr spc="-95" dirty="0"/>
              <a:t> </a:t>
            </a:r>
            <a:r>
              <a:rPr spc="-25" dirty="0"/>
              <a:t>into</a:t>
            </a:r>
            <a:r>
              <a:rPr spc="-90" dirty="0"/>
              <a:t> </a:t>
            </a:r>
            <a:r>
              <a:rPr spc="-25" dirty="0"/>
              <a:t>account</a:t>
            </a:r>
            <a:r>
              <a:rPr spc="-90" dirty="0"/>
              <a:t> </a:t>
            </a:r>
            <a:r>
              <a:rPr spc="-15" dirty="0"/>
              <a:t>personal</a:t>
            </a:r>
            <a:r>
              <a:rPr spc="-95" dirty="0"/>
              <a:t> </a:t>
            </a:r>
            <a:r>
              <a:rPr spc="-20" dirty="0"/>
              <a:t>safety</a:t>
            </a:r>
          </a:p>
          <a:p>
            <a:pPr marL="46355">
              <a:lnSpc>
                <a:spcPts val="2000"/>
              </a:lnSpc>
            </a:pPr>
            <a:r>
              <a:rPr spc="-10" dirty="0"/>
              <a:t>measures</a:t>
            </a:r>
            <a:r>
              <a:rPr spc="-114" dirty="0"/>
              <a:t> </a:t>
            </a:r>
            <a:r>
              <a:rPr spc="-20" dirty="0"/>
              <a:t>during</a:t>
            </a:r>
            <a:r>
              <a:rPr spc="-110" dirty="0"/>
              <a:t> </a:t>
            </a:r>
            <a:r>
              <a:rPr spc="-5" dirty="0"/>
              <a:t>wartime</a:t>
            </a:r>
          </a:p>
          <a:p>
            <a:pPr marL="165735" marR="772795" indent="-165735">
              <a:lnSpc>
                <a:spcPct val="101299"/>
              </a:lnSpc>
              <a:spcBef>
                <a:spcPts val="985"/>
              </a:spcBef>
              <a:buChar char="-"/>
              <a:tabLst>
                <a:tab pos="165735" algn="l"/>
              </a:tabLst>
            </a:pPr>
            <a:r>
              <a:rPr sz="1600" spc="-30" dirty="0"/>
              <a:t>Training</a:t>
            </a:r>
            <a:r>
              <a:rPr sz="1600" spc="-90" dirty="0"/>
              <a:t> </a:t>
            </a:r>
            <a:r>
              <a:rPr sz="1600" spc="-15" dirty="0"/>
              <a:t>young</a:t>
            </a:r>
            <a:r>
              <a:rPr sz="1600" spc="-85" dirty="0"/>
              <a:t> </a:t>
            </a:r>
            <a:r>
              <a:rPr sz="1600" spc="-15" dirty="0"/>
              <a:t>people</a:t>
            </a:r>
            <a:r>
              <a:rPr sz="1600" spc="-85" dirty="0"/>
              <a:t> </a:t>
            </a:r>
            <a:r>
              <a:rPr sz="1600" spc="-30" dirty="0"/>
              <a:t>in</a:t>
            </a:r>
            <a:r>
              <a:rPr sz="1600" spc="-85" dirty="0"/>
              <a:t> </a:t>
            </a:r>
            <a:r>
              <a:rPr sz="1600" spc="-55" dirty="0"/>
              <a:t>pre-medical</a:t>
            </a:r>
            <a:r>
              <a:rPr sz="1600" spc="-90" dirty="0"/>
              <a:t> </a:t>
            </a:r>
            <a:r>
              <a:rPr sz="1600" spc="-25" dirty="0"/>
              <a:t>assistance</a:t>
            </a:r>
            <a:r>
              <a:rPr sz="1600" spc="-85" dirty="0"/>
              <a:t> </a:t>
            </a:r>
            <a:r>
              <a:rPr sz="1600" spc="-20" dirty="0"/>
              <a:t>as</a:t>
            </a:r>
            <a:r>
              <a:rPr sz="1600" spc="-85" dirty="0"/>
              <a:t> </a:t>
            </a:r>
            <a:r>
              <a:rPr sz="1600" spc="-10" dirty="0"/>
              <a:t>part</a:t>
            </a:r>
            <a:r>
              <a:rPr sz="1600" spc="-85" dirty="0"/>
              <a:t> </a:t>
            </a:r>
            <a:r>
              <a:rPr sz="1600" spc="-30" dirty="0"/>
              <a:t>of</a:t>
            </a:r>
            <a:r>
              <a:rPr sz="1600" spc="-90" dirty="0"/>
              <a:t> </a:t>
            </a:r>
            <a:r>
              <a:rPr sz="1600" spc="-25" dirty="0"/>
              <a:t>patriotic</a:t>
            </a:r>
            <a:r>
              <a:rPr sz="1600" spc="-85" dirty="0"/>
              <a:t> </a:t>
            </a:r>
            <a:r>
              <a:rPr sz="1600" spc="-25" dirty="0"/>
              <a:t>education,</a:t>
            </a:r>
            <a:r>
              <a:rPr sz="1600" spc="-85" dirty="0"/>
              <a:t> </a:t>
            </a:r>
            <a:r>
              <a:rPr sz="1600" spc="-30" dirty="0"/>
              <a:t>taking</a:t>
            </a:r>
            <a:r>
              <a:rPr sz="1600" spc="-85" dirty="0"/>
              <a:t> </a:t>
            </a:r>
            <a:r>
              <a:rPr sz="1600" spc="-25" dirty="0"/>
              <a:t>into</a:t>
            </a:r>
            <a:r>
              <a:rPr sz="1600" spc="-90" dirty="0"/>
              <a:t> </a:t>
            </a:r>
            <a:r>
              <a:rPr sz="1600" spc="-20" dirty="0"/>
              <a:t>account</a:t>
            </a:r>
            <a:r>
              <a:rPr sz="1600" spc="-85" dirty="0"/>
              <a:t> </a:t>
            </a:r>
            <a:r>
              <a:rPr sz="1600" dirty="0"/>
              <a:t>age </a:t>
            </a:r>
            <a:r>
              <a:rPr sz="1600" spc="-490" dirty="0"/>
              <a:t> </a:t>
            </a:r>
            <a:r>
              <a:rPr sz="1600" spc="-25" dirty="0"/>
              <a:t>characteristics</a:t>
            </a:r>
            <a:r>
              <a:rPr sz="1600" spc="-100" dirty="0"/>
              <a:t> </a:t>
            </a:r>
            <a:r>
              <a:rPr sz="1600" spc="-35" dirty="0"/>
              <a:t>(quests,</a:t>
            </a:r>
            <a:r>
              <a:rPr sz="1600" spc="-95" dirty="0"/>
              <a:t> </a:t>
            </a:r>
            <a:r>
              <a:rPr sz="1600" spc="-35" dirty="0"/>
              <a:t>competitions...)</a:t>
            </a:r>
            <a:endParaRPr sz="1600"/>
          </a:p>
          <a:p>
            <a:pPr marL="150495" marR="5080" indent="-150495">
              <a:lnSpc>
                <a:spcPct val="115700"/>
              </a:lnSpc>
              <a:spcBef>
                <a:spcPts val="955"/>
              </a:spcBef>
              <a:buChar char="-"/>
              <a:tabLst>
                <a:tab pos="150495" algn="l"/>
              </a:tabLst>
            </a:pPr>
            <a:r>
              <a:rPr sz="1400" dirty="0"/>
              <a:t>Preparation</a:t>
            </a:r>
            <a:r>
              <a:rPr sz="1400" spc="-75" dirty="0"/>
              <a:t> </a:t>
            </a:r>
            <a:r>
              <a:rPr sz="1400" spc="-25" dirty="0"/>
              <a:t>of</a:t>
            </a:r>
            <a:r>
              <a:rPr sz="1400" spc="-75" dirty="0"/>
              <a:t> </a:t>
            </a:r>
            <a:r>
              <a:rPr sz="1400" spc="-10" dirty="0"/>
              <a:t>representatives</a:t>
            </a:r>
            <a:r>
              <a:rPr sz="1400" spc="-70" dirty="0"/>
              <a:t> </a:t>
            </a:r>
            <a:r>
              <a:rPr sz="1400" spc="-25" dirty="0"/>
              <a:t>of</a:t>
            </a:r>
            <a:r>
              <a:rPr sz="1400" spc="-75" dirty="0"/>
              <a:t> </a:t>
            </a:r>
            <a:r>
              <a:rPr sz="1400" spc="-5" dirty="0"/>
              <a:t>law</a:t>
            </a:r>
            <a:r>
              <a:rPr sz="1400" spc="-70" dirty="0"/>
              <a:t> </a:t>
            </a:r>
            <a:r>
              <a:rPr sz="1400" spc="-10" dirty="0"/>
              <a:t>enforcement</a:t>
            </a:r>
            <a:r>
              <a:rPr sz="1400" spc="-75" dirty="0"/>
              <a:t> </a:t>
            </a:r>
            <a:r>
              <a:rPr sz="1400" spc="-15" dirty="0"/>
              <a:t>agencies</a:t>
            </a:r>
            <a:r>
              <a:rPr sz="1400" spc="-70" dirty="0"/>
              <a:t> </a:t>
            </a:r>
            <a:r>
              <a:rPr sz="1400" spc="-5" dirty="0"/>
              <a:t>and</a:t>
            </a:r>
            <a:r>
              <a:rPr sz="1400" spc="-75" dirty="0"/>
              <a:t> </a:t>
            </a:r>
            <a:r>
              <a:rPr sz="1400" spc="-25" dirty="0"/>
              <a:t>journalists</a:t>
            </a:r>
            <a:r>
              <a:rPr sz="1400" spc="-70" dirty="0"/>
              <a:t> </a:t>
            </a:r>
            <a:r>
              <a:rPr sz="1400" spc="-15" dirty="0"/>
              <a:t>for</a:t>
            </a:r>
            <a:r>
              <a:rPr sz="1400" spc="-75" dirty="0"/>
              <a:t> </a:t>
            </a:r>
            <a:r>
              <a:rPr sz="1400" spc="-5" dirty="0"/>
              <a:t>the</a:t>
            </a:r>
            <a:r>
              <a:rPr sz="1400" spc="-70" dirty="0"/>
              <a:t> </a:t>
            </a:r>
            <a:r>
              <a:rPr sz="1400" spc="-30" dirty="0"/>
              <a:t>possible</a:t>
            </a:r>
            <a:r>
              <a:rPr sz="1400" spc="-75" dirty="0"/>
              <a:t> </a:t>
            </a:r>
            <a:r>
              <a:rPr sz="1400" spc="-5" dirty="0"/>
              <a:t>threat</a:t>
            </a:r>
            <a:r>
              <a:rPr sz="1400" spc="-75" dirty="0"/>
              <a:t> </a:t>
            </a:r>
            <a:r>
              <a:rPr sz="1400" spc="-25" dirty="0"/>
              <a:t>of</a:t>
            </a:r>
            <a:r>
              <a:rPr sz="1400" spc="-70" dirty="0"/>
              <a:t> </a:t>
            </a:r>
            <a:r>
              <a:rPr sz="1400" spc="-25" dirty="0"/>
              <a:t>shelling</a:t>
            </a:r>
            <a:r>
              <a:rPr sz="1400" spc="-75" dirty="0"/>
              <a:t> </a:t>
            </a:r>
            <a:r>
              <a:rPr sz="1400" spc="-15" dirty="0"/>
              <a:t>(red</a:t>
            </a:r>
            <a:r>
              <a:rPr sz="1400" spc="-70" dirty="0"/>
              <a:t> </a:t>
            </a:r>
            <a:r>
              <a:rPr sz="1400" spc="-40" dirty="0"/>
              <a:t>zone)</a:t>
            </a:r>
            <a:r>
              <a:rPr sz="1400" spc="-75" dirty="0"/>
              <a:t> </a:t>
            </a:r>
            <a:r>
              <a:rPr sz="1400" spc="-20" dirty="0"/>
              <a:t>within </a:t>
            </a:r>
            <a:r>
              <a:rPr sz="1400" spc="-425" dirty="0"/>
              <a:t> </a:t>
            </a:r>
            <a:r>
              <a:rPr sz="1400" spc="-5" dirty="0"/>
              <a:t>the</a:t>
            </a:r>
            <a:r>
              <a:rPr sz="1400" spc="-85" dirty="0"/>
              <a:t> </a:t>
            </a:r>
            <a:r>
              <a:rPr sz="1400" spc="-25" dirty="0"/>
              <a:t>scope</a:t>
            </a:r>
            <a:r>
              <a:rPr sz="1400" spc="-80" dirty="0"/>
              <a:t> </a:t>
            </a:r>
            <a:r>
              <a:rPr sz="1400" spc="-25" dirty="0"/>
              <a:t>of</a:t>
            </a:r>
            <a:r>
              <a:rPr sz="1400" spc="-80" dirty="0"/>
              <a:t> </a:t>
            </a:r>
            <a:r>
              <a:rPr sz="1400" spc="-15" dirty="0"/>
              <a:t>their</a:t>
            </a:r>
            <a:r>
              <a:rPr sz="1400" spc="-80" dirty="0"/>
              <a:t> </a:t>
            </a:r>
            <a:r>
              <a:rPr sz="1400" spc="-35" dirty="0"/>
              <a:t>official</a:t>
            </a:r>
            <a:r>
              <a:rPr sz="1400" spc="-80" dirty="0"/>
              <a:t> </a:t>
            </a:r>
            <a:r>
              <a:rPr sz="1400" spc="-25" dirty="0"/>
              <a:t>activities</a:t>
            </a:r>
            <a:endParaRPr sz="1400"/>
          </a:p>
          <a:p>
            <a:pPr marL="158115" marR="512445" indent="-158115">
              <a:lnSpc>
                <a:spcPct val="108000"/>
              </a:lnSpc>
              <a:spcBef>
                <a:spcPts val="1020"/>
              </a:spcBef>
              <a:buChar char="-"/>
              <a:tabLst>
                <a:tab pos="158115" algn="l"/>
              </a:tabLst>
            </a:pPr>
            <a:r>
              <a:rPr sz="1500" spc="-15" dirty="0"/>
              <a:t>Reorientation</a:t>
            </a:r>
            <a:r>
              <a:rPr sz="1500" spc="-80" dirty="0"/>
              <a:t> </a:t>
            </a:r>
            <a:r>
              <a:rPr sz="1500" spc="-5" dirty="0"/>
              <a:t>and</a:t>
            </a:r>
            <a:r>
              <a:rPr sz="1500" spc="-75" dirty="0"/>
              <a:t> </a:t>
            </a:r>
            <a:r>
              <a:rPr sz="1500" spc="-30" dirty="0"/>
              <a:t>inclusion</a:t>
            </a:r>
            <a:r>
              <a:rPr sz="1500" spc="-75" dirty="0"/>
              <a:t> </a:t>
            </a:r>
            <a:r>
              <a:rPr sz="1500" spc="-30" dirty="0"/>
              <a:t>in</a:t>
            </a:r>
            <a:r>
              <a:rPr sz="1500" spc="-75" dirty="0"/>
              <a:t> </a:t>
            </a:r>
            <a:r>
              <a:rPr sz="1500" spc="-15" dirty="0"/>
              <a:t>training</a:t>
            </a:r>
            <a:r>
              <a:rPr sz="1500" spc="-80" dirty="0"/>
              <a:t> </a:t>
            </a:r>
            <a:r>
              <a:rPr sz="1500" spc="-10" dirty="0"/>
              <a:t>programs</a:t>
            </a:r>
            <a:r>
              <a:rPr sz="1500" spc="-75" dirty="0"/>
              <a:t> </a:t>
            </a:r>
            <a:r>
              <a:rPr sz="1500" spc="-15" dirty="0"/>
              <a:t>for</a:t>
            </a:r>
            <a:r>
              <a:rPr sz="1500" spc="-75" dirty="0"/>
              <a:t> </a:t>
            </a:r>
            <a:r>
              <a:rPr sz="1500" spc="-30" dirty="0"/>
              <a:t>tactical</a:t>
            </a:r>
            <a:r>
              <a:rPr sz="1500" spc="-75" dirty="0"/>
              <a:t> </a:t>
            </a:r>
            <a:r>
              <a:rPr sz="1500" spc="-5" dirty="0"/>
              <a:t>and</a:t>
            </a:r>
            <a:r>
              <a:rPr sz="1500" spc="-75" dirty="0"/>
              <a:t> </a:t>
            </a:r>
            <a:r>
              <a:rPr sz="1500" spc="-30" dirty="0"/>
              <a:t>special</a:t>
            </a:r>
            <a:r>
              <a:rPr sz="1500" spc="-80" dirty="0"/>
              <a:t> </a:t>
            </a:r>
            <a:r>
              <a:rPr sz="1500" spc="-15" dirty="0"/>
              <a:t>training</a:t>
            </a:r>
            <a:r>
              <a:rPr sz="1500" spc="-75" dirty="0"/>
              <a:t> </a:t>
            </a:r>
            <a:r>
              <a:rPr sz="1500" spc="-25" dirty="0"/>
              <a:t>of</a:t>
            </a:r>
            <a:r>
              <a:rPr sz="1500" spc="-75" dirty="0"/>
              <a:t> </a:t>
            </a:r>
            <a:r>
              <a:rPr sz="1500" spc="-40" dirty="0"/>
              <a:t>Tactical</a:t>
            </a:r>
            <a:r>
              <a:rPr sz="1500" spc="-75" dirty="0"/>
              <a:t> </a:t>
            </a:r>
            <a:r>
              <a:rPr sz="1500" spc="-20" dirty="0"/>
              <a:t>Medicine,</a:t>
            </a:r>
            <a:r>
              <a:rPr sz="1500" spc="-75" dirty="0"/>
              <a:t> </a:t>
            </a:r>
            <a:r>
              <a:rPr sz="1500" spc="-25" dirty="0"/>
              <a:t>taking</a:t>
            </a:r>
            <a:r>
              <a:rPr sz="1500" spc="-80" dirty="0"/>
              <a:t> </a:t>
            </a:r>
            <a:r>
              <a:rPr sz="1500" spc="-25" dirty="0"/>
              <a:t>into </a:t>
            </a:r>
            <a:r>
              <a:rPr sz="1500" spc="-455" dirty="0"/>
              <a:t> </a:t>
            </a:r>
            <a:r>
              <a:rPr sz="1500" spc="-20" dirty="0"/>
              <a:t>account</a:t>
            </a:r>
            <a:r>
              <a:rPr sz="1500" spc="-85" dirty="0"/>
              <a:t> </a:t>
            </a:r>
            <a:r>
              <a:rPr sz="1500" spc="-5" dirty="0"/>
              <a:t>the</a:t>
            </a:r>
            <a:r>
              <a:rPr sz="1500" spc="-80" dirty="0"/>
              <a:t> </a:t>
            </a:r>
            <a:r>
              <a:rPr sz="1500" spc="-15" dirty="0"/>
              <a:t>international</a:t>
            </a:r>
            <a:r>
              <a:rPr sz="1500" spc="-85" dirty="0"/>
              <a:t> </a:t>
            </a:r>
            <a:r>
              <a:rPr sz="1500" spc="-25" dirty="0"/>
              <a:t>guidelines</a:t>
            </a:r>
            <a:r>
              <a:rPr sz="1500" spc="-80" dirty="0"/>
              <a:t> </a:t>
            </a:r>
            <a:r>
              <a:rPr sz="1500" spc="-25" dirty="0"/>
              <a:t>of</a:t>
            </a:r>
            <a:r>
              <a:rPr sz="1500" spc="-80" dirty="0"/>
              <a:t> </a:t>
            </a:r>
            <a:r>
              <a:rPr sz="1500" spc="-5" dirty="0"/>
              <a:t>the</a:t>
            </a:r>
            <a:r>
              <a:rPr sz="1500" spc="-85" dirty="0"/>
              <a:t> </a:t>
            </a:r>
            <a:r>
              <a:rPr sz="1500" spc="-20" dirty="0"/>
              <a:t>TSSS</a:t>
            </a:r>
            <a:r>
              <a:rPr sz="1500" spc="-80" dirty="0"/>
              <a:t> </a:t>
            </a:r>
            <a:r>
              <a:rPr sz="1500" spc="-25" dirty="0"/>
              <a:t>of</a:t>
            </a:r>
            <a:r>
              <a:rPr sz="1500" spc="-80" dirty="0"/>
              <a:t> </a:t>
            </a:r>
            <a:r>
              <a:rPr sz="1500" spc="-15" dirty="0"/>
              <a:t>representatives</a:t>
            </a:r>
            <a:r>
              <a:rPr sz="1500" spc="-85" dirty="0"/>
              <a:t> </a:t>
            </a:r>
            <a:r>
              <a:rPr sz="1500" spc="-25" dirty="0"/>
              <a:t>of</a:t>
            </a:r>
            <a:r>
              <a:rPr sz="1500" spc="-80" dirty="0"/>
              <a:t> </a:t>
            </a:r>
            <a:r>
              <a:rPr sz="1500" spc="-15" dirty="0"/>
              <a:t>"military</a:t>
            </a:r>
            <a:r>
              <a:rPr sz="1500" spc="-80" dirty="0"/>
              <a:t> </a:t>
            </a:r>
            <a:r>
              <a:rPr sz="1500" spc="-20" dirty="0"/>
              <a:t>professions"</a:t>
            </a:r>
            <a:endParaRPr sz="1500"/>
          </a:p>
          <a:p>
            <a:pPr marL="149225" indent="-103505">
              <a:lnSpc>
                <a:spcPct val="100000"/>
              </a:lnSpc>
              <a:spcBef>
                <a:spcPts val="1255"/>
              </a:spcBef>
              <a:buChar char="-"/>
              <a:tabLst>
                <a:tab pos="150495" algn="l"/>
              </a:tabLst>
            </a:pPr>
            <a:r>
              <a:rPr sz="1400" spc="-20" dirty="0"/>
              <a:t>Advanced</a:t>
            </a:r>
            <a:r>
              <a:rPr sz="1400" spc="-80" dirty="0"/>
              <a:t> </a:t>
            </a:r>
            <a:r>
              <a:rPr sz="1400" spc="-15" dirty="0"/>
              <a:t>training</a:t>
            </a:r>
            <a:r>
              <a:rPr sz="1400" spc="-75" dirty="0"/>
              <a:t> </a:t>
            </a:r>
            <a:r>
              <a:rPr sz="1400" spc="-15" dirty="0"/>
              <a:t>for</a:t>
            </a:r>
            <a:r>
              <a:rPr sz="1400" spc="-75" dirty="0"/>
              <a:t> </a:t>
            </a:r>
            <a:r>
              <a:rPr sz="1400" spc="-25" dirty="0"/>
              <a:t>soldiers</a:t>
            </a:r>
            <a:r>
              <a:rPr sz="1400" spc="-80" dirty="0"/>
              <a:t> </a:t>
            </a:r>
            <a:r>
              <a:rPr sz="1400" spc="-25" dirty="0"/>
              <a:t>of</a:t>
            </a:r>
            <a:r>
              <a:rPr sz="1400" spc="-75" dirty="0"/>
              <a:t> </a:t>
            </a:r>
            <a:r>
              <a:rPr sz="1400" spc="-5" dirty="0"/>
              <a:t>the</a:t>
            </a:r>
            <a:r>
              <a:rPr sz="1400" spc="-75" dirty="0"/>
              <a:t> </a:t>
            </a:r>
            <a:r>
              <a:rPr sz="1400" spc="-15" dirty="0"/>
              <a:t>Armed</a:t>
            </a:r>
            <a:r>
              <a:rPr sz="1400" spc="-80" dirty="0"/>
              <a:t> </a:t>
            </a:r>
            <a:r>
              <a:rPr sz="1400" spc="-20" dirty="0"/>
              <a:t>Forces</a:t>
            </a:r>
            <a:r>
              <a:rPr sz="1400" spc="-75" dirty="0"/>
              <a:t> </a:t>
            </a:r>
            <a:r>
              <a:rPr sz="1400" spc="-5" dirty="0"/>
              <a:t>and</a:t>
            </a:r>
            <a:r>
              <a:rPr sz="1400" spc="-75" dirty="0"/>
              <a:t> </a:t>
            </a:r>
            <a:r>
              <a:rPr sz="1400" spc="-25" dirty="0"/>
              <a:t>Territorial</a:t>
            </a:r>
            <a:r>
              <a:rPr sz="1400" spc="-80" dirty="0"/>
              <a:t> </a:t>
            </a:r>
            <a:r>
              <a:rPr sz="1400" spc="-15" dirty="0"/>
              <a:t>Defense</a:t>
            </a:r>
            <a:r>
              <a:rPr sz="1400" spc="-75" dirty="0"/>
              <a:t> </a:t>
            </a:r>
            <a:r>
              <a:rPr sz="1400" spc="-10" dirty="0"/>
              <a:t>from</a:t>
            </a:r>
            <a:r>
              <a:rPr sz="1400" spc="-75" dirty="0"/>
              <a:t> </a:t>
            </a:r>
            <a:r>
              <a:rPr sz="1400" spc="-20" dirty="0"/>
              <a:t>TSSS</a:t>
            </a:r>
            <a:endParaRPr sz="1400"/>
          </a:p>
          <a:p>
            <a:pPr marL="171450" indent="-125730">
              <a:lnSpc>
                <a:spcPct val="100000"/>
              </a:lnSpc>
              <a:spcBef>
                <a:spcPts val="960"/>
              </a:spcBef>
              <a:buChar char="-"/>
              <a:tabLst>
                <a:tab pos="172720" algn="l"/>
              </a:tabLst>
            </a:pPr>
            <a:r>
              <a:rPr spc="-25" dirty="0"/>
              <a:t>Exchange</a:t>
            </a:r>
            <a:r>
              <a:rPr spc="-95" dirty="0"/>
              <a:t> </a:t>
            </a:r>
            <a:r>
              <a:rPr spc="-30" dirty="0"/>
              <a:t>of</a:t>
            </a:r>
            <a:r>
              <a:rPr spc="-95" dirty="0"/>
              <a:t> </a:t>
            </a:r>
            <a:r>
              <a:rPr spc="-25" dirty="0"/>
              <a:t>experience</a:t>
            </a:r>
            <a:r>
              <a:rPr spc="-95" dirty="0"/>
              <a:t> </a:t>
            </a:r>
            <a:r>
              <a:rPr spc="-15" dirty="0"/>
              <a:t>with</a:t>
            </a:r>
            <a:r>
              <a:rPr spc="-90" dirty="0"/>
              <a:t> </a:t>
            </a:r>
            <a:r>
              <a:rPr spc="-25" dirty="0"/>
              <a:t>fellow</a:t>
            </a:r>
            <a:r>
              <a:rPr spc="-95" dirty="0"/>
              <a:t> </a:t>
            </a:r>
            <a:r>
              <a:rPr spc="-30" dirty="0"/>
              <a:t>instructors,</a:t>
            </a:r>
            <a:r>
              <a:rPr spc="-95" dirty="0"/>
              <a:t> </a:t>
            </a:r>
            <a:r>
              <a:rPr spc="-30" dirty="0"/>
              <a:t>coaches,</a:t>
            </a:r>
            <a:r>
              <a:rPr spc="-95" dirty="0"/>
              <a:t> </a:t>
            </a:r>
            <a:r>
              <a:rPr spc="-30" dirty="0"/>
              <a:t>including</a:t>
            </a:r>
            <a:r>
              <a:rPr spc="-90" dirty="0"/>
              <a:t> </a:t>
            </a:r>
            <a:r>
              <a:rPr spc="-15" dirty="0"/>
              <a:t>international</a:t>
            </a:r>
            <a:r>
              <a:rPr spc="-95" dirty="0"/>
              <a:t> </a:t>
            </a:r>
            <a:r>
              <a:rPr spc="-20" dirty="0"/>
              <a:t>cooperation</a:t>
            </a:r>
          </a:p>
          <a:p>
            <a:pPr marL="164465" indent="-118745">
              <a:lnSpc>
                <a:spcPct val="100000"/>
              </a:lnSpc>
              <a:spcBef>
                <a:spcPts val="1000"/>
              </a:spcBef>
              <a:buChar char="-"/>
              <a:tabLst>
                <a:tab pos="165735" algn="l"/>
              </a:tabLst>
            </a:pPr>
            <a:r>
              <a:rPr sz="1600" spc="-40" dirty="0"/>
              <a:t>Self-improvement</a:t>
            </a:r>
            <a:r>
              <a:rPr sz="1600" spc="-85" dirty="0"/>
              <a:t> </a:t>
            </a:r>
            <a:r>
              <a:rPr sz="1600" spc="-25" dirty="0"/>
              <a:t>according</a:t>
            </a:r>
            <a:r>
              <a:rPr sz="1600" spc="-80" dirty="0"/>
              <a:t> </a:t>
            </a:r>
            <a:r>
              <a:rPr sz="1600" spc="-20" dirty="0"/>
              <a:t>to</a:t>
            </a:r>
            <a:r>
              <a:rPr sz="1600" spc="-85" dirty="0"/>
              <a:t> </a:t>
            </a:r>
            <a:r>
              <a:rPr sz="1600" spc="-45" dirty="0"/>
              <a:t>NATO</a:t>
            </a:r>
            <a:r>
              <a:rPr sz="1600" spc="-80" dirty="0"/>
              <a:t> </a:t>
            </a:r>
            <a:r>
              <a:rPr sz="1600" spc="-15" dirty="0"/>
              <a:t>standards</a:t>
            </a:r>
            <a:r>
              <a:rPr sz="1600" spc="-85" dirty="0"/>
              <a:t> </a:t>
            </a:r>
            <a:r>
              <a:rPr sz="1600" spc="-20" dirty="0"/>
              <a:t>for</a:t>
            </a:r>
            <a:r>
              <a:rPr sz="1600" spc="-80" dirty="0"/>
              <a:t> </a:t>
            </a:r>
            <a:r>
              <a:rPr sz="1600" spc="-25" dirty="0"/>
              <a:t>quality</a:t>
            </a:r>
            <a:r>
              <a:rPr sz="1600" spc="-85" dirty="0"/>
              <a:t> </a:t>
            </a:r>
            <a:r>
              <a:rPr sz="1600" spc="-20" dirty="0"/>
              <a:t>training</a:t>
            </a:r>
            <a:endParaRPr sz="1600"/>
          </a:p>
          <a:p>
            <a:pPr marL="171450" indent="-125730">
              <a:lnSpc>
                <a:spcPct val="100000"/>
              </a:lnSpc>
              <a:spcBef>
                <a:spcPts val="930"/>
              </a:spcBef>
              <a:buChar char="-"/>
              <a:tabLst>
                <a:tab pos="172720" algn="l"/>
              </a:tabLst>
            </a:pPr>
            <a:r>
              <a:rPr spc="-35" dirty="0"/>
              <a:t>Scientific</a:t>
            </a:r>
            <a:r>
              <a:rPr spc="-100" dirty="0"/>
              <a:t> </a:t>
            </a:r>
            <a:r>
              <a:rPr spc="-30" dirty="0"/>
              <a:t>activity</a:t>
            </a:r>
            <a:r>
              <a:rPr spc="-100" dirty="0"/>
              <a:t> </a:t>
            </a:r>
            <a:r>
              <a:rPr spc="-5" dirty="0"/>
              <a:t>and</a:t>
            </a:r>
            <a:r>
              <a:rPr spc="-100" dirty="0"/>
              <a:t> </a:t>
            </a:r>
            <a:r>
              <a:rPr spc="-20" dirty="0"/>
              <a:t>receiving</a:t>
            </a:r>
            <a:r>
              <a:rPr spc="-100" dirty="0"/>
              <a:t> </a:t>
            </a:r>
            <a:r>
              <a:rPr spc="-15" dirty="0"/>
              <a:t>grants</a:t>
            </a:r>
          </a:p>
          <a:p>
            <a:pPr marL="156845" indent="-111125">
              <a:lnSpc>
                <a:spcPct val="100000"/>
              </a:lnSpc>
              <a:spcBef>
                <a:spcPts val="1100"/>
              </a:spcBef>
              <a:buChar char="-"/>
              <a:tabLst>
                <a:tab pos="158115" algn="l"/>
              </a:tabLst>
            </a:pPr>
            <a:r>
              <a:rPr sz="1500" spc="-15" dirty="0"/>
              <a:t>Development</a:t>
            </a:r>
            <a:r>
              <a:rPr sz="1500" spc="-75" dirty="0"/>
              <a:t> </a:t>
            </a:r>
            <a:r>
              <a:rPr sz="1500" spc="-25" dirty="0"/>
              <a:t>of</a:t>
            </a:r>
            <a:r>
              <a:rPr sz="1500" spc="-75" dirty="0"/>
              <a:t> </a:t>
            </a:r>
            <a:r>
              <a:rPr sz="1500" spc="-20" dirty="0"/>
              <a:t>methodical</a:t>
            </a:r>
            <a:r>
              <a:rPr sz="1500" spc="-70" dirty="0"/>
              <a:t> </a:t>
            </a:r>
            <a:r>
              <a:rPr sz="1500" spc="-15" dirty="0"/>
              <a:t>materials</a:t>
            </a:r>
            <a:r>
              <a:rPr sz="1500" spc="-75" dirty="0"/>
              <a:t> </a:t>
            </a:r>
            <a:r>
              <a:rPr sz="1500" spc="-15" dirty="0"/>
              <a:t>for</a:t>
            </a:r>
            <a:r>
              <a:rPr sz="1500" spc="-70" dirty="0"/>
              <a:t> </a:t>
            </a:r>
            <a:r>
              <a:rPr sz="1500" spc="-25" dirty="0"/>
              <a:t>conducting</a:t>
            </a:r>
            <a:r>
              <a:rPr sz="1500" spc="-75" dirty="0"/>
              <a:t> </a:t>
            </a:r>
            <a:r>
              <a:rPr sz="1500" spc="-40" dirty="0"/>
              <a:t>classes,</a:t>
            </a:r>
            <a:r>
              <a:rPr sz="1500" spc="-75" dirty="0"/>
              <a:t> </a:t>
            </a:r>
            <a:r>
              <a:rPr sz="1500" spc="-20" dirty="0"/>
              <a:t>manuals,</a:t>
            </a:r>
            <a:r>
              <a:rPr sz="1500" spc="-70" dirty="0"/>
              <a:t> </a:t>
            </a:r>
            <a:r>
              <a:rPr sz="1500" spc="-25" dirty="0"/>
              <a:t>videos</a:t>
            </a:r>
            <a:r>
              <a:rPr sz="1500" spc="-75" dirty="0"/>
              <a:t> </a:t>
            </a:r>
            <a:r>
              <a:rPr sz="1500" spc="-15" dirty="0"/>
              <a:t>for</a:t>
            </a:r>
            <a:r>
              <a:rPr sz="1500" spc="-70" dirty="0"/>
              <a:t> </a:t>
            </a:r>
            <a:r>
              <a:rPr sz="1500" spc="-20" dirty="0"/>
              <a:t>educational</a:t>
            </a:r>
            <a:r>
              <a:rPr sz="1500" spc="-75" dirty="0"/>
              <a:t> </a:t>
            </a:r>
            <a:r>
              <a:rPr sz="1500" spc="-30" dirty="0"/>
              <a:t>classes</a:t>
            </a:r>
            <a:endParaRPr sz="1500"/>
          </a:p>
          <a:p>
            <a:pPr marL="142240" indent="-96520">
              <a:lnSpc>
                <a:spcPct val="100000"/>
              </a:lnSpc>
              <a:spcBef>
                <a:spcPts val="1340"/>
              </a:spcBef>
              <a:buChar char="-"/>
              <a:tabLst>
                <a:tab pos="143510" algn="l"/>
              </a:tabLst>
            </a:pPr>
            <a:r>
              <a:rPr sz="1300" spc="-20" dirty="0"/>
              <a:t>Cooperation</a:t>
            </a:r>
            <a:r>
              <a:rPr sz="1300" spc="-70" dirty="0"/>
              <a:t> </a:t>
            </a:r>
            <a:r>
              <a:rPr sz="1300" spc="-15" dirty="0"/>
              <a:t>with</a:t>
            </a:r>
            <a:r>
              <a:rPr sz="1300" spc="-70" dirty="0"/>
              <a:t> </a:t>
            </a:r>
            <a:r>
              <a:rPr sz="1300" spc="-5" dirty="0"/>
              <a:t>the</a:t>
            </a:r>
            <a:r>
              <a:rPr sz="1300" spc="-70" dirty="0"/>
              <a:t> </a:t>
            </a:r>
            <a:r>
              <a:rPr sz="1300" spc="-20" dirty="0"/>
              <a:t>mass</a:t>
            </a:r>
            <a:r>
              <a:rPr sz="1300" spc="-70" dirty="0"/>
              <a:t> </a:t>
            </a:r>
            <a:r>
              <a:rPr sz="1300" spc="-10" dirty="0"/>
              <a:t>media</a:t>
            </a:r>
            <a:r>
              <a:rPr sz="1300" spc="-70" dirty="0"/>
              <a:t> </a:t>
            </a:r>
            <a:r>
              <a:rPr sz="1300" spc="-15" dirty="0"/>
              <a:t>for</a:t>
            </a:r>
            <a:r>
              <a:rPr sz="1300" spc="-70" dirty="0"/>
              <a:t> </a:t>
            </a:r>
            <a:r>
              <a:rPr sz="1300" spc="-5" dirty="0"/>
              <a:t>the</a:t>
            </a:r>
            <a:r>
              <a:rPr sz="1300" spc="-70" dirty="0"/>
              <a:t> </a:t>
            </a:r>
            <a:r>
              <a:rPr sz="1300" spc="-25" dirty="0"/>
              <a:t>sake</a:t>
            </a:r>
            <a:r>
              <a:rPr sz="1300" spc="-70" dirty="0"/>
              <a:t> </a:t>
            </a:r>
            <a:r>
              <a:rPr sz="1300" spc="-25" dirty="0"/>
              <a:t>of</a:t>
            </a:r>
            <a:r>
              <a:rPr sz="1300" spc="-70" dirty="0"/>
              <a:t> </a:t>
            </a:r>
            <a:r>
              <a:rPr sz="1300" spc="-20" dirty="0"/>
              <a:t>global</a:t>
            </a:r>
            <a:r>
              <a:rPr sz="1300" spc="-65" dirty="0"/>
              <a:t> </a:t>
            </a:r>
            <a:r>
              <a:rPr sz="1300" spc="-10" dirty="0"/>
              <a:t>enlightenment</a:t>
            </a:r>
            <a:endParaRPr sz="13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917" y="203747"/>
            <a:ext cx="1572436" cy="13376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0211" y="501395"/>
            <a:ext cx="4963667" cy="104241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81583" y="1819655"/>
            <a:ext cx="4971415" cy="4613275"/>
            <a:chOff x="481583" y="1819655"/>
            <a:chExt cx="4971415" cy="461327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1659" y="4032504"/>
              <a:ext cx="3601212" cy="2400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583" y="1819655"/>
              <a:ext cx="3601212" cy="24003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576315" y="1898904"/>
            <a:ext cx="6010910" cy="4533900"/>
            <a:chOff x="5576315" y="1898904"/>
            <a:chExt cx="6010910" cy="453390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6315" y="1898904"/>
              <a:ext cx="3599688" cy="24003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6571" y="4030980"/>
              <a:ext cx="3200400" cy="240182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43288" y="699770"/>
            <a:ext cx="325564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090"/>
              </a:lnSpc>
              <a:spcBef>
                <a:spcPts val="100"/>
              </a:spcBef>
            </a:pPr>
            <a:r>
              <a:rPr sz="2600" spc="10" dirty="0"/>
              <a:t>Training</a:t>
            </a:r>
            <a:r>
              <a:rPr sz="2600" spc="-114" dirty="0"/>
              <a:t> </a:t>
            </a:r>
            <a:r>
              <a:rPr sz="2600" spc="5" dirty="0"/>
              <a:t>of</a:t>
            </a:r>
            <a:r>
              <a:rPr sz="2600" spc="-110" dirty="0"/>
              <a:t> </a:t>
            </a:r>
            <a:r>
              <a:rPr sz="2600" spc="-5" dirty="0"/>
              <a:t>civilians</a:t>
            </a:r>
            <a:endParaRPr sz="2600"/>
          </a:p>
          <a:p>
            <a:pPr marR="31115" algn="ctr">
              <a:lnSpc>
                <a:spcPts val="3570"/>
              </a:lnSpc>
            </a:pPr>
            <a:r>
              <a:rPr sz="3000" spc="-15" dirty="0"/>
              <a:t>citizens</a:t>
            </a:r>
            <a:endParaRPr sz="3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131" y="203521"/>
            <a:ext cx="2132671" cy="16394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2983" y="501395"/>
            <a:ext cx="4120896" cy="8656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2327148"/>
            <a:ext cx="3421379" cy="30358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62044" y="4075176"/>
            <a:ext cx="3710940" cy="25755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107" y="2327148"/>
            <a:ext cx="3642359" cy="30358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62044" y="1604772"/>
            <a:ext cx="3710940" cy="231647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55798" y="652017"/>
            <a:ext cx="40366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10" dirty="0"/>
              <a:t>Patriotic</a:t>
            </a:r>
            <a:r>
              <a:rPr sz="3300" spc="-170" dirty="0"/>
              <a:t> </a:t>
            </a:r>
            <a:r>
              <a:rPr sz="3300" spc="15" dirty="0"/>
              <a:t>education</a:t>
            </a:r>
            <a:endParaRPr sz="33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145" y="203533"/>
            <a:ext cx="1639151" cy="13346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4404" y="501395"/>
            <a:ext cx="4189476" cy="8808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472" y="2129027"/>
            <a:ext cx="5466588" cy="42245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00571" y="2129027"/>
            <a:ext cx="5707380" cy="422452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5006" y="597027"/>
            <a:ext cx="468947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80" dirty="0"/>
              <a:t>We</a:t>
            </a:r>
            <a:r>
              <a:rPr sz="2500" spc="-100" dirty="0"/>
              <a:t> </a:t>
            </a:r>
            <a:r>
              <a:rPr sz="2500" spc="30" dirty="0"/>
              <a:t>train</a:t>
            </a:r>
            <a:r>
              <a:rPr sz="2500" spc="-95" dirty="0"/>
              <a:t> </a:t>
            </a:r>
            <a:r>
              <a:rPr sz="2500" spc="15" dirty="0"/>
              <a:t>young</a:t>
            </a:r>
            <a:r>
              <a:rPr sz="2500" spc="-95" dirty="0"/>
              <a:t> </a:t>
            </a:r>
            <a:r>
              <a:rPr sz="2500" dirty="0"/>
              <a:t>people</a:t>
            </a:r>
            <a:r>
              <a:rPr sz="2500" spc="-95" dirty="0"/>
              <a:t> </a:t>
            </a:r>
            <a:r>
              <a:rPr sz="2500" spc="25" dirty="0"/>
              <a:t>to</a:t>
            </a:r>
            <a:r>
              <a:rPr sz="2500" spc="-95" dirty="0"/>
              <a:t> </a:t>
            </a:r>
            <a:r>
              <a:rPr sz="2500" spc="-15" dirty="0"/>
              <a:t>win</a:t>
            </a:r>
            <a:endParaRPr sz="2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370" y="203546"/>
            <a:ext cx="1640387" cy="13792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1647" y="501395"/>
            <a:ext cx="4142232" cy="8702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1052" y="1671827"/>
            <a:ext cx="5298948" cy="40035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8180" y="1671827"/>
            <a:ext cx="5071872" cy="400354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6189" y="303022"/>
            <a:ext cx="3534410" cy="1193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40000"/>
              </a:lnSpc>
              <a:spcBef>
                <a:spcPts val="100"/>
              </a:spcBef>
            </a:pPr>
            <a:r>
              <a:rPr sz="1800" spc="5" dirty="0"/>
              <a:t>Training of representatives of </a:t>
            </a:r>
            <a:r>
              <a:rPr sz="1800" spc="10" dirty="0"/>
              <a:t> </a:t>
            </a:r>
            <a:r>
              <a:rPr sz="1800" spc="-15" dirty="0"/>
              <a:t>law</a:t>
            </a:r>
            <a:r>
              <a:rPr sz="1800" spc="-70" dirty="0"/>
              <a:t> </a:t>
            </a:r>
            <a:r>
              <a:rPr sz="1800" spc="10" dirty="0"/>
              <a:t>enforcement</a:t>
            </a:r>
            <a:r>
              <a:rPr sz="1800" spc="-70" dirty="0"/>
              <a:t> </a:t>
            </a:r>
            <a:r>
              <a:rPr sz="1800" spc="-5" dirty="0"/>
              <a:t>agencies</a:t>
            </a:r>
            <a:r>
              <a:rPr sz="1800" spc="-70" dirty="0"/>
              <a:t> </a:t>
            </a:r>
            <a:r>
              <a:rPr sz="1800" spc="15" dirty="0"/>
              <a:t>and</a:t>
            </a:r>
            <a:endParaRPr sz="1800"/>
          </a:p>
          <a:p>
            <a:pPr marL="1050290">
              <a:lnSpc>
                <a:spcPct val="100000"/>
              </a:lnSpc>
              <a:spcBef>
                <a:spcPts val="265"/>
              </a:spcBef>
            </a:pPr>
            <a:r>
              <a:rPr sz="2400" spc="-5" dirty="0"/>
              <a:t>journalists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3417" y="1138033"/>
            <a:ext cx="4518660" cy="582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50" b="0" i="1" spc="-160" dirty="0">
                <a:latin typeface="Verdana"/>
                <a:cs typeface="Verdana"/>
              </a:rPr>
              <a:t>Training</a:t>
            </a:r>
            <a:r>
              <a:rPr sz="3650" b="0" i="1" spc="-375" dirty="0">
                <a:latin typeface="Verdana"/>
                <a:cs typeface="Verdana"/>
              </a:rPr>
              <a:t> </a:t>
            </a:r>
            <a:r>
              <a:rPr sz="3650" b="0" i="1" spc="-185" dirty="0">
                <a:latin typeface="Verdana"/>
                <a:cs typeface="Verdana"/>
              </a:rPr>
              <a:t>Specification</a:t>
            </a:r>
            <a:endParaRPr sz="36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894" y="2590672"/>
            <a:ext cx="10317480" cy="2969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640"/>
              </a:lnSpc>
              <a:buSzPct val="132142"/>
              <a:buFont typeface="Lucida Sans Unicode"/>
              <a:buChar char="•"/>
              <a:tabLst>
                <a:tab pos="241300" algn="l"/>
              </a:tabLst>
            </a:pPr>
            <a:r>
              <a:rPr sz="2800" b="1" spc="-25" dirty="0">
                <a:latin typeface="Tahoma"/>
                <a:cs typeface="Tahoma"/>
              </a:rPr>
              <a:t>Pre-medical</a:t>
            </a:r>
            <a:r>
              <a:rPr sz="2800" b="1" spc="-130" dirty="0">
                <a:latin typeface="Tahoma"/>
                <a:cs typeface="Tahoma"/>
              </a:rPr>
              <a:t> </a:t>
            </a:r>
            <a:r>
              <a:rPr sz="2800" b="1" spc="30" dirty="0">
                <a:latin typeface="Tahoma"/>
                <a:cs typeface="Tahoma"/>
              </a:rPr>
              <a:t>training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Lucida Sans Unicode"/>
              <a:buChar char="•"/>
            </a:pPr>
            <a:endParaRPr sz="3950">
              <a:latin typeface="Tahoma"/>
              <a:cs typeface="Tahoma"/>
            </a:endParaRPr>
          </a:p>
          <a:p>
            <a:pPr marL="4283075" lvl="1" indent="-229235">
              <a:lnSpc>
                <a:spcPct val="100000"/>
              </a:lnSpc>
              <a:buSzPct val="125714"/>
              <a:buFont typeface="Lucida Sans Unicode"/>
              <a:buChar char="•"/>
              <a:tabLst>
                <a:tab pos="4283710" algn="l"/>
              </a:tabLst>
            </a:pPr>
            <a:r>
              <a:rPr sz="1750" b="1" i="1" spc="50" dirty="0">
                <a:latin typeface="Trebuchet MS"/>
                <a:cs typeface="Trebuchet MS"/>
              </a:rPr>
              <a:t>Department</a:t>
            </a:r>
            <a:r>
              <a:rPr sz="1750" b="1" i="1" spc="-85" dirty="0">
                <a:latin typeface="Trebuchet MS"/>
                <a:cs typeface="Trebuchet MS"/>
              </a:rPr>
              <a:t> </a:t>
            </a:r>
            <a:r>
              <a:rPr sz="1750" b="1" i="1" spc="-5" dirty="0">
                <a:latin typeface="Trebuchet MS"/>
                <a:cs typeface="Trebuchet MS"/>
              </a:rPr>
              <a:t>of</a:t>
            </a:r>
            <a:r>
              <a:rPr sz="1750" b="1" i="1" spc="-80" dirty="0">
                <a:latin typeface="Trebuchet MS"/>
                <a:cs typeface="Trebuchet MS"/>
              </a:rPr>
              <a:t> </a:t>
            </a:r>
            <a:r>
              <a:rPr sz="1750" b="1" i="1" spc="35" dirty="0">
                <a:latin typeface="Trebuchet MS"/>
                <a:cs typeface="Trebuchet MS"/>
              </a:rPr>
              <a:t>criminology</a:t>
            </a:r>
            <a:r>
              <a:rPr sz="1750" b="1" i="1" spc="-80" dirty="0">
                <a:latin typeface="Trebuchet MS"/>
                <a:cs typeface="Trebuchet MS"/>
              </a:rPr>
              <a:t> </a:t>
            </a:r>
            <a:r>
              <a:rPr sz="1750" b="1" i="1" spc="50" dirty="0">
                <a:latin typeface="Trebuchet MS"/>
                <a:cs typeface="Trebuchet MS"/>
              </a:rPr>
              <a:t>and</a:t>
            </a:r>
            <a:r>
              <a:rPr sz="1750" b="1" i="1" spc="-80" dirty="0">
                <a:latin typeface="Trebuchet MS"/>
                <a:cs typeface="Trebuchet MS"/>
              </a:rPr>
              <a:t> </a:t>
            </a:r>
            <a:r>
              <a:rPr sz="1750" b="1" i="1" spc="10" dirty="0">
                <a:latin typeface="Trebuchet MS"/>
                <a:cs typeface="Trebuchet MS"/>
              </a:rPr>
              <a:t>pre-medical</a:t>
            </a:r>
            <a:r>
              <a:rPr sz="1750" b="1" i="1" spc="-80" dirty="0">
                <a:latin typeface="Trebuchet MS"/>
                <a:cs typeface="Trebuchet MS"/>
              </a:rPr>
              <a:t> </a:t>
            </a:r>
            <a:r>
              <a:rPr sz="1750" b="1" i="1" spc="30" dirty="0">
                <a:latin typeface="Trebuchet MS"/>
                <a:cs typeface="Trebuchet MS"/>
              </a:rPr>
              <a:t>training</a:t>
            </a:r>
            <a:endParaRPr sz="1750">
              <a:latin typeface="Trebuchet MS"/>
              <a:cs typeface="Trebuchet MS"/>
            </a:endParaRPr>
          </a:p>
          <a:p>
            <a:pPr marL="177800" marR="5080" lvl="2" indent="-177800" algn="r">
              <a:lnSpc>
                <a:spcPts val="2465"/>
              </a:lnSpc>
              <a:spcBef>
                <a:spcPts val="305"/>
              </a:spcBef>
              <a:buChar char="•"/>
              <a:tabLst>
                <a:tab pos="177800" algn="l"/>
              </a:tabLst>
            </a:pPr>
            <a:r>
              <a:rPr sz="2200" spc="-565" dirty="0">
                <a:latin typeface="Lucida Sans Unicode"/>
                <a:cs typeface="Lucida Sans Unicode"/>
              </a:rPr>
              <a:t>-</a:t>
            </a:r>
            <a:r>
              <a:rPr sz="2200" spc="17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first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step</a:t>
            </a:r>
            <a:endParaRPr sz="1800">
              <a:latin typeface="Lucida Sans Unicode"/>
              <a:cs typeface="Lucida Sans Unicode"/>
            </a:endParaRPr>
          </a:p>
          <a:p>
            <a:pPr marL="241300" indent="-228600">
              <a:lnSpc>
                <a:spcPts val="4265"/>
              </a:lnSpc>
              <a:buSzPct val="127586"/>
              <a:buFont typeface="Lucida Sans Unicode"/>
              <a:buChar char="•"/>
              <a:tabLst>
                <a:tab pos="241300" algn="l"/>
              </a:tabLst>
            </a:pPr>
            <a:r>
              <a:rPr sz="2900" b="1" spc="-10" dirty="0">
                <a:latin typeface="Tahoma"/>
                <a:cs typeface="Tahoma"/>
              </a:rPr>
              <a:t>Tactical</a:t>
            </a:r>
            <a:r>
              <a:rPr sz="2900" b="1" spc="-130" dirty="0">
                <a:latin typeface="Tahoma"/>
                <a:cs typeface="Tahoma"/>
              </a:rPr>
              <a:t> </a:t>
            </a:r>
            <a:r>
              <a:rPr sz="2900" b="1" spc="10" dirty="0">
                <a:latin typeface="Tahoma"/>
                <a:cs typeface="Tahoma"/>
              </a:rPr>
              <a:t>medicine</a:t>
            </a:r>
            <a:endParaRPr sz="2900">
              <a:latin typeface="Tahoma"/>
              <a:cs typeface="Tahoma"/>
            </a:endParaRPr>
          </a:p>
          <a:p>
            <a:pPr marL="5885180" lvl="1" indent="-229235">
              <a:lnSpc>
                <a:spcPct val="100000"/>
              </a:lnSpc>
              <a:spcBef>
                <a:spcPts val="670"/>
              </a:spcBef>
              <a:buSzPct val="125714"/>
              <a:buFont typeface="Lucida Sans Unicode"/>
              <a:buChar char="•"/>
              <a:tabLst>
                <a:tab pos="5885815" algn="l"/>
              </a:tabLst>
            </a:pPr>
            <a:r>
              <a:rPr sz="1750" b="1" i="1" spc="50" dirty="0">
                <a:latin typeface="Trebuchet MS"/>
                <a:cs typeface="Trebuchet MS"/>
              </a:rPr>
              <a:t>Department</a:t>
            </a:r>
            <a:r>
              <a:rPr sz="1750" b="1" i="1" spc="-100" dirty="0">
                <a:latin typeface="Trebuchet MS"/>
                <a:cs typeface="Trebuchet MS"/>
              </a:rPr>
              <a:t> </a:t>
            </a:r>
            <a:r>
              <a:rPr sz="1750" b="1" i="1" spc="-5" dirty="0">
                <a:latin typeface="Trebuchet MS"/>
                <a:cs typeface="Trebuchet MS"/>
              </a:rPr>
              <a:t>of</a:t>
            </a:r>
            <a:r>
              <a:rPr sz="1750" b="1" i="1" spc="-95" dirty="0">
                <a:latin typeface="Trebuchet MS"/>
                <a:cs typeface="Trebuchet MS"/>
              </a:rPr>
              <a:t> </a:t>
            </a:r>
            <a:r>
              <a:rPr sz="1750" b="1" i="1" spc="-20" dirty="0">
                <a:latin typeface="Trebuchet MS"/>
                <a:cs typeface="Trebuchet MS"/>
              </a:rPr>
              <a:t>tactical</a:t>
            </a:r>
            <a:r>
              <a:rPr sz="1750" b="1" i="1" spc="-95" dirty="0">
                <a:latin typeface="Trebuchet MS"/>
                <a:cs typeface="Trebuchet MS"/>
              </a:rPr>
              <a:t> </a:t>
            </a:r>
            <a:r>
              <a:rPr sz="1750" b="1" i="1" dirty="0">
                <a:latin typeface="Trebuchet MS"/>
                <a:cs typeface="Trebuchet MS"/>
              </a:rPr>
              <a:t>special</a:t>
            </a:r>
            <a:r>
              <a:rPr sz="1750" b="1" i="1" spc="-95" dirty="0">
                <a:latin typeface="Trebuchet MS"/>
                <a:cs typeface="Trebuchet MS"/>
              </a:rPr>
              <a:t> </a:t>
            </a:r>
            <a:r>
              <a:rPr sz="1750" b="1" i="1" spc="30" dirty="0">
                <a:latin typeface="Trebuchet MS"/>
                <a:cs typeface="Trebuchet MS"/>
              </a:rPr>
              <a:t>training</a:t>
            </a:r>
            <a:endParaRPr sz="1750">
              <a:latin typeface="Trebuchet MS"/>
              <a:cs typeface="Trebuchet MS"/>
            </a:endParaRPr>
          </a:p>
          <a:p>
            <a:pPr marL="177800" marR="24765" lvl="2" indent="-177800" algn="r">
              <a:lnSpc>
                <a:spcPct val="100000"/>
              </a:lnSpc>
              <a:spcBef>
                <a:spcPts val="305"/>
              </a:spcBef>
              <a:buChar char="•"/>
              <a:tabLst>
                <a:tab pos="177800" algn="l"/>
              </a:tabLst>
            </a:pPr>
            <a:r>
              <a:rPr sz="2200" spc="-565" dirty="0">
                <a:latin typeface="Lucida Sans Unicode"/>
                <a:cs typeface="Lucida Sans Unicode"/>
              </a:rPr>
              <a:t>-</a:t>
            </a:r>
            <a:r>
              <a:rPr sz="2200" spc="-33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second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step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258" y="203689"/>
            <a:ext cx="1639774" cy="13367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6843" y="501395"/>
            <a:ext cx="3717036" cy="7802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095" y="1655064"/>
            <a:ext cx="5451348" cy="44866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85204" y="1655064"/>
            <a:ext cx="4782311" cy="44866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34372" y="362369"/>
            <a:ext cx="3610610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2190" marR="5080" indent="-1000125">
              <a:lnSpc>
                <a:spcPct val="115700"/>
              </a:lnSpc>
              <a:spcBef>
                <a:spcPts val="100"/>
              </a:spcBef>
            </a:pPr>
            <a:r>
              <a:rPr sz="2800" spc="15" dirty="0"/>
              <a:t>Learning</a:t>
            </a:r>
            <a:r>
              <a:rPr sz="2800" spc="-150" dirty="0"/>
              <a:t> </a:t>
            </a:r>
            <a:r>
              <a:rPr sz="2800" spc="25" dirty="0"/>
              <a:t>landmarks </a:t>
            </a:r>
            <a:r>
              <a:rPr sz="2800" spc="-805" dirty="0"/>
              <a:t> </a:t>
            </a:r>
            <a:r>
              <a:rPr sz="2800" spc="10" dirty="0"/>
              <a:t>"military"</a:t>
            </a:r>
            <a:endParaRPr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417" y="203487"/>
            <a:ext cx="1631018" cy="12323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5383" y="501395"/>
            <a:ext cx="3968496" cy="8336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936" y="1543811"/>
            <a:ext cx="5186172" cy="45796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85332" y="1543811"/>
            <a:ext cx="5675375" cy="45796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22511" y="530097"/>
            <a:ext cx="40798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0" dirty="0"/>
              <a:t>Threat:</a:t>
            </a:r>
            <a:r>
              <a:rPr sz="3300" spc="-125" dirty="0"/>
              <a:t> </a:t>
            </a:r>
            <a:r>
              <a:rPr sz="3300" spc="-25" dirty="0"/>
              <a:t>Evacuation!</a:t>
            </a:r>
            <a:endParaRPr sz="33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417" y="203487"/>
            <a:ext cx="1631018" cy="12323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87868" y="416051"/>
            <a:ext cx="3906012" cy="8199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0183" y="1719072"/>
            <a:ext cx="5375148" cy="45339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287011" y="1289303"/>
            <a:ext cx="7284720" cy="4963795"/>
            <a:chOff x="4287011" y="1289303"/>
            <a:chExt cx="7284720" cy="496379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3555" y="1719071"/>
              <a:ext cx="5218176" cy="4533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7011" y="1289303"/>
              <a:ext cx="3596640" cy="217627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23435" y="416699"/>
            <a:ext cx="17411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Explosive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032" y="203404"/>
            <a:ext cx="1643649" cy="13328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3168" y="501395"/>
            <a:ext cx="3410712" cy="7162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5108" y="1751076"/>
            <a:ext cx="4818888" cy="47426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89776" y="1755648"/>
            <a:ext cx="4539996" cy="4744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18282" y="482980"/>
            <a:ext cx="429577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6570">
              <a:lnSpc>
                <a:spcPct val="148400"/>
              </a:lnSpc>
              <a:spcBef>
                <a:spcPts val="100"/>
              </a:spcBef>
            </a:pPr>
            <a:r>
              <a:rPr sz="1700" b="1" spc="-5" dirty="0">
                <a:latin typeface="Tahoma"/>
                <a:cs typeface="Tahoma"/>
              </a:rPr>
              <a:t>Improving</a:t>
            </a:r>
            <a:r>
              <a:rPr sz="1700" b="1" spc="-75" dirty="0">
                <a:latin typeface="Tahoma"/>
                <a:cs typeface="Tahoma"/>
              </a:rPr>
              <a:t> </a:t>
            </a:r>
            <a:r>
              <a:rPr sz="1700" b="1" spc="15" dirty="0">
                <a:latin typeface="Tahoma"/>
                <a:cs typeface="Tahoma"/>
              </a:rPr>
              <a:t>the</a:t>
            </a:r>
            <a:r>
              <a:rPr sz="1700" b="1" spc="-75" dirty="0">
                <a:latin typeface="Tahoma"/>
                <a:cs typeface="Tahoma"/>
              </a:rPr>
              <a:t> </a:t>
            </a:r>
            <a:r>
              <a:rPr sz="1700" b="1" spc="5" dirty="0">
                <a:latin typeface="Tahoma"/>
                <a:cs typeface="Tahoma"/>
              </a:rPr>
              <a:t>qualifications</a:t>
            </a:r>
            <a:r>
              <a:rPr sz="1700" b="1" spc="-70" dirty="0">
                <a:latin typeface="Tahoma"/>
                <a:cs typeface="Tahoma"/>
              </a:rPr>
              <a:t> </a:t>
            </a:r>
            <a:r>
              <a:rPr sz="1700" b="1" spc="5" dirty="0">
                <a:latin typeface="Tahoma"/>
                <a:cs typeface="Tahoma"/>
              </a:rPr>
              <a:t>of</a:t>
            </a:r>
            <a:r>
              <a:rPr sz="1700" b="1" spc="-75" dirty="0">
                <a:latin typeface="Tahoma"/>
                <a:cs typeface="Tahoma"/>
              </a:rPr>
              <a:t> </a:t>
            </a:r>
            <a:r>
              <a:rPr sz="1700" b="1" spc="15" dirty="0">
                <a:latin typeface="Tahoma"/>
                <a:cs typeface="Tahoma"/>
              </a:rPr>
              <a:t>the </a:t>
            </a:r>
            <a:r>
              <a:rPr sz="1700" b="1" spc="-484" dirty="0">
                <a:latin typeface="Tahoma"/>
                <a:cs typeface="Tahoma"/>
              </a:rPr>
              <a:t> </a:t>
            </a:r>
            <a:r>
              <a:rPr sz="1700" b="1" spc="15" dirty="0">
                <a:latin typeface="Tahoma"/>
                <a:cs typeface="Tahoma"/>
              </a:rPr>
              <a:t>Armed</a:t>
            </a:r>
            <a:r>
              <a:rPr sz="1700" b="1" spc="-60" dirty="0">
                <a:latin typeface="Tahoma"/>
                <a:cs typeface="Tahoma"/>
              </a:rPr>
              <a:t> </a:t>
            </a:r>
            <a:r>
              <a:rPr sz="1700" b="1" spc="-15" dirty="0">
                <a:latin typeface="Tahoma"/>
                <a:cs typeface="Tahoma"/>
              </a:rPr>
              <a:t>Forces</a:t>
            </a:r>
            <a:r>
              <a:rPr sz="1700" b="1" spc="-60" dirty="0">
                <a:latin typeface="Tahoma"/>
                <a:cs typeface="Tahoma"/>
              </a:rPr>
              <a:t> </a:t>
            </a:r>
            <a:r>
              <a:rPr sz="1700" b="1" spc="10" dirty="0">
                <a:latin typeface="Tahoma"/>
                <a:cs typeface="Tahoma"/>
              </a:rPr>
              <a:t>and</a:t>
            </a:r>
            <a:r>
              <a:rPr sz="1700" b="1" spc="-60" dirty="0">
                <a:latin typeface="Tahoma"/>
                <a:cs typeface="Tahoma"/>
              </a:rPr>
              <a:t> </a:t>
            </a:r>
            <a:r>
              <a:rPr sz="1700" b="1" spc="15" dirty="0">
                <a:latin typeface="Tahoma"/>
                <a:cs typeface="Tahoma"/>
              </a:rPr>
              <a:t>territorial</a:t>
            </a:r>
            <a:r>
              <a:rPr sz="1700" b="1" spc="-60" dirty="0">
                <a:latin typeface="Tahoma"/>
                <a:cs typeface="Tahoma"/>
              </a:rPr>
              <a:t> </a:t>
            </a:r>
            <a:r>
              <a:rPr sz="1700" b="1" spc="-5" dirty="0">
                <a:latin typeface="Tahoma"/>
                <a:cs typeface="Tahoma"/>
              </a:rPr>
              <a:t>defense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538" y="159151"/>
            <a:ext cx="1436183" cy="11781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9623" y="239268"/>
            <a:ext cx="4334256" cy="90982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03504" y="1426464"/>
            <a:ext cx="11183620" cy="5085715"/>
            <a:chOff x="603504" y="1426464"/>
            <a:chExt cx="11183620" cy="508571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7063" y="1426464"/>
              <a:ext cx="2881883" cy="38420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13292" y="2546603"/>
              <a:ext cx="2973324" cy="3965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3504" y="1655063"/>
              <a:ext cx="6112764" cy="485546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88145" y="400545"/>
            <a:ext cx="37604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65" dirty="0"/>
              <a:t>Self</a:t>
            </a:r>
            <a:r>
              <a:rPr sz="3300" spc="-180" dirty="0"/>
              <a:t> </a:t>
            </a:r>
            <a:r>
              <a:rPr sz="3300" spc="30" dirty="0"/>
              <a:t>improvement</a:t>
            </a:r>
            <a:endParaRPr sz="33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105" y="108204"/>
            <a:ext cx="1338349" cy="11244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3335" y="501395"/>
            <a:ext cx="3590544" cy="7543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0683" y="1639823"/>
            <a:ext cx="4995672" cy="49682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6876" y="1639823"/>
            <a:ext cx="5073396" cy="49682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54782" y="570229"/>
            <a:ext cx="3809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0" dirty="0"/>
              <a:t>Methodical</a:t>
            </a:r>
            <a:r>
              <a:rPr sz="2800" spc="-110" dirty="0"/>
              <a:t> </a:t>
            </a:r>
            <a:r>
              <a:rPr sz="2800" spc="15" dirty="0"/>
              <a:t>materials</a:t>
            </a:r>
            <a:endParaRPr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258" y="203689"/>
            <a:ext cx="1639774" cy="13367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6135" y="501395"/>
            <a:ext cx="4047744" cy="8503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172" y="1655064"/>
            <a:ext cx="5219700" cy="44302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4871" y="1655064"/>
            <a:ext cx="5436108" cy="443026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98673" y="463296"/>
            <a:ext cx="337756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0" dirty="0"/>
              <a:t>Mass</a:t>
            </a:r>
            <a:r>
              <a:rPr sz="2300" spc="-100" dirty="0"/>
              <a:t> </a:t>
            </a:r>
            <a:r>
              <a:rPr sz="2300" spc="-20" dirty="0"/>
              <a:t>media:</a:t>
            </a:r>
            <a:r>
              <a:rPr sz="2300" spc="-100" dirty="0"/>
              <a:t> </a:t>
            </a:r>
            <a:r>
              <a:rPr sz="2300" spc="10" dirty="0"/>
              <a:t>education</a:t>
            </a:r>
            <a:endParaRPr sz="23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479" y="203699"/>
            <a:ext cx="1685510" cy="14388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4840" y="501395"/>
            <a:ext cx="3749040" cy="7879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9048" y="1286255"/>
            <a:ext cx="2400300" cy="3201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84492" y="3049523"/>
            <a:ext cx="4555236" cy="35798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4276" y="3377184"/>
            <a:ext cx="2433828" cy="32522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47515" y="3377184"/>
            <a:ext cx="2499360" cy="325221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95002" y="569709"/>
            <a:ext cx="34391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Disaster</a:t>
            </a:r>
            <a:r>
              <a:rPr sz="3000" spc="-150" dirty="0"/>
              <a:t> </a:t>
            </a:r>
            <a:r>
              <a:rPr sz="3000" spc="10" dirty="0"/>
              <a:t>medicine</a:t>
            </a:r>
            <a:endParaRPr sz="3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286" y="203544"/>
            <a:ext cx="1741629" cy="14364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6843" y="501395"/>
            <a:ext cx="3717036" cy="7802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3463" y="1709927"/>
            <a:ext cx="4840224" cy="4572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41620" y="1709927"/>
            <a:ext cx="6513576" cy="4572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25216" y="609346"/>
            <a:ext cx="38614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5" dirty="0"/>
              <a:t>Cooperation</a:t>
            </a:r>
            <a:r>
              <a:rPr sz="2700" spc="-100" dirty="0"/>
              <a:t> </a:t>
            </a:r>
            <a:r>
              <a:rPr sz="2700" dirty="0"/>
              <a:t>with</a:t>
            </a:r>
            <a:r>
              <a:rPr sz="2700" spc="-100" dirty="0"/>
              <a:t> </a:t>
            </a:r>
            <a:r>
              <a:rPr sz="2700" spc="-25" dirty="0"/>
              <a:t>MED</a:t>
            </a:r>
            <a:endParaRPr sz="27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874" y="159004"/>
            <a:ext cx="1438632" cy="11747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3107" y="501395"/>
            <a:ext cx="3890772" cy="8168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" y="1575816"/>
            <a:ext cx="5391912" cy="46680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7335" y="1575816"/>
            <a:ext cx="5612892" cy="46680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2251" y="594867"/>
            <a:ext cx="372173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10" dirty="0"/>
              <a:t>Care</a:t>
            </a:r>
            <a:r>
              <a:rPr sz="3100" spc="-120" dirty="0"/>
              <a:t> </a:t>
            </a:r>
            <a:r>
              <a:rPr sz="3100" spc="25" dirty="0"/>
              <a:t>for</a:t>
            </a:r>
            <a:r>
              <a:rPr sz="3100" spc="-120" dirty="0"/>
              <a:t> </a:t>
            </a:r>
            <a:r>
              <a:rPr sz="3100" spc="30" dirty="0"/>
              <a:t>the</a:t>
            </a:r>
            <a:r>
              <a:rPr sz="3100" spc="-120" dirty="0"/>
              <a:t> </a:t>
            </a:r>
            <a:r>
              <a:rPr sz="3100" spc="35" dirty="0"/>
              <a:t>future</a:t>
            </a:r>
            <a:endParaRPr sz="3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5167" y="890904"/>
            <a:ext cx="205803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30" dirty="0"/>
              <a:t>General: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916926" y="2564383"/>
            <a:ext cx="9329420" cy="3487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9235">
              <a:lnSpc>
                <a:spcPts val="3820"/>
              </a:lnSpc>
              <a:buSzPct val="120000"/>
              <a:buChar char="•"/>
              <a:tabLst>
                <a:tab pos="241935" algn="l"/>
              </a:tabLst>
            </a:pPr>
            <a:r>
              <a:rPr sz="3000" spc="-55" dirty="0">
                <a:latin typeface="Lucida Sans Unicode"/>
                <a:cs typeface="Lucida Sans Unicode"/>
              </a:rPr>
              <a:t>Training</a:t>
            </a:r>
            <a:r>
              <a:rPr sz="3000" spc="-170" dirty="0">
                <a:latin typeface="Lucida Sans Unicode"/>
                <a:cs typeface="Lucida Sans Unicode"/>
              </a:rPr>
              <a:t> </a:t>
            </a:r>
            <a:r>
              <a:rPr sz="3000" spc="-50" dirty="0">
                <a:latin typeface="Lucida Sans Unicode"/>
                <a:cs typeface="Lucida Sans Unicode"/>
              </a:rPr>
              <a:t>of</a:t>
            </a:r>
            <a:r>
              <a:rPr sz="3000" spc="-170" dirty="0">
                <a:latin typeface="Lucida Sans Unicode"/>
                <a:cs typeface="Lucida Sans Unicode"/>
              </a:rPr>
              <a:t> </a:t>
            </a:r>
            <a:r>
              <a:rPr sz="3000" spc="-35" dirty="0">
                <a:latin typeface="Lucida Sans Unicode"/>
                <a:cs typeface="Lucida Sans Unicode"/>
              </a:rPr>
              <a:t>persons</a:t>
            </a:r>
            <a:r>
              <a:rPr sz="3000" spc="-17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who</a:t>
            </a:r>
            <a:r>
              <a:rPr sz="3000" spc="-170" dirty="0">
                <a:latin typeface="Lucida Sans Unicode"/>
                <a:cs typeface="Lucida Sans Unicode"/>
              </a:rPr>
              <a:t> </a:t>
            </a:r>
            <a:r>
              <a:rPr sz="3000" spc="-25" dirty="0">
                <a:latin typeface="Lucida Sans Unicode"/>
                <a:cs typeface="Lucida Sans Unicode"/>
              </a:rPr>
              <a:t>DO</a:t>
            </a:r>
            <a:r>
              <a:rPr sz="3000" spc="-170" dirty="0">
                <a:latin typeface="Lucida Sans Unicode"/>
                <a:cs typeface="Lucida Sans Unicode"/>
              </a:rPr>
              <a:t> </a:t>
            </a:r>
            <a:r>
              <a:rPr sz="3000" spc="-55" dirty="0">
                <a:latin typeface="Lucida Sans Unicode"/>
                <a:cs typeface="Lucida Sans Unicode"/>
              </a:rPr>
              <a:t>NOT</a:t>
            </a:r>
            <a:r>
              <a:rPr sz="3000" spc="-170" dirty="0">
                <a:latin typeface="Lucida Sans Unicode"/>
                <a:cs typeface="Lucida Sans Unicode"/>
              </a:rPr>
              <a:t> </a:t>
            </a:r>
            <a:r>
              <a:rPr sz="3000" spc="-65" dirty="0">
                <a:latin typeface="Lucida Sans Unicode"/>
                <a:cs typeface="Lucida Sans Unicode"/>
              </a:rPr>
              <a:t>HAVE</a:t>
            </a:r>
            <a:r>
              <a:rPr sz="3000" spc="-170" dirty="0">
                <a:latin typeface="Lucida Sans Unicode"/>
                <a:cs typeface="Lucida Sans Unicode"/>
              </a:rPr>
              <a:t> </a:t>
            </a:r>
            <a:r>
              <a:rPr sz="3000" spc="-155" dirty="0">
                <a:latin typeface="Lucida Sans Unicode"/>
                <a:cs typeface="Lucida Sans Unicode"/>
              </a:rPr>
              <a:t>A</a:t>
            </a:r>
            <a:r>
              <a:rPr sz="3000" spc="-170" dirty="0">
                <a:latin typeface="Lucida Sans Unicode"/>
                <a:cs typeface="Lucida Sans Unicode"/>
              </a:rPr>
              <a:t> </a:t>
            </a:r>
            <a:r>
              <a:rPr sz="3000" spc="-15" dirty="0">
                <a:latin typeface="Lucida Sans Unicode"/>
                <a:cs typeface="Lucida Sans Unicode"/>
              </a:rPr>
              <a:t>MEDICAL</a:t>
            </a:r>
            <a:endParaRPr sz="3000" dirty="0">
              <a:latin typeface="Lucida Sans Unicode"/>
              <a:cs typeface="Lucida Sans Unicode"/>
            </a:endParaRPr>
          </a:p>
          <a:p>
            <a:pPr marL="241300" marR="201930" indent="-635">
              <a:lnSpc>
                <a:spcPts val="3890"/>
              </a:lnSpc>
              <a:spcBef>
                <a:spcPts val="55"/>
              </a:spcBef>
            </a:pPr>
            <a:r>
              <a:rPr sz="3000" spc="-45" dirty="0">
                <a:latin typeface="Lucida Sans Unicode"/>
                <a:cs typeface="Lucida Sans Unicode"/>
              </a:rPr>
              <a:t>EDUCATION,</a:t>
            </a:r>
            <a:r>
              <a:rPr lang="en-US" sz="3000" spc="-45" dirty="0">
                <a:latin typeface="Lucida Sans Unicode"/>
                <a:cs typeface="Lucida Sans Unicode"/>
              </a:rPr>
              <a:t> </a:t>
            </a:r>
            <a:r>
              <a:rPr sz="3100" i="1" spc="-45" dirty="0">
                <a:latin typeface="Verdana"/>
                <a:cs typeface="Verdana"/>
              </a:rPr>
              <a:t>but</a:t>
            </a:r>
            <a:r>
              <a:rPr lang="en-US" sz="3100" i="1" spc="-45" dirty="0">
                <a:latin typeface="Verdana"/>
                <a:cs typeface="Verdana"/>
              </a:rPr>
              <a:t> </a:t>
            </a:r>
            <a:r>
              <a:rPr sz="3000" spc="-45" dirty="0">
                <a:latin typeface="Lucida Sans Unicode"/>
                <a:cs typeface="Lucida Sans Unicode"/>
              </a:rPr>
              <a:t>are</a:t>
            </a:r>
            <a:r>
              <a:rPr lang="en-US" sz="3000" spc="-45" dirty="0">
                <a:latin typeface="Lucida Sans Unicode"/>
                <a:cs typeface="Lucida Sans Unicode"/>
              </a:rPr>
              <a:t> </a:t>
            </a:r>
            <a:r>
              <a:rPr sz="3000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obliged</a:t>
            </a:r>
            <a:r>
              <a:rPr lang="en-US" sz="3000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3000" spc="-45" dirty="0">
                <a:latin typeface="Lucida Sans Unicode"/>
                <a:cs typeface="Lucida Sans Unicode"/>
              </a:rPr>
              <a:t>to</a:t>
            </a:r>
            <a:r>
              <a:rPr sz="3000" spc="-150" dirty="0">
                <a:latin typeface="Lucida Sans Unicode"/>
                <a:cs typeface="Lucida Sans Unicode"/>
              </a:rPr>
              <a:t> </a:t>
            </a:r>
            <a:r>
              <a:rPr sz="3000" spc="-30" dirty="0">
                <a:latin typeface="Lucida Sans Unicode"/>
                <a:cs typeface="Lucida Sans Unicode"/>
              </a:rPr>
              <a:t>provide</a:t>
            </a:r>
            <a:r>
              <a:rPr sz="3000" spc="-145" dirty="0">
                <a:latin typeface="Lucida Sans Unicode"/>
                <a:cs typeface="Lucida Sans Unicode"/>
              </a:rPr>
              <a:t> </a:t>
            </a:r>
            <a:r>
              <a:rPr sz="3000" spc="-100" dirty="0">
                <a:latin typeface="Lucida Sans Unicode"/>
                <a:cs typeface="Lucida Sans Unicode"/>
              </a:rPr>
              <a:t>pre-medical </a:t>
            </a:r>
            <a:r>
              <a:rPr sz="3000" spc="-930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care</a:t>
            </a:r>
            <a:r>
              <a:rPr sz="3000" spc="-175" dirty="0">
                <a:latin typeface="Lucida Sans Unicode"/>
                <a:cs typeface="Lucida Sans Unicode"/>
              </a:rPr>
              <a:t> </a:t>
            </a:r>
            <a:r>
              <a:rPr sz="3000" spc="-40" dirty="0">
                <a:latin typeface="Lucida Sans Unicode"/>
                <a:cs typeface="Lucida Sans Unicode"/>
              </a:rPr>
              <a:t>according</a:t>
            </a:r>
            <a:r>
              <a:rPr sz="3000" spc="-170" dirty="0">
                <a:latin typeface="Lucida Sans Unicode"/>
                <a:cs typeface="Lucida Sans Unicode"/>
              </a:rPr>
              <a:t> </a:t>
            </a:r>
            <a:r>
              <a:rPr sz="3000" spc="-35" dirty="0">
                <a:latin typeface="Lucida Sans Unicode"/>
                <a:cs typeface="Lucida Sans Unicode"/>
              </a:rPr>
              <a:t>to</a:t>
            </a:r>
            <a:r>
              <a:rPr sz="3000" spc="-175" dirty="0">
                <a:latin typeface="Lucida Sans Unicode"/>
                <a:cs typeface="Lucida Sans Unicode"/>
              </a:rPr>
              <a:t> </a:t>
            </a:r>
            <a:r>
              <a:rPr sz="3000" spc="-25" dirty="0">
                <a:latin typeface="Lucida Sans Unicode"/>
                <a:cs typeface="Lucida Sans Unicode"/>
              </a:rPr>
              <a:t>their</a:t>
            </a:r>
            <a:r>
              <a:rPr sz="3000" spc="-170" dirty="0">
                <a:latin typeface="Lucida Sans Unicode"/>
                <a:cs typeface="Lucida Sans Unicode"/>
              </a:rPr>
              <a:t> </a:t>
            </a:r>
            <a:r>
              <a:rPr sz="3000" spc="-65" dirty="0">
                <a:latin typeface="Lucida Sans Unicode"/>
                <a:cs typeface="Lucida Sans Unicode"/>
              </a:rPr>
              <a:t>official</a:t>
            </a:r>
            <a:r>
              <a:rPr sz="3000" spc="-170" dirty="0">
                <a:latin typeface="Lucida Sans Unicode"/>
                <a:cs typeface="Lucida Sans Unicode"/>
              </a:rPr>
              <a:t> </a:t>
            </a:r>
            <a:r>
              <a:rPr sz="3000" spc="-60" dirty="0">
                <a:latin typeface="Lucida Sans Unicode"/>
                <a:cs typeface="Lucida Sans Unicode"/>
              </a:rPr>
              <a:t>duties,</a:t>
            </a:r>
            <a:endParaRPr sz="3000" dirty="0">
              <a:latin typeface="Lucida Sans Unicode"/>
              <a:cs typeface="Lucida Sans Unicode"/>
            </a:endParaRPr>
          </a:p>
          <a:p>
            <a:pPr marL="241300" marR="750570" indent="-229235">
              <a:lnSpc>
                <a:spcPct val="107300"/>
              </a:lnSpc>
              <a:spcBef>
                <a:spcPts val="190"/>
              </a:spcBef>
              <a:buSzPct val="124137"/>
              <a:buChar char="•"/>
              <a:tabLst>
                <a:tab pos="241935" algn="l"/>
              </a:tabLst>
            </a:pPr>
            <a:r>
              <a:rPr sz="2900" spc="-10" dirty="0">
                <a:latin typeface="Lucida Sans Unicode"/>
                <a:cs typeface="Lucida Sans Unicode"/>
              </a:rPr>
              <a:t>and</a:t>
            </a:r>
            <a:r>
              <a:rPr sz="2900" spc="-160" dirty="0">
                <a:latin typeface="Lucida Sans Unicode"/>
                <a:cs typeface="Lucida Sans Unicode"/>
              </a:rPr>
              <a:t> </a:t>
            </a:r>
            <a:r>
              <a:rPr sz="2900" spc="-30" dirty="0">
                <a:latin typeface="Lucida Sans Unicode"/>
                <a:cs typeface="Lucida Sans Unicode"/>
              </a:rPr>
              <a:t>for</a:t>
            </a:r>
            <a:r>
              <a:rPr sz="2900" spc="-155" dirty="0">
                <a:latin typeface="Lucida Sans Unicode"/>
                <a:cs typeface="Lucida Sans Unicode"/>
              </a:rPr>
              <a:t> </a:t>
            </a:r>
            <a:r>
              <a:rPr sz="2900" spc="-10" dirty="0">
                <a:latin typeface="Lucida Sans Unicode"/>
                <a:cs typeface="Lucida Sans Unicode"/>
              </a:rPr>
              <a:t>the</a:t>
            </a:r>
            <a:r>
              <a:rPr sz="2900" spc="-160" dirty="0">
                <a:latin typeface="Lucida Sans Unicode"/>
                <a:cs typeface="Lucida Sans Unicode"/>
              </a:rPr>
              <a:t> </a:t>
            </a:r>
            <a:r>
              <a:rPr sz="2900" spc="-30" dirty="0">
                <a:latin typeface="Lucida Sans Unicode"/>
                <a:cs typeface="Lucida Sans Unicode"/>
              </a:rPr>
              <a:t>purpose</a:t>
            </a:r>
            <a:r>
              <a:rPr sz="2900" spc="-155" dirty="0">
                <a:latin typeface="Lucida Sans Unicode"/>
                <a:cs typeface="Lucida Sans Unicode"/>
              </a:rPr>
              <a:t> </a:t>
            </a:r>
            <a:r>
              <a:rPr sz="2900" spc="-105" dirty="0">
                <a:latin typeface="Lucida Sans Unicode"/>
                <a:cs typeface="Lucida Sans Unicode"/>
              </a:rPr>
              <a:t>of</a:t>
            </a:r>
            <a:r>
              <a:rPr sz="3000" i="1" spc="-105" dirty="0">
                <a:latin typeface="Verdana"/>
                <a:cs typeface="Verdana"/>
              </a:rPr>
              <a:t>adapting</a:t>
            </a:r>
            <a:r>
              <a:rPr sz="3000" i="1" spc="-300" dirty="0">
                <a:latin typeface="Verdana"/>
                <a:cs typeface="Verdana"/>
              </a:rPr>
              <a:t> </a:t>
            </a:r>
            <a:r>
              <a:rPr sz="3000" i="1" spc="-125" dirty="0">
                <a:latin typeface="Verdana"/>
                <a:cs typeface="Verdana"/>
              </a:rPr>
              <a:t>educational</a:t>
            </a:r>
            <a:r>
              <a:rPr sz="3000" i="1" spc="-295" dirty="0">
                <a:latin typeface="Verdana"/>
                <a:cs typeface="Verdana"/>
              </a:rPr>
              <a:t> </a:t>
            </a:r>
            <a:r>
              <a:rPr sz="3000" i="1" spc="-125" dirty="0">
                <a:latin typeface="Verdana"/>
                <a:cs typeface="Verdana"/>
              </a:rPr>
              <a:t>and </a:t>
            </a:r>
            <a:r>
              <a:rPr sz="3000" i="1" spc="-1040" dirty="0">
                <a:latin typeface="Verdana"/>
                <a:cs typeface="Verdana"/>
              </a:rPr>
              <a:t> </a:t>
            </a:r>
            <a:r>
              <a:rPr sz="3000" i="1" spc="-105" dirty="0">
                <a:latin typeface="Verdana"/>
                <a:cs typeface="Verdana"/>
              </a:rPr>
              <a:t>training</a:t>
            </a:r>
            <a:r>
              <a:rPr sz="3000" i="1" spc="-305" dirty="0">
                <a:latin typeface="Verdana"/>
                <a:cs typeface="Verdana"/>
              </a:rPr>
              <a:t> </a:t>
            </a:r>
            <a:r>
              <a:rPr sz="3000" i="1" spc="-120" dirty="0">
                <a:latin typeface="Verdana"/>
                <a:cs typeface="Verdana"/>
              </a:rPr>
              <a:t>programs</a:t>
            </a:r>
            <a:r>
              <a:rPr sz="3000" i="1" spc="-305" dirty="0">
                <a:latin typeface="Verdana"/>
                <a:cs typeface="Verdana"/>
              </a:rPr>
              <a:t> </a:t>
            </a:r>
            <a:r>
              <a:rPr sz="3000" i="1" spc="-105" dirty="0">
                <a:latin typeface="Verdana"/>
                <a:cs typeface="Verdana"/>
              </a:rPr>
              <a:t>to</a:t>
            </a:r>
            <a:r>
              <a:rPr sz="3000" i="1" spc="-305" dirty="0">
                <a:latin typeface="Verdana"/>
                <a:cs typeface="Verdana"/>
              </a:rPr>
              <a:t> </a:t>
            </a:r>
            <a:r>
              <a:rPr sz="3000" i="1" spc="-114" dirty="0">
                <a:latin typeface="Verdana"/>
                <a:cs typeface="Verdana"/>
              </a:rPr>
              <a:t>international</a:t>
            </a:r>
            <a:r>
              <a:rPr sz="3000" i="1" spc="-305" dirty="0">
                <a:latin typeface="Verdana"/>
                <a:cs typeface="Verdana"/>
              </a:rPr>
              <a:t> </a:t>
            </a:r>
            <a:r>
              <a:rPr sz="3000" i="1" spc="-135" dirty="0">
                <a:latin typeface="Verdana"/>
                <a:cs typeface="Verdana"/>
              </a:rPr>
              <a:t>standards</a:t>
            </a:r>
            <a:r>
              <a:rPr sz="2900" spc="-40" dirty="0">
                <a:latin typeface="Lucida Sans Unicode"/>
                <a:cs typeface="Lucida Sans Unicode"/>
              </a:rPr>
              <a:t>of  providing</a:t>
            </a:r>
            <a:r>
              <a:rPr sz="2900" spc="-170" dirty="0">
                <a:latin typeface="Lucida Sans Unicode"/>
                <a:cs typeface="Lucida Sans Unicode"/>
              </a:rPr>
              <a:t> </a:t>
            </a:r>
            <a:r>
              <a:rPr sz="2900" spc="-10" dirty="0">
                <a:latin typeface="Lucida Sans Unicode"/>
                <a:cs typeface="Lucida Sans Unicode"/>
              </a:rPr>
              <a:t>emergency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40" dirty="0">
                <a:latin typeface="Lucida Sans Unicode"/>
                <a:cs typeface="Lucida Sans Unicode"/>
              </a:rPr>
              <a:t>medical</a:t>
            </a:r>
            <a:r>
              <a:rPr sz="2900" spc="-170" dirty="0">
                <a:latin typeface="Lucida Sans Unicode"/>
                <a:cs typeface="Lucida Sans Unicode"/>
              </a:rPr>
              <a:t> </a:t>
            </a:r>
            <a:r>
              <a:rPr sz="2900" spc="-10" dirty="0">
                <a:latin typeface="Lucida Sans Unicode"/>
                <a:cs typeface="Lucida Sans Unicode"/>
              </a:rPr>
              <a:t>care</a:t>
            </a:r>
            <a:endParaRPr sz="29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775" y="203678"/>
            <a:ext cx="1636244" cy="13366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4840" y="501395"/>
            <a:ext cx="3749040" cy="7879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663" y="1828799"/>
            <a:ext cx="5076444" cy="44455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00571" y="1828799"/>
            <a:ext cx="5408676" cy="444550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85300" y="809993"/>
            <a:ext cx="43072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70" dirty="0"/>
              <a:t>We</a:t>
            </a:r>
            <a:r>
              <a:rPr sz="2200" spc="-85" dirty="0"/>
              <a:t> </a:t>
            </a:r>
            <a:r>
              <a:rPr sz="2200" spc="5" dirty="0"/>
              <a:t>shoot</a:t>
            </a:r>
            <a:r>
              <a:rPr sz="2200" spc="-85" dirty="0"/>
              <a:t> </a:t>
            </a:r>
            <a:r>
              <a:rPr sz="2200" spc="20" dirty="0"/>
              <a:t>an</a:t>
            </a:r>
            <a:r>
              <a:rPr sz="2200" spc="-80" dirty="0"/>
              <a:t> </a:t>
            </a:r>
            <a:r>
              <a:rPr sz="2200" spc="10" dirty="0"/>
              <a:t>educational</a:t>
            </a:r>
            <a:r>
              <a:rPr sz="2200" spc="-85" dirty="0"/>
              <a:t> </a:t>
            </a:r>
            <a:r>
              <a:rPr sz="2200" spc="-5" dirty="0"/>
              <a:t>video</a:t>
            </a:r>
            <a:endParaRPr sz="2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810" y="159113"/>
            <a:ext cx="1438167" cy="11772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0623" y="342900"/>
            <a:ext cx="3749039" cy="7863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1492" y="1412747"/>
            <a:ext cx="8129016" cy="49255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99664" y="557529"/>
            <a:ext cx="38677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/>
              <a:t>We</a:t>
            </a:r>
            <a:r>
              <a:rPr sz="2100" spc="-75" dirty="0"/>
              <a:t> </a:t>
            </a:r>
            <a:r>
              <a:rPr sz="2100" spc="15" dirty="0"/>
              <a:t>are</a:t>
            </a:r>
            <a:r>
              <a:rPr sz="2100" spc="-75" dirty="0"/>
              <a:t> </a:t>
            </a:r>
            <a:r>
              <a:rPr sz="2100" spc="5" dirty="0"/>
              <a:t>working</a:t>
            </a:r>
            <a:r>
              <a:rPr sz="2100" spc="-75" dirty="0"/>
              <a:t> </a:t>
            </a:r>
            <a:r>
              <a:rPr sz="2100" spc="15" dirty="0"/>
              <a:t>on</a:t>
            </a:r>
            <a:r>
              <a:rPr sz="2100" spc="-75" dirty="0"/>
              <a:t> </a:t>
            </a:r>
            <a:r>
              <a:rPr sz="2100" spc="-5" dirty="0"/>
              <a:t>scenarios</a:t>
            </a:r>
            <a:endParaRPr sz="21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330" y="5690615"/>
            <a:ext cx="9670195" cy="8759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472" y="118283"/>
            <a:ext cx="1846527" cy="14822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4359" y="385572"/>
            <a:ext cx="3779520" cy="7940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64179" y="1386839"/>
            <a:ext cx="5250180" cy="42732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53168" y="453009"/>
            <a:ext cx="355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0000"/>
                </a:solidFill>
                <a:latin typeface="Tahoma"/>
                <a:cs typeface="Tahoma"/>
              </a:rPr>
              <a:t>Thank</a:t>
            </a:r>
            <a:r>
              <a:rPr sz="180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ahoma"/>
                <a:cs typeface="Tahoma"/>
              </a:rPr>
              <a:t>you</a:t>
            </a:r>
            <a:r>
              <a:rPr sz="1800" b="1" spc="-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ahoma"/>
                <a:cs typeface="Tahoma"/>
              </a:rPr>
              <a:t>for</a:t>
            </a:r>
            <a:r>
              <a:rPr sz="180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800" b="1" spc="-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ahoma"/>
                <a:cs typeface="Tahoma"/>
              </a:rPr>
              <a:t>opportunity,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46273" y="812672"/>
            <a:ext cx="42113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0" dirty="0">
                <a:solidFill>
                  <a:srgbClr val="FF0000"/>
                </a:solidFill>
              </a:rPr>
              <a:t>Ukraine</a:t>
            </a:r>
            <a:r>
              <a:rPr sz="2100" spc="-75" dirty="0">
                <a:solidFill>
                  <a:srgbClr val="FF0000"/>
                </a:solidFill>
              </a:rPr>
              <a:t> </a:t>
            </a:r>
            <a:r>
              <a:rPr sz="2100" spc="-20" dirty="0">
                <a:solidFill>
                  <a:srgbClr val="FF0000"/>
                </a:solidFill>
              </a:rPr>
              <a:t>is</a:t>
            </a:r>
            <a:r>
              <a:rPr sz="2100" spc="-70" dirty="0">
                <a:solidFill>
                  <a:srgbClr val="FF0000"/>
                </a:solidFill>
              </a:rPr>
              <a:t> </a:t>
            </a:r>
            <a:r>
              <a:rPr sz="2100" spc="15" dirty="0">
                <a:solidFill>
                  <a:srgbClr val="FF0000"/>
                </a:solidFill>
              </a:rPr>
              <a:t>on</a:t>
            </a:r>
            <a:r>
              <a:rPr sz="2100" spc="-75" dirty="0">
                <a:solidFill>
                  <a:srgbClr val="FF0000"/>
                </a:solidFill>
              </a:rPr>
              <a:t> </a:t>
            </a:r>
            <a:r>
              <a:rPr sz="2100" dirty="0">
                <a:solidFill>
                  <a:srgbClr val="FF0000"/>
                </a:solidFill>
              </a:rPr>
              <a:t>its</a:t>
            </a:r>
            <a:r>
              <a:rPr sz="2100" spc="-70" dirty="0">
                <a:solidFill>
                  <a:srgbClr val="FF0000"/>
                </a:solidFill>
              </a:rPr>
              <a:t> </a:t>
            </a:r>
            <a:r>
              <a:rPr sz="2100" spc="-25" dirty="0">
                <a:solidFill>
                  <a:srgbClr val="FF0000"/>
                </a:solidFill>
              </a:rPr>
              <a:t>way</a:t>
            </a:r>
            <a:r>
              <a:rPr sz="2100" spc="-75" dirty="0">
                <a:solidFill>
                  <a:srgbClr val="FF0000"/>
                </a:solidFill>
              </a:rPr>
              <a:t> </a:t>
            </a:r>
            <a:r>
              <a:rPr sz="2100" spc="20" dirty="0">
                <a:solidFill>
                  <a:srgbClr val="FF0000"/>
                </a:solidFill>
              </a:rPr>
              <a:t>to</a:t>
            </a:r>
            <a:r>
              <a:rPr sz="2100" spc="-70" dirty="0">
                <a:solidFill>
                  <a:srgbClr val="FF0000"/>
                </a:solidFill>
              </a:rPr>
              <a:t> </a:t>
            </a:r>
            <a:r>
              <a:rPr sz="2100" spc="-15" dirty="0">
                <a:solidFill>
                  <a:srgbClr val="FF0000"/>
                </a:solidFill>
              </a:rPr>
              <a:t>victory!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330" y="5690615"/>
            <a:ext cx="9670195" cy="8759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746" y="203403"/>
            <a:ext cx="1628545" cy="12312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5156" y="501395"/>
            <a:ext cx="4268724" cy="8961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51113" y="1683245"/>
            <a:ext cx="7940040" cy="321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9610">
              <a:lnSpc>
                <a:spcPct val="100000"/>
              </a:lnSpc>
              <a:spcBef>
                <a:spcPts val="100"/>
              </a:spcBef>
            </a:pPr>
            <a:r>
              <a:rPr sz="2700" spc="60" dirty="0">
                <a:latin typeface="Lucida Sans Unicode"/>
                <a:cs typeface="Lucida Sans Unicode"/>
              </a:rPr>
              <a:t>PURPOSE</a:t>
            </a:r>
            <a:r>
              <a:rPr sz="2700" spc="-170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OF</a:t>
            </a:r>
            <a:r>
              <a:rPr sz="2700" spc="-170" dirty="0">
                <a:latin typeface="Lucida Sans Unicode"/>
                <a:cs typeface="Lucida Sans Unicode"/>
              </a:rPr>
              <a:t> </a:t>
            </a:r>
            <a:r>
              <a:rPr sz="2700" spc="10" dirty="0">
                <a:latin typeface="Lucida Sans Unicode"/>
                <a:cs typeface="Lucida Sans Unicode"/>
              </a:rPr>
              <a:t>LEARNING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925"/>
              </a:spcBef>
            </a:pPr>
            <a:r>
              <a:rPr sz="2900" spc="-30" dirty="0">
                <a:latin typeface="Lucida Sans Unicode"/>
                <a:cs typeface="Lucida Sans Unicode"/>
              </a:rPr>
              <a:t>Obtaining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30" dirty="0">
                <a:latin typeface="Lucida Sans Unicode"/>
                <a:cs typeface="Lucida Sans Unicode"/>
              </a:rPr>
              <a:t>knowledge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10" dirty="0">
                <a:latin typeface="Lucida Sans Unicode"/>
                <a:cs typeface="Lucida Sans Unicode"/>
              </a:rPr>
              <a:t>and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45" dirty="0">
                <a:latin typeface="Lucida Sans Unicode"/>
                <a:cs typeface="Lucida Sans Unicode"/>
              </a:rPr>
              <a:t>practical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100" dirty="0">
                <a:latin typeface="Lucida Sans Unicode"/>
                <a:cs typeface="Lucida Sans Unicode"/>
              </a:rPr>
              <a:t>skills</a:t>
            </a:r>
            <a:r>
              <a:rPr sz="2900" spc="-165" dirty="0">
                <a:latin typeface="Lucida Sans Unicode"/>
                <a:cs typeface="Lucida Sans Unicode"/>
              </a:rPr>
              <a:t> </a:t>
            </a:r>
            <a:r>
              <a:rPr sz="2900" spc="-25" dirty="0">
                <a:latin typeface="Lucida Sans Unicode"/>
                <a:cs typeface="Lucida Sans Unicode"/>
              </a:rPr>
              <a:t>from</a:t>
            </a:r>
            <a:endParaRPr sz="2900">
              <a:latin typeface="Lucida Sans Unicode"/>
              <a:cs typeface="Lucida Sans Unicode"/>
            </a:endParaRPr>
          </a:p>
          <a:p>
            <a:pPr marL="147955" marR="23495" indent="942975">
              <a:lnSpc>
                <a:spcPct val="101200"/>
              </a:lnSpc>
              <a:spcBef>
                <a:spcPts val="65"/>
              </a:spcBef>
            </a:pPr>
            <a:r>
              <a:rPr sz="3200" spc="-50" dirty="0">
                <a:latin typeface="Lucida Sans Unicode"/>
                <a:cs typeface="Lucida Sans Unicode"/>
              </a:rPr>
              <a:t>provision</a:t>
            </a:r>
            <a:r>
              <a:rPr sz="3200" spc="-185" dirty="0">
                <a:latin typeface="Lucida Sans Unicode"/>
                <a:cs typeface="Lucida Sans Unicode"/>
              </a:rPr>
              <a:t> </a:t>
            </a:r>
            <a:r>
              <a:rPr sz="3200" spc="-55" dirty="0">
                <a:latin typeface="Lucida Sans Unicode"/>
                <a:cs typeface="Lucida Sans Unicode"/>
              </a:rPr>
              <a:t>of</a:t>
            </a:r>
            <a:r>
              <a:rPr sz="3200" spc="-185" dirty="0">
                <a:latin typeface="Lucida Sans Unicode"/>
                <a:cs typeface="Lucida Sans Unicode"/>
              </a:rPr>
              <a:t> </a:t>
            </a:r>
            <a:r>
              <a:rPr sz="3200" spc="-65" dirty="0">
                <a:latin typeface="Lucida Sans Unicode"/>
                <a:cs typeface="Lucida Sans Unicode"/>
              </a:rPr>
              <a:t>first</a:t>
            </a:r>
            <a:r>
              <a:rPr sz="3200" spc="-185" dirty="0">
                <a:latin typeface="Lucida Sans Unicode"/>
                <a:cs typeface="Lucida Sans Unicode"/>
              </a:rPr>
              <a:t> </a:t>
            </a:r>
            <a:r>
              <a:rPr sz="3200" spc="-40" dirty="0">
                <a:latin typeface="Lucida Sans Unicode"/>
                <a:cs typeface="Lucida Sans Unicode"/>
              </a:rPr>
              <a:t>aid</a:t>
            </a:r>
            <a:r>
              <a:rPr sz="3200" spc="-185" dirty="0">
                <a:latin typeface="Lucida Sans Unicode"/>
                <a:cs typeface="Lucida Sans Unicode"/>
              </a:rPr>
              <a:t> </a:t>
            </a:r>
            <a:r>
              <a:rPr sz="3200" spc="-40" dirty="0">
                <a:latin typeface="Lucida Sans Unicode"/>
                <a:cs typeface="Lucida Sans Unicode"/>
              </a:rPr>
              <a:t>to</a:t>
            </a:r>
            <a:r>
              <a:rPr sz="3200" spc="-185" dirty="0">
                <a:latin typeface="Lucida Sans Unicode"/>
                <a:cs typeface="Lucida Sans Unicode"/>
              </a:rPr>
              <a:t> </a:t>
            </a:r>
            <a:r>
              <a:rPr sz="3200" spc="-10" dirty="0">
                <a:latin typeface="Lucida Sans Unicode"/>
                <a:cs typeface="Lucida Sans Unicode"/>
              </a:rPr>
              <a:t>the</a:t>
            </a:r>
            <a:r>
              <a:rPr sz="3200" spc="-185" dirty="0">
                <a:latin typeface="Lucida Sans Unicode"/>
                <a:cs typeface="Lucida Sans Unicode"/>
              </a:rPr>
              <a:t> </a:t>
            </a:r>
            <a:r>
              <a:rPr sz="3200" spc="-40" dirty="0">
                <a:latin typeface="Lucida Sans Unicode"/>
                <a:cs typeface="Lucida Sans Unicode"/>
              </a:rPr>
              <a:t>injured  </a:t>
            </a:r>
            <a:r>
              <a:rPr sz="3200" spc="-55" dirty="0">
                <a:latin typeface="Lucida Sans Unicode"/>
                <a:cs typeface="Lucida Sans Unicode"/>
              </a:rPr>
              <a:t>taking </a:t>
            </a:r>
            <a:r>
              <a:rPr sz="3200" spc="-45" dirty="0">
                <a:latin typeface="Lucida Sans Unicode"/>
                <a:cs typeface="Lucida Sans Unicode"/>
              </a:rPr>
              <a:t>into </a:t>
            </a:r>
            <a:r>
              <a:rPr sz="3200" spc="-40" dirty="0">
                <a:latin typeface="Lucida Sans Unicode"/>
                <a:cs typeface="Lucida Sans Unicode"/>
              </a:rPr>
              <a:t>account </a:t>
            </a:r>
            <a:r>
              <a:rPr sz="3200" spc="-10" dirty="0">
                <a:latin typeface="Lucida Sans Unicode"/>
                <a:cs typeface="Lucida Sans Unicode"/>
              </a:rPr>
              <a:t>the </a:t>
            </a:r>
            <a:r>
              <a:rPr sz="3200" spc="-55" dirty="0">
                <a:latin typeface="Lucida Sans Unicode"/>
                <a:cs typeface="Lucida Sans Unicode"/>
              </a:rPr>
              <a:t>tactical </a:t>
            </a:r>
            <a:r>
              <a:rPr sz="3200" spc="-45" dirty="0">
                <a:latin typeface="Lucida Sans Unicode"/>
                <a:cs typeface="Lucida Sans Unicode"/>
              </a:rPr>
              <a:t>situation </a:t>
            </a:r>
            <a:r>
              <a:rPr sz="3200" spc="-1000" dirty="0">
                <a:latin typeface="Lucida Sans Unicode"/>
                <a:cs typeface="Lucida Sans Unicode"/>
              </a:rPr>
              <a:t> </a:t>
            </a:r>
            <a:r>
              <a:rPr sz="3200" spc="-65" dirty="0">
                <a:latin typeface="Lucida Sans Unicode"/>
                <a:cs typeface="Lucida Sans Unicode"/>
              </a:rPr>
              <a:t>(of</a:t>
            </a:r>
            <a:r>
              <a:rPr sz="3200" spc="-190" dirty="0">
                <a:latin typeface="Lucida Sans Unicode"/>
                <a:cs typeface="Lucida Sans Unicode"/>
              </a:rPr>
              <a:t> </a:t>
            </a:r>
            <a:r>
              <a:rPr sz="3200" spc="-25" dirty="0">
                <a:latin typeface="Lucida Sans Unicode"/>
                <a:cs typeface="Lucida Sans Unicode"/>
              </a:rPr>
              <a:t>varying</a:t>
            </a:r>
            <a:r>
              <a:rPr sz="3200" spc="-190" dirty="0">
                <a:latin typeface="Lucida Sans Unicode"/>
                <a:cs typeface="Lucida Sans Unicode"/>
              </a:rPr>
              <a:t> </a:t>
            </a:r>
            <a:r>
              <a:rPr sz="3200" spc="-15" dirty="0">
                <a:latin typeface="Lucida Sans Unicode"/>
                <a:cs typeface="Lucida Sans Unicode"/>
              </a:rPr>
              <a:t>degrees</a:t>
            </a:r>
            <a:r>
              <a:rPr sz="3200" spc="-185" dirty="0">
                <a:latin typeface="Lucida Sans Unicode"/>
                <a:cs typeface="Lucida Sans Unicode"/>
              </a:rPr>
              <a:t> </a:t>
            </a:r>
            <a:r>
              <a:rPr sz="3200" spc="-55" dirty="0">
                <a:latin typeface="Lucida Sans Unicode"/>
                <a:cs typeface="Lucida Sans Unicode"/>
              </a:rPr>
              <a:t>of</a:t>
            </a:r>
            <a:r>
              <a:rPr sz="3200" spc="-190" dirty="0">
                <a:latin typeface="Lucida Sans Unicode"/>
                <a:cs typeface="Lucida Sans Unicode"/>
              </a:rPr>
              <a:t> </a:t>
            </a:r>
            <a:r>
              <a:rPr sz="3200" spc="-15" dirty="0">
                <a:latin typeface="Lucida Sans Unicode"/>
                <a:cs typeface="Lucida Sans Unicode"/>
              </a:rPr>
              <a:t>danger)</a:t>
            </a:r>
            <a:r>
              <a:rPr sz="3200" spc="-185" dirty="0">
                <a:latin typeface="Lucida Sans Unicode"/>
                <a:cs typeface="Lucida Sans Unicode"/>
              </a:rPr>
              <a:t> </a:t>
            </a:r>
            <a:r>
              <a:rPr sz="3200" spc="-35" dirty="0">
                <a:latin typeface="Lucida Sans Unicode"/>
                <a:cs typeface="Lucida Sans Unicode"/>
              </a:rPr>
              <a:t>for</a:t>
            </a:r>
            <a:endParaRPr sz="3200">
              <a:latin typeface="Lucida Sans Unicode"/>
              <a:cs typeface="Lucida Sans Unicode"/>
            </a:endParaRPr>
          </a:p>
          <a:p>
            <a:pPr marL="827405">
              <a:lnSpc>
                <a:spcPct val="100000"/>
              </a:lnSpc>
              <a:spcBef>
                <a:spcPts val="750"/>
              </a:spcBef>
            </a:pPr>
            <a:r>
              <a:rPr sz="2500" spc="-20" dirty="0">
                <a:latin typeface="Lucida Sans Unicode"/>
                <a:cs typeface="Lucida Sans Unicode"/>
              </a:rPr>
              <a:t>development</a:t>
            </a:r>
            <a:r>
              <a:rPr sz="2500" spc="-145" dirty="0">
                <a:latin typeface="Lucida Sans Unicode"/>
                <a:cs typeface="Lucida Sans Unicode"/>
              </a:rPr>
              <a:t> </a:t>
            </a:r>
            <a:r>
              <a:rPr sz="2500" spc="-45" dirty="0">
                <a:latin typeface="Lucida Sans Unicode"/>
                <a:cs typeface="Lucida Sans Unicode"/>
              </a:rPr>
              <a:t>of</a:t>
            </a:r>
            <a:r>
              <a:rPr sz="2500" spc="-145" dirty="0">
                <a:latin typeface="Lucida Sans Unicode"/>
                <a:cs typeface="Lucida Sans Unicode"/>
              </a:rPr>
              <a:t> </a:t>
            </a:r>
            <a:r>
              <a:rPr sz="2500" spc="-35" dirty="0">
                <a:latin typeface="Lucida Sans Unicode"/>
                <a:cs typeface="Lucida Sans Unicode"/>
              </a:rPr>
              <a:t>professional</a:t>
            </a:r>
            <a:r>
              <a:rPr sz="2500" spc="-145" dirty="0">
                <a:latin typeface="Lucida Sans Unicode"/>
                <a:cs typeface="Lucida Sans Unicode"/>
              </a:rPr>
              <a:t> </a:t>
            </a:r>
            <a:r>
              <a:rPr sz="2500" spc="-25" dirty="0">
                <a:latin typeface="Lucida Sans Unicode"/>
                <a:cs typeface="Lucida Sans Unicode"/>
              </a:rPr>
              <a:t>competence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500" y="950709"/>
            <a:ext cx="23177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/>
              <a:t>Principles</a:t>
            </a:r>
            <a:r>
              <a:rPr sz="3500" b="0" spc="-170" dirty="0">
                <a:latin typeface="Lucida Sans Unicode"/>
                <a:cs typeface="Lucida Sans Unicode"/>
              </a:rPr>
              <a:t>:</a:t>
            </a:r>
            <a:endParaRPr sz="3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8" y="2590156"/>
            <a:ext cx="4645662" cy="2841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9235">
              <a:lnSpc>
                <a:spcPts val="3940"/>
              </a:lnSpc>
              <a:buSzPct val="124137"/>
              <a:buChar char="•"/>
              <a:tabLst>
                <a:tab pos="241935" algn="l"/>
              </a:tabLst>
            </a:pPr>
            <a:r>
              <a:rPr sz="2900" spc="-20" dirty="0">
                <a:latin typeface="Lucida Sans Unicode"/>
                <a:cs typeface="Lucida Sans Unicode"/>
              </a:rPr>
              <a:t>Outdoor</a:t>
            </a:r>
            <a:endParaRPr sz="2900" dirty="0">
              <a:latin typeface="Lucida Sans Unicode"/>
              <a:cs typeface="Lucida Sans Unicode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SzPct val="120000"/>
              <a:buChar char="•"/>
              <a:tabLst>
                <a:tab pos="241935" algn="l"/>
              </a:tabLst>
            </a:pPr>
            <a:r>
              <a:rPr sz="3000" spc="-50" dirty="0">
                <a:latin typeface="Lucida Sans Unicode"/>
                <a:cs typeface="Lucida Sans Unicode"/>
              </a:rPr>
              <a:t>Available</a:t>
            </a:r>
            <a:endParaRPr sz="3000" dirty="0">
              <a:latin typeface="Lucida Sans Unicode"/>
              <a:cs typeface="Lucida Sans Unicode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SzPct val="120000"/>
              <a:buChar char="•"/>
              <a:tabLst>
                <a:tab pos="241935" algn="l"/>
              </a:tabLst>
            </a:pPr>
            <a:r>
              <a:rPr sz="3000" spc="-25" dirty="0">
                <a:latin typeface="Lucida Sans Unicode"/>
                <a:cs typeface="Lucida Sans Unicode"/>
              </a:rPr>
              <a:t>Practical</a:t>
            </a:r>
            <a:endParaRPr sz="3000" dirty="0">
              <a:latin typeface="Lucida Sans Unicode"/>
              <a:cs typeface="Lucida Sans Unicode"/>
            </a:endParaRPr>
          </a:p>
          <a:p>
            <a:pPr marL="241300" indent="-229235">
              <a:lnSpc>
                <a:spcPct val="100000"/>
              </a:lnSpc>
              <a:spcBef>
                <a:spcPts val="135"/>
              </a:spcBef>
              <a:buSzPct val="124137"/>
              <a:buChar char="•"/>
              <a:tabLst>
                <a:tab pos="241935" algn="l"/>
              </a:tabLst>
            </a:pPr>
            <a:r>
              <a:rPr sz="2900" spc="-25" dirty="0">
                <a:latin typeface="Lucida Sans Unicode"/>
                <a:cs typeface="Lucida Sans Unicode"/>
              </a:rPr>
              <a:t>Ergonomic</a:t>
            </a:r>
            <a:endParaRPr sz="2900" dirty="0">
              <a:latin typeface="Lucida Sans Unicode"/>
              <a:cs typeface="Lucida Sans Unicode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SzPct val="124137"/>
              <a:buChar char="•"/>
              <a:tabLst>
                <a:tab pos="241935" algn="l"/>
              </a:tabLst>
            </a:pPr>
            <a:r>
              <a:rPr sz="2900" spc="-35" dirty="0">
                <a:latin typeface="Lucida Sans Unicode"/>
                <a:cs typeface="Lucida Sans Unicode"/>
              </a:rPr>
              <a:t>Developing</a:t>
            </a:r>
            <a:endParaRPr sz="2900" dirty="0">
              <a:latin typeface="Lucida Sans Unicode"/>
              <a:cs typeface="Lucida Sans Unicode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SzPct val="120000"/>
              <a:buChar char="•"/>
              <a:tabLst>
                <a:tab pos="241935" algn="l"/>
              </a:tabLst>
            </a:pPr>
            <a:r>
              <a:rPr sz="3000" spc="-40" dirty="0">
                <a:latin typeface="Lucida Sans Unicode"/>
                <a:cs typeface="Lucida Sans Unicode"/>
              </a:rPr>
              <a:t>Effective</a:t>
            </a:r>
            <a:endParaRPr sz="3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16" y="657872"/>
            <a:ext cx="9699625" cy="569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292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Tahoma"/>
                <a:cs typeface="Tahoma"/>
              </a:rPr>
              <a:t>How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does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it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work?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buSzPct val="121739"/>
              <a:buChar char="•"/>
              <a:tabLst>
                <a:tab pos="241935" algn="l"/>
              </a:tabLst>
            </a:pPr>
            <a:r>
              <a:rPr sz="2300" spc="-10" dirty="0">
                <a:latin typeface="Lucida Sans Unicode"/>
                <a:cs typeface="Lucida Sans Unicode"/>
              </a:rPr>
              <a:t>Interactive</a:t>
            </a:r>
            <a:r>
              <a:rPr sz="2300" spc="-12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and</a:t>
            </a:r>
            <a:r>
              <a:rPr sz="2300" spc="-125" dirty="0">
                <a:latin typeface="Lucida Sans Unicode"/>
                <a:cs typeface="Lucida Sans Unicode"/>
              </a:rPr>
              <a:t> </a:t>
            </a:r>
            <a:r>
              <a:rPr sz="2300" spc="-35" dirty="0">
                <a:latin typeface="Lucida Sans Unicode"/>
                <a:cs typeface="Lucida Sans Unicode"/>
              </a:rPr>
              <a:t>simulation</a:t>
            </a:r>
            <a:r>
              <a:rPr sz="2300" spc="-125" dirty="0">
                <a:latin typeface="Lucida Sans Unicode"/>
                <a:cs typeface="Lucida Sans Unicode"/>
              </a:rPr>
              <a:t> </a:t>
            </a:r>
            <a:r>
              <a:rPr sz="2300" spc="-35" dirty="0">
                <a:latin typeface="Lucida Sans Unicode"/>
                <a:cs typeface="Lucida Sans Unicode"/>
              </a:rPr>
              <a:t>practical</a:t>
            </a:r>
            <a:r>
              <a:rPr sz="2300" spc="-125" dirty="0">
                <a:latin typeface="Lucida Sans Unicode"/>
                <a:cs typeface="Lucida Sans Unicode"/>
              </a:rPr>
              <a:t> </a:t>
            </a:r>
            <a:r>
              <a:rPr sz="2300" spc="-35" dirty="0">
                <a:latin typeface="Lucida Sans Unicode"/>
                <a:cs typeface="Lucida Sans Unicode"/>
              </a:rPr>
              <a:t>training;</a:t>
            </a:r>
            <a:endParaRPr sz="2300">
              <a:latin typeface="Lucida Sans Unicode"/>
              <a:cs typeface="Lucida Sans Unicode"/>
            </a:endParaRPr>
          </a:p>
          <a:p>
            <a:pPr marL="241300" marR="295910" indent="-229235">
              <a:lnSpc>
                <a:spcPts val="3020"/>
              </a:lnSpc>
              <a:spcBef>
                <a:spcPts val="1145"/>
              </a:spcBef>
              <a:buSzPct val="103703"/>
              <a:buChar char="•"/>
              <a:tabLst>
                <a:tab pos="241935" algn="l"/>
              </a:tabLst>
            </a:pPr>
            <a:r>
              <a:rPr sz="2700" spc="-120" dirty="0">
                <a:latin typeface="Lucida Sans Unicode"/>
                <a:cs typeface="Lucida Sans Unicode"/>
              </a:rPr>
              <a:t>To</a:t>
            </a:r>
            <a:r>
              <a:rPr sz="2700" spc="-155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use</a:t>
            </a:r>
            <a:r>
              <a:rPr sz="2700" spc="-155" dirty="0">
                <a:latin typeface="Lucida Sans Unicode"/>
                <a:cs typeface="Lucida Sans Unicode"/>
              </a:rPr>
              <a:t> </a:t>
            </a:r>
            <a:r>
              <a:rPr sz="2700" spc="-30" dirty="0">
                <a:latin typeface="Lucida Sans Unicode"/>
                <a:cs typeface="Lucida Sans Unicode"/>
              </a:rPr>
              <a:t>training</a:t>
            </a:r>
            <a:r>
              <a:rPr sz="2700" spc="-155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grounds</a:t>
            </a:r>
            <a:r>
              <a:rPr sz="2700" spc="-155" dirty="0">
                <a:latin typeface="Lucida Sans Unicode"/>
                <a:cs typeface="Lucida Sans Unicode"/>
              </a:rPr>
              <a:t> </a:t>
            </a:r>
            <a:r>
              <a:rPr sz="2700" spc="-30" dirty="0">
                <a:latin typeface="Lucida Sans Unicode"/>
                <a:cs typeface="Lucida Sans Unicode"/>
              </a:rPr>
              <a:t>for</a:t>
            </a:r>
            <a:r>
              <a:rPr sz="2700" spc="-155" dirty="0">
                <a:latin typeface="Lucida Sans Unicode"/>
                <a:cs typeface="Lucida Sans Unicode"/>
              </a:rPr>
              <a:t> </a:t>
            </a:r>
            <a:r>
              <a:rPr sz="2700" spc="-105" dirty="0">
                <a:latin typeface="Lucida Sans Unicode"/>
                <a:cs typeface="Lucida Sans Unicode"/>
              </a:rPr>
              <a:t>scenario-</a:t>
            </a:r>
            <a:r>
              <a:rPr sz="2700" spc="-20" dirty="0">
                <a:latin typeface="Lucida Sans Unicode"/>
                <a:cs typeface="Lucida Sans Unicode"/>
              </a:rPr>
              <a:t>oriented</a:t>
            </a:r>
            <a:r>
              <a:rPr sz="2700" spc="-155" dirty="0">
                <a:latin typeface="Lucida Sans Unicode"/>
                <a:cs typeface="Lucida Sans Unicode"/>
              </a:rPr>
              <a:t> </a:t>
            </a:r>
            <a:r>
              <a:rPr sz="2700" spc="-40" dirty="0">
                <a:latin typeface="Lucida Sans Unicode"/>
                <a:cs typeface="Lucida Sans Unicode"/>
              </a:rPr>
              <a:t>practical  training,</a:t>
            </a:r>
            <a:r>
              <a:rPr sz="2700" spc="-150" dirty="0">
                <a:latin typeface="Lucida Sans Unicode"/>
                <a:cs typeface="Lucida Sans Unicode"/>
              </a:rPr>
              <a:t> </a:t>
            </a:r>
            <a:r>
              <a:rPr sz="2700" spc="-30" dirty="0">
                <a:latin typeface="Lucida Sans Unicode"/>
                <a:cs typeface="Lucida Sans Unicode"/>
              </a:rPr>
              <a:t>for</a:t>
            </a:r>
            <a:r>
              <a:rPr sz="2700" spc="-150" dirty="0">
                <a:latin typeface="Lucida Sans Unicode"/>
                <a:cs typeface="Lucida Sans Unicode"/>
              </a:rPr>
              <a:t> </a:t>
            </a:r>
            <a:r>
              <a:rPr sz="2700" spc="-55" dirty="0">
                <a:latin typeface="Lucida Sans Unicode"/>
                <a:cs typeface="Lucida Sans Unicode"/>
              </a:rPr>
              <a:t>example:</a:t>
            </a:r>
            <a:r>
              <a:rPr sz="2700" spc="-145" dirty="0">
                <a:latin typeface="Lucida Sans Unicode"/>
                <a:cs typeface="Lucida Sans Unicode"/>
              </a:rPr>
              <a:t> </a:t>
            </a:r>
            <a:r>
              <a:rPr sz="2700" spc="-50" dirty="0">
                <a:latin typeface="Lucida Sans Unicode"/>
                <a:cs typeface="Lucida Sans Unicode"/>
              </a:rPr>
              <a:t>special</a:t>
            </a:r>
            <a:r>
              <a:rPr sz="2700" spc="-150" dirty="0">
                <a:latin typeface="Lucida Sans Unicode"/>
                <a:cs typeface="Lucida Sans Unicode"/>
              </a:rPr>
              <a:t> </a:t>
            </a:r>
            <a:r>
              <a:rPr sz="2700" spc="-30" dirty="0">
                <a:latin typeface="Lucida Sans Unicode"/>
                <a:cs typeface="Lucida Sans Unicode"/>
              </a:rPr>
              <a:t>multimedia</a:t>
            </a:r>
            <a:r>
              <a:rPr sz="2700" spc="-145" dirty="0">
                <a:latin typeface="Lucida Sans Unicode"/>
                <a:cs typeface="Lucida Sans Unicode"/>
              </a:rPr>
              <a:t> </a:t>
            </a:r>
            <a:r>
              <a:rPr sz="2700" spc="-40" dirty="0">
                <a:latin typeface="Lucida Sans Unicode"/>
                <a:cs typeface="Lucida Sans Unicode"/>
              </a:rPr>
              <a:t>shooting</a:t>
            </a:r>
            <a:r>
              <a:rPr sz="2700" spc="-15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range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and</a:t>
            </a:r>
            <a:r>
              <a:rPr sz="2700" spc="-160" dirty="0">
                <a:latin typeface="Lucida Sans Unicode"/>
                <a:cs typeface="Lucida Sans Unicode"/>
              </a:rPr>
              <a:t> </a:t>
            </a:r>
            <a:r>
              <a:rPr sz="2700" spc="-55" dirty="0">
                <a:latin typeface="Lucida Sans Unicode"/>
                <a:cs typeface="Lucida Sans Unicode"/>
              </a:rPr>
              <a:t>killhouse</a:t>
            </a:r>
            <a:r>
              <a:rPr sz="2700" spc="-15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or</a:t>
            </a:r>
            <a:r>
              <a:rPr sz="2700" spc="-155" dirty="0">
                <a:latin typeface="Lucida Sans Unicode"/>
                <a:cs typeface="Lucida Sans Unicode"/>
              </a:rPr>
              <a:t> </a:t>
            </a:r>
            <a:r>
              <a:rPr sz="2700" spc="-55" dirty="0">
                <a:latin typeface="Lucida Sans Unicode"/>
                <a:cs typeface="Lucida Sans Unicode"/>
              </a:rPr>
              <a:t>field</a:t>
            </a:r>
            <a:r>
              <a:rPr sz="2700" spc="-155" dirty="0">
                <a:latin typeface="Lucida Sans Unicode"/>
                <a:cs typeface="Lucida Sans Unicode"/>
              </a:rPr>
              <a:t> </a:t>
            </a:r>
            <a:r>
              <a:rPr sz="2700" spc="-60" dirty="0">
                <a:latin typeface="Lucida Sans Unicode"/>
                <a:cs typeface="Lucida Sans Unicode"/>
              </a:rPr>
              <a:t>conditions;</a:t>
            </a:r>
            <a:endParaRPr sz="2700">
              <a:latin typeface="Lucida Sans Unicode"/>
              <a:cs typeface="Lucida Sans Unicode"/>
            </a:endParaRPr>
          </a:p>
          <a:p>
            <a:pPr marL="230504" indent="-218440">
              <a:lnSpc>
                <a:spcPct val="100000"/>
              </a:lnSpc>
              <a:spcBef>
                <a:spcPts val="735"/>
              </a:spcBef>
              <a:buChar char="•"/>
              <a:tabLst>
                <a:tab pos="231140" algn="l"/>
              </a:tabLst>
            </a:pPr>
            <a:r>
              <a:rPr sz="2700" spc="-20" dirty="0">
                <a:latin typeface="Lucida Sans Unicode"/>
                <a:cs typeface="Lucida Sans Unicode"/>
              </a:rPr>
              <a:t>Police</a:t>
            </a:r>
            <a:r>
              <a:rPr sz="2700" spc="-190" dirty="0">
                <a:latin typeface="Lucida Sans Unicode"/>
                <a:cs typeface="Lucida Sans Unicode"/>
              </a:rPr>
              <a:t> </a:t>
            </a:r>
            <a:r>
              <a:rPr sz="2700" spc="-55" dirty="0">
                <a:latin typeface="Lucida Sans Unicode"/>
                <a:cs typeface="Lucida Sans Unicode"/>
              </a:rPr>
              <a:t>quests;</a:t>
            </a:r>
            <a:endParaRPr sz="2700">
              <a:latin typeface="Lucida Sans Unicode"/>
              <a:cs typeface="Lucida Sans Unicode"/>
            </a:endParaRPr>
          </a:p>
          <a:p>
            <a:pPr marL="206375" indent="-194310">
              <a:lnSpc>
                <a:spcPct val="100000"/>
              </a:lnSpc>
              <a:spcBef>
                <a:spcPts val="1085"/>
              </a:spcBef>
              <a:buChar char="•"/>
              <a:tabLst>
                <a:tab pos="207010" algn="l"/>
              </a:tabLst>
            </a:pPr>
            <a:r>
              <a:rPr sz="2400" spc="-40" dirty="0">
                <a:latin typeface="Lucida Sans Unicode"/>
                <a:cs typeface="Lucida Sans Unicode"/>
              </a:rPr>
              <a:t>Attracting</a:t>
            </a:r>
            <a:r>
              <a:rPr sz="2400" spc="-135" dirty="0">
                <a:latin typeface="Lucida Sans Unicode"/>
                <a:cs typeface="Lucida Sans Unicode"/>
              </a:rPr>
              <a:t> </a:t>
            </a:r>
            <a:r>
              <a:rPr sz="2400" spc="-55" dirty="0">
                <a:latin typeface="Lucida Sans Unicode"/>
                <a:cs typeface="Lucida Sans Unicode"/>
              </a:rPr>
              <a:t>specialists</a:t>
            </a:r>
            <a:r>
              <a:rPr sz="2400" spc="-130" dirty="0">
                <a:latin typeface="Lucida Sans Unicode"/>
                <a:cs typeface="Lucida Sans Unicode"/>
              </a:rPr>
              <a:t> </a:t>
            </a:r>
            <a:r>
              <a:rPr sz="2400" spc="-30" dirty="0">
                <a:latin typeface="Lucida Sans Unicode"/>
                <a:cs typeface="Lucida Sans Unicode"/>
              </a:rPr>
              <a:t>to</a:t>
            </a:r>
            <a:r>
              <a:rPr sz="2400" spc="-130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conduct</a:t>
            </a:r>
            <a:r>
              <a:rPr sz="2400" spc="-130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classes</a:t>
            </a:r>
            <a:r>
              <a:rPr sz="2400" spc="-13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and</a:t>
            </a:r>
            <a:r>
              <a:rPr sz="2400" spc="-130" dirty="0">
                <a:latin typeface="Lucida Sans Unicode"/>
                <a:cs typeface="Lucida Sans Unicode"/>
              </a:rPr>
              <a:t> </a:t>
            </a:r>
            <a:r>
              <a:rPr sz="2400" spc="-35" dirty="0">
                <a:latin typeface="Lucida Sans Unicode"/>
                <a:cs typeface="Lucida Sans Unicode"/>
              </a:rPr>
              <a:t>exchange</a:t>
            </a:r>
            <a:r>
              <a:rPr sz="2400" spc="-130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experience;</a:t>
            </a:r>
            <a:endParaRPr sz="2400">
              <a:latin typeface="Lucida Sans Unicode"/>
              <a:cs typeface="Lucida Sans Unicode"/>
            </a:endParaRPr>
          </a:p>
          <a:p>
            <a:pPr marL="241300" indent="-229235">
              <a:lnSpc>
                <a:spcPct val="100000"/>
              </a:lnSpc>
              <a:spcBef>
                <a:spcPts val="1240"/>
              </a:spcBef>
              <a:buSzPct val="121739"/>
              <a:buChar char="•"/>
              <a:tabLst>
                <a:tab pos="241935" algn="l"/>
              </a:tabLst>
            </a:pPr>
            <a:r>
              <a:rPr sz="2300" dirty="0">
                <a:latin typeface="Lucida Sans Unicode"/>
                <a:cs typeface="Lucida Sans Unicode"/>
              </a:rPr>
              <a:t>Engagement</a:t>
            </a:r>
            <a:r>
              <a:rPr sz="2300" spc="-130" dirty="0">
                <a:latin typeface="Lucida Sans Unicode"/>
                <a:cs typeface="Lucida Sans Unicode"/>
              </a:rPr>
              <a:t> </a:t>
            </a:r>
            <a:r>
              <a:rPr sz="2300" spc="-40" dirty="0">
                <a:latin typeface="Lucida Sans Unicode"/>
                <a:cs typeface="Lucida Sans Unicode"/>
              </a:rPr>
              <a:t>of</a:t>
            </a:r>
            <a:r>
              <a:rPr sz="2300" spc="-125" dirty="0">
                <a:latin typeface="Lucida Sans Unicode"/>
                <a:cs typeface="Lucida Sans Unicode"/>
              </a:rPr>
              <a:t> </a:t>
            </a:r>
            <a:r>
              <a:rPr sz="2300" spc="-30" dirty="0">
                <a:latin typeface="Lucida Sans Unicode"/>
                <a:cs typeface="Lucida Sans Unicode"/>
              </a:rPr>
              <a:t>practitioners</a:t>
            </a:r>
            <a:r>
              <a:rPr sz="2300" spc="-125" dirty="0">
                <a:latin typeface="Lucida Sans Unicode"/>
                <a:cs typeface="Lucida Sans Unicode"/>
              </a:rPr>
              <a:t> </a:t>
            </a:r>
            <a:r>
              <a:rPr sz="2300" spc="-40" dirty="0">
                <a:latin typeface="Lucida Sans Unicode"/>
                <a:cs typeface="Lucida Sans Unicode"/>
              </a:rPr>
              <a:t>in</a:t>
            </a:r>
            <a:r>
              <a:rPr sz="2300" spc="-125" dirty="0">
                <a:latin typeface="Lucida Sans Unicode"/>
                <a:cs typeface="Lucida Sans Unicode"/>
              </a:rPr>
              <a:t> </a:t>
            </a:r>
            <a:r>
              <a:rPr sz="2300" spc="-30" dirty="0">
                <a:latin typeface="Lucida Sans Unicode"/>
                <a:cs typeface="Lucida Sans Unicode"/>
              </a:rPr>
              <a:t>online</a:t>
            </a:r>
            <a:r>
              <a:rPr sz="2300" spc="-13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and</a:t>
            </a:r>
            <a:r>
              <a:rPr sz="2300" spc="-125" dirty="0">
                <a:latin typeface="Lucida Sans Unicode"/>
                <a:cs typeface="Lucida Sans Unicode"/>
              </a:rPr>
              <a:t> </a:t>
            </a:r>
            <a:r>
              <a:rPr sz="2300" spc="-40" dirty="0">
                <a:latin typeface="Lucida Sans Unicode"/>
                <a:cs typeface="Lucida Sans Unicode"/>
              </a:rPr>
              <a:t>offline</a:t>
            </a:r>
            <a:r>
              <a:rPr sz="2300" spc="-125" dirty="0">
                <a:latin typeface="Lucida Sans Unicode"/>
                <a:cs typeface="Lucida Sans Unicode"/>
              </a:rPr>
              <a:t> </a:t>
            </a:r>
            <a:r>
              <a:rPr sz="2300" spc="-40" dirty="0">
                <a:latin typeface="Lucida Sans Unicode"/>
                <a:cs typeface="Lucida Sans Unicode"/>
              </a:rPr>
              <a:t>lectures;</a:t>
            </a:r>
            <a:endParaRPr sz="2300">
              <a:latin typeface="Lucida Sans Unicode"/>
              <a:cs typeface="Lucida Sans Unicode"/>
            </a:endParaRPr>
          </a:p>
          <a:p>
            <a:pPr marL="230504" indent="-218440">
              <a:lnSpc>
                <a:spcPct val="100000"/>
              </a:lnSpc>
              <a:spcBef>
                <a:spcPts val="869"/>
              </a:spcBef>
              <a:buChar char="•"/>
              <a:tabLst>
                <a:tab pos="231140" algn="l"/>
              </a:tabLst>
            </a:pPr>
            <a:r>
              <a:rPr sz="2700" dirty="0">
                <a:latin typeface="Lucida Sans Unicode"/>
                <a:cs typeface="Lucida Sans Unicode"/>
              </a:rPr>
              <a:t>Free</a:t>
            </a:r>
            <a:r>
              <a:rPr sz="2700" spc="-165" dirty="0">
                <a:latin typeface="Lucida Sans Unicode"/>
                <a:cs typeface="Lucida Sans Unicode"/>
              </a:rPr>
              <a:t> </a:t>
            </a:r>
            <a:r>
              <a:rPr sz="2700" spc="-40" dirty="0">
                <a:latin typeface="Lucida Sans Unicode"/>
                <a:cs typeface="Lucida Sans Unicode"/>
              </a:rPr>
              <a:t>distance</a:t>
            </a:r>
            <a:r>
              <a:rPr sz="2700" spc="-160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learning</a:t>
            </a:r>
            <a:r>
              <a:rPr sz="2700" spc="-160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(Open</a:t>
            </a:r>
            <a:r>
              <a:rPr sz="2700" spc="-160" dirty="0">
                <a:latin typeface="Lucida Sans Unicode"/>
                <a:cs typeface="Lucida Sans Unicode"/>
              </a:rPr>
              <a:t> </a:t>
            </a:r>
            <a:r>
              <a:rPr sz="2700" spc="-35" dirty="0">
                <a:latin typeface="Lucida Sans Unicode"/>
                <a:cs typeface="Lucida Sans Unicode"/>
              </a:rPr>
              <a:t>Source);</a:t>
            </a:r>
            <a:endParaRPr sz="2700">
              <a:latin typeface="Lucida Sans Unicode"/>
              <a:cs typeface="Lucida Sans Unicode"/>
            </a:endParaRPr>
          </a:p>
          <a:p>
            <a:pPr marL="230504" indent="-218440">
              <a:lnSpc>
                <a:spcPct val="100000"/>
              </a:lnSpc>
              <a:spcBef>
                <a:spcPts val="785"/>
              </a:spcBef>
              <a:buChar char="•"/>
              <a:tabLst>
                <a:tab pos="231140" algn="l"/>
              </a:tabLst>
            </a:pPr>
            <a:r>
              <a:rPr sz="2700" spc="-35" dirty="0">
                <a:latin typeface="Lucida Sans Unicode"/>
                <a:cs typeface="Lucida Sans Unicode"/>
              </a:rPr>
              <a:t>platforms</a:t>
            </a:r>
            <a:r>
              <a:rPr sz="2700" spc="-165" dirty="0">
                <a:latin typeface="Lucida Sans Unicode"/>
                <a:cs typeface="Lucida Sans Unicode"/>
              </a:rPr>
              <a:t> </a:t>
            </a:r>
            <a:r>
              <a:rPr sz="2700" spc="-45" dirty="0">
                <a:latin typeface="Lucida Sans Unicode"/>
                <a:cs typeface="Lucida Sans Unicode"/>
              </a:rPr>
              <a:t>using</a:t>
            </a:r>
            <a:r>
              <a:rPr sz="2700" spc="-160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computer</a:t>
            </a:r>
            <a:r>
              <a:rPr sz="2700" spc="-160" dirty="0">
                <a:latin typeface="Lucida Sans Unicode"/>
                <a:cs typeface="Lucida Sans Unicode"/>
              </a:rPr>
              <a:t> </a:t>
            </a:r>
            <a:r>
              <a:rPr sz="2700" spc="-45" dirty="0">
                <a:latin typeface="Lucida Sans Unicode"/>
                <a:cs typeface="Lucida Sans Unicode"/>
              </a:rPr>
              <a:t>technologies;</a:t>
            </a:r>
            <a:endParaRPr sz="2700">
              <a:latin typeface="Lucida Sans Unicode"/>
              <a:cs typeface="Lucida Sans Unicode"/>
            </a:endParaRPr>
          </a:p>
          <a:p>
            <a:pPr marL="230504" indent="-218440">
              <a:lnSpc>
                <a:spcPct val="100000"/>
              </a:lnSpc>
              <a:spcBef>
                <a:spcPts val="780"/>
              </a:spcBef>
              <a:buChar char="•"/>
              <a:tabLst>
                <a:tab pos="231140" algn="l"/>
              </a:tabLst>
            </a:pPr>
            <a:r>
              <a:rPr sz="2700" spc="-35" dirty="0">
                <a:latin typeface="Lucida Sans Unicode"/>
                <a:cs typeface="Lucida Sans Unicode"/>
              </a:rPr>
              <a:t>Qualified</a:t>
            </a:r>
            <a:r>
              <a:rPr sz="2700" spc="-16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and</a:t>
            </a:r>
            <a:r>
              <a:rPr sz="2700" spc="-160" dirty="0">
                <a:latin typeface="Lucida Sans Unicode"/>
                <a:cs typeface="Lucida Sans Unicode"/>
              </a:rPr>
              <a:t> </a:t>
            </a:r>
            <a:r>
              <a:rPr sz="2700" spc="-40" dirty="0">
                <a:latin typeface="Lucida Sans Unicode"/>
                <a:cs typeface="Lucida Sans Unicode"/>
              </a:rPr>
              <a:t>certified</a:t>
            </a:r>
            <a:r>
              <a:rPr sz="2700" spc="-160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trainers</a:t>
            </a:r>
            <a:r>
              <a:rPr sz="2700" spc="-165" dirty="0">
                <a:latin typeface="Lucida Sans Unicode"/>
                <a:cs typeface="Lucida Sans Unicode"/>
              </a:rPr>
              <a:t> </a:t>
            </a:r>
            <a:r>
              <a:rPr sz="2700" spc="-30" dirty="0">
                <a:latin typeface="Lucida Sans Unicode"/>
                <a:cs typeface="Lucida Sans Unicode"/>
              </a:rPr>
              <a:t>(teachers)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526" y="212597"/>
            <a:ext cx="1552311" cy="133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0411" y="242315"/>
            <a:ext cx="3409188" cy="7162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340" y="1603247"/>
            <a:ext cx="3689604" cy="24582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3732" y="1415795"/>
            <a:ext cx="7211568" cy="48585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25880" y="3845052"/>
            <a:ext cx="3310128" cy="262432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47670" y="593725"/>
            <a:ext cx="394462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0" spc="-70" dirty="0">
                <a:latin typeface="Lucida Sans Unicode"/>
                <a:cs typeface="Lucida Sans Unicode"/>
              </a:rPr>
              <a:t>Training</a:t>
            </a:r>
            <a:r>
              <a:rPr sz="3800" b="0" spc="-215" dirty="0">
                <a:latin typeface="Lucida Sans Unicode"/>
                <a:cs typeface="Lucida Sans Unicode"/>
              </a:rPr>
              <a:t> </a:t>
            </a:r>
            <a:r>
              <a:rPr sz="3800" b="0" spc="-35" dirty="0">
                <a:latin typeface="Lucida Sans Unicode"/>
                <a:cs typeface="Lucida Sans Unicode"/>
              </a:rPr>
              <a:t>grounds</a:t>
            </a:r>
            <a:endParaRPr sz="3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847" y="203782"/>
            <a:ext cx="1583066" cy="13380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4656" y="422148"/>
            <a:ext cx="4052315" cy="8503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8044" y="2191511"/>
            <a:ext cx="5138928" cy="40050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152" y="2191511"/>
            <a:ext cx="5439156" cy="4005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54017" y="1336206"/>
            <a:ext cx="1577975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0" i="1" spc="-20" dirty="0">
                <a:latin typeface="Trebuchet MS"/>
                <a:cs typeface="Trebuchet MS"/>
              </a:rPr>
              <a:t>Realistic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E2B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681</Words>
  <Application>Microsoft Office PowerPoint</Application>
  <PresentationFormat>Широкий екран</PresentationFormat>
  <Paragraphs>107</Paragraphs>
  <Slides>42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42</vt:i4>
      </vt:variant>
    </vt:vector>
  </HeadingPairs>
  <TitlesOfParts>
    <vt:vector size="48" baseType="lpstr">
      <vt:lpstr>Calibri</vt:lpstr>
      <vt:lpstr>Lucida Sans Unicode</vt:lpstr>
      <vt:lpstr>Tahoma</vt:lpstr>
      <vt:lpstr>Trebuchet MS</vt:lpstr>
      <vt:lpstr>Verdana</vt:lpstr>
      <vt:lpstr>Office Theme</vt:lpstr>
      <vt:lpstr>DNIPRO - TCCC OUTPOST</vt:lpstr>
      <vt:lpstr>Dnipropetrovsk State University of Internal Affairs: Face &amp; Logo</vt:lpstr>
      <vt:lpstr>Training Specification</vt:lpstr>
      <vt:lpstr>General:</vt:lpstr>
      <vt:lpstr>Презентація PowerPoint</vt:lpstr>
      <vt:lpstr>Principles:</vt:lpstr>
      <vt:lpstr>Презентація PowerPoint</vt:lpstr>
      <vt:lpstr>Training grounds</vt:lpstr>
      <vt:lpstr>Realistic</vt:lpstr>
      <vt:lpstr>Motivated and qualified trainers</vt:lpstr>
      <vt:lpstr>Презентація PowerPoint</vt:lpstr>
      <vt:lpstr>Pre-medicaltraining : First on the scene</vt:lpstr>
      <vt:lpstr>Презентація PowerPoint</vt:lpstr>
      <vt:lpstr>Презентація PowerPoint</vt:lpstr>
      <vt:lpstr>Tactical medicine: TESS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BUT... Russia in Ukraine - hybrid warfare since 2014</vt:lpstr>
      <vt:lpstr>Презентація PowerPoint</vt:lpstr>
      <vt:lpstr>We Have Changed</vt:lpstr>
      <vt:lpstr>Challenges</vt:lpstr>
      <vt:lpstr>Answer</vt:lpstr>
      <vt:lpstr>Training of civilians citizens</vt:lpstr>
      <vt:lpstr>Patriotic education</vt:lpstr>
      <vt:lpstr>We train young people to win</vt:lpstr>
      <vt:lpstr>Training of representatives of  law enforcement agencies and journalists</vt:lpstr>
      <vt:lpstr>Learning landmarks  "military"</vt:lpstr>
      <vt:lpstr>Threat: Evacuation!</vt:lpstr>
      <vt:lpstr>Explosive</vt:lpstr>
      <vt:lpstr>Презентація PowerPoint</vt:lpstr>
      <vt:lpstr>Self improvement</vt:lpstr>
      <vt:lpstr>Methodical materials</vt:lpstr>
      <vt:lpstr>Mass media: education</vt:lpstr>
      <vt:lpstr>Disaster medicine</vt:lpstr>
      <vt:lpstr>Cooperation with MED</vt:lpstr>
      <vt:lpstr>Care for the future</vt:lpstr>
      <vt:lpstr>We shoot an educational video</vt:lpstr>
      <vt:lpstr>We are working on scenarios</vt:lpstr>
      <vt:lpstr>Ukraine is on its way to victory!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 Щудрова</dc:creator>
  <cp:lastModifiedBy>18</cp:lastModifiedBy>
  <cp:revision>3</cp:revision>
  <dcterms:created xsi:type="dcterms:W3CDTF">2023-04-28T10:22:13Z</dcterms:created>
  <dcterms:modified xsi:type="dcterms:W3CDTF">2024-07-08T13:58:57Z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2023-04-28T00:00:00Z</vt:filetime>
  </property>
  <property fmtid="{D5CDD505-2E9C-101B-9397-08002B2CF9AE}" pid="3" name="LastSaved">
    <vt:filetime>2023-04-28T00:00:00Z</vt:filetime>
  </property>
</Properties>
</file>