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9" r:id="rId4"/>
    <p:sldId id="260" r:id="rId5"/>
    <p:sldId id="261" r:id="rId6"/>
    <p:sldId id="268" r:id="rId7"/>
    <p:sldId id="262" r:id="rId8"/>
    <p:sldId id="263" r:id="rId9"/>
    <p:sldId id="265" r:id="rId10"/>
    <p:sldId id="266" r:id="rId11"/>
    <p:sldId id="258" r:id="rId12"/>
    <p:sldId id="264" r:id="rId13"/>
    <p:sldId id="307"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188967-1E6E-4C30-9519-42C1FF020400}" type="datetimeFigureOut">
              <a:rPr lang="en-GB" smtClean="0"/>
              <a:t>02/04/2026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43301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188967-1E6E-4C30-9519-42C1FF020400}" type="datetimeFigureOut">
              <a:rPr lang="en-GB" smtClean="0"/>
              <a:t>02/04/2026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13491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188967-1E6E-4C30-9519-42C1FF020400}" type="datetimeFigureOut">
              <a:rPr lang="en-GB" smtClean="0"/>
              <a:t>02/04/2026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142501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188967-1E6E-4C30-9519-42C1FF020400}" type="datetimeFigureOut">
              <a:rPr lang="en-GB" smtClean="0"/>
              <a:t>02/04/2026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375597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188967-1E6E-4C30-9519-42C1FF020400}" type="datetimeFigureOut">
              <a:rPr lang="en-GB" smtClean="0"/>
              <a:t>02/04/2026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25859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188967-1E6E-4C30-9519-42C1FF020400}" type="datetimeFigureOut">
              <a:rPr lang="en-GB" smtClean="0"/>
              <a:t>02/04/2026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148433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188967-1E6E-4C30-9519-42C1FF020400}" type="datetimeFigureOut">
              <a:rPr lang="en-GB" smtClean="0"/>
              <a:t>02/04/2026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400611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188967-1E6E-4C30-9519-42C1FF020400}" type="datetimeFigureOut">
              <a:rPr lang="en-GB" smtClean="0"/>
              <a:t>02/04/2026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347728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88967-1E6E-4C30-9519-42C1FF020400}" type="datetimeFigureOut">
              <a:rPr lang="en-GB" smtClean="0"/>
              <a:t>02/04/2026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409752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88967-1E6E-4C30-9519-42C1FF020400}" type="datetimeFigureOut">
              <a:rPr lang="en-GB" smtClean="0"/>
              <a:t>02/04/2026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45480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88967-1E6E-4C30-9519-42C1FF020400}" type="datetimeFigureOut">
              <a:rPr lang="en-GB" smtClean="0"/>
              <a:t>02/04/2026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267197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1"/>
          </a:xfrm>
          <a:prstGeom prst="rect">
            <a:avLst/>
          </a:prstGeom>
          <a:gradFill flip="none" rotWithShape="1">
            <a:gsLst>
              <a:gs pos="79000">
                <a:schemeClr val="bg1"/>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58915" b="20542"/>
          <a:stretch/>
        </p:blipFill>
        <p:spPr>
          <a:xfrm>
            <a:off x="0" y="0"/>
            <a:ext cx="9144000" cy="1408814"/>
          </a:xfrm>
          <a:prstGeom prst="rect">
            <a:avLst/>
          </a:prstGeom>
          <a:noFill/>
          <a:ln>
            <a:noFill/>
          </a:ln>
          <a:effectLst>
            <a:outerShdw blurRad="50800" dist="38100" dir="5400000" algn="t" rotWithShape="0">
              <a:prstClr val="black">
                <a:alpha val="40000"/>
              </a:prstClr>
            </a:outerShdw>
          </a:effectLst>
        </p:spPr>
      </p:pic>
      <p:sp>
        <p:nvSpPr>
          <p:cNvPr id="2" name="Title Placeholder 1"/>
          <p:cNvSpPr>
            <a:spLocks noGrp="1"/>
          </p:cNvSpPr>
          <p:nvPr>
            <p:ph type="title"/>
          </p:nvPr>
        </p:nvSpPr>
        <p:spPr>
          <a:xfrm>
            <a:off x="457200" y="152400"/>
            <a:ext cx="8229600" cy="1033166"/>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88967-1E6E-4C30-9519-42C1FF020400}" type="datetimeFigureOut">
              <a:rPr lang="en-GB" smtClean="0"/>
              <a:t>02/04/2026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5CB38-A3BF-41B1-94C4-CF3DBE8C4303}" type="slidenum">
              <a:rPr lang="en-GB" smtClean="0"/>
              <a:t>‹#›</a:t>
            </a:fld>
            <a:endParaRPr lang="en-GB"/>
          </a:p>
        </p:txBody>
      </p:sp>
    </p:spTree>
    <p:extLst>
      <p:ext uri="{BB962C8B-B14F-4D97-AF65-F5344CB8AC3E}">
        <p14:creationId xmlns:p14="http://schemas.microsoft.com/office/powerpoint/2010/main" val="30205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44000" cy="6858000"/>
          </a:xfrm>
          <a:prstGeom prst="rect">
            <a:avLst/>
          </a:prstGeom>
        </p:spPr>
      </p:pic>
      <p:sp>
        <p:nvSpPr>
          <p:cNvPr id="2" name="Title 1"/>
          <p:cNvSpPr>
            <a:spLocks noGrp="1"/>
          </p:cNvSpPr>
          <p:nvPr>
            <p:ph type="ctrTitle"/>
          </p:nvPr>
        </p:nvSpPr>
        <p:spPr>
          <a:xfrm>
            <a:off x="304800" y="436790"/>
            <a:ext cx="8817429" cy="2076450"/>
          </a:xfrm>
        </p:spPr>
        <p:txBody>
          <a:bodyPr>
            <a:normAutofit/>
          </a:bodyPr>
          <a:lstStyle/>
          <a:p>
            <a:r>
              <a:rPr lang="uk-UA"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Нові надходження </a:t>
            </a:r>
            <a:endParaRPr lang="en-GB"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381000" y="2492830"/>
            <a:ext cx="8382000" cy="1393370"/>
          </a:xfrm>
        </p:spPr>
        <p:txBody>
          <a:bodyPr>
            <a:normAutofit fontScale="92500" lnSpcReduction="20000"/>
          </a:bodyPr>
          <a:lstStyle/>
          <a:p>
            <a:r>
              <a:rPr lang="uk-UA" dirty="0" smtClean="0">
                <a:solidFill>
                  <a:schemeClr val="bg1"/>
                </a:solidFill>
              </a:rPr>
              <a:t>до бібліотеки</a:t>
            </a:r>
          </a:p>
          <a:p>
            <a:r>
              <a:rPr lang="uk-UA" dirty="0" smtClean="0">
                <a:solidFill>
                  <a:schemeClr val="bg1"/>
                </a:solidFill>
              </a:rPr>
              <a:t> Дніпровського державного університету внутрішніх справ</a:t>
            </a:r>
            <a:endParaRPr lang="en-GB" dirty="0">
              <a:solidFill>
                <a:schemeClr val="bg1"/>
              </a:solidFill>
            </a:endParaRPr>
          </a:p>
        </p:txBody>
      </p:sp>
      <p:sp>
        <p:nvSpPr>
          <p:cNvPr id="5" name="Title 1"/>
          <p:cNvSpPr txBox="1">
            <a:spLocks/>
          </p:cNvSpPr>
          <p:nvPr/>
        </p:nvSpPr>
        <p:spPr>
          <a:xfrm>
            <a:off x="827314" y="372200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uk-UA" sz="5400" smtClean="0">
                <a:ln w="22225" cmpd="sng">
                  <a:solidFill>
                    <a:srgbClr val="0070C0"/>
                  </a:solidFill>
                  <a:prstDash val="solid"/>
                </a:ln>
                <a:solidFill>
                  <a:srgbClr val="FFFFFF"/>
                </a:solidFill>
                <a:effectLst>
                  <a:outerShdw blurRad="50800" dist="38100" dir="18900000" algn="bl" rotWithShape="0">
                    <a:srgbClr val="0070C0">
                      <a:alpha val="25000"/>
                    </a:srgbClr>
                  </a:outerShdw>
                </a:effectLst>
              </a:rPr>
              <a:t>І квартал </a:t>
            </a:r>
            <a:r>
              <a:rPr lang="uk-UA" sz="5400" dirty="0" smtClean="0">
                <a:ln w="22225" cmpd="sng">
                  <a:solidFill>
                    <a:srgbClr val="0070C0"/>
                  </a:solidFill>
                  <a:prstDash val="solid"/>
                </a:ln>
                <a:solidFill>
                  <a:srgbClr val="FFFFFF"/>
                </a:solidFill>
                <a:effectLst>
                  <a:outerShdw blurRad="50800" dist="38100" dir="18900000" algn="bl" rotWithShape="0">
                    <a:srgbClr val="0070C0">
                      <a:alpha val="25000"/>
                    </a:srgbClr>
                  </a:outerShdw>
                </a:effectLst>
              </a:rPr>
              <a:t>2026 року</a:t>
            </a:r>
            <a:endParaRPr lang="en-GB" sz="5400" dirty="0">
              <a:ln w="22225" cmpd="sng">
                <a:solidFill>
                  <a:srgbClr val="0070C0"/>
                </a:solidFill>
                <a:prstDash val="solid"/>
              </a:ln>
              <a:solidFill>
                <a:srgbClr val="FFFFFF"/>
              </a:solidFill>
              <a:effectLst>
                <a:outerShdw blurRad="50800" dist="38100" dir="18900000" algn="bl" rotWithShape="0">
                  <a:srgbClr val="0070C0">
                    <a:alpha val="25000"/>
                  </a:srgbClr>
                </a:outerShdw>
              </a:effectLst>
            </a:endParaRPr>
          </a:p>
        </p:txBody>
      </p:sp>
    </p:spTree>
    <p:extLst>
      <p:ext uri="{BB962C8B-B14F-4D97-AF65-F5344CB8AC3E}">
        <p14:creationId xmlns:p14="http://schemas.microsoft.com/office/powerpoint/2010/main" val="421263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50819"/>
            <a:ext cx="4800600" cy="3754874"/>
          </a:xfrm>
          <a:prstGeom prst="rect">
            <a:avLst/>
          </a:prstGeom>
        </p:spPr>
        <p:txBody>
          <a:bodyPr wrap="square">
            <a:spAutoFit/>
          </a:bodyPr>
          <a:lstStyle/>
          <a:p>
            <a:pPr indent="457200" algn="just">
              <a:spcAft>
                <a:spcPts val="0"/>
              </a:spcAft>
            </a:pPr>
            <a:r>
              <a:rPr lang="ru-RU"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Бугайчук</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К. Л.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Підготовка працівників поліції </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у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зарубіжних країнах.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Част</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IV :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інф</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практ</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довідник / МВС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України,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Харків.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нац. ун-т </a:t>
            </a:r>
            <a:r>
              <a:rPr lang="ru-RU"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внутр</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справ.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Харків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ХНУВС,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2024. 270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a:t>
            </a:r>
            <a:endParaRPr lang="ru-RU" sz="1400" b="1" dirty="0">
              <a:latin typeface="Times New Roman" panose="02020603050405020304" pitchFamily="18" charset="0"/>
              <a:ea typeface="Cambria" panose="020405030504060302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довіднику висвітлено правові засади та органі­зацію набору і навчання працівників органів поліції Словацької Республіки та Румунської Республіки.</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Довідник буде корисним курсантам, слухачам ма­гістратури, ад'юнктам, аспірантам, докторантам, ви­кладачам закладів вищої освіти із специфічними умо­вами навчання, в яких здійснюється підготовка кад­рів для Міністерства внутрішніх справ України і Наці­ональної поліції, працівникам органів та підрозділів Національної поліції, експертам Національного аге­нтства із забезпечення якості вищої освіти, що здійс­нюють акредитацію освітніх програм за спеціальні­стю 262 «Правоохоронна діяльність».</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61"/>
          <p:cNvPicPr/>
          <p:nvPr/>
        </p:nvPicPr>
        <p:blipFill>
          <a:blip r:embed="rId2"/>
          <a:stretch/>
        </p:blipFill>
        <p:spPr>
          <a:xfrm>
            <a:off x="457200" y="1447801"/>
            <a:ext cx="2743200" cy="3962400"/>
          </a:xfrm>
          <a:prstGeom prst="rect">
            <a:avLst/>
          </a:prstGeom>
        </p:spPr>
      </p:pic>
    </p:spTree>
    <p:extLst>
      <p:ext uri="{BB962C8B-B14F-4D97-AF65-F5344CB8AC3E}">
        <p14:creationId xmlns:p14="http://schemas.microsoft.com/office/powerpoint/2010/main" val="4285882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utre 69"/>
          <p:cNvPicPr/>
          <p:nvPr/>
        </p:nvPicPr>
        <p:blipFill>
          <a:blip r:embed="rId2"/>
          <a:stretch/>
        </p:blipFill>
        <p:spPr>
          <a:xfrm>
            <a:off x="457200" y="1456099"/>
            <a:ext cx="2743200" cy="4030301"/>
          </a:xfrm>
          <a:prstGeom prst="rect">
            <a:avLst/>
          </a:prstGeom>
        </p:spPr>
      </p:pic>
      <p:sp>
        <p:nvSpPr>
          <p:cNvPr id="5" name="Прямоугольник 4"/>
          <p:cNvSpPr/>
          <p:nvPr/>
        </p:nvSpPr>
        <p:spPr>
          <a:xfrm>
            <a:off x="3886200" y="1420640"/>
            <a:ext cx="4800600" cy="4982903"/>
          </a:xfrm>
          <a:prstGeom prst="rect">
            <a:avLst/>
          </a:prstGeom>
        </p:spPr>
        <p:txBody>
          <a:bodyPr wrap="square" anchor="ctr">
            <a:spAutoFit/>
          </a:bodyPr>
          <a:lstStyle/>
          <a:p>
            <a:pPr indent="228600" algn="just">
              <a:lnSpc>
                <a:spcPct val="110000"/>
              </a:lnSpc>
              <a:spcAft>
                <a:spcPts val="0"/>
              </a:spcAft>
              <a:tabLst>
                <a:tab pos="5036820" algn="l"/>
              </a:tabLst>
            </a:pP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Кулик</a:t>
            </a:r>
            <a:r>
              <a:rPr lang="en-US"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Й</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Хабло</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О</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Ю</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Никоненко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 Я.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та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ін</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en-US"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Кримінальний процес: підручник. </a:t>
            </a:r>
            <a:r>
              <a:rPr lang="en-US"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за ред</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Д.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Письменного,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Л.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Удалової</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Чернявського</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Київ,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2024</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876 с.</a:t>
            </a:r>
            <a:endParaRPr lang="en-US"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indent="228600" algn="just">
              <a:lnSpc>
                <a:spcPct val="110000"/>
              </a:lnSpc>
              <a:spcAft>
                <a:spcPts val="0"/>
              </a:spcAft>
              <a:tabLst>
                <a:tab pos="5036820" algn="l"/>
              </a:tabLst>
            </a:pPr>
            <a:endPar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indent="228600" algn="just">
              <a:lnSpc>
                <a:spcPct val="110000"/>
              </a:lnSpc>
              <a:spcAft>
                <a:spcPts val="0"/>
              </a:spcAft>
              <a:tabLst>
                <a:tab pos="5036820" algn="l"/>
              </a:tabLst>
            </a:pP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У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підручнику, написаному на основі Конституції України, Кримінального процесуального кодексу України, з урахуванням практики Європейського суду з прав людини, рішень Конституційного суду України, правових позицій Верховного Суду, відповідно до програми навчальної дисципліни «Кримінальний </a:t>
            </a: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процес»,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розглянуті поняття кримінального процесу, його завдання, джерела кримінального процесуального законодавства, основні засади кримінального провадження, права та обов’язки учасників кримінального провадження, поняття доказів та їхніх процесуальних джерел, стадії кримінального провадження та інші питання.</a:t>
            </a:r>
            <a:endParaRPr lang="ru-RU" sz="1400" dirty="0">
              <a:latin typeface="Times New Roman" panose="02020603050405020304" pitchFamily="18" charset="0"/>
              <a:ea typeface="Arial" panose="020B0604020202020204" pitchFamily="34" charset="0"/>
              <a:cs typeface="Times New Roman" panose="02020603050405020304" pitchFamily="18" charset="0"/>
            </a:endParaRPr>
          </a:p>
          <a:p>
            <a:pPr indent="228600" algn="just">
              <a:spcAft>
                <a:spcPts val="0"/>
              </a:spcAft>
            </a:pP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Для студентів, курсантів, слухачів, здобувачів вищої освіти, викладачів, науковців юридичних закладів вищої освіти, працівників органів досудового розслідування, прокуратури та суду.</a:t>
            </a:r>
            <a:endParaRPr lang="ru-RU" sz="1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9156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832092"/>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Електронні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докази у кримінальному провадженні: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поняття</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збирання, використання в доказуванні: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монографія</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 В.</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Гора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ін. Київ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7БЦ, 2024. 484 с.</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Розглянуто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загальнотеоретичні й окремі практичні проблеми отримання й використання в доказуванні у кримінальному провадженні електронних доказів та їхніх цифрових джерел.</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Окрему увагу приділено загальній характеристиці злочинів,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вчинених з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використанням сучасних інформаційно-комунікаційних технологій, протидію яким віднесено до компетенції органів Служби безпеки України, їх оперативно-розшуковому, контррозвідувальному та процесуальному пізнанню. Розкрито сучасні наукові підходи до розуміння електронних доказів та їх джерел, інформаційно-цифрової сутності електронних доказів у кримінальному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судочинстві. </a:t>
            </a: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Розраховано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науковців і практиків, аспірантів, що досліджують проблеми використання електронних доказів і цифрових слідів під час доказування у кримінальному провадженні, а також курсантів, студентів і слухачів відповідних спеціальностей.</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63"/>
          <p:cNvPicPr/>
          <p:nvPr/>
        </p:nvPicPr>
        <p:blipFill>
          <a:blip r:embed="rId2"/>
          <a:stretch/>
        </p:blipFill>
        <p:spPr>
          <a:xfrm>
            <a:off x="457200" y="1447800"/>
            <a:ext cx="2743200" cy="3962400"/>
          </a:xfrm>
          <a:prstGeom prst="rect">
            <a:avLst/>
          </a:prstGeom>
        </p:spPr>
      </p:pic>
    </p:spTree>
    <p:extLst>
      <p:ext uri="{BB962C8B-B14F-4D97-AF65-F5344CB8AC3E}">
        <p14:creationId xmlns:p14="http://schemas.microsoft.com/office/powerpoint/2010/main" val="1388317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9309"/>
            <a:ext cx="4800600" cy="2246769"/>
          </a:xfrm>
          <a:prstGeom prst="rect">
            <a:avLst/>
          </a:prstGeom>
        </p:spPr>
        <p:txBody>
          <a:bodyPr wrap="square">
            <a:spAutoFit/>
          </a:bodyPr>
          <a:lstStyle/>
          <a:p>
            <a:pPr indent="457200" algn="just">
              <a:spcAft>
                <a:spcPts val="0"/>
              </a:spcAft>
            </a:pPr>
            <a:r>
              <a:rPr lang="uk-UA" sz="1400" b="1" dirty="0">
                <a:solidFill>
                  <a:srgbClr val="000000"/>
                </a:solidFill>
                <a:latin typeface="Times New Roman" panose="02020603050405020304" pitchFamily="18" charset="0"/>
                <a:ea typeface="Times New Roman" panose="02020603050405020304" pitchFamily="18" charset="0"/>
              </a:rPr>
              <a:t>Довідник слідчого </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пракг</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посіб</a:t>
            </a:r>
            <a:r>
              <a:rPr lang="uk-UA" sz="1400" b="1" dirty="0">
                <a:solidFill>
                  <a:srgbClr val="000000"/>
                </a:solidFill>
                <a:latin typeface="Times New Roman" panose="02020603050405020304" pitchFamily="18" charset="0"/>
                <a:ea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rPr>
              <a:t>/ кол. авт.; за </a:t>
            </a:r>
            <a:r>
              <a:rPr lang="ru-RU" sz="1400" b="1" dirty="0" err="1">
                <a:solidFill>
                  <a:srgbClr val="000000"/>
                </a:solidFill>
                <a:latin typeface="Times New Roman" panose="02020603050405020304" pitchFamily="18" charset="0"/>
                <a:ea typeface="Times New Roman" panose="02020603050405020304" pitchFamily="18" charset="0"/>
              </a:rPr>
              <a:t>заг</a:t>
            </a:r>
            <a:r>
              <a:rPr lang="ru-RU" sz="1400" b="1" dirty="0">
                <a:solidFill>
                  <a:srgbClr val="000000"/>
                </a:solidFill>
                <a:latin typeface="Times New Roman" panose="02020603050405020304" pitchFamily="18" charset="0"/>
                <a:ea typeface="Times New Roman" panose="02020603050405020304" pitchFamily="18" charset="0"/>
              </a:rPr>
              <a:t>. ред. I. </a:t>
            </a:r>
            <a:r>
              <a:rPr lang="ru-RU" sz="1400" b="1" dirty="0" err="1" smtClean="0">
                <a:solidFill>
                  <a:srgbClr val="000000"/>
                </a:solidFill>
                <a:latin typeface="Times New Roman" panose="02020603050405020304" pitchFamily="18" charset="0"/>
                <a:ea typeface="Times New Roman" panose="02020603050405020304" pitchFamily="18" charset="0"/>
              </a:rPr>
              <a:t>Вигівського</a:t>
            </a:r>
            <a:r>
              <a:rPr lang="ru-RU" sz="1400" b="1" dirty="0" smtClean="0">
                <a:solidFill>
                  <a:srgbClr val="000000"/>
                </a:solidFill>
                <a:latin typeface="Times New Roman" panose="02020603050405020304" pitchFamily="18" charset="0"/>
                <a:ea typeface="Times New Roman" panose="02020603050405020304" pitchFamily="18" charset="0"/>
              </a:rPr>
              <a:t>, М</a:t>
            </a:r>
            <a:r>
              <a:rPr lang="ru-RU" sz="1400" b="1" dirty="0">
                <a:solidFill>
                  <a:srgbClr val="000000"/>
                </a:solidFill>
                <a:latin typeface="Times New Roman" panose="02020603050405020304" pitchFamily="18" charset="0"/>
                <a:ea typeface="Times New Roman" panose="02020603050405020304" pitchFamily="18" charset="0"/>
              </a:rPr>
              <a:t>. </a:t>
            </a:r>
            <a:r>
              <a:rPr lang="ru-RU" sz="1400" b="1" dirty="0" err="1" smtClean="0">
                <a:solidFill>
                  <a:srgbClr val="000000"/>
                </a:solidFill>
                <a:latin typeface="Times New Roman" panose="02020603050405020304" pitchFamily="18" charset="0"/>
                <a:ea typeface="Times New Roman" panose="02020603050405020304" pitchFamily="18" charset="0"/>
              </a:rPr>
              <a:t>Цуцкірідзе</a:t>
            </a:r>
            <a:r>
              <a:rPr lang="ru-RU" sz="1400" b="1" dirty="0" smtClean="0">
                <a:solidFill>
                  <a:srgbClr val="000000"/>
                </a:solidFill>
                <a:latin typeface="Times New Roman" panose="02020603050405020304" pitchFamily="18" charset="0"/>
                <a:ea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Головне слідче управління </a:t>
            </a:r>
            <a:r>
              <a:rPr lang="ru-RU" sz="1400" b="1" dirty="0">
                <a:solidFill>
                  <a:srgbClr val="000000"/>
                </a:solidFill>
                <a:latin typeface="Times New Roman" panose="02020603050405020304" pitchFamily="18" charset="0"/>
                <a:ea typeface="Times New Roman" panose="02020603050405020304" pitchFamily="18" charset="0"/>
              </a:rPr>
              <a:t>НПУ. </a:t>
            </a:r>
            <a:r>
              <a:rPr lang="uk-UA" sz="1400" b="1" dirty="0">
                <a:solidFill>
                  <a:srgbClr val="000000"/>
                </a:solidFill>
                <a:latin typeface="Times New Roman" panose="02020603050405020304" pitchFamily="18" charset="0"/>
                <a:ea typeface="Times New Roman" panose="02020603050405020304" pitchFamily="18" charset="0"/>
              </a:rPr>
              <a:t>- Київ</a:t>
            </a:r>
            <a:r>
              <a:rPr lang="ru-RU" sz="1400" b="1" dirty="0">
                <a:solidFill>
                  <a:srgbClr val="000000"/>
                </a:solidFill>
                <a:latin typeface="Times New Roman" panose="02020603050405020304" pitchFamily="18" charset="0"/>
                <a:ea typeface="Times New Roman" panose="02020603050405020304" pitchFamily="18" charset="0"/>
              </a:rPr>
              <a:t>: 7БЦ, 2025. - 960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tabLst>
                <a:tab pos="2584450" algn="l"/>
              </a:tabLst>
            </a:pPr>
            <a:r>
              <a:rPr lang="uk-UA" sz="1400" dirty="0" smtClean="0">
                <a:solidFill>
                  <a:srgbClr val="000000"/>
                </a:solidFill>
                <a:latin typeface="Times New Roman" panose="02020603050405020304" pitchFamily="18" charset="0"/>
                <a:ea typeface="Times New Roman" panose="02020603050405020304" pitchFamily="18" charset="0"/>
              </a:rPr>
              <a:t>У практичному посібнику авторами опрацьовано питання здійснення досудового розслідування слідчими Національної поліції України. Видання стане корисним для практичних </a:t>
            </a:r>
            <a:r>
              <a:rPr lang="uk-UA" sz="1400" dirty="0">
                <a:solidFill>
                  <a:srgbClr val="000000"/>
                </a:solidFill>
                <a:latin typeface="Times New Roman" panose="02020603050405020304" pitchFamily="18" charset="0"/>
                <a:ea typeface="Times New Roman" panose="02020603050405020304" pitchFamily="18" charset="0"/>
              </a:rPr>
              <a:t>працівників органів охорони й </a:t>
            </a:r>
            <a:r>
              <a:rPr lang="uk-UA" sz="1400" dirty="0" smtClean="0">
                <a:solidFill>
                  <a:srgbClr val="000000"/>
                </a:solidFill>
                <a:latin typeface="Times New Roman" panose="02020603050405020304" pitchFamily="18" charset="0"/>
                <a:ea typeface="Times New Roman" panose="02020603050405020304" pitchFamily="18" charset="0"/>
              </a:rPr>
              <a:t>захисту правопорядку України, практикуючих юристів</a:t>
            </a:r>
            <a:r>
              <a:rPr lang="uk-UA" sz="1400" dirty="0">
                <a:solidFill>
                  <a:srgbClr val="000000"/>
                </a:solidFill>
                <a:latin typeface="Times New Roman" panose="02020603050405020304" pitchFamily="18" charset="0"/>
                <a:ea typeface="Times New Roman" panose="02020603050405020304" pitchFamily="18" charset="0"/>
              </a:rPr>
              <a:t>, а також науково-педагогічних </a:t>
            </a:r>
            <a:r>
              <a:rPr lang="uk-UA" sz="1400" dirty="0" smtClean="0">
                <a:solidFill>
                  <a:srgbClr val="000000"/>
                </a:solidFill>
                <a:latin typeface="Times New Roman" panose="02020603050405020304" pitchFamily="18" charset="0"/>
                <a:ea typeface="Times New Roman" panose="02020603050405020304" pitchFamily="18" charset="0"/>
              </a:rPr>
              <a:t>працівників України</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smtClean="0">
                <a:solidFill>
                  <a:srgbClr val="000000"/>
                </a:solidFill>
                <a:latin typeface="Times New Roman" panose="02020603050405020304" pitchFamily="18" charset="0"/>
                <a:ea typeface="Times New Roman" panose="02020603050405020304" pitchFamily="18" charset="0"/>
              </a:rPr>
              <a:t>закладів вищої освіти</a:t>
            </a:r>
            <a:r>
              <a:rPr lang="uk-UA" sz="1400" dirty="0">
                <a:solidFill>
                  <a:srgbClr val="000000"/>
                </a:solidFill>
                <a:latin typeface="Times New Roman" panose="02020603050405020304" pitchFamily="18" charset="0"/>
                <a:ea typeface="Times New Roman" panose="02020603050405020304" pitchFamily="18" charset="0"/>
              </a:rPr>
              <a:t> </a:t>
            </a:r>
            <a:r>
              <a:rPr lang="uk-UA" sz="1400" dirty="0" smtClean="0">
                <a:solidFill>
                  <a:srgbClr val="000000"/>
                </a:solidFill>
                <a:latin typeface="Times New Roman" panose="02020603050405020304" pitchFamily="18" charset="0"/>
                <a:ea typeface="Times New Roman" panose="02020603050405020304" pitchFamily="18" charset="0"/>
              </a:rPr>
              <a:t>правничого </a:t>
            </a:r>
            <a:r>
              <a:rPr lang="uk-UA" sz="1400" dirty="0">
                <a:solidFill>
                  <a:srgbClr val="000000"/>
                </a:solidFill>
                <a:latin typeface="Times New Roman" panose="02020603050405020304" pitchFamily="18" charset="0"/>
                <a:ea typeface="Times New Roman" panose="02020603050405020304" pitchFamily="18" charset="0"/>
              </a:rPr>
              <a:t>фаху </a:t>
            </a:r>
            <a:r>
              <a:rPr lang="uk-UA" sz="1400" dirty="0" smtClean="0">
                <a:solidFill>
                  <a:srgbClr val="000000"/>
                </a:solidFill>
                <a:latin typeface="Times New Roman" panose="02020603050405020304" pitchFamily="18" charset="0"/>
                <a:ea typeface="Times New Roman" panose="02020603050405020304" pitchFamily="18" charset="0"/>
              </a:rPr>
              <a:t>та здобувачів вищої освіти.</a:t>
            </a:r>
            <a:endParaRPr lang="ru-RU" sz="1400" dirty="0">
              <a:effectLst/>
              <a:latin typeface="Times New Roman" panose="02020603050405020304" pitchFamily="18" charset="0"/>
              <a:ea typeface="Times New Roman" panose="02020603050405020304" pitchFamily="18" charset="0"/>
            </a:endParaRPr>
          </a:p>
        </p:txBody>
      </p:sp>
      <p:pic>
        <p:nvPicPr>
          <p:cNvPr id="3" name="Picutre 16"/>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1655665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utre 57"/>
          <p:cNvPicPr/>
          <p:nvPr/>
        </p:nvPicPr>
        <p:blipFill>
          <a:blip r:embed="rId2"/>
          <a:stretch/>
        </p:blipFill>
        <p:spPr>
          <a:xfrm>
            <a:off x="1066800" y="2209800"/>
            <a:ext cx="2664207" cy="3962400"/>
          </a:xfrm>
          <a:prstGeom prst="rect">
            <a:avLst/>
          </a:prstGeom>
        </p:spPr>
      </p:pic>
      <p:sp>
        <p:nvSpPr>
          <p:cNvPr id="2" name="Прямоугольник 1"/>
          <p:cNvSpPr/>
          <p:nvPr/>
        </p:nvSpPr>
        <p:spPr>
          <a:xfrm>
            <a:off x="3886200" y="1410355"/>
            <a:ext cx="4857939" cy="5155257"/>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Криміналісти Національної поліції України: історія та сьогодення: </a:t>
            </a:r>
            <a:r>
              <a:rPr lang="uk-UA" sz="1400" b="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інф</a:t>
            </a:r>
            <a:r>
              <a:rPr lang="uk-UA" sz="1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видання. У 2 </a:t>
            </a:r>
            <a:r>
              <a:rPr lang="uk-UA" sz="1400" b="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част</a:t>
            </a:r>
            <a:r>
              <a:rPr lang="uk-UA" sz="1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Київ: Головне слідче управління Національної поліції України, 2025.</a:t>
            </a:r>
          </a:p>
          <a:p>
            <a:pPr indent="457200" algn="just">
              <a:spcAft>
                <a:spcPts val="0"/>
              </a:spcAft>
            </a:pPr>
            <a:r>
              <a:rPr lang="uk-UA" sz="1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Ч. 1. 324 с. </a:t>
            </a:r>
          </a:p>
          <a:p>
            <a:pPr indent="457200" algn="just">
              <a:spcAft>
                <a:spcPts val="0"/>
              </a:spcAft>
            </a:pPr>
            <a:r>
              <a:rPr lang="uk-UA" sz="14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Ч. 2. 340 с.</a:t>
            </a:r>
          </a:p>
          <a:p>
            <a:pPr indent="457200" algn="just">
              <a:spcAft>
                <a:spcPts val="0"/>
              </a:spcAft>
            </a:pPr>
            <a:endParaRPr lang="uk-UA" sz="7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У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першій книзі інформаційного видання «Криміналісти Національної поліції України: історія та сьогодення» викладено загальну характеристику історичного розвитку і сучасної діяльності підрозділів криміналістичного забезпечення Національної поліції України (1902-2024 роки).</a:t>
            </a:r>
            <a:endParaRPr lang="ru-RU" sz="1400" dirty="0">
              <a:latin typeface="Times New Roman" panose="02020603050405020304" pitchFamily="18" charset="0"/>
              <a:ea typeface="Arial" panose="020B0604020202020204" pitchFamily="34"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Проаналізовано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нормативні та інституційні складові концепції розмежування функцій спеціалістів-криміналістів і судових експертів</a:t>
            </a: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Подано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узагальнені відомості про територіальні підрозділи криміналістичного забезпечення, окреслено особливості їх діяльності. </a:t>
            </a:r>
            <a:endPar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indent="457200" algn="just">
              <a:spcAft>
                <a:spcPts val="0"/>
              </a:spcAft>
            </a:pPr>
            <a:r>
              <a:rPr lang="ru-RU" sz="1400" dirty="0" smtClean="0">
                <a:latin typeface="Times New Roman" panose="02020603050405020304" pitchFamily="18" charset="0"/>
                <a:ea typeface="Arial" panose="020B0604020202020204" pitchFamily="34" charset="0"/>
                <a:cs typeface="Times New Roman" panose="02020603050405020304" pitchFamily="18" charset="0"/>
              </a:rPr>
              <a:t>У </a:t>
            </a:r>
            <a:r>
              <a:rPr lang="ru-RU" sz="1400" dirty="0" err="1">
                <a:latin typeface="Times New Roman" panose="02020603050405020304" pitchFamily="18" charset="0"/>
                <a:ea typeface="Arial" panose="020B0604020202020204" pitchFamily="34" charset="0"/>
                <a:cs typeface="Times New Roman" panose="02020603050405020304" pitchFamily="18" charset="0"/>
              </a:rPr>
              <a:t>другій</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книзі</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інформаційного</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видання</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Криміналісти</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Національної</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поліції</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України</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історія</a:t>
            </a:r>
            <a:r>
              <a:rPr lang="ru-RU" sz="1400" dirty="0">
                <a:latin typeface="Times New Roman" panose="02020603050405020304" pitchFamily="18" charset="0"/>
                <a:ea typeface="Arial" panose="020B0604020202020204" pitchFamily="34" charset="0"/>
                <a:cs typeface="Times New Roman" panose="02020603050405020304" pitchFamily="18" charset="0"/>
              </a:rPr>
              <a:t> та </a:t>
            </a:r>
            <a:r>
              <a:rPr lang="ru-RU" sz="1400" dirty="0" err="1">
                <a:latin typeface="Times New Roman" panose="02020603050405020304" pitchFamily="18" charset="0"/>
                <a:ea typeface="Arial" panose="020B0604020202020204" pitchFamily="34" charset="0"/>
                <a:cs typeface="Times New Roman" panose="02020603050405020304" pitchFamily="18" charset="0"/>
              </a:rPr>
              <a:t>сьогодення</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висвітлено</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основні</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аспекти</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роботи</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спеціалістів</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криміналістів</a:t>
            </a:r>
            <a:r>
              <a:rPr lang="ru-RU" sz="1400" dirty="0">
                <a:latin typeface="Times New Roman" panose="02020603050405020304" pitchFamily="18" charset="0"/>
                <a:ea typeface="Arial" panose="020B0604020202020204" pitchFamily="34" charset="0"/>
                <a:cs typeface="Times New Roman" panose="02020603050405020304" pitchFamily="18" charset="0"/>
              </a:rPr>
              <a:t> в </a:t>
            </a:r>
            <a:r>
              <a:rPr lang="ru-RU" sz="1400" dirty="0" err="1">
                <a:latin typeface="Times New Roman" panose="02020603050405020304" pitchFamily="18" charset="0"/>
                <a:ea typeface="Arial" panose="020B0604020202020204" pitchFamily="34" charset="0"/>
                <a:cs typeface="Times New Roman" panose="02020603050405020304" pitchFamily="18" charset="0"/>
              </a:rPr>
              <a:t>умовах</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воєнного</a:t>
            </a:r>
            <a:r>
              <a:rPr lang="ru-RU" sz="1400" dirty="0">
                <a:latin typeface="Times New Roman" panose="02020603050405020304" pitchFamily="18" charset="0"/>
                <a:ea typeface="Arial" panose="020B0604020202020204" pitchFamily="34" charset="0"/>
                <a:cs typeface="Times New Roman" panose="02020603050405020304" pitchFamily="18" charset="0"/>
              </a:rPr>
              <a:t> стану: </a:t>
            </a:r>
            <a:r>
              <a:rPr lang="ru-RU" sz="1400" dirty="0" err="1">
                <a:latin typeface="Times New Roman" panose="02020603050405020304" pitchFamily="18" charset="0"/>
                <a:ea typeface="Arial" panose="020B0604020202020204" pitchFamily="34" charset="0"/>
                <a:cs typeface="Times New Roman" panose="02020603050405020304" pitchFamily="18" charset="0"/>
              </a:rPr>
              <a:t>документування</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воєнних</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злочинів</a:t>
            </a:r>
            <a:r>
              <a:rPr lang="ru-RU" sz="1400" dirty="0">
                <a:latin typeface="Times New Roman" panose="02020603050405020304" pitchFamily="18" charset="0"/>
                <a:ea typeface="Arial" panose="020B0604020202020204" pitchFamily="34" charset="0"/>
                <a:cs typeface="Times New Roman" panose="02020603050405020304" pitchFamily="18" charset="0"/>
              </a:rPr>
              <a:t> на </a:t>
            </a:r>
            <a:r>
              <a:rPr lang="ru-RU" sz="1400" dirty="0" err="1">
                <a:latin typeface="Times New Roman" panose="02020603050405020304" pitchFamily="18" charset="0"/>
                <a:ea typeface="Arial" panose="020B0604020202020204" pitchFamily="34" charset="0"/>
                <a:cs typeface="Times New Roman" panose="02020603050405020304" pitchFamily="18" charset="0"/>
              </a:rPr>
              <a:t>деокупоааних</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територіях</a:t>
            </a:r>
            <a:r>
              <a:rPr lang="ru-RU" sz="1400" dirty="0">
                <a:latin typeface="Times New Roman" panose="02020603050405020304" pitchFamily="18" charset="0"/>
                <a:ea typeface="Arial" panose="020B0604020202020204" pitchFamily="34" charset="0"/>
                <a:cs typeface="Times New Roman" panose="02020603050405020304" pitchFamily="18" charset="0"/>
              </a:rPr>
              <a:t>, робота на </a:t>
            </a:r>
            <a:r>
              <a:rPr lang="ru-RU" sz="1400" dirty="0" err="1">
                <a:latin typeface="Times New Roman" panose="02020603050405020304" pitchFamily="18" charset="0"/>
                <a:ea typeface="Arial" panose="020B0604020202020204" pitchFamily="34" charset="0"/>
                <a:cs typeface="Times New Roman" panose="02020603050405020304" pitchFamily="18" charset="0"/>
              </a:rPr>
              <a:t>оглядах</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місця</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події</a:t>
            </a:r>
            <a:r>
              <a:rPr lang="ru-RU" sz="1400" dirty="0">
                <a:latin typeface="Times New Roman" panose="02020603050405020304" pitchFamily="18" charset="0"/>
                <a:ea typeface="Arial" panose="020B0604020202020204" pitchFamily="34" charset="0"/>
                <a:cs typeface="Times New Roman" panose="02020603050405020304" pitchFamily="18" charset="0"/>
              </a:rPr>
              <a:t> за фактами </a:t>
            </a:r>
            <a:r>
              <a:rPr lang="ru-RU" sz="1400" dirty="0" err="1">
                <a:latin typeface="Times New Roman" panose="02020603050405020304" pitchFamily="18" charset="0"/>
                <a:ea typeface="Arial" panose="020B0604020202020204" pitchFamily="34" charset="0"/>
                <a:cs typeface="Times New Roman" panose="02020603050405020304" pitchFamily="18" charset="0"/>
              </a:rPr>
              <a:t>ракетних</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обстрілів</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цивільної</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інфраструктури</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залучення</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криміналістів</a:t>
            </a:r>
            <a:r>
              <a:rPr lang="ru-RU" sz="1400" dirty="0">
                <a:latin typeface="Times New Roman" panose="02020603050405020304" pitchFamily="18" charset="0"/>
                <a:ea typeface="Arial" panose="020B0604020202020204" pitchFamily="34" charset="0"/>
                <a:cs typeface="Times New Roman" panose="02020603050405020304" pitchFamily="18" charset="0"/>
              </a:rPr>
              <a:t> до </a:t>
            </a:r>
            <a:r>
              <a:rPr lang="ru-RU" sz="1400" dirty="0" err="1">
                <a:latin typeface="Times New Roman" panose="02020603050405020304" pitchFamily="18" charset="0"/>
                <a:ea typeface="Arial" panose="020B0604020202020204" pitchFamily="34" charset="0"/>
                <a:cs typeface="Times New Roman" panose="02020603050405020304" pitchFamily="18" charset="0"/>
              </a:rPr>
              <a:t>забезпечення</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a:latin typeface="Times New Roman" panose="02020603050405020304" pitchFamily="18" charset="0"/>
                <a:ea typeface="Arial" panose="020B0604020202020204" pitchFamily="34" charset="0"/>
                <a:cs typeface="Times New Roman" panose="02020603050405020304" pitchFamily="18" charset="0"/>
              </a:rPr>
              <a:t>обороно­здатності</a:t>
            </a:r>
            <a:r>
              <a:rPr lang="ru-RU" sz="1400" dirty="0">
                <a:latin typeface="Times New Roman" panose="02020603050405020304" pitchFamily="18" charset="0"/>
                <a:ea typeface="Arial" panose="020B0604020202020204" pitchFamily="34" charset="0"/>
                <a:cs typeface="Times New Roman" panose="02020603050405020304" pitchFamily="18" charset="0"/>
              </a:rPr>
              <a:t> </a:t>
            </a:r>
            <a:r>
              <a:rPr lang="ru-RU" sz="1400" dirty="0" err="1" smtClean="0">
                <a:latin typeface="Times New Roman" panose="02020603050405020304" pitchFamily="18" charset="0"/>
                <a:ea typeface="Arial" panose="020B0604020202020204" pitchFamily="34" charset="0"/>
                <a:cs typeface="Times New Roman" panose="02020603050405020304" pitchFamily="18" charset="0"/>
              </a:rPr>
              <a:t>держави</a:t>
            </a:r>
            <a:r>
              <a:rPr lang="ru-RU" sz="14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Picutre 60"/>
          <p:cNvPicPr/>
          <p:nvPr/>
        </p:nvPicPr>
        <p:blipFill rotWithShape="1">
          <a:blip r:embed="rId3"/>
          <a:srcRect r="764"/>
          <a:stretch/>
        </p:blipFill>
        <p:spPr>
          <a:xfrm>
            <a:off x="475551" y="1409700"/>
            <a:ext cx="2743200" cy="4038600"/>
          </a:xfrm>
          <a:prstGeom prst="rect">
            <a:avLst/>
          </a:prstGeom>
        </p:spPr>
      </p:pic>
      <p:sp>
        <p:nvSpPr>
          <p:cNvPr id="4" name="Прямоугольник 3"/>
          <p:cNvSpPr/>
          <p:nvPr/>
        </p:nvSpPr>
        <p:spPr>
          <a:xfrm>
            <a:off x="6245607" y="234038"/>
            <a:ext cx="4572000" cy="523220"/>
          </a:xfrm>
          <a:prstGeom prst="rect">
            <a:avLst/>
          </a:prstGeom>
        </p:spPr>
        <p:txBody>
          <a:bodyPr>
            <a:spAutoFit/>
          </a:bodyPr>
          <a:lstStyle/>
          <a:p>
            <a:r>
              <a:rPr lang="uk-UA" sz="1400" dirty="0">
                <a:latin typeface="Times New Roman" panose="02020603050405020304" pitchFamily="18" charset="0"/>
                <a:ea typeface="Arial" panose="020B0604020202020204" pitchFamily="34" charset="0"/>
                <a:cs typeface="Times New Roman" panose="02020603050405020304" pitchFamily="18" charset="0"/>
              </a:rPr>
              <a:t/>
            </a:r>
            <a:br>
              <a:rPr lang="uk-UA" sz="1400" dirty="0">
                <a:latin typeface="Times New Roman" panose="02020603050405020304" pitchFamily="18" charset="0"/>
                <a:ea typeface="Arial" panose="020B0604020202020204" pitchFamily="34"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399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616648"/>
          </a:xfrm>
          <a:prstGeom prst="rect">
            <a:avLst/>
          </a:prstGeom>
        </p:spPr>
        <p:txBody>
          <a:bodyPr wrap="square">
            <a:spAutoFit/>
          </a:bodyPr>
          <a:lstStyle/>
          <a:p>
            <a:pPr indent="457200" algn="just">
              <a:spcAft>
                <a:spcPts val="0"/>
              </a:spcAft>
              <a:tabLst>
                <a:tab pos="1066800" algn="l"/>
              </a:tabLst>
            </a:pP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Технології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формування ефективності професійної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мовної</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кому­нікації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умовах інформаційної агресії: монографія / В. В.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Посмітна</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ін.;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ред. С</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Мудрої.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Київ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КІ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НГУ,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184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Монографія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присвячена пошуку інноваційних підходів та технологій, які сьогодні є найбільш ефективними для формування </a:t>
            </a:r>
            <a:r>
              <a:rPr lang="uk-UA" sz="14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мовної</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та комунікативної компетентності наших здобувачів, для усвідомлення ними важливості якісної </a:t>
            </a:r>
            <a:r>
              <a:rPr lang="uk-UA" sz="14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мовної</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підготовки у спілкуванні як державною мовою, так і іноземною. Також цікавим є погляд авторів на важливість відкритого </a:t>
            </a: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діалогу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науковців, викладачів, здобувачів освіти в пошу­ках сучасних, науково обґрунтованих шляхів формування </a:t>
            </a:r>
            <a:r>
              <a:rPr lang="uk-UA" sz="14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мовної</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компетентності, а також у виявленні способів ефективного вирішення професійних завдань і протидії ворожим інформаційним впливам - за допомогою </a:t>
            </a:r>
            <a:r>
              <a:rPr lang="uk-UA" sz="14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мовних</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і комунікативних засобів</a:t>
            </a:r>
            <a:endParaRPr lang="ru-RU" sz="1400" dirty="0">
              <a:latin typeface="Times New Roman" panose="02020603050405020304" pitchFamily="18" charset="0"/>
              <a:ea typeface="Cambria" panose="020405030504060302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Монографія «Технології формування ефективності професійної </a:t>
            </a:r>
            <a:r>
              <a:rPr lang="uk-UA" sz="14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мовної</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комуні­кації в умовах інформаційної агресії» буде корисною науковцям, аспірантам, ад'юнк­там, викладачам і здобувачам.</a:t>
            </a:r>
            <a:endParaRPr lang="ru-RU" sz="1400" dirty="0">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utre 54"/>
          <p:cNvPicPr/>
          <p:nvPr/>
        </p:nvPicPr>
        <p:blipFill>
          <a:blip r:embed="rId2"/>
          <a:stretch/>
        </p:blipFill>
        <p:spPr>
          <a:xfrm>
            <a:off x="457200" y="1379577"/>
            <a:ext cx="2743200" cy="4106823"/>
          </a:xfrm>
          <a:prstGeom prst="rect">
            <a:avLst/>
          </a:prstGeom>
        </p:spPr>
      </p:pic>
    </p:spTree>
    <p:extLst>
      <p:ext uri="{BB962C8B-B14F-4D97-AF65-F5344CB8AC3E}">
        <p14:creationId xmlns:p14="http://schemas.microsoft.com/office/powerpoint/2010/main" val="53042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37238"/>
            <a:ext cx="4800600" cy="3754874"/>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Фізична </a:t>
            </a:r>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підготовка майбутніх офіцерів Національної гвардії України </a:t>
            </a:r>
            <a:r>
              <a:rPr lang="uk-UA"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О. В.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Хацаюк</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ін.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Київ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КІ НГУ,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228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Навчальний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посібник є комплексним навчально-методичним виданням, спрямованим на забезпечення ефективної підготовки майбутніх офіцерів до військово-професійної діяльно­сті. Охоплює теоретичні основи, сучасні методики і практичні аспекти фізичної та спеціальної фізичної підготовки, необхідні для розвитку основних фізичних якостей: сили, витривалості, швидкості, спритності та військово-прикладних навичок.</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Посібник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призначено для використання у системі фізичної та спеціальної фізичної підготов­ки курсантів і слухачів вищих військових навчальних закладів Національної гвардії України та інших інституцій сектору безпеки і оборони України.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53"/>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40607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3970318"/>
          </a:xfrm>
          <a:prstGeom prst="rect">
            <a:avLst/>
          </a:prstGeom>
        </p:spPr>
        <p:txBody>
          <a:bodyPr wrap="square">
            <a:spAutoFit/>
          </a:bodyPr>
          <a:lstStyle/>
          <a:p>
            <a:pPr indent="457200" algn="just">
              <a:spcAft>
                <a:spcPts val="0"/>
              </a:spcAft>
            </a:pP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Власюк В. В., Зінченко С. В., Лановий С. В.,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Легенчук</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 В.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Тактика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дій підрозділів НГУ при виконанні бойових завдань: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підручник. Київ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КІ НГУ 2024</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324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Підручник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«Тактика дій підрозділів НГУ при виконанні бойових завдань» розро­блено для поступового і послідовного навчання теоретичного матеріалу курсантів - майбутніх офіцерів Національної гвардії України.</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Окремі питання навчального видання можуть зацікавити слухачів магі­стратури тактичного рівня, ад’юнктів та усіх військовослужбовців підрозділів Націо­нальної гвардії України під час організації та виконання службово-бойових завдань.</a:t>
            </a:r>
            <a:endParaRPr lang="ru-RU"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Матеріали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підручника можуть використовуватися іншими вищими навчальними закладами зі специфічними умовами навчання Міністерства внутрішніх справ Украї­ни, Збройних сил України та іншими силовими відомствами.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52"/>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196071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046"/>
            <a:ext cx="4800600" cy="3108543"/>
          </a:xfrm>
          <a:prstGeom prst="rect">
            <a:avLst/>
          </a:prstGeom>
        </p:spPr>
        <p:txBody>
          <a:bodyPr wrap="square">
            <a:spAutoFit/>
          </a:bodyPr>
          <a:lstStyle/>
          <a:p>
            <a:pPr indent="457200" algn="just"/>
            <a:r>
              <a:rPr lang="uk-UA" sz="1400" b="1" dirty="0" smtClean="0">
                <a:solidFill>
                  <a:srgbClr val="000000"/>
                </a:solidFill>
                <a:latin typeface="Times New Roman" panose="02020603050405020304" pitchFamily="18" charset="0"/>
                <a:ea typeface="Times New Roman" panose="02020603050405020304" pitchFamily="18" charset="0"/>
              </a:rPr>
              <a:t>Особливості </a:t>
            </a:r>
            <a:r>
              <a:rPr lang="uk-UA" sz="1400" b="1" dirty="0">
                <a:solidFill>
                  <a:srgbClr val="000000"/>
                </a:solidFill>
                <a:latin typeface="Times New Roman" panose="02020603050405020304" pitchFamily="18" charset="0"/>
                <a:ea typeface="Times New Roman" panose="02020603050405020304" pitchFamily="18" charset="0"/>
              </a:rPr>
              <a:t>кваліфікації кримінальних правопорушень, пов’язаних із </a:t>
            </a:r>
            <a:r>
              <a:rPr lang="uk-UA" sz="1400" b="1" dirty="0" err="1">
                <a:solidFill>
                  <a:srgbClr val="000000"/>
                </a:solidFill>
                <a:latin typeface="Times New Roman" panose="02020603050405020304" pitchFamily="18" charset="0"/>
                <a:ea typeface="Times New Roman" panose="02020603050405020304" pitchFamily="18" charset="0"/>
              </a:rPr>
              <a:t>колабораційною</a:t>
            </a:r>
            <a:r>
              <a:rPr lang="uk-UA" sz="1400" b="1" dirty="0">
                <a:solidFill>
                  <a:srgbClr val="000000"/>
                </a:solidFill>
                <a:latin typeface="Times New Roman" panose="02020603050405020304" pitchFamily="18" charset="0"/>
                <a:ea typeface="Times New Roman" panose="02020603050405020304" pitchFamily="18" charset="0"/>
              </a:rPr>
              <a:t> діяльністю / </a:t>
            </a:r>
            <a:r>
              <a:rPr lang="uk-UA" sz="1400" b="1" dirty="0" err="1" smtClean="0">
                <a:solidFill>
                  <a:srgbClr val="000000"/>
                </a:solidFill>
                <a:latin typeface="Times New Roman" panose="02020603050405020304" pitchFamily="18" charset="0"/>
                <a:ea typeface="Times New Roman" panose="02020603050405020304" pitchFamily="18" charset="0"/>
              </a:rPr>
              <a:t>кол</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авт</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 за </a:t>
            </a:r>
            <a:r>
              <a:rPr lang="uk-UA" sz="1400" b="1" dirty="0" err="1">
                <a:solidFill>
                  <a:srgbClr val="000000"/>
                </a:solidFill>
                <a:latin typeface="Times New Roman" panose="02020603050405020304" pitchFamily="18" charset="0"/>
                <a:ea typeface="Times New Roman" panose="02020603050405020304" pitchFamily="18" charset="0"/>
              </a:rPr>
              <a:t>заг</a:t>
            </a:r>
            <a:r>
              <a:rPr lang="uk-UA" sz="1400" b="1" dirty="0">
                <a:solidFill>
                  <a:srgbClr val="000000"/>
                </a:solidFill>
                <a:latin typeface="Times New Roman" panose="02020603050405020304" pitchFamily="18" charset="0"/>
                <a:ea typeface="Times New Roman" panose="02020603050405020304" pitchFamily="18" charset="0"/>
              </a:rPr>
              <a:t>. ред. </a:t>
            </a:r>
            <a:r>
              <a:rPr lang="uk-UA" sz="1400" b="1" dirty="0" smtClean="0">
                <a:solidFill>
                  <a:srgbClr val="000000"/>
                </a:solidFill>
                <a:latin typeface="Times New Roman" panose="02020603050405020304" pitchFamily="18" charset="0"/>
                <a:ea typeface="Times New Roman" panose="02020603050405020304" pitchFamily="18" charset="0"/>
              </a:rPr>
              <a:t>М. </a:t>
            </a:r>
            <a:r>
              <a:rPr lang="uk-UA" sz="1400" b="1" dirty="0" err="1">
                <a:solidFill>
                  <a:srgbClr val="000000"/>
                </a:solidFill>
                <a:latin typeface="Times New Roman" panose="02020603050405020304" pitchFamily="18" charset="0"/>
                <a:ea typeface="Times New Roman" panose="02020603050405020304" pitchFamily="18" charset="0"/>
              </a:rPr>
              <a:t>Цуцкірідзе</a:t>
            </a:r>
            <a:r>
              <a:rPr lang="uk-UA" sz="1400" b="1" dirty="0">
                <a:solidFill>
                  <a:srgbClr val="000000"/>
                </a:solidFill>
                <a:latin typeface="Times New Roman" panose="02020603050405020304" pitchFamily="18" charset="0"/>
                <a:ea typeface="Times New Roman" panose="02020603050405020304" pitchFamily="18" charset="0"/>
              </a:rPr>
              <a:t>. Київ : </a:t>
            </a:r>
            <a:r>
              <a:rPr lang="uk-UA" sz="1400" b="1" dirty="0" err="1">
                <a:solidFill>
                  <a:srgbClr val="000000"/>
                </a:solidFill>
                <a:latin typeface="Times New Roman" panose="02020603050405020304" pitchFamily="18" charset="0"/>
                <a:ea typeface="Times New Roman" panose="02020603050405020304" pitchFamily="18" charset="0"/>
              </a:rPr>
              <a:t>Алерта</a:t>
            </a:r>
            <a:r>
              <a:rPr lang="uk-UA" sz="1400" b="1" dirty="0">
                <a:solidFill>
                  <a:srgbClr val="000000"/>
                </a:solidFill>
                <a:latin typeface="Times New Roman" panose="02020603050405020304" pitchFamily="18" charset="0"/>
                <a:ea typeface="Times New Roman" panose="02020603050405020304" pitchFamily="18" charset="0"/>
              </a:rPr>
              <a:t>, 2024. 212 с.</a:t>
            </a:r>
            <a:endParaRPr lang="ru-RU" sz="1400" dirty="0">
              <a:latin typeface="Times New Roman" panose="02020603050405020304" pitchFamily="18" charset="0"/>
              <a:ea typeface="Times New Roman" panose="02020603050405020304" pitchFamily="18" charset="0"/>
            </a:endParaRPr>
          </a:p>
          <a:p>
            <a:pPr indent="457200" algn="just"/>
            <a:endParaRPr lang="uk-UA" sz="1400" b="1" dirty="0" smtClean="0">
              <a:solidFill>
                <a:srgbClr val="000000"/>
              </a:solidFill>
              <a:latin typeface="Times New Roman" panose="02020603050405020304" pitchFamily="18" charset="0"/>
              <a:ea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rPr>
              <a:t>Практичний </a:t>
            </a:r>
            <a:r>
              <a:rPr lang="uk-UA" sz="1400" dirty="0">
                <a:solidFill>
                  <a:srgbClr val="000000"/>
                </a:solidFill>
                <a:latin typeface="Times New Roman" panose="02020603050405020304" pitchFamily="18" charset="0"/>
                <a:ea typeface="Times New Roman" panose="02020603050405020304" pitchFamily="18" charset="0"/>
              </a:rPr>
              <a:t>порадник присвячений розгляду ключових питань, що виникають при здійсненні кваліфікації </a:t>
            </a:r>
            <a:r>
              <a:rPr lang="uk-UA" sz="1400" dirty="0" err="1">
                <a:solidFill>
                  <a:srgbClr val="000000"/>
                </a:solidFill>
                <a:latin typeface="Times New Roman" panose="02020603050405020304" pitchFamily="18" charset="0"/>
                <a:ea typeface="Times New Roman" panose="02020603050405020304" pitchFamily="18" charset="0"/>
              </a:rPr>
              <a:t>колабораційної</a:t>
            </a:r>
            <a:r>
              <a:rPr lang="uk-UA" sz="1400" dirty="0">
                <a:solidFill>
                  <a:srgbClr val="000000"/>
                </a:solidFill>
                <a:latin typeface="Times New Roman" panose="02020603050405020304" pitchFamily="18" charset="0"/>
                <a:ea typeface="Times New Roman" panose="02020603050405020304" pitchFamily="18" charset="0"/>
              </a:rPr>
              <a:t> діяльності (ст. 111-1 КК України) та інших (суміжних) правопорушень, які з такою діяльністю пов’язані (зокрема, ст. 111, ст. 111-2, ст. 436-2 КК України). Розрахований на працівників органів правопорядку та прокуратури, суддів, здобувачів вищої освіти, а також усіх, хто цікавиться сучасними проблемами розслідування кримінальних правопорушень.</a:t>
            </a:r>
            <a:endParaRPr lang="ru-RU" sz="1400" dirty="0">
              <a:effectLst/>
              <a:latin typeface="Times New Roman" panose="02020603050405020304" pitchFamily="18" charset="0"/>
              <a:ea typeface="Times New Roman" panose="02020603050405020304" pitchFamily="18" charset="0"/>
            </a:endParaRPr>
          </a:p>
        </p:txBody>
      </p:sp>
      <p:pic>
        <p:nvPicPr>
          <p:cNvPr id="3" name="Picutre 51"/>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171243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76800" cy="2462213"/>
          </a:xfrm>
          <a:prstGeom prst="rect">
            <a:avLst/>
          </a:prstGeom>
        </p:spPr>
        <p:txBody>
          <a:bodyPr wrap="square">
            <a:spAutoFit/>
          </a:bodyPr>
          <a:lstStyle/>
          <a:p>
            <a:pPr indent="457200" algn="just">
              <a:spcAft>
                <a:spcPts val="0"/>
              </a:spcAft>
            </a:pP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Зозуля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Є.</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 Туренко О.С.,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Іванов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І.</a:t>
            </a:r>
            <a:r>
              <a:rPr lang="en-US"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Історія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вчень</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про державу і право: підручник. Київ: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Алерта</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2024. 342 с.</a:t>
            </a:r>
            <a:endParaRPr lang="ru-RU" sz="1400" b="1" dirty="0">
              <a:latin typeface="Times New Roman" panose="02020603050405020304" pitchFamily="18" charset="0"/>
              <a:ea typeface="Cambria" panose="020405030504060302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Підручник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«Історія </a:t>
            </a:r>
            <a:r>
              <a:rPr lang="uk-UA" sz="14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вчень</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про державу і право» містить опорні конспекти, глосарій, питання для самоконтролю, базову і допоміжну літературу, уривки текстів та запитання до кожної теми. Видання допоможе курсантам, студентам та слухачам більш ефективно організувати процес самостійної підготовки, глибше усвідомити зміст основних державно-правових теорій, контролювати ступінь засвоєння навчального матеріалу.</a:t>
            </a:r>
            <a:endParaRPr lang="ru-RU" sz="1400" dirty="0">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utre 50"/>
          <p:cNvPicPr/>
          <p:nvPr/>
        </p:nvPicPr>
        <p:blipFill>
          <a:blip r:embed="rId2"/>
          <a:stretch/>
        </p:blipFill>
        <p:spPr>
          <a:xfrm>
            <a:off x="457200" y="1415028"/>
            <a:ext cx="2743200" cy="4071372"/>
          </a:xfrm>
          <a:prstGeom prst="rect">
            <a:avLst/>
          </a:prstGeom>
        </p:spPr>
      </p:pic>
    </p:spTree>
    <p:extLst>
      <p:ext uri="{BB962C8B-B14F-4D97-AF65-F5344CB8AC3E}">
        <p14:creationId xmlns:p14="http://schemas.microsoft.com/office/powerpoint/2010/main" val="211635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046"/>
            <a:ext cx="4800600" cy="5262979"/>
          </a:xfrm>
          <a:prstGeom prst="rect">
            <a:avLst/>
          </a:prstGeom>
        </p:spPr>
        <p:txBody>
          <a:bodyPr wrap="square">
            <a:spAutoFit/>
          </a:bodyPr>
          <a:lstStyle/>
          <a:p>
            <a:pPr indent="457200" algn="just">
              <a:lnSpc>
                <a:spcPct val="115000"/>
              </a:lnSpc>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Гусаров С.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Салманова О. Ю., </a:t>
            </a:r>
            <a:r>
              <a:rPr lang="ru-RU"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Комзюк</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 Т. та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Судові</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правоохоронні, контрольно-наглядові та правозахисні органи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України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підручник. </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2-ге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 </a:t>
            </a:r>
            <a:r>
              <a:rPr lang="ru-RU"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виправ</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й </a:t>
            </a:r>
            <a:r>
              <a:rPr lang="ru-RU"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допов</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Харків</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448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0000"/>
              </a:lnSpc>
            </a:pPr>
            <a:endPar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10000"/>
              </a:lnSpc>
            </a:pP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У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підручнику розкрито поняття та зміст судової, правоохоронної, контрольно-наглядової і правозахисної діяльності, види, завдання та функції судових, правоохоронних, контрольно- наглядових і право захисних органів, їх компетенцію, підпорядкованість і порядок взаємодії, правовий статус посадових осіб цих органів та особливості їх функціонування в умовах дії правового режиму воєнного стану.</a:t>
            </a:r>
            <a:endParaRPr lang="ru-RU" sz="1400" dirty="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10000"/>
              </a:lnSpc>
            </a:pP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Перше видання підручника побачило світ у 2020 р. У перевиданні враховано зміни в системі та статусі органів </a:t>
            </a:r>
            <a:r>
              <a:rPr lang="uk-UA" sz="1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правоохорони</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зокрема після введення воєнного стану, книгу до­повнено кількома новими главами, зазнав змін також склад авторського колективу.</a:t>
            </a:r>
            <a:endParaRPr lang="ru-RU" sz="1400" dirty="0">
              <a:latin typeface="Times New Roman" panose="02020603050405020304" pitchFamily="18" charset="0"/>
              <a:ea typeface="Arial" panose="020B0604020202020204" pitchFamily="34"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cs typeface="Times New Roman" panose="02020603050405020304" pitchFamily="18" charset="0"/>
              </a:rPr>
              <a:t>Для курсантів, студентів, слухачів, викладачів, ад’юнктів, аспірантів закладів вищої освіти юридичного профілю, усіх, хто цікавиться питаннями права та правоохоронної діяль­ності</a:t>
            </a:r>
            <a:endParaRPr lang="ru-RU" sz="1400" dirty="0">
              <a:latin typeface="Times New Roman" panose="02020603050405020304" pitchFamily="18" charset="0"/>
              <a:cs typeface="Times New Roman" panose="02020603050405020304" pitchFamily="18" charset="0"/>
            </a:endParaRPr>
          </a:p>
        </p:txBody>
      </p:sp>
      <p:pic>
        <p:nvPicPr>
          <p:cNvPr id="3" name="Picutre 68"/>
          <p:cNvPicPr/>
          <p:nvPr/>
        </p:nvPicPr>
        <p:blipFill>
          <a:blip r:embed="rId2"/>
          <a:stretch/>
        </p:blipFill>
        <p:spPr>
          <a:xfrm>
            <a:off x="457200" y="1418377"/>
            <a:ext cx="2743200" cy="4068023"/>
          </a:xfrm>
          <a:prstGeom prst="rect">
            <a:avLst/>
          </a:prstGeom>
        </p:spPr>
      </p:pic>
    </p:spTree>
    <p:extLst>
      <p:ext uri="{BB962C8B-B14F-4D97-AF65-F5344CB8AC3E}">
        <p14:creationId xmlns:p14="http://schemas.microsoft.com/office/powerpoint/2010/main" val="3918521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185761"/>
          </a:xfrm>
          <a:prstGeom prst="rect">
            <a:avLst/>
          </a:prstGeom>
        </p:spPr>
        <p:txBody>
          <a:bodyPr wrap="square">
            <a:spAutoFit/>
          </a:bodyPr>
          <a:lstStyle/>
          <a:p>
            <a:pPr indent="457200" algn="just">
              <a:spcAft>
                <a:spcPts val="0"/>
              </a:spcAft>
            </a:pP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Вітвіцький</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Червінчук</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 В., Пилипенко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Є.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О., </a:t>
            </a:r>
            <a:r>
              <a:rPr lang="ru-RU"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Атаманенко</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Ю. Ю</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Забезпечення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транспортної безпеки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органами та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підрозділами Національної поліції України :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монографія</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Київ: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Алерта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364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Монографія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містить опис повноважень поліції із забезпечення безпеки на автомобільному, залізничному, повітряному, водному транспорті. Досліджена поліцейська діяльність у сфері забезпечення безпеки дорожнього руху, адміністративно-юрисдикційна діяльність поліції у сфері безпеки дорожнього руху, окреслені основні положення регулювання дорожнього руху поліцейськими, а також дотримання заходів особистої безпеки поліцейських під час забезпечення безпеки дорожнього руху.</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Викладені у публікації рекомендації можуть бути корисними для працівників Національної поліції України, співробітників, курсантів, студентів та слухачів закладів вищої освіти із специфічними умовами навчання, що здійснюють підготовку поліцейських.</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49"/>
          <p:cNvPicPr/>
          <p:nvPr/>
        </p:nvPicPr>
        <p:blipFill rotWithShape="1">
          <a:blip r:embed="rId2"/>
          <a:srcRect t="1613"/>
          <a:stretch/>
        </p:blipFill>
        <p:spPr>
          <a:xfrm>
            <a:off x="457200" y="1447800"/>
            <a:ext cx="2743200" cy="4038600"/>
          </a:xfrm>
          <a:prstGeom prst="rect">
            <a:avLst/>
          </a:prstGeom>
        </p:spPr>
      </p:pic>
    </p:spTree>
    <p:extLst>
      <p:ext uri="{BB962C8B-B14F-4D97-AF65-F5344CB8AC3E}">
        <p14:creationId xmlns:p14="http://schemas.microsoft.com/office/powerpoint/2010/main" val="4217335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524000"/>
            <a:ext cx="4800600" cy="4185761"/>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Психологічна </a:t>
            </a:r>
            <a:r>
              <a:rPr lang="uk-UA" sz="1400" b="1" dirty="0">
                <a:solidFill>
                  <a:srgbClr val="000000"/>
                </a:solidFill>
                <a:latin typeface="Times New Roman" panose="02020603050405020304" pitchFamily="18" charset="0"/>
                <a:ea typeface="Times New Roman" panose="02020603050405020304" pitchFamily="18" charset="0"/>
              </a:rPr>
              <a:t>підтримка працівників МВС перед звільненням зі служби, виходом на пенсію, переходом від військової служби до цивільного життя: </a:t>
            </a:r>
            <a:r>
              <a:rPr lang="uk-UA" sz="1400" b="1" dirty="0" smtClean="0">
                <a:solidFill>
                  <a:srgbClr val="000000"/>
                </a:solidFill>
                <a:latin typeface="Times New Roman" panose="02020603050405020304" pitchFamily="18" charset="0"/>
                <a:ea typeface="Times New Roman" panose="02020603050405020304" pitchFamily="18" charset="0"/>
              </a:rPr>
              <a:t>наук.-</a:t>
            </a:r>
            <a:r>
              <a:rPr lang="uk-UA" sz="1400" b="1" dirty="0" err="1" smtClean="0">
                <a:solidFill>
                  <a:srgbClr val="000000"/>
                </a:solidFill>
                <a:latin typeface="Times New Roman" panose="02020603050405020304" pitchFamily="18" charset="0"/>
                <a:ea typeface="Times New Roman" panose="02020603050405020304" pitchFamily="18" charset="0"/>
              </a:rPr>
              <a:t>практ</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рек</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 за </a:t>
            </a:r>
            <a:r>
              <a:rPr lang="uk-UA" sz="1400" b="1" dirty="0" err="1">
                <a:solidFill>
                  <a:srgbClr val="000000"/>
                </a:solidFill>
                <a:latin typeface="Times New Roman" panose="02020603050405020304" pitchFamily="18" charset="0"/>
                <a:ea typeface="Times New Roman" panose="02020603050405020304" pitchFamily="18" charset="0"/>
              </a:rPr>
              <a:t>заг</a:t>
            </a:r>
            <a:r>
              <a:rPr lang="uk-UA" sz="1400" b="1" dirty="0">
                <a:solidFill>
                  <a:srgbClr val="000000"/>
                </a:solidFill>
                <a:latin typeface="Times New Roman" panose="02020603050405020304" pitchFamily="18" charset="0"/>
                <a:ea typeface="Times New Roman" panose="02020603050405020304" pitchFamily="18" charset="0"/>
              </a:rPr>
              <a:t>. ред. А. В. Костюка. Київ : </a:t>
            </a:r>
            <a:r>
              <a:rPr lang="uk-UA" sz="1400" b="1" dirty="0" err="1">
                <a:solidFill>
                  <a:srgbClr val="000000"/>
                </a:solidFill>
                <a:latin typeface="Times New Roman" panose="02020603050405020304" pitchFamily="18" charset="0"/>
                <a:ea typeface="Times New Roman" panose="02020603050405020304" pitchFamily="18" charset="0"/>
              </a:rPr>
              <a:t>Алерта</a:t>
            </a:r>
            <a:r>
              <a:rPr lang="uk-UA" sz="1400" b="1" dirty="0">
                <a:solidFill>
                  <a:srgbClr val="000000"/>
                </a:solidFill>
                <a:latin typeface="Times New Roman" panose="02020603050405020304" pitchFamily="18" charset="0"/>
                <a:ea typeface="Times New Roman" panose="02020603050405020304" pitchFamily="18" charset="0"/>
              </a:rPr>
              <a:t>, 2024. 202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rPr>
              <a:t>науково-практичних рекомендаціях проаналізовано міжнародний досвід щодо психологічної підготовки працівників сектору безпеки до цивільного життя. Висвітлено особливості психологічної готовності працівників до подолання негативних наслідків життєвих криз, які можуть бути пов’язані зі звільненням зі служби та завершенням ними професійної кар’єри.</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Науково-практичні </a:t>
            </a:r>
            <a:r>
              <a:rPr lang="uk-UA" sz="1400" dirty="0">
                <a:solidFill>
                  <a:srgbClr val="000000"/>
                </a:solidFill>
                <a:latin typeface="Times New Roman" panose="02020603050405020304" pitchFamily="18" charset="0"/>
                <a:ea typeface="Times New Roman" panose="02020603050405020304" pitchFamily="18" charset="0"/>
              </a:rPr>
              <a:t>рекомендації «Психологічна підтримка працівників МВС перед звільненням зі служби, виходом на пенсію, переходом від військової служби до цивільного життя» призначені для працівників Міністерства внутрішніх справ України, які готуються до звільнення зі служби та виходу на пенсію.</a:t>
            </a:r>
            <a:endParaRPr lang="ru-RU" sz="1400" dirty="0">
              <a:effectLst/>
              <a:latin typeface="Times New Roman" panose="02020603050405020304" pitchFamily="18" charset="0"/>
              <a:ea typeface="Times New Roman" panose="02020603050405020304" pitchFamily="18" charset="0"/>
            </a:endParaRPr>
          </a:p>
        </p:txBody>
      </p:sp>
      <p:pic>
        <p:nvPicPr>
          <p:cNvPr id="3" name="Picutre 48"/>
          <p:cNvPicPr/>
          <p:nvPr/>
        </p:nvPicPr>
        <p:blipFill>
          <a:blip r:embed="rId2"/>
          <a:stretch/>
        </p:blipFill>
        <p:spPr>
          <a:xfrm>
            <a:off x="457200" y="1371600"/>
            <a:ext cx="2743200" cy="4114800"/>
          </a:xfrm>
          <a:prstGeom prst="rect">
            <a:avLst/>
          </a:prstGeom>
        </p:spPr>
      </p:pic>
    </p:spTree>
    <p:extLst>
      <p:ext uri="{BB962C8B-B14F-4D97-AF65-F5344CB8AC3E}">
        <p14:creationId xmlns:p14="http://schemas.microsoft.com/office/powerpoint/2010/main" val="271449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524000"/>
            <a:ext cx="4800600" cy="3108543"/>
          </a:xfrm>
          <a:prstGeom prst="rect">
            <a:avLst/>
          </a:prstGeom>
        </p:spPr>
        <p:txBody>
          <a:bodyPr wrap="square">
            <a:spAutoFit/>
          </a:bodyPr>
          <a:lstStyle/>
          <a:p>
            <a:pPr indent="457200" algn="just">
              <a:spcAft>
                <a:spcPts val="0"/>
              </a:spcAft>
            </a:pP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Назимко</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Є.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 Коваленко А. В</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Сучасні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техніко-криміналістичні засоби доказування в кримі­нальному провадженні :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навч</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.-метод.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посіб</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Київ :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Алерта</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2024.106 с.</a:t>
            </a:r>
            <a:endParaRPr lang="ru-RU" sz="1400" b="1" dirty="0">
              <a:latin typeface="Times New Roman" panose="02020603050405020304" pitchFamily="18" charset="0"/>
              <a:ea typeface="Cambria" panose="020405030504060302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Навчально-методичний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посібник містить основні теоретичні </a:t>
            </a: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положення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та рекомендації з методики викладання факультативного навчального курсу «Сучасні техніко-криміналістичні засоби доказування в кримінальному провадженні». </a:t>
            </a:r>
            <a:endPar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Видання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розраховане на курсантів та слухачів закладів вищої освіти системи МВС України, а також може бути корисним для здобувачів освіти інших юридичних ЗВО, аспірантів, докторантів, співробітників правоохоронних органів, адвокатів та суддів.</a:t>
            </a:r>
            <a:endParaRPr lang="ru-RU" sz="1400" dirty="0">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utre 47"/>
          <p:cNvPicPr/>
          <p:nvPr/>
        </p:nvPicPr>
        <p:blipFill>
          <a:blip r:embed="rId2"/>
          <a:stretch/>
        </p:blipFill>
        <p:spPr>
          <a:xfrm>
            <a:off x="457201" y="1447800"/>
            <a:ext cx="2743200" cy="3996482"/>
          </a:xfrm>
          <a:prstGeom prst="rect">
            <a:avLst/>
          </a:prstGeom>
        </p:spPr>
      </p:pic>
    </p:spTree>
    <p:extLst>
      <p:ext uri="{BB962C8B-B14F-4D97-AF65-F5344CB8AC3E}">
        <p14:creationId xmlns:p14="http://schemas.microsoft.com/office/powerpoint/2010/main" val="329085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86200" y="1447799"/>
            <a:ext cx="4800600" cy="4616648"/>
          </a:xfrm>
          <a:prstGeom prst="rect">
            <a:avLst/>
          </a:prstGeom>
        </p:spPr>
        <p:txBody>
          <a:bodyPr wrap="square">
            <a:spAutoFit/>
          </a:bodyPr>
          <a:lstStyle/>
          <a:p>
            <a:pPr indent="457200" algn="just">
              <a:spcAft>
                <a:spcPts val="0"/>
              </a:spcAft>
            </a:pPr>
            <a:r>
              <a:rPr lang="uk-UA" sz="1400" b="1" dirty="0">
                <a:solidFill>
                  <a:srgbClr val="000000"/>
                </a:solidFill>
                <a:latin typeface="Times New Roman" panose="02020603050405020304" pitchFamily="18" charset="0"/>
                <a:ea typeface="Times New Roman" panose="02020603050405020304" pitchFamily="18" charset="0"/>
              </a:rPr>
              <a:t>Інноваційні методики та сучасні практики в діяльності поліції щодо формування безпечного освітнього середовища для дітей: </a:t>
            </a:r>
            <a:r>
              <a:rPr lang="uk-UA" sz="1400" b="1" dirty="0" smtClean="0">
                <a:solidFill>
                  <a:srgbClr val="000000"/>
                </a:solidFill>
                <a:latin typeface="Times New Roman" panose="02020603050405020304" pitchFamily="18" charset="0"/>
                <a:ea typeface="Times New Roman" panose="02020603050405020304" pitchFamily="18" charset="0"/>
              </a:rPr>
              <a:t>метод. </a:t>
            </a:r>
            <a:r>
              <a:rPr lang="uk-UA" sz="1400" b="1" dirty="0" err="1" smtClean="0">
                <a:solidFill>
                  <a:srgbClr val="000000"/>
                </a:solidFill>
                <a:latin typeface="Times New Roman" panose="02020603050405020304" pitchFamily="18" charset="0"/>
                <a:ea typeface="Times New Roman" panose="02020603050405020304" pitchFamily="18" charset="0"/>
              </a:rPr>
              <a:t>рек</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авт</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кол</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за </a:t>
            </a:r>
            <a:r>
              <a:rPr lang="uk-UA" sz="1400" b="1" dirty="0" err="1">
                <a:solidFill>
                  <a:srgbClr val="000000"/>
                </a:solidFill>
                <a:latin typeface="Times New Roman" panose="02020603050405020304" pitchFamily="18" charset="0"/>
                <a:ea typeface="Times New Roman" panose="02020603050405020304" pitchFamily="18" charset="0"/>
              </a:rPr>
              <a:t>заг</a:t>
            </a:r>
            <a:r>
              <a:rPr lang="uk-UA" sz="1400" b="1" dirty="0">
                <a:solidFill>
                  <a:srgbClr val="000000"/>
                </a:solidFill>
                <a:latin typeface="Times New Roman" panose="02020603050405020304" pitchFamily="18" charset="0"/>
                <a:ea typeface="Times New Roman" panose="02020603050405020304" pitchFamily="18" charset="0"/>
              </a:rPr>
              <a:t>. ред. В.В. Богдана. Київ : </a:t>
            </a:r>
            <a:r>
              <a:rPr lang="uk-UA" sz="1400" b="1" dirty="0" err="1">
                <a:solidFill>
                  <a:srgbClr val="000000"/>
                </a:solidFill>
                <a:latin typeface="Times New Roman" panose="02020603050405020304" pitchFamily="18" charset="0"/>
                <a:ea typeface="Times New Roman" panose="02020603050405020304" pitchFamily="18" charset="0"/>
              </a:rPr>
              <a:t>Алерта</a:t>
            </a:r>
            <a:r>
              <a:rPr lang="uk-UA" sz="1400" b="1" dirty="0">
                <a:solidFill>
                  <a:srgbClr val="000000"/>
                </a:solidFill>
                <a:latin typeface="Times New Roman" panose="02020603050405020304" pitchFamily="18" charset="0"/>
                <a:ea typeface="Times New Roman" panose="02020603050405020304" pitchFamily="18" charset="0"/>
              </a:rPr>
              <a:t>, 2024. 224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Автори </a:t>
            </a:r>
            <a:r>
              <a:rPr lang="uk-UA" sz="1400" dirty="0">
                <a:solidFill>
                  <a:srgbClr val="000000"/>
                </a:solidFill>
                <a:latin typeface="Times New Roman" panose="02020603050405020304" pitchFamily="18" charset="0"/>
                <a:ea typeface="Times New Roman" panose="02020603050405020304" pitchFamily="18" charset="0"/>
              </a:rPr>
              <a:t>на підставі ретельного аналізу чинного законодавства, сучасного правового матеріалу, правозастосовної практики проаналізували правові та теоретико-методологічні засади формування безпечного освітнього середовища, схарактеризували систему суб’єктів його формування, визначивши серед них роль поліцейських підрозділів, та особливості взаємодії між ними, специфіку здійснення психологічного моніторингу небезпечної поведінки </a:t>
            </a:r>
            <a:r>
              <a:rPr lang="uk-UA" sz="1400" dirty="0" smtClean="0">
                <a:solidFill>
                  <a:srgbClr val="000000"/>
                </a:solidFill>
                <a:latin typeface="Times New Roman" panose="02020603050405020304" pitchFamily="18" charset="0"/>
                <a:ea typeface="Times New Roman" panose="02020603050405020304" pitchFamily="18" charset="0"/>
              </a:rPr>
              <a:t>дітей.</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Методичні рекомендації виконані на замовлення Управління ювенальної превенції Департаменту превентивної діяльності Національної поліції України та розраховані на працівників поліції, науково-педагогічних працівників, здобувачів вищої освіти, а також стануть у нагоді всім, хто цікавиться питаннями забезпечення та захисту прав дітей в Україні.</a:t>
            </a:r>
            <a:endParaRPr lang="ru-RU" sz="1400" dirty="0">
              <a:effectLst/>
              <a:latin typeface="Times New Roman" panose="02020603050405020304" pitchFamily="18" charset="0"/>
              <a:ea typeface="Times New Roman" panose="02020603050405020304" pitchFamily="18" charset="0"/>
            </a:endParaRPr>
          </a:p>
        </p:txBody>
      </p:sp>
      <p:pic>
        <p:nvPicPr>
          <p:cNvPr id="4" name="Picutre 45"/>
          <p:cNvPicPr/>
          <p:nvPr/>
        </p:nvPicPr>
        <p:blipFill>
          <a:blip r:embed="rId2"/>
          <a:stretch/>
        </p:blipFill>
        <p:spPr>
          <a:xfrm>
            <a:off x="457200" y="1447799"/>
            <a:ext cx="2743200" cy="4038601"/>
          </a:xfrm>
          <a:prstGeom prst="rect">
            <a:avLst/>
          </a:prstGeom>
        </p:spPr>
      </p:pic>
    </p:spTree>
    <p:extLst>
      <p:ext uri="{BB962C8B-B14F-4D97-AF65-F5344CB8AC3E}">
        <p14:creationId xmlns:p14="http://schemas.microsoft.com/office/powerpoint/2010/main" val="2380707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72696"/>
            <a:ext cx="4800600" cy="3108543"/>
          </a:xfrm>
          <a:prstGeom prst="rect">
            <a:avLst/>
          </a:prstGeom>
        </p:spPr>
        <p:txBody>
          <a:bodyPr wrap="square">
            <a:spAutoFit/>
          </a:bodyPr>
          <a:lstStyle/>
          <a:p>
            <a:pPr indent="457200" algn="just">
              <a:spcAft>
                <a:spcPts val="0"/>
              </a:spcAft>
            </a:pPr>
            <a:r>
              <a:rPr lang="ru-RU"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Степанюк</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Р. Л..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Гусєва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 О</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Сучасні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криміналістичні засоби та методи протидії злочинності: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МВС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України,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Харків.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нац. ун-т </a:t>
            </a:r>
            <a:r>
              <a:rPr lang="ru-RU"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внутр</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справ.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Харків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ХНУВС,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232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Навчальний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посібник призначений для підготовки здобувачів вищої освіти, а також для використання у практичній діяльності працівників правоохоронних органів. Положення, викладені в ньому, є комплексним джерелом знань у галузях криміналістики та криміна­льного процесу, охоплюють сучасні методи та рекоме­ндації щодо застосування новітніх засобів протидії злочинності, що поєднані з аналізом прикладних прак­тик правозастосовної діяльності в цьому контексті.</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44"/>
          <p:cNvPicPr/>
          <p:nvPr/>
        </p:nvPicPr>
        <p:blipFill>
          <a:blip r:embed="rId2"/>
          <a:stretch/>
        </p:blipFill>
        <p:spPr>
          <a:xfrm>
            <a:off x="457200" y="1447799"/>
            <a:ext cx="2743200" cy="4038601"/>
          </a:xfrm>
          <a:prstGeom prst="rect">
            <a:avLst/>
          </a:prstGeom>
        </p:spPr>
      </p:pic>
    </p:spTree>
    <p:extLst>
      <p:ext uri="{BB962C8B-B14F-4D97-AF65-F5344CB8AC3E}">
        <p14:creationId xmlns:p14="http://schemas.microsoft.com/office/powerpoint/2010/main" val="2989309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524000"/>
            <a:ext cx="4800600" cy="2677656"/>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Воєнні </a:t>
            </a:r>
            <a:r>
              <a:rPr lang="uk-UA" sz="1400" b="1" dirty="0">
                <a:solidFill>
                  <a:srgbClr val="000000"/>
                </a:solidFill>
                <a:latin typeface="Times New Roman" panose="02020603050405020304" pitchFamily="18" charset="0"/>
                <a:ea typeface="Times New Roman" panose="02020603050405020304" pitchFamily="18" charset="0"/>
              </a:rPr>
              <a:t>злочини: словник-довідник. </a:t>
            </a:r>
            <a:r>
              <a:rPr lang="uk-UA" sz="1400" b="1" dirty="0" smtClean="0">
                <a:solidFill>
                  <a:srgbClr val="000000"/>
                </a:solidFill>
                <a:latin typeface="Times New Roman" panose="02020603050405020304" pitchFamily="18" charset="0"/>
                <a:ea typeface="Times New Roman" panose="02020603050405020304" pitchFamily="18" charset="0"/>
              </a:rPr>
              <a:t>Київ </a:t>
            </a:r>
            <a:r>
              <a:rPr lang="uk-UA" sz="1400" b="1" dirty="0">
                <a:solidFill>
                  <a:srgbClr val="000000"/>
                </a:solidFill>
                <a:latin typeface="Times New Roman" panose="02020603050405020304" pitchFamily="18" charset="0"/>
                <a:ea typeface="Times New Roman" panose="02020603050405020304" pitchFamily="18" charset="0"/>
              </a:rPr>
              <a:t>: 7БЦ, 2024. </a:t>
            </a:r>
            <a:r>
              <a:rPr lang="uk-UA" sz="1400" b="1" dirty="0" smtClean="0">
                <a:solidFill>
                  <a:srgbClr val="000000"/>
                </a:solidFill>
                <a:latin typeface="Times New Roman" panose="02020603050405020304" pitchFamily="18" charset="0"/>
                <a:ea typeface="Times New Roman" panose="02020603050405020304" pitchFamily="18" charset="0"/>
              </a:rPr>
              <a:t>304 </a:t>
            </a:r>
            <a:r>
              <a:rPr lang="uk-UA" sz="1400" b="1" dirty="0">
                <a:solidFill>
                  <a:srgbClr val="000000"/>
                </a:solidFill>
                <a:latin typeface="Times New Roman" panose="02020603050405020304" pitchFamily="18" charset="0"/>
                <a:ea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rPr>
              <a:t>довіднику дібрані терміни та визначення, що використовуються в міжнародному гуманітарному праві й інших міжнародних нормативно-правових актах.</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Розраховано на слухачів, курсантів, студентів, аспірантів для поглибленого вивчення окремих положень міжнародного права, кримінального права й кримінального процесу, а також на практичних співробітників слідчих та оперативних підрозділів, прокурорів, суддів, - для підвищення їх кваліфікації.</a:t>
            </a:r>
            <a:endParaRPr lang="ru-RU" sz="1400" dirty="0">
              <a:effectLst/>
              <a:latin typeface="Times New Roman" panose="02020603050405020304" pitchFamily="18" charset="0"/>
              <a:ea typeface="Times New Roman" panose="02020603050405020304" pitchFamily="18" charset="0"/>
            </a:endParaRPr>
          </a:p>
        </p:txBody>
      </p:sp>
      <p:pic>
        <p:nvPicPr>
          <p:cNvPr id="3" name="Picutre 43"/>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3609926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50063"/>
            <a:ext cx="4800600" cy="3108543"/>
          </a:xfrm>
          <a:prstGeom prst="rect">
            <a:avLst/>
          </a:prstGeom>
        </p:spPr>
        <p:txBody>
          <a:bodyPr wrap="square">
            <a:spAutoFit/>
          </a:bodyPr>
          <a:lstStyle/>
          <a:p>
            <a:pPr indent="457200" algn="just">
              <a:spcAft>
                <a:spcPts val="0"/>
              </a:spcAft>
              <a:tabLst>
                <a:tab pos="415290" algn="l"/>
              </a:tabLst>
            </a:pPr>
            <a:r>
              <a:rPr lang="uk-UA" sz="1400" b="1" dirty="0">
                <a:solidFill>
                  <a:srgbClr val="000000"/>
                </a:solidFill>
                <a:latin typeface="Times New Roman" panose="02020603050405020304" pitchFamily="18" charset="0"/>
                <a:ea typeface="Times New Roman" panose="02020603050405020304" pitchFamily="18" charset="0"/>
              </a:rPr>
              <a:t>Збереження психічного здоров’я населення України в умовах </a:t>
            </a:r>
            <a:r>
              <a:rPr lang="uk-UA" sz="1400" b="1" dirty="0" smtClean="0">
                <a:solidFill>
                  <a:srgbClr val="000000"/>
                </a:solidFill>
                <a:latin typeface="Times New Roman" panose="02020603050405020304" pitchFamily="18" charset="0"/>
                <a:ea typeface="Times New Roman" panose="02020603050405020304" pitchFamily="18" charset="0"/>
              </a:rPr>
              <a:t>війни </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практ</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посіб</a:t>
            </a:r>
            <a:r>
              <a:rPr lang="uk-UA" sz="1400" b="1" dirty="0">
                <a:solidFill>
                  <a:srgbClr val="000000"/>
                </a:solidFill>
                <a:latin typeface="Times New Roman" panose="02020603050405020304" pitchFamily="18" charset="0"/>
                <a:ea typeface="Times New Roman" panose="02020603050405020304" pitchFamily="18" charset="0"/>
              </a:rPr>
              <a:t>. / Н. Г. </a:t>
            </a:r>
            <a:r>
              <a:rPr lang="uk-UA" sz="1400" b="1" dirty="0" smtClean="0">
                <a:solidFill>
                  <a:srgbClr val="000000"/>
                </a:solidFill>
                <a:latin typeface="Times New Roman" panose="02020603050405020304" pitchFamily="18" charset="0"/>
                <a:ea typeface="Times New Roman" panose="02020603050405020304" pitchFamily="18" charset="0"/>
              </a:rPr>
              <a:t>Іванова та ін</a:t>
            </a:r>
            <a:r>
              <a:rPr lang="uk-UA" sz="1400" b="1" dirty="0">
                <a:solidFill>
                  <a:srgbClr val="000000"/>
                </a:solidFill>
                <a:latin typeface="Times New Roman" panose="02020603050405020304" pitchFamily="18" charset="0"/>
                <a:ea typeface="Times New Roman" panose="02020603050405020304" pitchFamily="18" charset="0"/>
              </a:rPr>
              <a:t>. Київ : НА </a:t>
            </a:r>
            <a:r>
              <a:rPr lang="ru-RU" sz="1400" b="1" dirty="0">
                <a:solidFill>
                  <a:srgbClr val="000000"/>
                </a:solidFill>
                <a:latin typeface="Times New Roman" panose="02020603050405020304" pitchFamily="18" charset="0"/>
                <a:ea typeface="Times New Roman" panose="02020603050405020304" pitchFamily="18" charset="0"/>
              </a:rPr>
              <a:t>СБУ, </a:t>
            </a:r>
            <a:r>
              <a:rPr lang="uk-UA" sz="1400" b="1" dirty="0">
                <a:solidFill>
                  <a:srgbClr val="000000"/>
                </a:solidFill>
                <a:latin typeface="Times New Roman" panose="02020603050405020304" pitchFamily="18" charset="0"/>
                <a:ea typeface="Times New Roman" panose="02020603050405020304" pitchFamily="18" charset="0"/>
              </a:rPr>
              <a:t>НУ </a:t>
            </a:r>
            <a:r>
              <a:rPr lang="ru-RU" sz="1400" b="1" dirty="0">
                <a:solidFill>
                  <a:srgbClr val="000000"/>
                </a:solidFill>
                <a:latin typeface="Times New Roman" panose="02020603050405020304" pitchFamily="18" charset="0"/>
                <a:ea typeface="Times New Roman" panose="02020603050405020304" pitchFamily="18" charset="0"/>
              </a:rPr>
              <a:t>ОЗУ </a:t>
            </a:r>
            <a:r>
              <a:rPr lang="uk-UA" sz="1400" b="1" dirty="0">
                <a:solidFill>
                  <a:srgbClr val="000000"/>
                </a:solidFill>
                <a:latin typeface="Times New Roman" panose="02020603050405020304" pitchFamily="18" charset="0"/>
                <a:ea typeface="Times New Roman" panose="02020603050405020304" pitchFamily="18" charset="0"/>
              </a:rPr>
              <a:t>ім. П. Л. Шулика, 7БЦ, 2024. 212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Розкрито </a:t>
            </a:r>
            <a:r>
              <a:rPr lang="uk-UA" sz="1400" dirty="0">
                <a:solidFill>
                  <a:srgbClr val="000000"/>
                </a:solidFill>
                <a:latin typeface="Times New Roman" panose="02020603050405020304" pitchFamily="18" charset="0"/>
                <a:ea typeface="Times New Roman" panose="02020603050405020304" pitchFamily="18" charset="0"/>
              </a:rPr>
              <a:t>основні питання захисту психіки людини від впливу </a:t>
            </a:r>
            <a:r>
              <a:rPr lang="uk-UA" sz="1400" dirty="0" err="1">
                <a:solidFill>
                  <a:srgbClr val="000000"/>
                </a:solidFill>
                <a:latin typeface="Times New Roman" panose="02020603050405020304" pitchFamily="18" charset="0"/>
                <a:ea typeface="Times New Roman" panose="02020603050405020304" pitchFamily="18" charset="0"/>
              </a:rPr>
              <a:t>травмуючих</a:t>
            </a:r>
            <a:r>
              <a:rPr lang="uk-UA" sz="1400" dirty="0">
                <a:solidFill>
                  <a:srgbClr val="000000"/>
                </a:solidFill>
                <a:latin typeface="Times New Roman" panose="02020603050405020304" pitchFamily="18" charset="0"/>
                <a:ea typeface="Times New Roman" panose="02020603050405020304" pitchFamily="18" charset="0"/>
              </a:rPr>
              <a:t> чинників воєнних дій. Представлено низку </a:t>
            </a:r>
            <a:r>
              <a:rPr lang="uk-UA" sz="1400" dirty="0" err="1">
                <a:solidFill>
                  <a:srgbClr val="000000"/>
                </a:solidFill>
                <a:latin typeface="Times New Roman" panose="02020603050405020304" pitchFamily="18" charset="0"/>
                <a:ea typeface="Times New Roman" panose="02020603050405020304" pitchFamily="18" charset="0"/>
              </a:rPr>
              <a:t>психотехнік</a:t>
            </a:r>
            <a:r>
              <a:rPr lang="uk-UA" sz="1400" dirty="0">
                <a:solidFill>
                  <a:srgbClr val="000000"/>
                </a:solidFill>
                <a:latin typeface="Times New Roman" panose="02020603050405020304" pitchFamily="18" charset="0"/>
                <a:ea typeface="Times New Roman" panose="02020603050405020304" pitchFamily="18" charset="0"/>
              </a:rPr>
              <a:t> відновлення психічного здоров’я, прийомів самодопомоги та надання медико-психологічної допомоги особам, котрі її потребують.</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Для особового складу сектору безпеки й оборони України, медичних працівників, психологів, персоналу цивільних соціальних структур та широкого читацького загалу.</a:t>
            </a:r>
            <a:endParaRPr lang="ru-RU" sz="1400" dirty="0">
              <a:effectLst/>
              <a:latin typeface="Times New Roman" panose="02020603050405020304" pitchFamily="18" charset="0"/>
              <a:ea typeface="Times New Roman" panose="02020603050405020304" pitchFamily="18" charset="0"/>
            </a:endParaRPr>
          </a:p>
        </p:txBody>
      </p:sp>
      <p:pic>
        <p:nvPicPr>
          <p:cNvPr id="3" name="Picutre 42"/>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4092668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59872"/>
            <a:ext cx="4800600" cy="3323987"/>
          </a:xfrm>
          <a:prstGeom prst="rect">
            <a:avLst/>
          </a:prstGeom>
        </p:spPr>
        <p:txBody>
          <a:bodyPr wrap="square">
            <a:spAutoFit/>
          </a:bodyPr>
          <a:lstStyle/>
          <a:p>
            <a:pPr indent="457200" algn="just"/>
            <a:r>
              <a:rPr lang="ru-RU" sz="1400" b="1" dirty="0" err="1">
                <a:solidFill>
                  <a:srgbClr val="000000"/>
                </a:solidFill>
                <a:latin typeface="Times New Roman" panose="02020603050405020304" pitchFamily="18" charset="0"/>
                <a:ea typeface="Times New Roman" panose="02020603050405020304" pitchFamily="18" charset="0"/>
              </a:rPr>
              <a:t>Гащук</a:t>
            </a:r>
            <a:r>
              <a:rPr lang="ru-RU" sz="1400" b="1" dirty="0">
                <a:solidFill>
                  <a:srgbClr val="000000"/>
                </a:solidFill>
                <a:latin typeface="Times New Roman" panose="02020603050405020304" pitchFamily="18" charset="0"/>
                <a:ea typeface="Times New Roman" panose="02020603050405020304" pitchFamily="18" charset="0"/>
              </a:rPr>
              <a:t> </a:t>
            </a:r>
            <a:r>
              <a:rPr lang="ru-RU" sz="1400" b="1" dirty="0" smtClean="0">
                <a:solidFill>
                  <a:srgbClr val="000000"/>
                </a:solidFill>
                <a:latin typeface="Times New Roman" panose="02020603050405020304" pitchFamily="18" charset="0"/>
                <a:ea typeface="Times New Roman" panose="02020603050405020304" pitchFamily="18" charset="0"/>
              </a:rPr>
              <a:t>Л., </a:t>
            </a:r>
            <a:r>
              <a:rPr lang="ru-RU" sz="1400" b="1" dirty="0" err="1">
                <a:solidFill>
                  <a:srgbClr val="000000"/>
                </a:solidFill>
                <a:latin typeface="Times New Roman" panose="02020603050405020304" pitchFamily="18" charset="0"/>
                <a:ea typeface="Times New Roman" panose="02020603050405020304" pitchFamily="18" charset="0"/>
              </a:rPr>
              <a:t>Гащук</a:t>
            </a:r>
            <a:r>
              <a:rPr lang="ru-RU" sz="1400" b="1" dirty="0">
                <a:solidFill>
                  <a:srgbClr val="000000"/>
                </a:solidFill>
                <a:latin typeface="Times New Roman" panose="02020603050405020304" pitchFamily="18" charset="0"/>
                <a:ea typeface="Times New Roman" panose="02020603050405020304" pitchFamily="18" charset="0"/>
              </a:rPr>
              <a:t> </a:t>
            </a:r>
            <a:r>
              <a:rPr lang="ru-RU" sz="1400" b="1" dirty="0" smtClean="0">
                <a:solidFill>
                  <a:srgbClr val="000000"/>
                </a:solidFill>
                <a:latin typeface="Times New Roman" panose="02020603050405020304" pitchFamily="18" charset="0"/>
                <a:ea typeface="Times New Roman" panose="02020603050405020304" pitchFamily="18" charset="0"/>
              </a:rPr>
              <a:t>П. </a:t>
            </a:r>
            <a:r>
              <a:rPr lang="uk-UA" sz="1400" b="1" dirty="0">
                <a:solidFill>
                  <a:srgbClr val="000000"/>
                </a:solidFill>
                <a:latin typeface="Times New Roman" panose="02020603050405020304" pitchFamily="18" charset="0"/>
                <a:ea typeface="Times New Roman" panose="02020603050405020304" pitchFamily="18" charset="0"/>
              </a:rPr>
              <a:t>Теоретичні </a:t>
            </a:r>
            <a:r>
              <a:rPr lang="ru-RU" sz="1400" b="1" dirty="0">
                <a:solidFill>
                  <a:srgbClr val="000000"/>
                </a:solidFill>
                <a:latin typeface="Times New Roman" panose="02020603050405020304" pitchFamily="18" charset="0"/>
                <a:ea typeface="Times New Roman" panose="02020603050405020304" pitchFamily="18" charset="0"/>
              </a:rPr>
              <a:t>засади транспорту: </a:t>
            </a:r>
            <a:r>
              <a:rPr lang="uk-UA" sz="1400" b="1" dirty="0">
                <a:solidFill>
                  <a:srgbClr val="000000"/>
                </a:solidFill>
                <a:latin typeface="Times New Roman" panose="02020603050405020304" pitchFamily="18" charset="0"/>
                <a:ea typeface="Times New Roman" panose="02020603050405020304" pitchFamily="18" charset="0"/>
              </a:rPr>
              <a:t>Планування транспортних операцій: </a:t>
            </a:r>
            <a:r>
              <a:rPr lang="uk-UA" sz="1400" b="1" dirty="0" err="1" smtClean="0">
                <a:solidFill>
                  <a:srgbClr val="000000"/>
                </a:solidFill>
                <a:latin typeface="Times New Roman" panose="02020603050405020304" pitchFamily="18" charset="0"/>
                <a:ea typeface="Times New Roman" panose="02020603050405020304" pitchFamily="18" charset="0"/>
              </a:rPr>
              <a:t>навч</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посіб</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Харків: </a:t>
            </a:r>
            <a:r>
              <a:rPr lang="uk-UA" sz="1400" b="1" dirty="0" smtClean="0">
                <a:solidFill>
                  <a:srgbClr val="000000"/>
                </a:solidFill>
                <a:latin typeface="Times New Roman" panose="02020603050405020304" pitchFamily="18" charset="0"/>
                <a:ea typeface="Times New Roman" panose="02020603050405020304" pitchFamily="18" charset="0"/>
              </a:rPr>
              <a:t>Вид-во </a:t>
            </a:r>
            <a:r>
              <a:rPr lang="uk-UA" sz="1400" b="1" dirty="0">
                <a:solidFill>
                  <a:srgbClr val="000000"/>
                </a:solidFill>
                <a:latin typeface="Times New Roman" panose="02020603050405020304" pitchFamily="18" charset="0"/>
                <a:ea typeface="Times New Roman" panose="02020603050405020304" pitchFamily="18" charset="0"/>
              </a:rPr>
              <a:t>«</a:t>
            </a:r>
            <a:r>
              <a:rPr lang="uk-UA" sz="1400" b="1" dirty="0" err="1">
                <a:solidFill>
                  <a:srgbClr val="000000"/>
                </a:solidFill>
                <a:latin typeface="Times New Roman" panose="02020603050405020304" pitchFamily="18" charset="0"/>
                <a:ea typeface="Times New Roman" panose="02020603050405020304" pitchFamily="18" charset="0"/>
              </a:rPr>
              <a:t>Діса</a:t>
            </a:r>
            <a:r>
              <a:rPr lang="uk-UA" sz="1400" b="1" dirty="0">
                <a:solidFill>
                  <a:srgbClr val="000000"/>
                </a:solidFill>
                <a:latin typeface="Times New Roman" panose="02020603050405020304" pitchFamily="18" charset="0"/>
                <a:ea typeface="Times New Roman" panose="02020603050405020304" pitchFamily="18" charset="0"/>
              </a:rPr>
              <a:t> плюс», </a:t>
            </a:r>
            <a:r>
              <a:rPr lang="uk-UA" sz="1400" b="1" dirty="0" smtClean="0">
                <a:solidFill>
                  <a:srgbClr val="000000"/>
                </a:solidFill>
                <a:latin typeface="Times New Roman" panose="02020603050405020304" pitchFamily="18" charset="0"/>
                <a:ea typeface="Times New Roman" panose="02020603050405020304" pitchFamily="18" charset="0"/>
              </a:rPr>
              <a:t>2024. 256 с.</a:t>
            </a:r>
            <a:endParaRPr lang="ru-RU" sz="1400" b="1" dirty="0">
              <a:latin typeface="Times New Roman" panose="02020603050405020304" pitchFamily="18" charset="0"/>
              <a:ea typeface="Times New Roman" panose="02020603050405020304" pitchFamily="18" charset="0"/>
            </a:endParaRPr>
          </a:p>
          <a:p>
            <a:pPr indent="457200" algn="just"/>
            <a:endParaRPr lang="uk-UA" sz="1400" b="1" dirty="0" smtClean="0">
              <a:solidFill>
                <a:srgbClr val="000000"/>
              </a:solidFill>
              <a:latin typeface="Times New Roman" panose="02020603050405020304" pitchFamily="18" charset="0"/>
              <a:ea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rPr>
              <a:t>Викладаються </a:t>
            </a:r>
            <a:r>
              <a:rPr lang="uk-UA" sz="1400" dirty="0">
                <a:solidFill>
                  <a:srgbClr val="000000"/>
                </a:solidFill>
                <a:latin typeface="Times New Roman" panose="02020603050405020304" pitchFamily="18" charset="0"/>
                <a:ea typeface="Times New Roman" panose="02020603050405020304" pitchFamily="18" charset="0"/>
              </a:rPr>
              <a:t>алгоритмічні засади керування автотранспортними системами. На конкретних прикладах запропоновано запізнатися з засобами дослідження й планування операцій на автомобільному транспорті. Вивчається проблема плану­вання й маршрутизації перевезень разом із закріпленням автотранспортних під­приємств за маршрутами. Серед інструментарію </a:t>
            </a:r>
            <a:r>
              <a:rPr lang="uk-UA" sz="1400" dirty="0" smtClean="0">
                <a:solidFill>
                  <a:srgbClr val="000000"/>
                </a:solidFill>
                <a:latin typeface="Times New Roman" panose="02020603050405020304" pitchFamily="18" charset="0"/>
                <a:ea typeface="Times New Roman" panose="02020603050405020304" pitchFamily="18" charset="0"/>
              </a:rPr>
              <a:t>- </a:t>
            </a:r>
            <a:r>
              <a:rPr lang="uk-UA" sz="1400" dirty="0">
                <a:solidFill>
                  <a:srgbClr val="000000"/>
                </a:solidFill>
                <a:latin typeface="Times New Roman" panose="02020603050405020304" pitchFamily="18" charset="0"/>
                <a:ea typeface="Times New Roman" panose="02020603050405020304" pitchFamily="18" charset="0"/>
              </a:rPr>
              <a:t>лінійне й динамічне програ­мування, теорія графів</a:t>
            </a:r>
            <a:r>
              <a:rPr lang="uk-UA" sz="1400" dirty="0" smtClean="0">
                <a:solidFill>
                  <a:srgbClr val="000000"/>
                </a:solidFill>
                <a:latin typeface="Times New Roman" panose="02020603050405020304" pitchFamily="18" charset="0"/>
                <a:ea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endParaRPr>
          </a:p>
          <a:p>
            <a:pPr indent="457200" algn="just"/>
            <a:r>
              <a:rPr lang="uk-UA" sz="1400" dirty="0">
                <a:solidFill>
                  <a:srgbClr val="000000"/>
                </a:solidFill>
                <a:latin typeface="Times New Roman" panose="02020603050405020304" pitchFamily="18" charset="0"/>
                <a:ea typeface="Times New Roman" panose="02020603050405020304" pitchFamily="18" charset="0"/>
              </a:rPr>
              <a:t>Для здобувачів вищої технічної освіти, що пов’язуватимуть свою пізнавальну активність та фахову діяльність з транспортними технологіями.</a:t>
            </a:r>
            <a:endParaRPr lang="ru-RU" sz="1400" dirty="0">
              <a:effectLst/>
              <a:latin typeface="Times New Roman" panose="02020603050405020304" pitchFamily="18" charset="0"/>
              <a:ea typeface="Times New Roman" panose="02020603050405020304" pitchFamily="18" charset="0"/>
            </a:endParaRPr>
          </a:p>
        </p:txBody>
      </p:sp>
      <p:pic>
        <p:nvPicPr>
          <p:cNvPr id="3" name="Picutre 41"/>
          <p:cNvPicPr/>
          <p:nvPr/>
        </p:nvPicPr>
        <p:blipFill>
          <a:blip r:embed="rId2"/>
          <a:stretch/>
        </p:blipFill>
        <p:spPr>
          <a:xfrm>
            <a:off x="457200" y="1447801"/>
            <a:ext cx="2743200" cy="4038600"/>
          </a:xfrm>
          <a:prstGeom prst="rect">
            <a:avLst/>
          </a:prstGeom>
        </p:spPr>
      </p:pic>
    </p:spTree>
    <p:extLst>
      <p:ext uri="{BB962C8B-B14F-4D97-AF65-F5344CB8AC3E}">
        <p14:creationId xmlns:p14="http://schemas.microsoft.com/office/powerpoint/2010/main" val="3789523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3273"/>
            <a:ext cx="4800600" cy="3754874"/>
          </a:xfrm>
          <a:prstGeom prst="rect">
            <a:avLst/>
          </a:prstGeom>
        </p:spPr>
        <p:txBody>
          <a:bodyPr wrap="square">
            <a:spAutoFit/>
          </a:bodyPr>
          <a:lstStyle/>
          <a:p>
            <a:pPr indent="457200" algn="just">
              <a:spcAft>
                <a:spcPts val="0"/>
              </a:spcAft>
            </a:pPr>
            <a:r>
              <a:rPr lang="uk-UA" sz="14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Вогнева підготовка :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уклад. Д. В. Швець,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Є</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Ф.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Бахчеван</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Ніколаєв та ін.;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ред. Д. В. Швеця.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2-ге вид., пере­роб.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доп</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Одеса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Вид-во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Юридика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278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Навчальний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посібник «Вогнева підготовка» розрахований на формування професій­них </a:t>
            </a:r>
            <a:r>
              <a:rPr lang="ru-RU"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компетентностей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у поліцейських та здобувачів вищої освіти закладів вищої освіти МВС України. Висвітлює основні базові питання щодо правових підстав використання і застосування вогнепальної зброї поліцейськими; матеріальної частини зброї, яка є на озброєнні в Національній поліції; заходів безпеки під час поводження зі зброєю, а також курсу стрільб 2019 року для поліцейських.</a:t>
            </a:r>
            <a:endParaRPr lang="ru-RU" sz="1400" dirty="0">
              <a:latin typeface="Times New Roman" panose="02020603050405020304" pitchFamily="18" charset="0"/>
              <a:ea typeface="Arial" panose="020B0604020202020204" pitchFamily="34"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Навчальний посібник призначений для використання в освітньому процесі ЗВО МВС та в системі службової підготовки поліцейських.</a:t>
            </a:r>
            <a:endParaRPr lang="ru-RU" sz="14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utre 39"/>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1262135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832092"/>
          </a:xfrm>
          <a:prstGeom prst="rect">
            <a:avLst/>
          </a:prstGeom>
        </p:spPr>
        <p:txBody>
          <a:bodyPr wrap="square">
            <a:spAutoFit/>
          </a:bodyPr>
          <a:lstStyle/>
          <a:p>
            <a:pPr indent="457200" algn="just">
              <a:spcAft>
                <a:spcPts val="0"/>
              </a:spcAft>
              <a:tabLst>
                <a:tab pos="3701415" algn="l"/>
              </a:tabLst>
            </a:pP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Напрями та шляхи вдосконалення діяльності органів і підроз­ділів Національної поліції України щодо протидії домашньому насильству та взаємодії з цього питання з органами державної влади та громадськими організаціями :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наук.-метод.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заг</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ред. В. Г. Дрозд, В. Б. Коби, О. В.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Ковальової</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Одеса : Департамент забезпечення діяльності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Голови Національної поліції України.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Одеса : Вид-во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Юридика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2024. 270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tabLst>
                <a:tab pos="2355215" algn="l"/>
                <a:tab pos="3528695" algn="l"/>
              </a:tabLst>
            </a:pPr>
            <a:endPar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indent="457200" algn="just">
              <a:spcAft>
                <a:spcPts val="0"/>
              </a:spcAft>
              <a:tabLst>
                <a:tab pos="2355215" algn="l"/>
                <a:tab pos="3528695" algn="l"/>
              </a:tabLst>
            </a:pP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Автори на підставі ретельного аналізу міжнародних стандартів, національного законодавства та правозастосовної практики проаналізували пріоритетні напрями та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шляхи вдосконалення діяльності </a:t>
            </a: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органів і підрозділів Національної поліції щодо протидії домашньому насильству та взаємодії з цього питання з органами влади та громадськими організаціями.</a:t>
            </a:r>
          </a:p>
          <a:p>
            <a:pPr indent="457200" algn="just">
              <a:spcAft>
                <a:spcPts val="0"/>
              </a:spcAft>
              <a:tabLst>
                <a:tab pos="2355215" algn="l"/>
                <a:tab pos="3528695" algn="l"/>
              </a:tabLst>
            </a:pP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Методичні рекомендації виконані на замовлення Департаменту забезпечення діяльності Голови Національної поліції України та можуть бути використані практичними працівниками, науково-педагогічними працівниками та здобувачами вищої освіти, а також поліцейськими під час виконання завдань із запобігання домашньому насильству.</a:t>
            </a:r>
            <a:endParaRPr lang="ru-RU" sz="1400"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utre 40"/>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105857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2893100"/>
          </a:xfrm>
          <a:prstGeom prst="rect">
            <a:avLst/>
          </a:prstGeom>
        </p:spPr>
        <p:txBody>
          <a:bodyPr wrap="square">
            <a:spAutoFit/>
          </a:bodyPr>
          <a:lstStyle/>
          <a:p>
            <a:pPr indent="457200" algn="just"/>
            <a:r>
              <a:rPr lang="ru-RU" sz="14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Томенко </a:t>
            </a:r>
            <a:r>
              <a:rPr lang="ru-RU" sz="1400" b="1"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М. </a:t>
            </a:r>
            <a:r>
              <a:rPr lang="uk-UA" sz="1400" b="1"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Абетка </a:t>
            </a:r>
            <a:r>
              <a:rPr lang="uk-UA" sz="14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громадянина України. Київ : НА СБУ, 2024. 236 с.</a:t>
            </a:r>
            <a:endParaRPr lang="ru-RU" sz="1400" b="1" dirty="0">
              <a:latin typeface="Times New Roman" panose="02020603050405020304" pitchFamily="18" charset="0"/>
              <a:ea typeface="Tahoma" panose="020B0604030504040204" pitchFamily="34" charset="0"/>
              <a:cs typeface="Times New Roman" panose="02020603050405020304" pitchFamily="18" charset="0"/>
            </a:endParaRPr>
          </a:p>
          <a:p>
            <a:pPr indent="457200" algn="just"/>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Науково-популярне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видання «Абетка громадянина України» міс­тить інформацію про історію українського державотворення; засади конституційного ладу; головні віхи з життя знаменитих українців; державні, пісенні та поетичні символи країни й об'єкти історико- культурної, природної та нематеріальної спадщини, які репрезен­тують Україну в ЮНЕСКО.</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Видання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має на меті допомогти курсантам, студентам і широ­кому загалу читачів сформувати світогляд відповідального громадя­нина і свідомого патріота України.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55"/>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4187566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524000"/>
            <a:ext cx="4800600" cy="2893100"/>
          </a:xfrm>
          <a:prstGeom prst="rect">
            <a:avLst/>
          </a:prstGeom>
        </p:spPr>
        <p:txBody>
          <a:bodyPr wrap="square">
            <a:spAutoFit/>
          </a:bodyPr>
          <a:lstStyle/>
          <a:p>
            <a:pPr indent="457200" algn="just">
              <a:spcAft>
                <a:spcPts val="0"/>
              </a:spcAft>
            </a:pPr>
            <a:r>
              <a:rPr lang="uk-UA" sz="1400" b="1" dirty="0" err="1">
                <a:solidFill>
                  <a:srgbClr val="000000"/>
                </a:solidFill>
                <a:latin typeface="Times New Roman" panose="02020603050405020304" pitchFamily="18" charset="0"/>
                <a:ea typeface="Times New Roman" panose="02020603050405020304" pitchFamily="18" charset="0"/>
              </a:rPr>
              <a:t>Адамчук</a:t>
            </a:r>
            <a:r>
              <a:rPr lang="uk-UA" sz="1400" b="1" dirty="0">
                <a:solidFill>
                  <a:srgbClr val="000000"/>
                </a:solidFill>
                <a:latin typeface="Times New Roman" panose="02020603050405020304" pitchFamily="18" charset="0"/>
                <a:ea typeface="Times New Roman" panose="02020603050405020304" pitchFamily="18" charset="0"/>
              </a:rPr>
              <a:t> М. </a:t>
            </a:r>
            <a:r>
              <a:rPr lang="en-US" sz="1400" b="1" dirty="0" smtClean="0">
                <a:solidFill>
                  <a:srgbClr val="000000"/>
                </a:solidFill>
                <a:latin typeface="Times New Roman" panose="02020603050405020304" pitchFamily="18" charset="0"/>
                <a:ea typeface="Times New Roman" panose="02020603050405020304" pitchFamily="18" charset="0"/>
              </a:rPr>
              <a:t>M</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Мудрик В. Г., </a:t>
            </a:r>
            <a:r>
              <a:rPr lang="uk-UA" sz="1400" b="1" dirty="0" err="1">
                <a:solidFill>
                  <a:srgbClr val="000000"/>
                </a:solidFill>
                <a:latin typeface="Times New Roman" panose="02020603050405020304" pitchFamily="18" charset="0"/>
                <a:ea typeface="Times New Roman" panose="02020603050405020304" pitchFamily="18" charset="0"/>
              </a:rPr>
              <a:t>Тесніков</a:t>
            </a:r>
            <a:r>
              <a:rPr lang="uk-UA" sz="1400" b="1" dirty="0">
                <a:solidFill>
                  <a:srgbClr val="000000"/>
                </a:solidFill>
                <a:latin typeface="Times New Roman" panose="02020603050405020304" pitchFamily="18" charset="0"/>
                <a:ea typeface="Times New Roman" panose="02020603050405020304" pitchFamily="18" charset="0"/>
              </a:rPr>
              <a:t> О. М. Логістичне </a:t>
            </a:r>
            <a:r>
              <a:rPr lang="uk-UA" sz="1400" b="1" dirty="0" smtClean="0">
                <a:solidFill>
                  <a:srgbClr val="000000"/>
                </a:solidFill>
                <a:latin typeface="Times New Roman" panose="02020603050405020304" pitchFamily="18" charset="0"/>
                <a:ea typeface="Times New Roman" panose="02020603050405020304" pitchFamily="18" charset="0"/>
              </a:rPr>
              <a:t>забезпечення </a:t>
            </a:r>
            <a:r>
              <a:rPr lang="uk-UA" sz="1400" b="1" dirty="0">
                <a:solidFill>
                  <a:srgbClr val="000000"/>
                </a:solidFill>
                <a:latin typeface="Times New Roman" panose="02020603050405020304" pitchFamily="18" charset="0"/>
                <a:ea typeface="Times New Roman" panose="02020603050405020304" pitchFamily="18" charset="0"/>
              </a:rPr>
              <a:t>дій формувань Національної гвардії України : </a:t>
            </a:r>
            <a:r>
              <a:rPr lang="uk-UA" sz="1400" b="1" dirty="0" err="1">
                <a:solidFill>
                  <a:srgbClr val="000000"/>
                </a:solidFill>
                <a:latin typeface="Times New Roman" panose="02020603050405020304" pitchFamily="18" charset="0"/>
                <a:ea typeface="Times New Roman" panose="02020603050405020304" pitchFamily="18" charset="0"/>
              </a:rPr>
              <a:t>навч</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посіб</a:t>
            </a:r>
            <a:r>
              <a:rPr lang="uk-UA" sz="1400" b="1" dirty="0">
                <a:solidFill>
                  <a:srgbClr val="000000"/>
                </a:solidFill>
                <a:latin typeface="Times New Roman" panose="02020603050405020304" pitchFamily="18" charset="0"/>
                <a:ea typeface="Times New Roman" panose="02020603050405020304" pitchFamily="18" charset="0"/>
              </a:rPr>
              <a:t>. Харків : НА НГУ, 2024. 318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У навчальному посібнику розкриті питання організації логістичного забезпечення військових частин і з’єднань Національної гвардії України при виконанні ними завдань за призначенням як самостійно, так і у складі сил безпеки і оборони держави. Посібник забезпечує викладення дисципліни "Логістичне забезпечення дій формувань Національної гвардії України", для слухачів оперативного факультету Національної академії Національної гвардії України</a:t>
            </a:r>
            <a:r>
              <a:rPr lang="uk-UA" sz="1400" dirty="0" smtClean="0">
                <a:solidFill>
                  <a:srgbClr val="000000"/>
                </a:solidFill>
                <a:latin typeface="Times New Roman" panose="02020603050405020304" pitchFamily="18" charset="0"/>
                <a:ea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endParaRPr>
          </a:p>
        </p:txBody>
      </p:sp>
      <p:pic>
        <p:nvPicPr>
          <p:cNvPr id="3" name="Picutre 38"/>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3200322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36992"/>
            <a:ext cx="4800600" cy="4185761"/>
          </a:xfrm>
          <a:prstGeom prst="rect">
            <a:avLst/>
          </a:prstGeom>
        </p:spPr>
        <p:txBody>
          <a:bodyPr wrap="square">
            <a:spAutoFit/>
          </a:bodyPr>
          <a:lstStyle/>
          <a:p>
            <a:pPr indent="457200" algn="just"/>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Соловей В. В., Левченко Ю. 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Тичина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 М</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Запобігання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кримінальним правопорушенням, що вчиняються організованими групами та злочинними організаціями у сфері незаконного обігу наркотичних засобів, психотропних речовин або їх аналогів в Україні: монографія. </a:t>
            </a:r>
            <a:r>
              <a:rPr lang="ru-RU"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Київ</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7БЦ,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268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tabLst>
                <a:tab pos="3358515" algn="l"/>
              </a:tabLs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монографії реалізовано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праксеологічний</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підхід до формування кримінологічних засад запобігання кримінальним правопорушенням, що вчиняються організованими групами та злочинними організаціями у сфері незаконного обігу наркотичних засобів, психотропних речовин або їх аналогів в Україні з визначенням шляхів розв’язання низки фундаментальних і прикладних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проблем</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tabLst>
                <a:tab pos="3358515" algn="l"/>
              </a:tabLs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Праця буде корисною для науковців, викладачів, аспірантів і студентів закладів вищої освіти юридичного профілю, практичних працівників правоохоронних органів, фахівців органів державної влади, суддів та всіх, хто зацікавлений у боротьбі зі злочинністю.</a:t>
            </a:r>
          </a:p>
        </p:txBody>
      </p:sp>
      <p:pic>
        <p:nvPicPr>
          <p:cNvPr id="3" name="Picutre 37"/>
          <p:cNvPicPr/>
          <p:nvPr/>
        </p:nvPicPr>
        <p:blipFill>
          <a:blip r:embed="rId2"/>
          <a:stretch/>
        </p:blipFill>
        <p:spPr>
          <a:xfrm>
            <a:off x="457200" y="1436992"/>
            <a:ext cx="2743200" cy="4049408"/>
          </a:xfrm>
          <a:prstGeom prst="rect">
            <a:avLst/>
          </a:prstGeom>
        </p:spPr>
      </p:pic>
    </p:spTree>
    <p:extLst>
      <p:ext uri="{BB962C8B-B14F-4D97-AF65-F5344CB8AC3E}">
        <p14:creationId xmlns:p14="http://schemas.microsoft.com/office/powerpoint/2010/main" val="1607851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1"/>
            <a:ext cx="4800600" cy="3108543"/>
          </a:xfrm>
          <a:prstGeom prst="rect">
            <a:avLst/>
          </a:prstGeom>
        </p:spPr>
        <p:txBody>
          <a:bodyPr wrap="square">
            <a:spAutoFit/>
          </a:bodyPr>
          <a:lstStyle/>
          <a:p>
            <a:pPr indent="457200" algn="just">
              <a:spcAft>
                <a:spcPts val="0"/>
              </a:spcAft>
            </a:pP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Гребенюк В. М</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Диверсійно-розвідувальна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діяльність російських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спецслужб</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інструмент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агресії кремля :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огляд.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 Київ : НА СБУ, 2022. 176 с.</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оглядовому виданні розкрито поняття й ознаки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диверсійно-розвідувальної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діяльності російських спеціальних служб проти України, історію створення, розвитку та сучасний стан функціону­вання російських диверсійно-розвідувальних формувань, специфіку виявлення їхніх ідентифікаторів, а також особливості протидії цій діяльності.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Оглядове видання розраховано на експертів, учених і фахівців вітчизняного сектору безпеки і оборони, іноземних партнерів СБ України.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36"/>
          <p:cNvPicPr/>
          <p:nvPr/>
        </p:nvPicPr>
        <p:blipFill>
          <a:blip r:embed="rId2"/>
          <a:stretch/>
        </p:blipFill>
        <p:spPr>
          <a:xfrm>
            <a:off x="457200" y="1447801"/>
            <a:ext cx="2743200" cy="3996629"/>
          </a:xfrm>
          <a:prstGeom prst="rect">
            <a:avLst/>
          </a:prstGeom>
        </p:spPr>
      </p:pic>
    </p:spTree>
    <p:extLst>
      <p:ext uri="{BB962C8B-B14F-4D97-AF65-F5344CB8AC3E}">
        <p14:creationId xmlns:p14="http://schemas.microsoft.com/office/powerpoint/2010/main" val="271589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185761"/>
          </a:xfrm>
          <a:prstGeom prst="rect">
            <a:avLst/>
          </a:prstGeom>
        </p:spPr>
        <p:txBody>
          <a:bodyPr wrap="square">
            <a:spAutoFit/>
          </a:bodyPr>
          <a:lstStyle/>
          <a:p>
            <a:pPr indent="457200" algn="just">
              <a:spcAft>
                <a:spcPts val="0"/>
              </a:spcAft>
            </a:pP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Теоретичні основи створення автоматизованої системи управління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силами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охорони правопорядку із забезпечення громадської безпеки : монографія / С. А.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Горєлишев</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ін. Харків : НА НГУ, 2024. 240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монографії подано узагальнені результати комплексного теоретичного розроблення основ автоматизованої системи управління та удосконалення процесів управління силами охорони правопорядку під час забезпечення громадської безпеки. Розроблений науково-методичний апарат можна безпосередньо використовувати для створення та вдосконалення стійкого, оперативного, безперервного й прихованого управління силами охорони правопорядку завдяки впровадженню єдиної автоматизованої системи управління. Монографія буде корисною викладачам і слухачам магістратури, аспірантам та ад’юнктам під час проведення досліджень і вивчення дисциплін у галузі інформаційно-аналітичного забезпечення службово- бойової діяльності сил охорони правопорядку</a:t>
            </a: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ru-RU" sz="14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utre 35"/>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2076239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2893100"/>
          </a:xfrm>
          <a:prstGeom prst="rect">
            <a:avLst/>
          </a:prstGeom>
        </p:spPr>
        <p:txBody>
          <a:bodyPr wrap="square">
            <a:spAutoFit/>
          </a:bodyPr>
          <a:lstStyle/>
          <a:p>
            <a:pPr indent="457200" algn="just">
              <a:spcAft>
                <a:spcPts val="0"/>
              </a:spcAft>
            </a:pPr>
            <a:r>
              <a:rPr lang="ru-RU" sz="1400" b="1" dirty="0">
                <a:solidFill>
                  <a:srgbClr val="000000"/>
                </a:solidFill>
                <a:latin typeface="Times New Roman" panose="02020603050405020304" pitchFamily="18" charset="0"/>
                <a:ea typeface="Times New Roman" panose="02020603050405020304" pitchFamily="18" charset="0"/>
              </a:rPr>
              <a:t>Словник </a:t>
            </a:r>
            <a:r>
              <a:rPr lang="uk-UA" sz="1400" b="1" dirty="0">
                <a:solidFill>
                  <a:srgbClr val="000000"/>
                </a:solidFill>
                <a:latin typeface="Times New Roman" panose="02020603050405020304" pitchFamily="18" charset="0"/>
                <a:ea typeface="Times New Roman" panose="02020603050405020304" pitchFamily="18" charset="0"/>
              </a:rPr>
              <a:t>військових термінів, абревіатур та скорочень Націо­нальної </a:t>
            </a:r>
            <a:r>
              <a:rPr lang="uk-UA" sz="1400" b="1" dirty="0" smtClean="0">
                <a:solidFill>
                  <a:srgbClr val="000000"/>
                </a:solidFill>
                <a:latin typeface="Times New Roman" panose="02020603050405020304" pitchFamily="18" charset="0"/>
                <a:ea typeface="Times New Roman" panose="02020603050405020304" pitchFamily="18" charset="0"/>
              </a:rPr>
              <a:t>гвардії </a:t>
            </a:r>
            <a:r>
              <a:rPr lang="uk-UA" sz="1400" b="1" dirty="0">
                <a:solidFill>
                  <a:srgbClr val="000000"/>
                </a:solidFill>
                <a:latin typeface="Times New Roman" panose="02020603050405020304" pitchFamily="18" charset="0"/>
                <a:ea typeface="Times New Roman" panose="02020603050405020304" pitchFamily="18" charset="0"/>
              </a:rPr>
              <a:t>України : </a:t>
            </a:r>
            <a:r>
              <a:rPr lang="uk-UA" sz="1400" b="1" dirty="0" err="1">
                <a:solidFill>
                  <a:srgbClr val="000000"/>
                </a:solidFill>
                <a:latin typeface="Times New Roman" panose="02020603050405020304" pitchFamily="18" charset="0"/>
                <a:ea typeface="Times New Roman" panose="02020603050405020304" pitchFamily="18" charset="0"/>
              </a:rPr>
              <a:t>термінол</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словн</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rPr>
              <a:t>/ І. </a:t>
            </a:r>
            <a:r>
              <a:rPr lang="uk-UA" sz="1400" b="1" dirty="0">
                <a:solidFill>
                  <a:srgbClr val="000000"/>
                </a:solidFill>
                <a:latin typeface="Times New Roman" panose="02020603050405020304" pitchFamily="18" charset="0"/>
                <a:ea typeface="Times New Roman" panose="02020603050405020304" pitchFamily="18" charset="0"/>
              </a:rPr>
              <a:t>М. Ковальчук та </a:t>
            </a:r>
            <a:r>
              <a:rPr lang="uk-UA" sz="1400" b="1" dirty="0" smtClean="0">
                <a:solidFill>
                  <a:srgbClr val="000000"/>
                </a:solidFill>
                <a:latin typeface="Times New Roman" panose="02020603050405020304" pitchFamily="18" charset="0"/>
                <a:ea typeface="Times New Roman" panose="02020603050405020304" pitchFamily="18" charset="0"/>
              </a:rPr>
              <a:t>ін. </a:t>
            </a:r>
            <a:r>
              <a:rPr lang="uk-UA" sz="1400" b="1" dirty="0">
                <a:solidFill>
                  <a:srgbClr val="000000"/>
                </a:solidFill>
                <a:latin typeface="Times New Roman" panose="02020603050405020304" pitchFamily="18" charset="0"/>
                <a:ea typeface="Times New Roman" panose="02020603050405020304" pitchFamily="18" charset="0"/>
              </a:rPr>
              <a:t>Київ: КІ НГУ, 2024. </a:t>
            </a:r>
            <a:r>
              <a:rPr lang="uk-UA" sz="1400" b="1" dirty="0" smtClean="0">
                <a:solidFill>
                  <a:srgbClr val="000000"/>
                </a:solidFill>
                <a:latin typeface="Times New Roman" panose="02020603050405020304" pitchFamily="18" charset="0"/>
                <a:ea typeface="Times New Roman" panose="02020603050405020304" pitchFamily="18" charset="0"/>
              </a:rPr>
              <a:t>88 </a:t>
            </a:r>
            <a:r>
              <a:rPr lang="uk-UA" sz="1400" b="1" dirty="0">
                <a:solidFill>
                  <a:srgbClr val="000000"/>
                </a:solidFill>
                <a:latin typeface="Times New Roman" panose="02020603050405020304" pitchFamily="18" charset="0"/>
                <a:ea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Словник </a:t>
            </a:r>
            <a:r>
              <a:rPr lang="uk-UA" sz="1400" dirty="0">
                <a:solidFill>
                  <a:srgbClr val="000000"/>
                </a:solidFill>
                <a:latin typeface="Times New Roman" panose="02020603050405020304" pitchFamily="18" charset="0"/>
                <a:ea typeface="Times New Roman" panose="02020603050405020304" pitchFamily="18" charset="0"/>
              </a:rPr>
              <a:t>з військової лексики Національної гвардії України (за напря­мами охорона громадського порядку, конвоювання, охорона важливих дер­жавних об’єктів, повсякденна діяльність підрозділів) призначений для вій­ськовослужбовців Національної гвардії України, які готуються до між­народних навчань, закордонних </a:t>
            </a:r>
            <a:r>
              <a:rPr lang="uk-UA" sz="1400" dirty="0" err="1">
                <a:solidFill>
                  <a:srgbClr val="000000"/>
                </a:solidFill>
                <a:latin typeface="Times New Roman" panose="02020603050405020304" pitchFamily="18" charset="0"/>
                <a:ea typeface="Times New Roman" panose="02020603050405020304" pitchFamily="18" charset="0"/>
              </a:rPr>
              <a:t>відряджень</a:t>
            </a:r>
            <a:r>
              <a:rPr lang="uk-UA" sz="1400" dirty="0">
                <a:solidFill>
                  <a:srgbClr val="000000"/>
                </a:solidFill>
                <a:latin typeface="Times New Roman" panose="02020603050405020304" pitchFamily="18" charset="0"/>
                <a:ea typeface="Times New Roman" panose="02020603050405020304" pitchFamily="18" charset="0"/>
              </a:rPr>
              <a:t> або роботи у складі міжна­родних груп з метою оволодіння англомовною воєнною термінологією за визначеними напрямами діяльності.</a:t>
            </a:r>
            <a:endParaRPr lang="ru-RU" sz="1400" dirty="0">
              <a:effectLst/>
              <a:latin typeface="Times New Roman" panose="02020603050405020304" pitchFamily="18" charset="0"/>
              <a:ea typeface="Times New Roman" panose="02020603050405020304" pitchFamily="18" charset="0"/>
            </a:endParaRPr>
          </a:p>
        </p:txBody>
      </p:sp>
      <p:pic>
        <p:nvPicPr>
          <p:cNvPr id="3" name="Picutre 34"/>
          <p:cNvPicPr/>
          <p:nvPr/>
        </p:nvPicPr>
        <p:blipFill>
          <a:blip r:embed="rId2"/>
          <a:stretch/>
        </p:blipFill>
        <p:spPr>
          <a:xfrm>
            <a:off x="457200" y="1452327"/>
            <a:ext cx="2743200" cy="4114800"/>
          </a:xfrm>
          <a:prstGeom prst="rect">
            <a:avLst/>
          </a:prstGeom>
        </p:spPr>
      </p:pic>
    </p:spTree>
    <p:extLst>
      <p:ext uri="{BB962C8B-B14F-4D97-AF65-F5344CB8AC3E}">
        <p14:creationId xmlns:p14="http://schemas.microsoft.com/office/powerpoint/2010/main" val="1829038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3754874"/>
          </a:xfrm>
          <a:prstGeom prst="rect">
            <a:avLst/>
          </a:prstGeom>
        </p:spPr>
        <p:txBody>
          <a:bodyPr wrap="square">
            <a:spAutoFit/>
          </a:bodyPr>
          <a:lstStyle/>
          <a:p>
            <a:pPr indent="457200" algn="just">
              <a:spcAft>
                <a:spcPts val="0"/>
              </a:spcAft>
            </a:pPr>
            <a:r>
              <a:rPr lang="uk-UA" sz="1400" b="1" dirty="0">
                <a:solidFill>
                  <a:srgbClr val="000000"/>
                </a:solidFill>
                <a:latin typeface="Times New Roman" panose="02020603050405020304" pitchFamily="18" charset="0"/>
                <a:ea typeface="Times New Roman" panose="02020603050405020304" pitchFamily="18" charset="0"/>
              </a:rPr>
              <a:t>Семенко Є. </a:t>
            </a:r>
            <a:r>
              <a:rPr lang="ru-RU" sz="1400" b="1" dirty="0">
                <a:solidFill>
                  <a:srgbClr val="000000"/>
                </a:solidFill>
                <a:latin typeface="Times New Roman" panose="02020603050405020304" pitchFamily="18" charset="0"/>
                <a:ea typeface="Times New Roman" panose="02020603050405020304" pitchFamily="18" charset="0"/>
              </a:rPr>
              <a:t>Ю., Павленко С. О., </a:t>
            </a:r>
            <a:r>
              <a:rPr lang="ru-RU" sz="1400" b="1" dirty="0" err="1">
                <a:solidFill>
                  <a:srgbClr val="000000"/>
                </a:solidFill>
                <a:latin typeface="Times New Roman" panose="02020603050405020304" pitchFamily="18" charset="0"/>
                <a:ea typeface="Times New Roman" panose="02020603050405020304" pitchFamily="18" charset="0"/>
              </a:rPr>
              <a:t>Писаревський</a:t>
            </a:r>
            <a:r>
              <a:rPr lang="ru-RU" sz="1400" b="1" dirty="0">
                <a:solidFill>
                  <a:srgbClr val="000000"/>
                </a:solidFill>
                <a:latin typeface="Times New Roman" panose="02020603050405020304" pitchFamily="18" charset="0"/>
                <a:ea typeface="Times New Roman" panose="02020603050405020304" pitchFamily="18" charset="0"/>
              </a:rPr>
              <a:t> С. В. </a:t>
            </a:r>
            <a:r>
              <a:rPr lang="uk-UA" sz="1400" b="1" dirty="0">
                <a:solidFill>
                  <a:srgbClr val="000000"/>
                </a:solidFill>
                <a:latin typeface="Times New Roman" panose="02020603050405020304" pitchFamily="18" charset="0"/>
                <a:ea typeface="Times New Roman" panose="02020603050405020304" pitchFamily="18" charset="0"/>
              </a:rPr>
              <a:t>Практичний </a:t>
            </a:r>
            <a:r>
              <a:rPr lang="uk-UA" sz="1400" b="1" dirty="0" smtClean="0">
                <a:solidFill>
                  <a:srgbClr val="000000"/>
                </a:solidFill>
                <a:latin typeface="Times New Roman" panose="02020603050405020304" pitchFamily="18" charset="0"/>
                <a:ea typeface="Times New Roman" panose="02020603050405020304" pitchFamily="18" charset="0"/>
              </a:rPr>
              <a:t>посібник </a:t>
            </a:r>
            <a:r>
              <a:rPr lang="uk-UA" sz="1400" b="1" dirty="0">
                <a:solidFill>
                  <a:srgbClr val="000000"/>
                </a:solidFill>
                <a:latin typeface="Times New Roman" panose="02020603050405020304" pitchFamily="18" charset="0"/>
                <a:ea typeface="Times New Roman" panose="02020603050405020304" pitchFamily="18" charset="0"/>
              </a:rPr>
              <a:t>з питань </a:t>
            </a:r>
            <a:r>
              <a:rPr lang="ru-RU" sz="1400" b="1" dirty="0">
                <a:solidFill>
                  <a:srgbClr val="000000"/>
                </a:solidFill>
                <a:latin typeface="Times New Roman" panose="02020603050405020304" pitchFamily="18" charset="0"/>
                <a:ea typeface="Times New Roman" panose="02020603050405020304" pitchFamily="18" charset="0"/>
              </a:rPr>
              <a:t>нормативно-правового </a:t>
            </a:r>
            <a:r>
              <a:rPr lang="uk-UA" sz="1400" b="1" dirty="0">
                <a:solidFill>
                  <a:srgbClr val="000000"/>
                </a:solidFill>
                <a:latin typeface="Times New Roman" panose="02020603050405020304" pitchFamily="18" charset="0"/>
                <a:ea typeface="Times New Roman" panose="02020603050405020304" pitchFamily="18" charset="0"/>
              </a:rPr>
              <a:t>забезпечення діяльності офіцера секції логістичного забезпечення по службам </a:t>
            </a:r>
            <a:r>
              <a:rPr lang="uk-UA" sz="1400" b="1" dirty="0" smtClean="0">
                <a:solidFill>
                  <a:srgbClr val="000000"/>
                </a:solidFill>
                <a:latin typeface="Times New Roman" panose="02020603050405020304" pitchFamily="18" charset="0"/>
                <a:ea typeface="Times New Roman" panose="02020603050405020304" pitchFamily="18" charset="0"/>
              </a:rPr>
              <a:t>тилу. Харків: </a:t>
            </a:r>
            <a:r>
              <a:rPr lang="uk-UA" sz="1400" b="1" dirty="0">
                <a:solidFill>
                  <a:srgbClr val="000000"/>
                </a:solidFill>
                <a:latin typeface="Times New Roman" panose="02020603050405020304" pitchFamily="18" charset="0"/>
                <a:ea typeface="Times New Roman" panose="02020603050405020304" pitchFamily="18" charset="0"/>
              </a:rPr>
              <a:t>НАНТУ, 2024. 108 с</a:t>
            </a:r>
            <a:r>
              <a:rPr lang="uk-UA" sz="1400" b="1" dirty="0" smtClean="0">
                <a:solidFill>
                  <a:srgbClr val="000000"/>
                </a:solidFill>
                <a:latin typeface="Times New Roman" panose="02020603050405020304" pitchFamily="18" charset="0"/>
                <a:ea typeface="Times New Roman" panose="02020603050405020304" pitchFamily="18" charset="0"/>
              </a:rPr>
              <a:t>.</a:t>
            </a:r>
          </a:p>
          <a:p>
            <a:pPr indent="457200" algn="just">
              <a:spcAft>
                <a:spcPts val="0"/>
              </a:spcAft>
            </a:pPr>
            <a:endParaRPr lang="ru-RU" sz="1400" b="1"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У практичному посібнику наведені методичні рекомендації з приймання справ та посади, виконання службових обов’язків начальника служби тилу військової частини. Також </a:t>
            </a:r>
            <a:r>
              <a:rPr lang="ru-RU" sz="1400" dirty="0">
                <a:solidFill>
                  <a:srgbClr val="000000"/>
                </a:solidFill>
                <a:latin typeface="Times New Roman" panose="02020603050405020304" pitchFamily="18" charset="0"/>
                <a:ea typeface="Times New Roman" panose="02020603050405020304" pitchFamily="18" charset="0"/>
              </a:rPr>
              <a:t>наведении </a:t>
            </a:r>
            <a:r>
              <a:rPr lang="uk-UA" sz="1400" dirty="0">
                <a:solidFill>
                  <a:srgbClr val="000000"/>
                </a:solidFill>
                <a:latin typeface="Times New Roman" panose="02020603050405020304" pitchFamily="18" charset="0"/>
                <a:ea typeface="Times New Roman" panose="02020603050405020304" pitchFamily="18" charset="0"/>
              </a:rPr>
              <a:t>перелік керівних документів, які повинен використовувати в роботі офіцер тилу. Висвітлені питання юридичної відповідальності військовослужбовців, основні завдання та функції логістичного забезпечення і тактико-технічні характеристики техніки та майна служб тилу.</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Практичний посібник призначений для випускників НА НГУ спеціальності 254 «Забезпечення військ (сил</a:t>
            </a:r>
            <a:r>
              <a:rPr lang="uk-UA" sz="1400" dirty="0" smtClean="0">
                <a:solidFill>
                  <a:srgbClr val="000000"/>
                </a:solidFill>
                <a:latin typeface="Times New Roman" panose="02020603050405020304" pitchFamily="18" charset="0"/>
                <a:ea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endParaRPr>
          </a:p>
        </p:txBody>
      </p:sp>
      <p:pic>
        <p:nvPicPr>
          <p:cNvPr id="3" name="Picutre 33"/>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2240041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65373"/>
            <a:ext cx="4800600" cy="3970318"/>
          </a:xfrm>
          <a:prstGeom prst="rect">
            <a:avLst/>
          </a:prstGeom>
        </p:spPr>
        <p:txBody>
          <a:bodyPr wrap="square">
            <a:spAutoFit/>
          </a:bodyPr>
          <a:lstStyle/>
          <a:p>
            <a:pPr indent="457200" algn="just">
              <a:spcAft>
                <a:spcPts val="0"/>
              </a:spcAft>
            </a:pPr>
            <a:r>
              <a:rPr lang="uk-UA" sz="1400" b="1" dirty="0">
                <a:solidFill>
                  <a:srgbClr val="000000"/>
                </a:solidFill>
                <a:latin typeface="Times New Roman" panose="02020603050405020304" pitchFamily="18" charset="0"/>
                <a:ea typeface="Times New Roman" panose="02020603050405020304" pitchFamily="18" charset="0"/>
              </a:rPr>
              <a:t>Основа дресирування, гігієни та годівлі службових </a:t>
            </a:r>
            <a:r>
              <a:rPr lang="uk-UA" sz="1400" b="1" dirty="0" smtClean="0">
                <a:solidFill>
                  <a:srgbClr val="000000"/>
                </a:solidFill>
                <a:latin typeface="Times New Roman" panose="02020603050405020304" pitchFamily="18" charset="0"/>
                <a:ea typeface="Times New Roman" panose="02020603050405020304" pitchFamily="18" charset="0"/>
              </a:rPr>
              <a:t>собак: </a:t>
            </a:r>
            <a:r>
              <a:rPr lang="uk-UA" sz="1400" b="1" dirty="0" err="1" smtClean="0">
                <a:solidFill>
                  <a:srgbClr val="000000"/>
                </a:solidFill>
                <a:latin typeface="Times New Roman" panose="02020603050405020304" pitchFamily="18" charset="0"/>
                <a:ea typeface="Times New Roman" panose="02020603050405020304" pitchFamily="18" charset="0"/>
              </a:rPr>
              <a:t>навч</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посіб</a:t>
            </a:r>
            <a:r>
              <a:rPr lang="uk-UA" sz="1400" b="1" dirty="0" smtClean="0">
                <a:solidFill>
                  <a:srgbClr val="000000"/>
                </a:solidFill>
                <a:latin typeface="Times New Roman" panose="02020603050405020304" pitchFamily="18" charset="0"/>
                <a:ea typeface="Times New Roman" panose="02020603050405020304" pitchFamily="18" charset="0"/>
              </a:rPr>
              <a:t>. Львів: Видавець </a:t>
            </a:r>
            <a:r>
              <a:rPr lang="uk-UA" sz="1400" b="1" dirty="0">
                <a:solidFill>
                  <a:srgbClr val="000000"/>
                </a:solidFill>
                <a:latin typeface="Times New Roman" panose="02020603050405020304" pitchFamily="18" charset="0"/>
                <a:ea typeface="Times New Roman" panose="02020603050405020304" pitchFamily="18" charset="0"/>
              </a:rPr>
              <a:t>ФОП </a:t>
            </a:r>
            <a:r>
              <a:rPr lang="ru-RU" sz="1400" b="1" dirty="0">
                <a:solidFill>
                  <a:srgbClr val="000000"/>
                </a:solidFill>
                <a:latin typeface="Times New Roman" panose="02020603050405020304" pitchFamily="18" charset="0"/>
                <a:ea typeface="Times New Roman" panose="02020603050405020304" pitchFamily="18" charset="0"/>
              </a:rPr>
              <a:t>Марченко </a:t>
            </a:r>
            <a:r>
              <a:rPr lang="uk-UA" sz="1400" b="1" dirty="0">
                <a:solidFill>
                  <a:srgbClr val="000000"/>
                </a:solidFill>
                <a:latin typeface="Times New Roman" panose="02020603050405020304" pitchFamily="18" charset="0"/>
                <a:ea typeface="Times New Roman" panose="02020603050405020304" pitchFamily="18" charset="0"/>
              </a:rPr>
              <a:t>Т.В., 2025. </a:t>
            </a:r>
            <a:r>
              <a:rPr lang="uk-UA" sz="1400" b="1" dirty="0" smtClean="0">
                <a:solidFill>
                  <a:srgbClr val="000000"/>
                </a:solidFill>
                <a:latin typeface="Times New Roman" panose="02020603050405020304" pitchFamily="18" charset="0"/>
                <a:ea typeface="Times New Roman" panose="02020603050405020304" pitchFamily="18" charset="0"/>
              </a:rPr>
              <a:t>175 </a:t>
            </a:r>
            <a:r>
              <a:rPr lang="uk-UA" sz="1400" b="1" dirty="0">
                <a:solidFill>
                  <a:srgbClr val="000000"/>
                </a:solidFill>
                <a:latin typeface="Times New Roman" panose="02020603050405020304" pitchFamily="18" charset="0"/>
                <a:ea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rPr>
              <a:t>навчальному посібнику, враховуючи міжнародний досвід автора, розглядаються сучасні підходи як до теорії дресирування собак, так і до методики вироблення у них навичок слухняності та пошуку наркотичних засобів, зброї, набоїв, тютюнових виробів, грошових </a:t>
            </a:r>
            <a:r>
              <a:rPr lang="uk-UA" sz="1400" dirty="0" smtClean="0">
                <a:solidFill>
                  <a:srgbClr val="000000"/>
                </a:solidFill>
                <a:latin typeface="Times New Roman" panose="02020603050405020304" pitchFamily="18" charset="0"/>
                <a:ea typeface="Times New Roman" panose="02020603050405020304" pitchFamily="18" charset="0"/>
              </a:rPr>
              <a:t>банкнот, </a:t>
            </a:r>
            <a:r>
              <a:rPr lang="uk-UA" sz="1400" dirty="0">
                <a:solidFill>
                  <a:srgbClr val="000000"/>
                </a:solidFill>
                <a:latin typeface="Times New Roman" panose="02020603050405020304" pitchFamily="18" charset="0"/>
                <a:ea typeface="Times New Roman" panose="02020603050405020304" pitchFamily="18" charset="0"/>
              </a:rPr>
              <a:t>зразків СІТЕС тощо. Також у посібнику представлено матеріал щодо походження </a:t>
            </a:r>
            <a:r>
              <a:rPr lang="ru-RU" sz="1400" dirty="0" smtClean="0">
                <a:solidFill>
                  <a:srgbClr val="000000"/>
                </a:solidFill>
                <a:latin typeface="Times New Roman" panose="02020603050405020304" pitchFamily="18" charset="0"/>
                <a:ea typeface="Times New Roman" panose="02020603050405020304" pitchFamily="18" charset="0"/>
              </a:rPr>
              <a:t>собак, </a:t>
            </a:r>
            <a:r>
              <a:rPr lang="uk-UA" sz="1400" dirty="0">
                <a:solidFill>
                  <a:srgbClr val="000000"/>
                </a:solidFill>
                <a:latin typeface="Times New Roman" panose="02020603050405020304" pitchFamily="18" charset="0"/>
                <a:ea typeface="Times New Roman" panose="02020603050405020304" pitchFamily="18" charset="0"/>
              </a:rPr>
              <a:t>їх гігієни та годівлі, розкриваються поняття про нюх та основи поширення запахів.</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Посібник написаний доступною мовою і призначений для підготовки кінологів зі у ж </a:t>
            </a:r>
            <a:r>
              <a:rPr lang="uk-UA" sz="1400" dirty="0" smtClean="0">
                <a:solidFill>
                  <a:srgbClr val="000000"/>
                </a:solidFill>
                <a:latin typeface="Times New Roman" panose="02020603050405020304" pitchFamily="18" charset="0"/>
                <a:ea typeface="Times New Roman" panose="02020603050405020304" pitchFamily="18" charset="0"/>
              </a:rPr>
              <a:t>службовими собаками </a:t>
            </a:r>
            <a:r>
              <a:rPr lang="uk-UA" sz="1400" dirty="0">
                <a:solidFill>
                  <a:srgbClr val="000000"/>
                </a:solidFill>
                <a:latin typeface="Times New Roman" panose="02020603050405020304" pitchFamily="18" charset="0"/>
                <a:ea typeface="Times New Roman" panose="02020603050405020304" pitchFamily="18" charset="0"/>
              </a:rPr>
              <a:t>Національної поліції України, а також може використовуватись кінологами правоохоронних органів України та інших кінологічних організацій, яких цікавлять питання дресирування, гігієни та годівлі службових собак.</a:t>
            </a:r>
            <a:endParaRPr lang="ru-RU" sz="1400" dirty="0">
              <a:effectLst/>
              <a:latin typeface="Times New Roman" panose="02020603050405020304" pitchFamily="18" charset="0"/>
              <a:ea typeface="Times New Roman" panose="02020603050405020304" pitchFamily="18" charset="0"/>
            </a:endParaRPr>
          </a:p>
        </p:txBody>
      </p:sp>
      <p:pic>
        <p:nvPicPr>
          <p:cNvPr id="3" name="Picutre 32"/>
          <p:cNvPicPr/>
          <p:nvPr/>
        </p:nvPicPr>
        <p:blipFill>
          <a:blip r:embed="rId2"/>
          <a:stretch/>
        </p:blipFill>
        <p:spPr>
          <a:xfrm>
            <a:off x="457200" y="1465373"/>
            <a:ext cx="2743200" cy="4021028"/>
          </a:xfrm>
          <a:prstGeom prst="rect">
            <a:avLst/>
          </a:prstGeom>
        </p:spPr>
      </p:pic>
    </p:spTree>
    <p:extLst>
      <p:ext uri="{BB962C8B-B14F-4D97-AF65-F5344CB8AC3E}">
        <p14:creationId xmlns:p14="http://schemas.microsoft.com/office/powerpoint/2010/main" val="3651188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524000"/>
            <a:ext cx="4800600" cy="2677656"/>
          </a:xfrm>
          <a:prstGeom prst="rect">
            <a:avLst/>
          </a:prstGeom>
        </p:spPr>
        <p:txBody>
          <a:bodyPr wrap="square">
            <a:spAutoFit/>
          </a:bodyPr>
          <a:lstStyle/>
          <a:p>
            <a:pPr indent="457200" algn="just">
              <a:spcAft>
                <a:spcPts val="0"/>
              </a:spcAft>
            </a:pP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Спільник Т. М</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Конаржевська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І. Німецько-український словник військових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термінів. Харків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НГУ, 2024. 160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«Німецько-український словник військових термінів» містить близько 6000 лексичних одиниць. Словник охоплює терміни та термінологічні словосполучення загальновійськової тематики, а також спеціальну термінологію зі сфери озброєння та військової техніки, роботи артилерії, протиракетної оборони, тактики, роботи тилу.</a:t>
            </a:r>
            <a:endParaRPr lang="ru-RU" sz="1400" dirty="0">
              <a:latin typeface="Times New Roman" panose="02020603050405020304" pitchFamily="18" charset="0"/>
              <a:ea typeface="Arial" panose="020B0604020202020204" pitchFamily="34"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Призначений для курсантів і слухачів військових та цивільних вищих навчальних закладів.</a:t>
            </a:r>
            <a:endParaRPr lang="ru-RU" sz="14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utre 31"/>
          <p:cNvPicPr/>
          <p:nvPr/>
        </p:nvPicPr>
        <p:blipFill>
          <a:blip r:embed="rId2"/>
          <a:stretch/>
        </p:blipFill>
        <p:spPr>
          <a:xfrm>
            <a:off x="457200" y="1399563"/>
            <a:ext cx="2743200" cy="4086837"/>
          </a:xfrm>
          <a:prstGeom prst="rect">
            <a:avLst/>
          </a:prstGeom>
        </p:spPr>
      </p:pic>
    </p:spTree>
    <p:extLst>
      <p:ext uri="{BB962C8B-B14F-4D97-AF65-F5344CB8AC3E}">
        <p14:creationId xmlns:p14="http://schemas.microsoft.com/office/powerpoint/2010/main" val="3976078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616648"/>
          </a:xfrm>
          <a:prstGeom prst="rect">
            <a:avLst/>
          </a:prstGeom>
        </p:spPr>
        <p:txBody>
          <a:bodyPr wrap="square">
            <a:spAutoFit/>
          </a:bodyPr>
          <a:lstStyle/>
          <a:p>
            <a:pPr indent="457200" algn="just">
              <a:spcAft>
                <a:spcPts val="0"/>
              </a:spcAft>
            </a:pPr>
            <a:r>
              <a:rPr lang="en-US" sz="1400" b="1" dirty="0" smtClean="0">
                <a:solidFill>
                  <a:srgbClr val="000000"/>
                </a:solidFill>
                <a:latin typeface="Times New Roman" panose="02020603050405020304" pitchFamily="18" charset="0"/>
                <a:ea typeface="Times New Roman" panose="02020603050405020304" pitchFamily="18" charset="0"/>
              </a:rPr>
              <a:t>Methods </a:t>
            </a:r>
            <a:r>
              <a:rPr lang="en-US" sz="1400" b="1" dirty="0">
                <a:solidFill>
                  <a:srgbClr val="000000"/>
                </a:solidFill>
                <a:latin typeface="Times New Roman" panose="02020603050405020304" pitchFamily="18" charset="0"/>
                <a:ea typeface="Times New Roman" panose="02020603050405020304" pitchFamily="18" charset="0"/>
              </a:rPr>
              <a:t>of assessing terrorist threats and the basis of scenario management of the security of a strategic object: </a:t>
            </a:r>
            <a:r>
              <a:rPr lang="en-US" sz="1400" b="1" dirty="0" smtClean="0">
                <a:solidFill>
                  <a:srgbClr val="000000"/>
                </a:solidFill>
                <a:latin typeface="Times New Roman" panose="02020603050405020304" pitchFamily="18" charset="0"/>
                <a:ea typeface="Times New Roman" panose="02020603050405020304" pitchFamily="18" charset="0"/>
              </a:rPr>
              <a:t>monograph </a:t>
            </a:r>
            <a:r>
              <a:rPr lang="en-US" sz="1400" b="1" dirty="0">
                <a:solidFill>
                  <a:srgbClr val="000000"/>
                </a:solidFill>
                <a:latin typeface="Times New Roman" panose="02020603050405020304" pitchFamily="18" charset="0"/>
                <a:ea typeface="Times New Roman" panose="02020603050405020304" pitchFamily="18" charset="0"/>
              </a:rPr>
              <a:t>Eng. language / </a:t>
            </a:r>
            <a:r>
              <a:rPr lang="en-US" sz="1400" b="1" dirty="0" err="1">
                <a:solidFill>
                  <a:srgbClr val="000000"/>
                </a:solidFill>
                <a:latin typeface="Times New Roman" panose="02020603050405020304" pitchFamily="18" charset="0"/>
                <a:ea typeface="Times New Roman" panose="02020603050405020304" pitchFamily="18" charset="0"/>
              </a:rPr>
              <a:t>Azarenko</a:t>
            </a:r>
            <a:r>
              <a:rPr lang="en-US" sz="1400" b="1" dirty="0">
                <a:solidFill>
                  <a:srgbClr val="000000"/>
                </a:solidFill>
                <a:latin typeface="Times New Roman" panose="02020603050405020304" pitchFamily="18" charset="0"/>
                <a:ea typeface="Times New Roman" panose="02020603050405020304" pitchFamily="18" charset="0"/>
              </a:rPr>
              <a:t> </a:t>
            </a:r>
            <a:r>
              <a:rPr lang="en-US" sz="1400" b="1" dirty="0" smtClean="0">
                <a:solidFill>
                  <a:srgbClr val="000000"/>
                </a:solidFill>
                <a:latin typeface="Times New Roman" panose="02020603050405020304" pitchFamily="18" charset="0"/>
                <a:ea typeface="Times New Roman" panose="02020603050405020304" pitchFamily="18" charset="0"/>
              </a:rPr>
              <a:t>O.V</a:t>
            </a:r>
            <a:r>
              <a:rPr lang="en-US" sz="1400" b="1" dirty="0">
                <a:solidFill>
                  <a:srgbClr val="000000"/>
                </a:solidFill>
                <a:latin typeface="Times New Roman" panose="02020603050405020304" pitchFamily="18" charset="0"/>
                <a:ea typeface="Times New Roman" panose="02020603050405020304" pitchFamily="18" charset="0"/>
              </a:rPr>
              <a:t>. and others. - Kyiv : FOP </a:t>
            </a:r>
            <a:r>
              <a:rPr lang="en-US" sz="1400" b="1" dirty="0" err="1" smtClean="0">
                <a:solidFill>
                  <a:srgbClr val="000000"/>
                </a:solidFill>
                <a:latin typeface="Times New Roman" panose="02020603050405020304" pitchFamily="18" charset="0"/>
                <a:ea typeface="Times New Roman" panose="02020603050405020304" pitchFamily="18" charset="0"/>
              </a:rPr>
              <a:t>Yamchinsky</a:t>
            </a:r>
            <a:r>
              <a:rPr lang="uk-UA" sz="1400" b="1" dirty="0">
                <a:solidFill>
                  <a:srgbClr val="000000"/>
                </a:solidFill>
                <a:latin typeface="Times New Roman" panose="02020603050405020304" pitchFamily="18" charset="0"/>
                <a:ea typeface="Times New Roman" panose="02020603050405020304" pitchFamily="18" charset="0"/>
              </a:rPr>
              <a:t>,</a:t>
            </a:r>
            <a:r>
              <a:rPr lang="en-US" sz="1400" b="1" dirty="0" smtClean="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2024. 88 p.</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Переклад заголовку: </a:t>
            </a:r>
            <a:r>
              <a:rPr lang="ru-RU" sz="1400" b="1" dirty="0" err="1">
                <a:solidFill>
                  <a:srgbClr val="000000"/>
                </a:solidFill>
                <a:latin typeface="Times New Roman" panose="02020603050405020304" pitchFamily="18" charset="0"/>
                <a:ea typeface="Times New Roman" panose="02020603050405020304" pitchFamily="18" charset="0"/>
              </a:rPr>
              <a:t>Методи</a:t>
            </a:r>
            <a:r>
              <a:rPr lang="ru-RU" sz="1400" b="1" dirty="0">
                <a:solidFill>
                  <a:srgbClr val="000000"/>
                </a:solidFill>
                <a:latin typeface="Times New Roman" panose="02020603050405020304" pitchFamily="18" charset="0"/>
                <a:ea typeface="Times New Roman" panose="02020603050405020304" pitchFamily="18" charset="0"/>
              </a:rPr>
              <a:t> </a:t>
            </a:r>
            <a:r>
              <a:rPr lang="ru-RU" sz="1400" b="1" dirty="0" err="1">
                <a:solidFill>
                  <a:srgbClr val="000000"/>
                </a:solidFill>
                <a:latin typeface="Times New Roman" panose="02020603050405020304" pitchFamily="18" charset="0"/>
                <a:ea typeface="Times New Roman" panose="02020603050405020304" pitchFamily="18" charset="0"/>
              </a:rPr>
              <a:t>оцінки</a:t>
            </a:r>
            <a:r>
              <a:rPr lang="ru-RU" sz="1400" b="1" dirty="0">
                <a:solidFill>
                  <a:srgbClr val="000000"/>
                </a:solidFill>
                <a:latin typeface="Times New Roman" panose="02020603050405020304" pitchFamily="18" charset="0"/>
                <a:ea typeface="Times New Roman" panose="02020603050405020304" pitchFamily="18" charset="0"/>
              </a:rPr>
              <a:t> </a:t>
            </a:r>
            <a:r>
              <a:rPr lang="ru-RU" sz="1400" b="1" dirty="0" err="1">
                <a:solidFill>
                  <a:srgbClr val="000000"/>
                </a:solidFill>
                <a:latin typeface="Times New Roman" panose="02020603050405020304" pitchFamily="18" charset="0"/>
                <a:ea typeface="Times New Roman" panose="02020603050405020304" pitchFamily="18" charset="0"/>
              </a:rPr>
              <a:t>терористичних</a:t>
            </a:r>
            <a:r>
              <a:rPr lang="ru-RU" sz="1400" b="1" dirty="0">
                <a:solidFill>
                  <a:srgbClr val="000000"/>
                </a:solidFill>
                <a:latin typeface="Times New Roman" panose="02020603050405020304" pitchFamily="18" charset="0"/>
                <a:ea typeface="Times New Roman" panose="02020603050405020304" pitchFamily="18" charset="0"/>
              </a:rPr>
              <a:t> </a:t>
            </a:r>
            <a:r>
              <a:rPr lang="ru-RU" sz="1400" b="1" dirty="0" err="1">
                <a:solidFill>
                  <a:srgbClr val="000000"/>
                </a:solidFill>
                <a:latin typeface="Times New Roman" panose="02020603050405020304" pitchFamily="18" charset="0"/>
                <a:ea typeface="Times New Roman" panose="02020603050405020304" pitchFamily="18" charset="0"/>
              </a:rPr>
              <a:t>загроз</a:t>
            </a:r>
            <a:r>
              <a:rPr lang="ru-RU" sz="1400" b="1" dirty="0">
                <a:solidFill>
                  <a:srgbClr val="000000"/>
                </a:solidFill>
                <a:latin typeface="Times New Roman" panose="02020603050405020304" pitchFamily="18" charset="0"/>
                <a:ea typeface="Times New Roman" panose="02020603050405020304" pitchFamily="18" charset="0"/>
              </a:rPr>
              <a:t> та </a:t>
            </a:r>
            <a:r>
              <a:rPr lang="ru-RU" sz="1400" b="1" dirty="0" err="1">
                <a:solidFill>
                  <a:srgbClr val="000000"/>
                </a:solidFill>
                <a:latin typeface="Times New Roman" panose="02020603050405020304" pitchFamily="18" charset="0"/>
                <a:ea typeface="Times New Roman" panose="02020603050405020304" pitchFamily="18" charset="0"/>
              </a:rPr>
              <a:t>основи</a:t>
            </a:r>
            <a:r>
              <a:rPr lang="ru-RU" sz="1400" b="1" dirty="0">
                <a:solidFill>
                  <a:srgbClr val="000000"/>
                </a:solidFill>
                <a:latin typeface="Times New Roman" panose="02020603050405020304" pitchFamily="18" charset="0"/>
                <a:ea typeface="Times New Roman" panose="02020603050405020304" pitchFamily="18" charset="0"/>
              </a:rPr>
              <a:t> сценарного </a:t>
            </a:r>
            <a:r>
              <a:rPr lang="ru-RU" sz="1400" b="1" dirty="0" err="1">
                <a:solidFill>
                  <a:srgbClr val="000000"/>
                </a:solidFill>
                <a:latin typeface="Times New Roman" panose="02020603050405020304" pitchFamily="18" charset="0"/>
                <a:ea typeface="Times New Roman" panose="02020603050405020304" pitchFamily="18" charset="0"/>
              </a:rPr>
              <a:t>управління</a:t>
            </a:r>
            <a:r>
              <a:rPr lang="ru-RU" sz="1400" b="1" dirty="0">
                <a:solidFill>
                  <a:srgbClr val="000000"/>
                </a:solidFill>
                <a:latin typeface="Times New Roman" panose="02020603050405020304" pitchFamily="18" charset="0"/>
                <a:ea typeface="Times New Roman" panose="02020603050405020304" pitchFamily="18" charset="0"/>
              </a:rPr>
              <a:t> </a:t>
            </a:r>
            <a:r>
              <a:rPr lang="ru-RU" sz="1400" b="1" dirty="0" err="1">
                <a:solidFill>
                  <a:srgbClr val="000000"/>
                </a:solidFill>
                <a:latin typeface="Times New Roman" panose="02020603050405020304" pitchFamily="18" charset="0"/>
                <a:ea typeface="Times New Roman" panose="02020603050405020304" pitchFamily="18" charset="0"/>
              </a:rPr>
              <a:t>безпекою</a:t>
            </a:r>
            <a:r>
              <a:rPr lang="ru-RU" sz="1400" b="1" dirty="0">
                <a:solidFill>
                  <a:srgbClr val="000000"/>
                </a:solidFill>
                <a:latin typeface="Times New Roman" panose="02020603050405020304" pitchFamily="18" charset="0"/>
                <a:ea typeface="Times New Roman" panose="02020603050405020304" pitchFamily="18" charset="0"/>
              </a:rPr>
              <a:t> </a:t>
            </a:r>
            <a:r>
              <a:rPr lang="ru-RU" sz="1400" b="1" dirty="0" err="1">
                <a:solidFill>
                  <a:srgbClr val="000000"/>
                </a:solidFill>
                <a:latin typeface="Times New Roman" panose="02020603050405020304" pitchFamily="18" charset="0"/>
                <a:ea typeface="Times New Roman" panose="02020603050405020304" pitchFamily="18" charset="0"/>
              </a:rPr>
              <a:t>стратегічного</a:t>
            </a:r>
            <a:r>
              <a:rPr lang="ru-RU" sz="1400" b="1" dirty="0">
                <a:solidFill>
                  <a:srgbClr val="000000"/>
                </a:solidFill>
                <a:latin typeface="Times New Roman" panose="02020603050405020304" pitchFamily="18" charset="0"/>
                <a:ea typeface="Times New Roman" panose="02020603050405020304" pitchFamily="18" charset="0"/>
              </a:rPr>
              <a:t> </a:t>
            </a:r>
            <a:r>
              <a:rPr lang="ru-RU" sz="1400" b="1" dirty="0" err="1" smtClean="0">
                <a:solidFill>
                  <a:srgbClr val="000000"/>
                </a:solidFill>
                <a:latin typeface="Times New Roman" panose="02020603050405020304" pitchFamily="18" charset="0"/>
                <a:ea typeface="Times New Roman" panose="02020603050405020304" pitchFamily="18" charset="0"/>
              </a:rPr>
              <a:t>об'єкта</a:t>
            </a:r>
            <a:endParaRPr lang="ru-RU" sz="1400" b="1"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endParaRPr lang="uk-UA" sz="1400" b="1"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ru-RU" sz="1400" dirty="0">
                <a:solidFill>
                  <a:srgbClr val="000000"/>
                </a:solidFill>
                <a:latin typeface="Times New Roman" panose="02020603050405020304" pitchFamily="18" charset="0"/>
                <a:ea typeface="Times New Roman" panose="02020603050405020304" pitchFamily="18" charset="0"/>
              </a:rPr>
              <a:t>У </a:t>
            </a:r>
            <a:r>
              <a:rPr lang="ru-RU" sz="1400" dirty="0" err="1">
                <a:solidFill>
                  <a:srgbClr val="000000"/>
                </a:solidFill>
                <a:latin typeface="Times New Roman" panose="02020603050405020304" pitchFamily="18" charset="0"/>
                <a:ea typeface="Times New Roman" panose="02020603050405020304" pitchFamily="18" charset="0"/>
              </a:rPr>
              <a:t>монографії</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розглядаються</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підходи</a:t>
            </a:r>
            <a:r>
              <a:rPr lang="ru-RU" sz="1400" dirty="0">
                <a:solidFill>
                  <a:srgbClr val="000000"/>
                </a:solidFill>
                <a:latin typeface="Times New Roman" panose="02020603050405020304" pitchFamily="18" charset="0"/>
                <a:ea typeface="Times New Roman" panose="02020603050405020304" pitchFamily="18" charset="0"/>
              </a:rPr>
              <a:t> до </a:t>
            </a:r>
            <a:r>
              <a:rPr lang="ru-RU" sz="1400" dirty="0" err="1">
                <a:solidFill>
                  <a:srgbClr val="000000"/>
                </a:solidFill>
                <a:latin typeface="Times New Roman" panose="02020603050405020304" pitchFamily="18" charset="0"/>
                <a:ea typeface="Times New Roman" panose="02020603050405020304" pitchFamily="18" charset="0"/>
              </a:rPr>
              <a:t>вирішення</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важливого</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наукового</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завдання</a:t>
            </a:r>
            <a:r>
              <a:rPr lang="ru-RU" sz="1400" dirty="0">
                <a:solidFill>
                  <a:srgbClr val="000000"/>
                </a:solidFill>
                <a:latin typeface="Times New Roman" panose="02020603050405020304" pitchFamily="18" charset="0"/>
                <a:ea typeface="Times New Roman" panose="02020603050405020304" pitchFamily="18" charset="0"/>
              </a:rPr>
              <a:t> в </a:t>
            </a:r>
            <a:r>
              <a:rPr lang="ru-RU" sz="1400" dirty="0" err="1">
                <a:solidFill>
                  <a:srgbClr val="000000"/>
                </a:solidFill>
                <a:latin typeface="Times New Roman" panose="02020603050405020304" pitchFamily="18" charset="0"/>
                <a:ea typeface="Times New Roman" panose="02020603050405020304" pitchFamily="18" charset="0"/>
              </a:rPr>
              <a:t>галузі</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цивільної</a:t>
            </a:r>
            <a:r>
              <a:rPr lang="ru-RU" sz="1400" dirty="0">
                <a:solidFill>
                  <a:srgbClr val="000000"/>
                </a:solidFill>
                <a:latin typeface="Times New Roman" panose="02020603050405020304" pitchFamily="18" charset="0"/>
                <a:ea typeface="Times New Roman" panose="02020603050405020304" pitchFamily="18" charset="0"/>
              </a:rPr>
              <a:t> оборони, а </a:t>
            </a:r>
            <a:r>
              <a:rPr lang="ru-RU" sz="1400" dirty="0" err="1">
                <a:solidFill>
                  <a:srgbClr val="000000"/>
                </a:solidFill>
                <a:latin typeface="Times New Roman" panose="02020603050405020304" pitchFamily="18" charset="0"/>
                <a:ea typeface="Times New Roman" panose="02020603050405020304" pitchFamily="18" charset="0"/>
              </a:rPr>
              <a:t>саме</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систематизації</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методів</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оцінки</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терористичної</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загрози</a:t>
            </a:r>
            <a:r>
              <a:rPr lang="ru-RU" sz="1400" dirty="0">
                <a:solidFill>
                  <a:srgbClr val="000000"/>
                </a:solidFill>
                <a:latin typeface="Times New Roman" panose="02020603050405020304" pitchFamily="18" charset="0"/>
                <a:ea typeface="Times New Roman" panose="02020603050405020304" pitchFamily="18" charset="0"/>
              </a:rPr>
              <a:t> та </a:t>
            </a:r>
            <a:r>
              <a:rPr lang="ru-RU" sz="1400" dirty="0" err="1">
                <a:solidFill>
                  <a:srgbClr val="000000"/>
                </a:solidFill>
                <a:latin typeface="Times New Roman" panose="02020603050405020304" pitchFamily="18" charset="0"/>
                <a:ea typeface="Times New Roman" panose="02020603050405020304" pitchFamily="18" charset="0"/>
              </a:rPr>
              <a:t>створення</a:t>
            </a:r>
            <a:r>
              <a:rPr lang="ru-RU" sz="1400" dirty="0">
                <a:solidFill>
                  <a:srgbClr val="000000"/>
                </a:solidFill>
                <a:latin typeface="Times New Roman" panose="02020603050405020304" pitchFamily="18" charset="0"/>
                <a:ea typeface="Times New Roman" panose="02020603050405020304" pitchFamily="18" charset="0"/>
              </a:rPr>
              <a:t> основ сценарного </a:t>
            </a:r>
            <a:r>
              <a:rPr lang="ru-RU" sz="1400" dirty="0" err="1">
                <a:solidFill>
                  <a:srgbClr val="000000"/>
                </a:solidFill>
                <a:latin typeface="Times New Roman" panose="02020603050405020304" pitchFamily="18" charset="0"/>
                <a:ea typeface="Times New Roman" panose="02020603050405020304" pitchFamily="18" charset="0"/>
              </a:rPr>
              <a:t>управління</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безпекою</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стратегічного</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об'єкта</a:t>
            </a:r>
            <a:r>
              <a:rPr lang="ru-RU" sz="1400" dirty="0">
                <a:solidFill>
                  <a:srgbClr val="000000"/>
                </a:solidFill>
                <a:latin typeface="Times New Roman" panose="02020603050405020304" pitchFamily="18" charset="0"/>
                <a:ea typeface="Times New Roman" panose="02020603050405020304" pitchFamily="18" charset="0"/>
              </a:rPr>
              <a:t>.</a:t>
            </a:r>
          </a:p>
          <a:p>
            <a:pPr indent="457200" algn="just">
              <a:spcAft>
                <a:spcPts val="0"/>
              </a:spcAft>
            </a:pPr>
            <a:r>
              <a:rPr lang="ru-RU" sz="1400" dirty="0" err="1">
                <a:solidFill>
                  <a:srgbClr val="000000"/>
                </a:solidFill>
                <a:latin typeface="Times New Roman" panose="02020603050405020304" pitchFamily="18" charset="0"/>
                <a:ea typeface="Times New Roman" panose="02020603050405020304" pitchFamily="18" charset="0"/>
              </a:rPr>
              <a:t>Монографія</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може</a:t>
            </a:r>
            <a:r>
              <a:rPr lang="ru-RU" sz="1400" dirty="0">
                <a:solidFill>
                  <a:srgbClr val="000000"/>
                </a:solidFill>
                <a:latin typeface="Times New Roman" panose="02020603050405020304" pitchFamily="18" charset="0"/>
                <a:ea typeface="Times New Roman" panose="02020603050405020304" pitchFamily="18" charset="0"/>
              </a:rPr>
              <a:t> бути </a:t>
            </a:r>
            <a:r>
              <a:rPr lang="ru-RU" sz="1400" dirty="0" err="1">
                <a:solidFill>
                  <a:srgbClr val="000000"/>
                </a:solidFill>
                <a:latin typeface="Times New Roman" panose="02020603050405020304" pitchFamily="18" charset="0"/>
                <a:ea typeface="Times New Roman" panose="02020603050405020304" pitchFamily="18" charset="0"/>
              </a:rPr>
              <a:t>корисною</a:t>
            </a:r>
            <a:r>
              <a:rPr lang="ru-RU" sz="1400" dirty="0">
                <a:solidFill>
                  <a:srgbClr val="000000"/>
                </a:solidFill>
                <a:latin typeface="Times New Roman" panose="02020603050405020304" pitchFamily="18" charset="0"/>
                <a:ea typeface="Times New Roman" panose="02020603050405020304" pitchFamily="18" charset="0"/>
              </a:rPr>
              <a:t> широкому колу </a:t>
            </a:r>
            <a:r>
              <a:rPr lang="ru-RU" sz="1400" dirty="0" err="1">
                <a:solidFill>
                  <a:srgbClr val="000000"/>
                </a:solidFill>
                <a:latin typeface="Times New Roman" panose="02020603050405020304" pitchFamily="18" charset="0"/>
                <a:ea typeface="Times New Roman" panose="02020603050405020304" pitchFamily="18" charset="0"/>
              </a:rPr>
              <a:t>фахівців</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які</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займаються</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питаннями</a:t>
            </a:r>
            <a:r>
              <a:rPr lang="ru-RU" sz="1400" dirty="0">
                <a:solidFill>
                  <a:srgbClr val="000000"/>
                </a:solidFill>
                <a:latin typeface="Times New Roman" panose="02020603050405020304" pitchFamily="18" charset="0"/>
                <a:ea typeface="Times New Roman" panose="02020603050405020304" pitchFamily="18" charset="0"/>
              </a:rPr>
              <a:t> в </a:t>
            </a:r>
            <a:r>
              <a:rPr lang="ru-RU" sz="1400" dirty="0" err="1">
                <a:solidFill>
                  <a:srgbClr val="000000"/>
                </a:solidFill>
                <a:latin typeface="Times New Roman" panose="02020603050405020304" pitchFamily="18" charset="0"/>
                <a:ea typeface="Times New Roman" panose="02020603050405020304" pitchFamily="18" charset="0"/>
              </a:rPr>
              <a:t>галузі</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цивільної</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безпеки</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зокрема</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розробникам</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навчально-методичних</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матеріалів</a:t>
            </a:r>
            <a:r>
              <a:rPr lang="ru-RU" sz="1400" dirty="0">
                <a:solidFill>
                  <a:srgbClr val="000000"/>
                </a:solidFill>
                <a:latin typeface="Times New Roman" panose="02020603050405020304" pitchFamily="18" charset="0"/>
                <a:ea typeface="Times New Roman" panose="02020603050405020304" pitchFamily="18" charset="0"/>
              </a:rPr>
              <a:t> для </a:t>
            </a:r>
            <a:r>
              <a:rPr lang="ru-RU" sz="1400" dirty="0" err="1">
                <a:solidFill>
                  <a:srgbClr val="000000"/>
                </a:solidFill>
                <a:latin typeface="Times New Roman" panose="02020603050405020304" pitchFamily="18" charset="0"/>
                <a:ea typeface="Times New Roman" panose="02020603050405020304" pitchFamily="18" charset="0"/>
              </a:rPr>
              <a:t>підготовки</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іноземних</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фахівців</a:t>
            </a:r>
            <a:r>
              <a:rPr lang="ru-RU" sz="1400" dirty="0">
                <a:solidFill>
                  <a:srgbClr val="000000"/>
                </a:solidFill>
                <a:latin typeface="Times New Roman" panose="02020603050405020304" pitchFamily="18" charset="0"/>
                <a:ea typeface="Times New Roman" panose="02020603050405020304" pitchFamily="18" charset="0"/>
              </a:rPr>
              <a:t> у </a:t>
            </a:r>
            <a:r>
              <a:rPr lang="ru-RU" sz="1400" dirty="0" err="1">
                <a:solidFill>
                  <a:srgbClr val="000000"/>
                </a:solidFill>
                <a:latin typeface="Times New Roman" panose="02020603050405020304" pitchFamily="18" charset="0"/>
                <a:ea typeface="Times New Roman" panose="02020603050405020304" pitchFamily="18" charset="0"/>
              </a:rPr>
              <a:t>цій</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галузі</a:t>
            </a:r>
            <a:r>
              <a:rPr lang="ru-RU" sz="1400" dirty="0">
                <a:solidFill>
                  <a:srgbClr val="000000"/>
                </a:solidFill>
                <a:latin typeface="Times New Roman" panose="02020603050405020304" pitchFamily="18" charset="0"/>
                <a:ea typeface="Times New Roman" panose="02020603050405020304" pitchFamily="18" charset="0"/>
              </a:rPr>
              <a:t>.</a:t>
            </a:r>
          </a:p>
          <a:p>
            <a:pPr indent="457200" algn="just">
              <a:spcAft>
                <a:spcPts val="0"/>
              </a:spcAft>
            </a:pPr>
            <a:r>
              <a:rPr lang="ru-RU" sz="1400" dirty="0" err="1">
                <a:solidFill>
                  <a:srgbClr val="000000"/>
                </a:solidFill>
                <a:latin typeface="Times New Roman" panose="02020603050405020304" pitchFamily="18" charset="0"/>
                <a:ea typeface="Times New Roman" panose="02020603050405020304" pitchFamily="18" charset="0"/>
              </a:rPr>
              <a:t>Автори</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усвідомлюють</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що</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деякі</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положення</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викладені</a:t>
            </a:r>
            <a:r>
              <a:rPr lang="ru-RU" sz="1400" dirty="0">
                <a:solidFill>
                  <a:srgbClr val="000000"/>
                </a:solidFill>
                <a:latin typeface="Times New Roman" panose="02020603050405020304" pitchFamily="18" charset="0"/>
                <a:ea typeface="Times New Roman" panose="02020603050405020304" pitchFamily="18" charset="0"/>
              </a:rPr>
              <a:t> в </a:t>
            </a:r>
            <a:r>
              <a:rPr lang="ru-RU" sz="1400" dirty="0" err="1">
                <a:solidFill>
                  <a:srgbClr val="000000"/>
                </a:solidFill>
                <a:latin typeface="Times New Roman" panose="02020603050405020304" pitchFamily="18" charset="0"/>
                <a:ea typeface="Times New Roman" panose="02020603050405020304" pitchFamily="18" charset="0"/>
              </a:rPr>
              <a:t>монографії</a:t>
            </a:r>
            <a:r>
              <a:rPr lang="ru-RU" sz="1400" dirty="0">
                <a:solidFill>
                  <a:srgbClr val="000000"/>
                </a:solidFill>
                <a:latin typeface="Times New Roman" panose="02020603050405020304" pitchFamily="18" charset="0"/>
                <a:ea typeface="Times New Roman" panose="02020603050405020304" pitchFamily="18" charset="0"/>
              </a:rPr>
              <a:t>, є </a:t>
            </a:r>
            <a:r>
              <a:rPr lang="ru-RU" sz="1400" dirty="0" err="1">
                <a:solidFill>
                  <a:srgbClr val="000000"/>
                </a:solidFill>
                <a:latin typeface="Times New Roman" panose="02020603050405020304" pitchFamily="18" charset="0"/>
                <a:ea typeface="Times New Roman" panose="02020603050405020304" pitchFamily="18" charset="0"/>
              </a:rPr>
              <a:t>дискусійними</a:t>
            </a:r>
            <a:r>
              <a:rPr lang="ru-RU" sz="1400" dirty="0">
                <a:solidFill>
                  <a:srgbClr val="000000"/>
                </a:solidFill>
                <a:latin typeface="Times New Roman" panose="02020603050405020304" pitchFamily="18" charset="0"/>
                <a:ea typeface="Times New Roman" panose="02020603050405020304" pitchFamily="18" charset="0"/>
              </a:rPr>
              <a:t> та </a:t>
            </a:r>
            <a:r>
              <a:rPr lang="ru-RU" sz="1400" dirty="0" err="1">
                <a:solidFill>
                  <a:srgbClr val="000000"/>
                </a:solidFill>
                <a:latin typeface="Times New Roman" panose="02020603050405020304" pitchFamily="18" charset="0"/>
                <a:ea typeface="Times New Roman" panose="02020603050405020304" pitchFamily="18" charset="0"/>
              </a:rPr>
              <a:t>готові</a:t>
            </a:r>
            <a:r>
              <a:rPr lang="ru-RU" sz="1400" dirty="0">
                <a:solidFill>
                  <a:srgbClr val="000000"/>
                </a:solidFill>
                <a:latin typeface="Times New Roman" panose="02020603050405020304" pitchFamily="18" charset="0"/>
                <a:ea typeface="Times New Roman" panose="02020603050405020304" pitchFamily="18" charset="0"/>
              </a:rPr>
              <a:t> до </a:t>
            </a:r>
            <a:r>
              <a:rPr lang="ru-RU" sz="1400" dirty="0" err="1">
                <a:solidFill>
                  <a:srgbClr val="000000"/>
                </a:solidFill>
                <a:latin typeface="Times New Roman" panose="02020603050405020304" pitchFamily="18" charset="0"/>
                <a:ea typeface="Times New Roman" panose="02020603050405020304" pitchFamily="18" charset="0"/>
              </a:rPr>
              <a:t>найширшого</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обговорення</a:t>
            </a:r>
            <a:r>
              <a:rPr lang="ru-RU" sz="1400" dirty="0">
                <a:solidFill>
                  <a:srgbClr val="000000"/>
                </a:solidFill>
                <a:latin typeface="Times New Roman" panose="02020603050405020304" pitchFamily="18" charset="0"/>
                <a:ea typeface="Times New Roman" panose="02020603050405020304" pitchFamily="18" charset="0"/>
              </a:rPr>
              <a:t>, і </a:t>
            </a:r>
            <a:r>
              <a:rPr lang="ru-RU" sz="1400" dirty="0" err="1">
                <a:solidFill>
                  <a:srgbClr val="000000"/>
                </a:solidFill>
                <a:latin typeface="Times New Roman" panose="02020603050405020304" pitchFamily="18" charset="0"/>
                <a:ea typeface="Times New Roman" panose="02020603050405020304" pitchFamily="18" charset="0"/>
              </a:rPr>
              <a:t>заздалегідь</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дякують</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усім</a:t>
            </a:r>
            <a:r>
              <a:rPr lang="ru-RU" sz="1400" dirty="0">
                <a:solidFill>
                  <a:srgbClr val="000000"/>
                </a:solidFill>
                <a:latin typeface="Times New Roman" panose="02020603050405020304" pitchFamily="18" charset="0"/>
                <a:ea typeface="Times New Roman" panose="02020603050405020304" pitchFamily="18" charset="0"/>
              </a:rPr>
              <a:t> за </a:t>
            </a:r>
            <a:r>
              <a:rPr lang="ru-RU" sz="1400" dirty="0" err="1">
                <a:solidFill>
                  <a:srgbClr val="000000"/>
                </a:solidFill>
                <a:latin typeface="Times New Roman" panose="02020603050405020304" pitchFamily="18" charset="0"/>
                <a:ea typeface="Times New Roman" panose="02020603050405020304" pitchFamily="18" charset="0"/>
              </a:rPr>
              <a:t>конструктивні</a:t>
            </a:r>
            <a:r>
              <a:rPr lang="ru-RU" sz="1400" dirty="0">
                <a:solidFill>
                  <a:srgbClr val="000000"/>
                </a:solidFill>
                <a:latin typeface="Times New Roman" panose="02020603050405020304" pitchFamily="18" charset="0"/>
                <a:ea typeface="Times New Roman" panose="02020603050405020304" pitchFamily="18" charset="0"/>
              </a:rPr>
              <a:t> </a:t>
            </a:r>
            <a:r>
              <a:rPr lang="ru-RU" sz="1400" dirty="0" err="1">
                <a:solidFill>
                  <a:srgbClr val="000000"/>
                </a:solidFill>
                <a:latin typeface="Times New Roman" panose="02020603050405020304" pitchFamily="18" charset="0"/>
                <a:ea typeface="Times New Roman" panose="02020603050405020304" pitchFamily="18" charset="0"/>
              </a:rPr>
              <a:t>відгуки</a:t>
            </a:r>
            <a:r>
              <a:rPr lang="ru-RU" sz="1400" dirty="0">
                <a:solidFill>
                  <a:srgbClr val="000000"/>
                </a:solidFill>
                <a:latin typeface="Times New Roman" panose="02020603050405020304" pitchFamily="18" charset="0"/>
                <a:ea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endParaRPr>
          </a:p>
        </p:txBody>
      </p:sp>
      <p:pic>
        <p:nvPicPr>
          <p:cNvPr id="3" name="Picutre 30"/>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2204989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3754874"/>
          </a:xfrm>
          <a:prstGeom prst="rect">
            <a:avLst/>
          </a:prstGeom>
        </p:spPr>
        <p:txBody>
          <a:bodyPr wrap="square">
            <a:spAutoFit/>
          </a:bodyPr>
          <a:lstStyle/>
          <a:p>
            <a:pPr indent="228600" algn="just">
              <a:spcAft>
                <a:spcPts val="0"/>
              </a:spcAft>
            </a:pP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Вища математика. Частина 1 : збірник лекцій / К.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Григоренко,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Касярум</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Частоколенко</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Дендаренко</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Черкаси</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ЧІПБ ім. Героїв Чорнобиля НУЦЗУ,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224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spcAft>
                <a:spcPts val="0"/>
              </a:spcAft>
            </a:pPr>
            <a:endPar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indent="228600" algn="just">
              <a:spcAft>
                <a:spcPts val="0"/>
              </a:spcAft>
            </a:pP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Збірник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лекцій «Вища математика. Частина 1» містить 8 розділів: «Комплексні числа», «Вступ до математичного аналізу», «Диференціальне числення функцій однієї змінної», «Диференціальне числення функцій кількох змінних», «Невизначений інтеграл», «Визначений інтеграл», «Невласні інтеграли» та «Основні формули елементарної математики». В перших семи розділах також подано вправи для самостійного розв'язування.</a:t>
            </a:r>
            <a:endParaRPr lang="ru-RU" sz="1400" dirty="0">
              <a:latin typeface="Times New Roman" panose="02020603050405020304" pitchFamily="18" charset="0"/>
              <a:ea typeface="Cambria" panose="02040503050406030204" pitchFamily="18" charset="0"/>
              <a:cs typeface="Times New Roman" panose="02020603050405020304" pitchFamily="18" charset="0"/>
            </a:endParaRPr>
          </a:p>
          <a:p>
            <a:pPr indent="228600" algn="just">
              <a:spcAft>
                <a:spcPts val="0"/>
              </a:spcAft>
            </a:pP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Збірник лекцій призначений для здобувачів освіти вищих навчальних закладів не математичного профілю, яким знання з математики необхідні для вивчення </a:t>
            </a: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інших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дисциплін.</a:t>
            </a:r>
            <a:endParaRPr lang="ru-RU" sz="1400" dirty="0">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utre 29"/>
          <p:cNvPicPr/>
          <p:nvPr/>
        </p:nvPicPr>
        <p:blipFill>
          <a:blip r:embed="rId2"/>
          <a:stretch/>
        </p:blipFill>
        <p:spPr>
          <a:xfrm>
            <a:off x="457200" y="1394234"/>
            <a:ext cx="2743200" cy="4092166"/>
          </a:xfrm>
          <a:prstGeom prst="rect">
            <a:avLst/>
          </a:prstGeom>
        </p:spPr>
      </p:pic>
    </p:spTree>
    <p:extLst>
      <p:ext uri="{BB962C8B-B14F-4D97-AF65-F5344CB8AC3E}">
        <p14:creationId xmlns:p14="http://schemas.microsoft.com/office/powerpoint/2010/main" val="220749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67"/>
          <p:cNvPicPr/>
          <p:nvPr/>
        </p:nvPicPr>
        <p:blipFill>
          <a:blip r:embed="rId2"/>
          <a:stretch/>
        </p:blipFill>
        <p:spPr>
          <a:xfrm>
            <a:off x="457200" y="1447800"/>
            <a:ext cx="2743200" cy="4038600"/>
          </a:xfrm>
          <a:prstGeom prst="rect">
            <a:avLst/>
          </a:prstGeom>
        </p:spPr>
      </p:pic>
      <p:sp>
        <p:nvSpPr>
          <p:cNvPr id="3" name="Прямоугольник 2"/>
          <p:cNvSpPr/>
          <p:nvPr/>
        </p:nvSpPr>
        <p:spPr>
          <a:xfrm>
            <a:off x="3886200" y="1447800"/>
            <a:ext cx="4800600" cy="4401205"/>
          </a:xfrm>
          <a:prstGeom prst="rect">
            <a:avLst/>
          </a:prstGeom>
        </p:spPr>
        <p:txBody>
          <a:bodyPr wrap="square">
            <a:spAutoFit/>
          </a:bodyPr>
          <a:lstStyle/>
          <a:p>
            <a:pPr indent="228600" algn="just">
              <a:spcAft>
                <a:spcPts val="0"/>
              </a:spcAft>
            </a:pP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Федчак</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А</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Концептуальні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основи та науково-практичні аспекти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проактивних</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моделей правоохоронної діяльності : монографія.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Львів : Львівський державний університет внутрішніх справ,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628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spcAft>
                <a:spcPts val="0"/>
              </a:spcAft>
            </a:pP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Досліджено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процеси трансформації зарубіжного досвіду реалізації </a:t>
            </a:r>
            <a:r>
              <a:rPr lang="uk-UA" sz="1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проактивних</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моделей правоохоронної діяльності. Висвітлено концептуальні положення та змістові елементи окремих самостійних </a:t>
            </a:r>
            <a:r>
              <a:rPr lang="uk-UA" sz="1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проактивних</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моделей і концепцій правоохоронної діяльності з протидії злочинності.</a:t>
            </a:r>
            <a:endParaRPr lang="ru-RU" sz="1400" dirty="0">
              <a:latin typeface="Times New Roman" panose="02020603050405020304" pitchFamily="18" charset="0"/>
              <a:ea typeface="Arial" panose="020B0604020202020204" pitchFamily="34" charset="0"/>
              <a:cs typeface="Times New Roman" panose="02020603050405020304" pitchFamily="18" charset="0"/>
            </a:endParaRPr>
          </a:p>
          <a:p>
            <a:pPr indent="228600" algn="just">
              <a:spcAft>
                <a:spcPts val="0"/>
              </a:spcAft>
            </a:pP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Установлено, що досліджувані моделі запобігання злочинності орієнтовані на місця, людей, проблеми та громади. Визначено сутність, поняття, принципи, складові організації, досліджено ефективність </a:t>
            </a:r>
            <a:r>
              <a:rPr lang="uk-UA" sz="1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проактивних</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моделей та концепцій правоохоронної діяльності у зарубіжних країнах. З огляду на роль кримінальної аналітичної діяльності наведено можливості та значення кримінального аналізу в реалізації </a:t>
            </a:r>
            <a:r>
              <a:rPr lang="uk-UA" sz="14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проактивних</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моделей та концепцій правоохоронної діяльності.</a:t>
            </a:r>
            <a:endParaRPr lang="ru-RU" sz="1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88442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4028"/>
            <a:ext cx="4800600" cy="4185761"/>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Боротьба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 торгівлею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людьми в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умовах війни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Україні</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методичні рекомендації / </a:t>
            </a:r>
            <a:r>
              <a:rPr lang="ru-RU"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Вишневська</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І</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та ін.; за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заг</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ред. О.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Маріна</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Львів : Львівський державний університет внутрішніх справ, 2024. 212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Охарактеризовано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поняття, ознаки та основні форми торгівлі людьми. Розкрито явище торгівлі людьми в Україні та вплив на нього повномасштабної війни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росії</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проти України. Запропоновано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кримінально-правову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характеристику торгівлі людьми та варіанти її кримінально-правової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кваліфікації.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Висвітлено міжнародний та зарубіжний досвід боротьби з торгівлею людьми, охарактеризовано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такі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фонові явища торгівлі людьми, як сурогатне материнство, нелегальна міграція, жебрацтво. Запропоновано методику розслідування торгівлі людьми.</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Для здобувачів вищої освіти юридичних спеціальностей,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науково-педагогічних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працівників, практиків і всіх, хто цікавиться питаннями боротьби з торгівлею людьми</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28"/>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1561900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5047536"/>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Психологічне </a:t>
            </a:r>
            <a:r>
              <a:rPr lang="uk-UA" sz="1400" b="1" dirty="0">
                <a:solidFill>
                  <a:srgbClr val="000000"/>
                </a:solidFill>
                <a:latin typeface="Times New Roman" panose="02020603050405020304" pitchFamily="18" charset="0"/>
                <a:ea typeface="Times New Roman" panose="02020603050405020304" pitchFamily="18" charset="0"/>
              </a:rPr>
              <a:t>інформування професійних контингентів сектору безпеки та оборони України про можливі негативні психологічні наслідки діяльності в умовах впливу стрес-факторів підвищеної інтенсивності та шляхи їхнього по­долання : </a:t>
            </a:r>
            <a:r>
              <a:rPr lang="uk-UA" sz="1400" b="1" dirty="0" err="1" smtClean="0">
                <a:solidFill>
                  <a:srgbClr val="000000"/>
                </a:solidFill>
                <a:latin typeface="Times New Roman" panose="02020603050405020304" pitchFamily="18" charset="0"/>
                <a:ea typeface="Times New Roman" panose="02020603050405020304" pitchFamily="18" charset="0"/>
              </a:rPr>
              <a:t>практ</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посібник </a:t>
            </a:r>
            <a:r>
              <a:rPr lang="uk-UA" sz="1400" b="1" dirty="0" smtClean="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B.B.</a:t>
            </a:r>
            <a:r>
              <a:rPr lang="uk-UA" sz="1400" b="1" dirty="0">
                <a:solidFill>
                  <a:srgbClr val="000000"/>
                </a:solidFill>
                <a:latin typeface="Times New Roman" panose="02020603050405020304" pitchFamily="18" charset="0"/>
                <a:ea typeface="Times New Roman" panose="02020603050405020304" pitchFamily="18" charset="0"/>
              </a:rPr>
              <a:t> </a:t>
            </a:r>
            <a:r>
              <a:rPr lang="ru-RU" sz="1400" b="1" dirty="0" err="1" smtClean="0">
                <a:solidFill>
                  <a:srgbClr val="000000"/>
                </a:solidFill>
                <a:latin typeface="Times New Roman" panose="02020603050405020304" pitchFamily="18" charset="0"/>
                <a:ea typeface="Times New Roman" panose="02020603050405020304" pitchFamily="18" charset="0"/>
              </a:rPr>
              <a:t>Кердивар</a:t>
            </a:r>
            <a:r>
              <a:rPr lang="ru-RU" sz="1400" b="1" dirty="0" smtClean="0">
                <a:solidFill>
                  <a:srgbClr val="000000"/>
                </a:solidFill>
                <a:latin typeface="Times New Roman" panose="02020603050405020304" pitchFamily="18" charset="0"/>
                <a:ea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rPr>
              <a:t>та ін.; </a:t>
            </a:r>
            <a:r>
              <a:rPr lang="uk-UA" sz="1400" b="1" dirty="0">
                <a:solidFill>
                  <a:srgbClr val="000000"/>
                </a:solidFill>
                <a:latin typeface="Times New Roman" panose="02020603050405020304" pitchFamily="18" charset="0"/>
                <a:ea typeface="Times New Roman" panose="02020603050405020304" pitchFamily="18" charset="0"/>
              </a:rPr>
              <a:t>за </a:t>
            </a:r>
            <a:r>
              <a:rPr lang="uk-UA" sz="1400" b="1" dirty="0" err="1">
                <a:solidFill>
                  <a:srgbClr val="000000"/>
                </a:solidFill>
                <a:latin typeface="Times New Roman" panose="02020603050405020304" pitchFamily="18" charset="0"/>
                <a:ea typeface="Times New Roman" panose="02020603050405020304" pitchFamily="18" charset="0"/>
              </a:rPr>
              <a:t>заг</a:t>
            </a:r>
            <a:r>
              <a:rPr lang="uk-UA" sz="1400" b="1" dirty="0">
                <a:solidFill>
                  <a:srgbClr val="000000"/>
                </a:solidFill>
                <a:latin typeface="Times New Roman" panose="02020603050405020304" pitchFamily="18" charset="0"/>
                <a:ea typeface="Times New Roman" panose="02020603050405020304" pitchFamily="18" charset="0"/>
              </a:rPr>
              <a:t>. ред. </a:t>
            </a:r>
            <a:r>
              <a:rPr lang="uk-UA" sz="1400" b="1" dirty="0" smtClean="0">
                <a:solidFill>
                  <a:srgbClr val="000000"/>
                </a:solidFill>
                <a:latin typeface="Times New Roman" panose="02020603050405020304" pitchFamily="18" charset="0"/>
                <a:ea typeface="Times New Roman" panose="02020603050405020304" pitchFamily="18" charset="0"/>
              </a:rPr>
              <a:t>О.В</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Тімченка</a:t>
            </a:r>
            <a:r>
              <a:rPr lang="uk-UA" sz="1400" b="1" dirty="0">
                <a:solidFill>
                  <a:srgbClr val="000000"/>
                </a:solidFill>
                <a:latin typeface="Times New Roman" panose="02020603050405020304" pitchFamily="18" charset="0"/>
                <a:ea typeface="Times New Roman" panose="02020603050405020304" pitchFamily="18" charset="0"/>
              </a:rPr>
              <a:t>. Харків: Факт, 2024. 228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Практичний </a:t>
            </a:r>
            <a:r>
              <a:rPr lang="uk-UA" sz="1400" dirty="0">
                <a:solidFill>
                  <a:srgbClr val="000000"/>
                </a:solidFill>
                <a:latin typeface="Times New Roman" panose="02020603050405020304" pitchFamily="18" charset="0"/>
                <a:ea typeface="Times New Roman" panose="02020603050405020304" pitchFamily="18" charset="0"/>
              </a:rPr>
              <a:t>посібник включає конкретні практичні поради та стратегії для подолання психологічних труднощів, з якими стикаються працівники сектору безпеки та оборони України. Він висвітлює методи саморегуляції, психологічної підтримки та реабілітації, спрямовані на збереження емоційного стану та підтримку психічного здоров’я у кризових умовах.</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Даний посібник не лише надає теоретичний підхід до проблеми, але і пропонує конкретні інструменти для застосування у реальних ситуаціях. Він стане цінним ресурсом для фахівців у галузі екстремальної та кризової психології, психотерапії та </a:t>
            </a:r>
            <a:r>
              <a:rPr lang="uk-UA" sz="1400" dirty="0" err="1">
                <a:solidFill>
                  <a:srgbClr val="000000"/>
                </a:solidFill>
                <a:latin typeface="Times New Roman" panose="02020603050405020304" pitchFamily="18" charset="0"/>
                <a:ea typeface="Times New Roman" panose="02020603050405020304" pitchFamily="18" charset="0"/>
              </a:rPr>
              <a:t>психореабілітації</a:t>
            </a:r>
            <a:r>
              <a:rPr lang="uk-UA" sz="1400" dirty="0">
                <a:solidFill>
                  <a:srgbClr val="000000"/>
                </a:solidFill>
                <a:latin typeface="Times New Roman" panose="02020603050405020304" pitchFamily="18" charset="0"/>
                <a:ea typeface="Times New Roman" panose="02020603050405020304" pitchFamily="18" charset="0"/>
              </a:rPr>
              <a:t>. А також для всіх, хто цікавиться питаннями психологічної підтримки професійних контингентів сектору безпеки та оборони України</a:t>
            </a:r>
            <a:r>
              <a:rPr lang="uk-UA" sz="1400" dirty="0" smtClean="0">
                <a:solidFill>
                  <a:srgbClr val="000000"/>
                </a:solidFill>
                <a:latin typeface="Times New Roman" panose="02020603050405020304" pitchFamily="18" charset="0"/>
                <a:ea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endParaRPr>
          </a:p>
        </p:txBody>
      </p:sp>
      <p:pic>
        <p:nvPicPr>
          <p:cNvPr id="3" name="Picutre 27"/>
          <p:cNvPicPr/>
          <p:nvPr/>
        </p:nvPicPr>
        <p:blipFill>
          <a:blip r:embed="rId2"/>
          <a:stretch/>
        </p:blipFill>
        <p:spPr>
          <a:xfrm>
            <a:off x="533400" y="1447800"/>
            <a:ext cx="2667000" cy="4038600"/>
          </a:xfrm>
          <a:prstGeom prst="rect">
            <a:avLst/>
          </a:prstGeom>
        </p:spPr>
      </p:pic>
    </p:spTree>
    <p:extLst>
      <p:ext uri="{BB962C8B-B14F-4D97-AF65-F5344CB8AC3E}">
        <p14:creationId xmlns:p14="http://schemas.microsoft.com/office/powerpoint/2010/main" val="640745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1"/>
            <a:ext cx="4800600" cy="3754874"/>
          </a:xfrm>
          <a:prstGeom prst="rect">
            <a:avLst/>
          </a:prstGeom>
        </p:spPr>
        <p:txBody>
          <a:bodyPr wrap="square">
            <a:spAutoFit/>
          </a:bodyPr>
          <a:lstStyle/>
          <a:p>
            <a:pPr indent="457200" algn="just"/>
            <a:r>
              <a:rPr lang="ru-RU" sz="1400" b="1" dirty="0" err="1" smtClean="0">
                <a:solidFill>
                  <a:srgbClr val="000000"/>
                </a:solidFill>
                <a:latin typeface="Times New Roman" panose="02020603050405020304" pitchFamily="18" charset="0"/>
                <a:ea typeface="Times New Roman" panose="02020603050405020304" pitchFamily="18" charset="0"/>
              </a:rPr>
              <a:t>Волощишин</a:t>
            </a:r>
            <a:r>
              <a:rPr lang="ru-RU" sz="1400" b="1" dirty="0" smtClean="0">
                <a:solidFill>
                  <a:srgbClr val="000000"/>
                </a:solidFill>
                <a:latin typeface="Times New Roman" panose="02020603050405020304" pitchFamily="18" charset="0"/>
                <a:ea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rPr>
              <a:t>А. І., Попович В</a:t>
            </a:r>
            <a:r>
              <a:rPr lang="uk-UA" sz="1400" b="1" dirty="0">
                <a:solidFill>
                  <a:srgbClr val="000000"/>
                </a:solidFill>
                <a:latin typeface="Times New Roman" panose="02020603050405020304" pitchFamily="18" charset="0"/>
                <a:ea typeface="Times New Roman" panose="02020603050405020304" pitchFamily="18" charset="0"/>
              </a:rPr>
              <a:t>. В</a:t>
            </a:r>
            <a:r>
              <a:rPr lang="uk-UA" sz="1400" b="1" dirty="0" smtClean="0">
                <a:solidFill>
                  <a:srgbClr val="000000"/>
                </a:solidFill>
                <a:latin typeface="Times New Roman" panose="02020603050405020304" pitchFamily="18" charset="0"/>
                <a:ea typeface="Times New Roman" panose="02020603050405020304" pitchFamily="18" charset="0"/>
              </a:rPr>
              <a:t>., </a:t>
            </a:r>
            <a:r>
              <a:rPr lang="ru-RU" sz="1400" b="1" dirty="0" smtClean="0">
                <a:solidFill>
                  <a:srgbClr val="000000"/>
                </a:solidFill>
                <a:latin typeface="Times New Roman" panose="02020603050405020304" pitchFamily="18" charset="0"/>
                <a:ea typeface="Times New Roman" panose="02020603050405020304" pitchFamily="18" charset="0"/>
              </a:rPr>
              <a:t>Босак </a:t>
            </a:r>
            <a:r>
              <a:rPr lang="uk-UA" sz="1400" b="1" dirty="0" smtClean="0">
                <a:solidFill>
                  <a:srgbClr val="000000"/>
                </a:solidFill>
                <a:latin typeface="Times New Roman" panose="02020603050405020304" pitchFamily="18" charset="0"/>
                <a:ea typeface="Times New Roman" panose="02020603050405020304" pitchFamily="18" charset="0"/>
              </a:rPr>
              <a:t>П</a:t>
            </a:r>
            <a:r>
              <a:rPr lang="uk-UA" sz="1400" b="1" dirty="0">
                <a:solidFill>
                  <a:srgbClr val="000000"/>
                </a:solidFill>
                <a:latin typeface="Times New Roman" panose="02020603050405020304" pitchFamily="18" charset="0"/>
                <a:ea typeface="Times New Roman" panose="02020603050405020304" pitchFamily="18" charset="0"/>
              </a:rPr>
              <a:t>. В. Екологічний стан природно-технічних </a:t>
            </a:r>
            <a:r>
              <a:rPr lang="ru-RU" sz="1400" b="1" dirty="0" err="1">
                <a:solidFill>
                  <a:srgbClr val="000000"/>
                </a:solidFill>
                <a:latin typeface="Times New Roman" panose="02020603050405020304" pitchFamily="18" charset="0"/>
                <a:ea typeface="Times New Roman" panose="02020603050405020304" pitchFamily="18" charset="0"/>
              </a:rPr>
              <a:t>геосистем</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ліквідованих шахт </a:t>
            </a:r>
            <a:r>
              <a:rPr lang="uk-UA" sz="1400" b="1" dirty="0" err="1">
                <a:solidFill>
                  <a:srgbClr val="000000"/>
                </a:solidFill>
                <a:latin typeface="Times New Roman" panose="02020603050405020304" pitchFamily="18" charset="0"/>
                <a:ea typeface="Times New Roman" panose="02020603050405020304" pitchFamily="18" charset="0"/>
              </a:rPr>
              <a:t>Львівсько</a:t>
            </a:r>
            <a:r>
              <a:rPr lang="uk-UA" sz="1400" b="1" dirty="0">
                <a:solidFill>
                  <a:srgbClr val="000000"/>
                </a:solidFill>
                <a:latin typeface="Times New Roman" panose="02020603050405020304" pitchFamily="18" charset="0"/>
                <a:ea typeface="Times New Roman" panose="02020603050405020304" pitchFamily="18" charset="0"/>
              </a:rPr>
              <a:t>-Волинського вугільного басейну </a:t>
            </a:r>
            <a:r>
              <a:rPr lang="en-US" sz="1400" b="1" dirty="0" err="1">
                <a:solidFill>
                  <a:srgbClr val="000000"/>
                </a:solidFill>
                <a:latin typeface="Times New Roman" panose="02020603050405020304" pitchFamily="18" charset="0"/>
                <a:ea typeface="Times New Roman" panose="02020603050405020304" pitchFamily="18" charset="0"/>
              </a:rPr>
              <a:t>EcoLab</a:t>
            </a:r>
            <a:r>
              <a:rPr lang="ru-RU" sz="1400" b="1" dirty="0">
                <a:solidFill>
                  <a:srgbClr val="000000"/>
                </a:solidFill>
                <a:latin typeface="Times New Roman" panose="02020603050405020304" pitchFamily="18" charset="0"/>
                <a:ea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rPr>
              <a:t>Т. </a:t>
            </a:r>
            <a:r>
              <a:rPr lang="uk-UA" sz="1400" b="1" dirty="0">
                <a:solidFill>
                  <a:srgbClr val="000000"/>
                </a:solidFill>
                <a:latin typeface="Times New Roman" panose="02020603050405020304" pitchFamily="18" charset="0"/>
                <a:ea typeface="Times New Roman" panose="02020603050405020304" pitchFamily="18" charset="0"/>
              </a:rPr>
              <a:t>3 : </a:t>
            </a:r>
            <a:r>
              <a:rPr lang="uk-UA" sz="1400" b="1" dirty="0" smtClean="0">
                <a:solidFill>
                  <a:srgbClr val="000000"/>
                </a:solidFill>
                <a:latin typeface="Times New Roman" panose="02020603050405020304" pitchFamily="18" charset="0"/>
                <a:ea typeface="Times New Roman" panose="02020603050405020304" pitchFamily="18" charset="0"/>
              </a:rPr>
              <a:t>монографія. </a:t>
            </a:r>
            <a:r>
              <a:rPr lang="uk-UA" sz="1400" b="1" dirty="0">
                <a:solidFill>
                  <a:srgbClr val="000000"/>
                </a:solidFill>
                <a:latin typeface="Times New Roman" panose="02020603050405020304" pitchFamily="18" charset="0"/>
                <a:ea typeface="Times New Roman" panose="02020603050405020304" pitchFamily="18" charset="0"/>
              </a:rPr>
              <a:t>Львів: ЛДУ БЖД, 2024. </a:t>
            </a:r>
            <a:r>
              <a:rPr lang="uk-UA" sz="1400" b="1" dirty="0" smtClean="0">
                <a:solidFill>
                  <a:srgbClr val="000000"/>
                </a:solidFill>
                <a:latin typeface="Times New Roman" panose="02020603050405020304" pitchFamily="18" charset="0"/>
                <a:ea typeface="Times New Roman" panose="02020603050405020304" pitchFamily="18" charset="0"/>
              </a:rPr>
              <a:t>214 </a:t>
            </a:r>
            <a:r>
              <a:rPr lang="uk-UA" sz="1400" b="1" dirty="0">
                <a:solidFill>
                  <a:srgbClr val="000000"/>
                </a:solidFill>
                <a:latin typeface="Times New Roman" panose="02020603050405020304" pitchFamily="18" charset="0"/>
                <a:ea typeface="Times New Roman" panose="02020603050405020304" pitchFamily="18" charset="0"/>
              </a:rPr>
              <a:t>с</a:t>
            </a:r>
            <a:r>
              <a:rPr lang="uk-UA" sz="1400" b="1" dirty="0" smtClean="0">
                <a:solidFill>
                  <a:srgbClr val="000000"/>
                </a:solidFill>
                <a:latin typeface="Times New Roman" panose="02020603050405020304" pitchFamily="18" charset="0"/>
                <a:ea typeface="Times New Roman" panose="02020603050405020304" pitchFamily="18" charset="0"/>
              </a:rPr>
              <a:t>.</a:t>
            </a:r>
          </a:p>
          <a:p>
            <a:pPr indent="457200" algn="just"/>
            <a:endParaRPr lang="ru-RU" sz="1400" b="1" dirty="0">
              <a:latin typeface="Times New Roman" panose="02020603050405020304" pitchFamily="18" charset="0"/>
              <a:ea typeface="Times New Roman" panose="02020603050405020304" pitchFamily="18" charset="0"/>
            </a:endParaRPr>
          </a:p>
          <a:p>
            <a:pPr indent="2286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Монографія </a:t>
            </a:r>
            <a:r>
              <a:rPr lang="uk-UA" sz="1400" dirty="0">
                <a:solidFill>
                  <a:srgbClr val="000000"/>
                </a:solidFill>
                <a:latin typeface="Times New Roman" panose="02020603050405020304" pitchFamily="18" charset="0"/>
                <a:ea typeface="Times New Roman" panose="02020603050405020304" pitchFamily="18" charset="0"/>
              </a:rPr>
              <a:t>присвячена вивченню особливостей впливу чинників техногенної небезпеки ліквідованих шахт на підсистему природних об’єктів (ґрунти, поверхневі та підземні водойми, повітря, біота) та ренатуралізації підсистеми штучних об’єктів (</a:t>
            </a:r>
            <a:r>
              <a:rPr lang="uk-UA" sz="1400" dirty="0" err="1">
                <a:solidFill>
                  <a:srgbClr val="000000"/>
                </a:solidFill>
                <a:latin typeface="Times New Roman" panose="02020603050405020304" pitchFamily="18" charset="0"/>
                <a:ea typeface="Times New Roman" panose="02020603050405020304" pitchFamily="18" charset="0"/>
              </a:rPr>
              <a:t>девастовані</a:t>
            </a:r>
            <a:r>
              <a:rPr lang="uk-UA" sz="1400" dirty="0">
                <a:solidFill>
                  <a:srgbClr val="000000"/>
                </a:solidFill>
                <a:latin typeface="Times New Roman" panose="02020603050405020304" pitchFamily="18" charset="0"/>
                <a:ea typeface="Times New Roman" panose="02020603050405020304" pitchFamily="18" charset="0"/>
              </a:rPr>
              <a:t> ландшафти) за допомогою </a:t>
            </a:r>
            <a:r>
              <a:rPr lang="uk-UA" sz="1400" dirty="0" err="1">
                <a:solidFill>
                  <a:srgbClr val="000000"/>
                </a:solidFill>
                <a:latin typeface="Times New Roman" panose="02020603050405020304" pitchFamily="18" charset="0"/>
                <a:ea typeface="Times New Roman" panose="02020603050405020304" pitchFamily="18" charset="0"/>
              </a:rPr>
              <a:t>фітомеліоративних</a:t>
            </a:r>
            <a:r>
              <a:rPr lang="uk-UA" sz="1400" dirty="0">
                <a:solidFill>
                  <a:srgbClr val="000000"/>
                </a:solidFill>
                <a:latin typeface="Times New Roman" panose="02020603050405020304" pitchFamily="18" charset="0"/>
                <a:ea typeface="Times New Roman" panose="02020603050405020304" pitchFamily="18" charset="0"/>
              </a:rPr>
              <a:t> методів.</a:t>
            </a:r>
            <a:endParaRPr lang="ru-RU" sz="1400" dirty="0">
              <a:latin typeface="Times New Roman" panose="02020603050405020304" pitchFamily="18" charset="0"/>
              <a:ea typeface="Times New Roman" panose="02020603050405020304" pitchFamily="18" charset="0"/>
            </a:endParaRPr>
          </a:p>
          <a:p>
            <a:pPr indent="2286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Для фахівців з питань еколого-техногенної небезпеки породних відвалів вугільних шахт, екологів, дослідників породних відвалів, а також широкого загалу тих, хто цікавиться питаннями захисту довкілля від об’єктів підвищеної небезпеки.</a:t>
            </a:r>
            <a:endParaRPr lang="ru-RU" sz="1400" dirty="0">
              <a:effectLst/>
              <a:latin typeface="Times New Roman" panose="02020603050405020304" pitchFamily="18" charset="0"/>
              <a:ea typeface="Times New Roman" panose="02020603050405020304" pitchFamily="18" charset="0"/>
            </a:endParaRPr>
          </a:p>
        </p:txBody>
      </p:sp>
      <p:pic>
        <p:nvPicPr>
          <p:cNvPr id="4" name="Picutre 26"/>
          <p:cNvPicPr/>
          <p:nvPr/>
        </p:nvPicPr>
        <p:blipFill>
          <a:blip r:embed="rId2"/>
          <a:stretch/>
        </p:blipFill>
        <p:spPr>
          <a:xfrm>
            <a:off x="457200" y="1447801"/>
            <a:ext cx="2743200" cy="4038600"/>
          </a:xfrm>
          <a:prstGeom prst="rect">
            <a:avLst/>
          </a:prstGeom>
        </p:spPr>
      </p:pic>
    </p:spTree>
    <p:extLst>
      <p:ext uri="{BB962C8B-B14F-4D97-AF65-F5344CB8AC3E}">
        <p14:creationId xmlns:p14="http://schemas.microsoft.com/office/powerpoint/2010/main" val="3018114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832092"/>
          </a:xfrm>
          <a:prstGeom prst="rect">
            <a:avLst/>
          </a:prstGeom>
        </p:spPr>
        <p:txBody>
          <a:bodyPr wrap="square">
            <a:spAutoFit/>
          </a:bodyPr>
          <a:lstStyle/>
          <a:p>
            <a:pPr indent="228600" algn="just">
              <a:spcAft>
                <a:spcPts val="0"/>
              </a:spcAft>
            </a:pPr>
            <a:r>
              <a:rPr lang="uk-UA" sz="1400" b="1" dirty="0">
                <a:solidFill>
                  <a:srgbClr val="000000"/>
                </a:solidFill>
                <a:latin typeface="Times New Roman" panose="02020603050405020304" pitchFamily="18" charset="0"/>
                <a:ea typeface="Times New Roman" panose="02020603050405020304" pitchFamily="18" charset="0"/>
              </a:rPr>
              <a:t>Протоколи визначення психологічного стану та </a:t>
            </a:r>
            <a:r>
              <a:rPr lang="uk-UA" sz="1400" b="1" dirty="0" smtClean="0">
                <a:solidFill>
                  <a:srgbClr val="000000"/>
                </a:solidFill>
                <a:latin typeface="Times New Roman" panose="02020603050405020304" pitchFamily="18" charset="0"/>
                <a:ea typeface="Times New Roman" panose="02020603050405020304" pitchFamily="18" charset="0"/>
              </a:rPr>
              <a:t>надання </a:t>
            </a:r>
            <a:r>
              <a:rPr lang="uk-UA" sz="1400" b="1" dirty="0">
                <a:solidFill>
                  <a:srgbClr val="000000"/>
                </a:solidFill>
                <a:latin typeface="Times New Roman" panose="02020603050405020304" pitchFamily="18" charset="0"/>
                <a:ea typeface="Times New Roman" panose="02020603050405020304" pitchFamily="18" charset="0"/>
              </a:rPr>
              <a:t>психологічної допомоги працівникам МВС : </a:t>
            </a:r>
            <a:r>
              <a:rPr lang="uk-UA" sz="1400" b="1" dirty="0" smtClean="0">
                <a:solidFill>
                  <a:srgbClr val="000000"/>
                </a:solidFill>
                <a:latin typeface="Times New Roman" panose="02020603050405020304" pitchFamily="18" charset="0"/>
                <a:ea typeface="Times New Roman" panose="02020603050405020304" pitchFamily="18" charset="0"/>
              </a:rPr>
              <a:t>метод. </a:t>
            </a:r>
            <a:r>
              <a:rPr lang="uk-UA" sz="1400" b="1" dirty="0" err="1" smtClean="0">
                <a:solidFill>
                  <a:srgbClr val="000000"/>
                </a:solidFill>
                <a:latin typeface="Times New Roman" panose="02020603050405020304" pitchFamily="18" charset="0"/>
                <a:ea typeface="Times New Roman" panose="02020603050405020304" pitchFamily="18" charset="0"/>
              </a:rPr>
              <a:t>рек</a:t>
            </a:r>
            <a:r>
              <a:rPr lang="uk-UA" sz="1400" b="1" dirty="0" smtClean="0">
                <a:solidFill>
                  <a:srgbClr val="000000"/>
                </a:solidFill>
                <a:latin typeface="Times New Roman" panose="02020603050405020304" pitchFamily="18" charset="0"/>
                <a:ea typeface="Times New Roman" panose="02020603050405020304" pitchFamily="18" charset="0"/>
              </a:rPr>
              <a:t>. / </a:t>
            </a:r>
            <a:r>
              <a:rPr lang="uk-UA" sz="1400" b="1" dirty="0" err="1" smtClean="0">
                <a:solidFill>
                  <a:srgbClr val="000000"/>
                </a:solidFill>
                <a:latin typeface="Times New Roman" panose="02020603050405020304" pitchFamily="18" charset="0"/>
                <a:ea typeface="Times New Roman" panose="02020603050405020304" pitchFamily="18" charset="0"/>
              </a:rPr>
              <a:t>кол</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авт</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 Львівський державний університет внутрішніх справ ; Управління психологічно­го забезпечення Міністерства внутрішніх справ України ; Державний науково-дослідний інститут Міністерства внут­рішніх справ України ; Харківський національний універ­ситет внутрішніх справ ; Національна академія внутрішніх справ. Львів : Львівський державний університет внутріш­ніх справ, 2024</a:t>
            </a:r>
            <a:r>
              <a:rPr lang="uk-UA" sz="1400" b="1" dirty="0" smtClean="0">
                <a:solidFill>
                  <a:srgbClr val="000000"/>
                </a:solidFill>
                <a:latin typeface="Times New Roman" panose="02020603050405020304" pitchFamily="18" charset="0"/>
                <a:ea typeface="Times New Roman" panose="02020603050405020304" pitchFamily="18" charset="0"/>
              </a:rPr>
              <a:t>. 140 </a:t>
            </a:r>
            <a:r>
              <a:rPr lang="uk-UA" sz="1400" b="1" dirty="0">
                <a:solidFill>
                  <a:srgbClr val="000000"/>
                </a:solidFill>
                <a:latin typeface="Times New Roman" panose="02020603050405020304" pitchFamily="18" charset="0"/>
                <a:ea typeface="Times New Roman" panose="02020603050405020304" pitchFamily="18" charset="0"/>
              </a:rPr>
              <a:t>с</a:t>
            </a:r>
            <a:r>
              <a:rPr lang="uk-UA" sz="1400" b="1" dirty="0" smtClean="0">
                <a:solidFill>
                  <a:srgbClr val="000000"/>
                </a:solidFill>
                <a:latin typeface="Times New Roman" panose="02020603050405020304" pitchFamily="18" charset="0"/>
                <a:ea typeface="Times New Roman" panose="02020603050405020304" pitchFamily="18" charset="0"/>
              </a:rPr>
              <a:t>.</a:t>
            </a:r>
          </a:p>
          <a:p>
            <a:pPr indent="228600" algn="just">
              <a:spcAft>
                <a:spcPts val="0"/>
              </a:spcAft>
            </a:pPr>
            <a:endParaRPr lang="ru-RU" sz="1400" b="1" dirty="0">
              <a:latin typeface="Times New Roman" panose="02020603050405020304" pitchFamily="18" charset="0"/>
              <a:ea typeface="Times New Roman" panose="02020603050405020304" pitchFamily="18" charset="0"/>
            </a:endParaRPr>
          </a:p>
          <a:p>
            <a:pPr indent="2286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Протоколи розроблено з метою визначення психологічного ста­ну працівників МВС України та надання їм психологічної допомоги. На основі </a:t>
            </a:r>
            <a:r>
              <a:rPr lang="uk-UA" sz="1400" dirty="0" err="1">
                <a:solidFill>
                  <a:srgbClr val="000000"/>
                </a:solidFill>
                <a:latin typeface="Times New Roman" panose="02020603050405020304" pitchFamily="18" charset="0"/>
                <a:ea typeface="Times New Roman" panose="02020603050405020304" pitchFamily="18" charset="0"/>
              </a:rPr>
              <a:t>згенерованих</a:t>
            </a:r>
            <a:r>
              <a:rPr lang="uk-UA" sz="1400" dirty="0">
                <a:solidFill>
                  <a:srgbClr val="000000"/>
                </a:solidFill>
                <a:latin typeface="Times New Roman" panose="02020603050405020304" pitchFamily="18" charset="0"/>
                <a:ea typeface="Times New Roman" panose="02020603050405020304" pitchFamily="18" charset="0"/>
              </a:rPr>
              <a:t> протоколів підготовлено методичні рекомен­дації щодо їх застосування у практичній діяльності психологами та співробітниками МВС України.</a:t>
            </a:r>
            <a:endParaRPr lang="ru-RU" sz="1400" dirty="0">
              <a:latin typeface="Times New Roman" panose="02020603050405020304" pitchFamily="18" charset="0"/>
              <a:ea typeface="Times New Roman" panose="02020603050405020304" pitchFamily="18" charset="0"/>
            </a:endParaRPr>
          </a:p>
          <a:p>
            <a:pPr indent="2286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Кожен протокол сформовано головно з інформаційного, діаг­ностичного, інструментального, прогностичного блоків.</a:t>
            </a:r>
            <a:endParaRPr lang="ru-RU" sz="1400" dirty="0">
              <a:latin typeface="Times New Roman" panose="02020603050405020304" pitchFamily="18" charset="0"/>
              <a:ea typeface="Times New Roman" panose="02020603050405020304" pitchFamily="18" charset="0"/>
            </a:endParaRPr>
          </a:p>
          <a:p>
            <a:pPr indent="2286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Для психологів, працівників Міністерства внутрішніх справ України</a:t>
            </a:r>
            <a:r>
              <a:rPr lang="uk-UA" sz="1400" dirty="0" smtClean="0">
                <a:solidFill>
                  <a:srgbClr val="000000"/>
                </a:solidFill>
                <a:latin typeface="Times New Roman" panose="02020603050405020304" pitchFamily="18" charset="0"/>
                <a:ea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endParaRPr>
          </a:p>
        </p:txBody>
      </p:sp>
      <p:pic>
        <p:nvPicPr>
          <p:cNvPr id="3" name="Picutre 25"/>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39607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832092"/>
          </a:xfrm>
          <a:prstGeom prst="rect">
            <a:avLst/>
          </a:prstGeom>
        </p:spPr>
        <p:txBody>
          <a:bodyPr wrap="square">
            <a:spAutoFit/>
          </a:bodyPr>
          <a:lstStyle/>
          <a:p>
            <a:pPr indent="457200" algn="just">
              <a:spcAft>
                <a:spcPts val="0"/>
              </a:spcAft>
            </a:pPr>
            <a:r>
              <a:rPr lang="ru-RU"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Бортун</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К.О., </a:t>
            </a:r>
            <a:r>
              <a:rPr lang="ru-RU"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Ялова</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О.В., Максименко О.В</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Культура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професійного мовлення</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Київ</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ТОВ «НВП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Інтерсервіс</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2024. </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104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a:t>
            </a:r>
            <a:endParaRPr lang="ru-RU" sz="1400" b="1" dirty="0">
              <a:latin typeface="Times New Roman" panose="02020603050405020304" pitchFamily="18" charset="0"/>
              <a:ea typeface="Cambria" panose="020405030504060302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Навчально-методичний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посібник «Культура професійного мовлення» призначений для студентів, викладачів, а також фахівців, які прагнуть підвищити рівень своєї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мовної</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компетентності у професійному середовищі. У ньому подано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подано</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практичну канву окресленої дисципліни для здобувачів освіти спеціальності 081 «Право».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Практичні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завдання, сучасні інноваційні кейси допоможуть студентам закріпити знання та сформувати навички фахового спілкування, які так необхідні сучасним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здобувачам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вищої освіти для ефективного виконання своїх обов’язків у правовій галузі.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Цей посібник стане цінним інструментом для формування мовленнєвої компетент­ності, яка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є невід’ємним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складником успішної професійної діяльності.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Видання адресовано студентам, аспірантам, молодим науковцям, усім, хто цікавиться ораторським мистецтвом, публічними виступами, жанрами красномовства у царині права.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24"/>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3337452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524000"/>
            <a:ext cx="4800600" cy="3754874"/>
          </a:xfrm>
          <a:prstGeom prst="rect">
            <a:avLst/>
          </a:prstGeom>
        </p:spPr>
        <p:txBody>
          <a:bodyPr wrap="square">
            <a:spAutoFit/>
          </a:bodyPr>
          <a:lstStyle/>
          <a:p>
            <a:pPr indent="457200" algn="just">
              <a:spcAft>
                <a:spcPts val="0"/>
              </a:spcAft>
            </a:pPr>
            <a:r>
              <a:rPr lang="uk-UA" sz="1400" b="1" dirty="0">
                <a:solidFill>
                  <a:srgbClr val="000000"/>
                </a:solidFill>
                <a:latin typeface="Times New Roman" panose="02020603050405020304" pitchFamily="18" charset="0"/>
                <a:ea typeface="Times New Roman" panose="02020603050405020304" pitchFamily="18" charset="0"/>
              </a:rPr>
              <a:t>Кваліфікація та розслідування кримінальних правопорушень </a:t>
            </a:r>
            <a:r>
              <a:rPr lang="uk-UA" sz="1400" b="1" dirty="0" smtClean="0">
                <a:solidFill>
                  <a:srgbClr val="000000"/>
                </a:solidFill>
                <a:latin typeface="Times New Roman" panose="02020603050405020304" pitchFamily="18" charset="0"/>
                <a:ea typeface="Times New Roman" panose="02020603050405020304" pitchFamily="18" charset="0"/>
              </a:rPr>
              <a:t>проти </a:t>
            </a:r>
            <a:r>
              <a:rPr lang="uk-UA" sz="1400" b="1" dirty="0">
                <a:solidFill>
                  <a:srgbClr val="000000"/>
                </a:solidFill>
                <a:latin typeface="Times New Roman" panose="02020603050405020304" pitchFamily="18" charset="0"/>
                <a:ea typeface="Times New Roman" panose="02020603050405020304" pitchFamily="18" charset="0"/>
              </a:rPr>
              <a:t>журналістів : </a:t>
            </a:r>
            <a:r>
              <a:rPr lang="uk-UA" sz="1400" b="1" dirty="0" err="1">
                <a:solidFill>
                  <a:srgbClr val="000000"/>
                </a:solidFill>
                <a:latin typeface="Times New Roman" panose="02020603050405020304" pitchFamily="18" charset="0"/>
                <a:ea typeface="Times New Roman" panose="02020603050405020304" pitchFamily="18" charset="0"/>
              </a:rPr>
              <a:t>практ</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посіб</a:t>
            </a:r>
            <a:r>
              <a:rPr lang="uk-UA" sz="1400" b="1" dirty="0">
                <a:solidFill>
                  <a:srgbClr val="000000"/>
                </a:solidFill>
                <a:latin typeface="Times New Roman" panose="02020603050405020304" pitchFamily="18" charset="0"/>
                <a:ea typeface="Times New Roman" panose="02020603050405020304" pitchFamily="18" charset="0"/>
              </a:rPr>
              <a:t>. / </a:t>
            </a:r>
            <a:r>
              <a:rPr lang="uk-UA" sz="1400" b="1" dirty="0" smtClean="0">
                <a:solidFill>
                  <a:srgbClr val="000000"/>
                </a:solidFill>
                <a:latin typeface="Times New Roman" panose="02020603050405020304" pitchFamily="18" charset="0"/>
                <a:ea typeface="Times New Roman" panose="02020603050405020304" pitchFamily="18" charset="0"/>
              </a:rPr>
              <a:t>А</a:t>
            </a:r>
            <a:r>
              <a:rPr lang="uk-UA" sz="1400" b="1" dirty="0">
                <a:solidFill>
                  <a:srgbClr val="000000"/>
                </a:solidFill>
                <a:latin typeface="Times New Roman" panose="02020603050405020304" pitchFamily="18" charset="0"/>
                <a:ea typeface="Times New Roman" panose="02020603050405020304" pitchFamily="18" charset="0"/>
              </a:rPr>
              <a:t>. А. </a:t>
            </a:r>
            <a:r>
              <a:rPr lang="uk-UA" sz="1400" b="1" dirty="0" smtClean="0">
                <a:solidFill>
                  <a:srgbClr val="000000"/>
                </a:solidFill>
                <a:latin typeface="Times New Roman" panose="02020603050405020304" pitchFamily="18" charset="0"/>
                <a:ea typeface="Times New Roman" panose="02020603050405020304" pitchFamily="18" charset="0"/>
              </a:rPr>
              <a:t>Вознюк та </a:t>
            </a:r>
            <a:r>
              <a:rPr lang="uk-UA" sz="1400" b="1" dirty="0">
                <a:solidFill>
                  <a:srgbClr val="000000"/>
                </a:solidFill>
                <a:latin typeface="Times New Roman" panose="02020603050405020304" pitchFamily="18" charset="0"/>
                <a:ea typeface="Times New Roman" panose="02020603050405020304" pitchFamily="18" charset="0"/>
              </a:rPr>
              <a:t>ін.]. Київ: Норма права, 2024. 114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rPr>
              <a:t>посібнику висвітлено теоретичні та практичні питання кваліфі­кації й розслідування кримінальних правопорушень проти журна­лістів. Надано кримінально-правову характеристику правопору­шень, кримінальну відповідальність за які встановлено в стат­тях 171, </a:t>
            </a:r>
            <a:r>
              <a:rPr lang="uk-UA" sz="1400" dirty="0" smtClean="0">
                <a:solidFill>
                  <a:srgbClr val="000000"/>
                </a:solidFill>
                <a:latin typeface="Times New Roman" panose="02020603050405020304" pitchFamily="18" charset="0"/>
                <a:ea typeface="Times New Roman" panose="02020603050405020304" pitchFamily="18" charset="0"/>
              </a:rPr>
              <a:t>345</a:t>
            </a:r>
            <a:r>
              <a:rPr lang="uk-UA" sz="1400" baseline="30000" dirty="0" smtClean="0">
                <a:solidFill>
                  <a:srgbClr val="000000"/>
                </a:solidFill>
                <a:latin typeface="Times New Roman" panose="02020603050405020304" pitchFamily="18" charset="0"/>
                <a:ea typeface="Times New Roman" panose="02020603050405020304" pitchFamily="18" charset="0"/>
              </a:rPr>
              <a:t>1</a:t>
            </a:r>
            <a:r>
              <a:rPr lang="uk-UA" sz="1400" dirty="0" smtClean="0">
                <a:solidFill>
                  <a:srgbClr val="000000"/>
                </a:solidFill>
                <a:latin typeface="Times New Roman" panose="02020603050405020304" pitchFamily="18" charset="0"/>
                <a:ea typeface="Times New Roman" panose="02020603050405020304" pitchFamily="18" charset="0"/>
              </a:rPr>
              <a:t>, 347</a:t>
            </a:r>
            <a:r>
              <a:rPr lang="uk-UA" sz="1400" baseline="30000" dirty="0" smtClean="0">
                <a:solidFill>
                  <a:srgbClr val="000000"/>
                </a:solidFill>
                <a:latin typeface="Times New Roman" panose="02020603050405020304" pitchFamily="18" charset="0"/>
                <a:ea typeface="Times New Roman" panose="02020603050405020304" pitchFamily="18" charset="0"/>
              </a:rPr>
              <a:t>1</a:t>
            </a:r>
            <a:r>
              <a:rPr lang="uk-UA" sz="1400" dirty="0" smtClean="0">
                <a:solidFill>
                  <a:srgbClr val="000000"/>
                </a:solidFill>
                <a:latin typeface="Times New Roman" panose="02020603050405020304" pitchFamily="18" charset="0"/>
                <a:ea typeface="Times New Roman" panose="02020603050405020304" pitchFamily="18" charset="0"/>
              </a:rPr>
              <a:t>, 348</a:t>
            </a:r>
            <a:r>
              <a:rPr lang="uk-UA" sz="1400" baseline="30000" dirty="0" smtClean="0">
                <a:solidFill>
                  <a:srgbClr val="000000"/>
                </a:solidFill>
                <a:latin typeface="Times New Roman" panose="02020603050405020304" pitchFamily="18" charset="0"/>
                <a:ea typeface="Times New Roman" panose="02020603050405020304" pitchFamily="18" charset="0"/>
              </a:rPr>
              <a:t>1</a:t>
            </a:r>
            <a:r>
              <a:rPr lang="uk-UA" sz="1400" dirty="0" smtClean="0">
                <a:solidFill>
                  <a:srgbClr val="000000"/>
                </a:solidFill>
                <a:latin typeface="Times New Roman" panose="02020603050405020304" pitchFamily="18" charset="0"/>
                <a:ea typeface="Times New Roman" panose="02020603050405020304" pitchFamily="18" charset="0"/>
              </a:rPr>
              <a:t>, 349</a:t>
            </a:r>
            <a:r>
              <a:rPr lang="uk-UA" sz="1400" baseline="30000" dirty="0" smtClean="0">
                <a:solidFill>
                  <a:srgbClr val="000000"/>
                </a:solidFill>
                <a:latin typeface="Times New Roman" panose="02020603050405020304" pitchFamily="18" charset="0"/>
                <a:ea typeface="Times New Roman" panose="02020603050405020304" pitchFamily="18" charset="0"/>
              </a:rPr>
              <a:t>1</a:t>
            </a:r>
            <a:r>
              <a:rPr lang="uk-UA" sz="1400" dirty="0" smtClean="0">
                <a:solidFill>
                  <a:srgbClr val="000000"/>
                </a:solidFill>
                <a:latin typeface="Times New Roman" panose="02020603050405020304" pitchFamily="18" charset="0"/>
                <a:ea typeface="Times New Roman" panose="02020603050405020304" pitchFamily="18" charset="0"/>
              </a:rPr>
              <a:t> </a:t>
            </a:r>
            <a:r>
              <a:rPr lang="uk-UA" sz="1400" dirty="0">
                <a:solidFill>
                  <a:srgbClr val="000000"/>
                </a:solidFill>
                <a:latin typeface="Times New Roman" panose="02020603050405020304" pitchFamily="18" charset="0"/>
                <a:ea typeface="Times New Roman" panose="02020603050405020304" pitchFamily="18" charset="0"/>
              </a:rPr>
              <a:t>КК України. Розкриті основні питання початкового етапу розслідування, особливості проведення окремих процесуальних дій, а також розглянуті можливості використання спеціальних знань під час розслідування таких деліктів.</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Видання призначене для суддів, прокурорів, слідчих, оператив­них працівників, адвокатів, науково-педагогічних і наукових праців­ників, здобувачів вищої освіти.</a:t>
            </a:r>
            <a:endParaRPr lang="ru-RU" sz="1400" dirty="0">
              <a:effectLst/>
              <a:latin typeface="Times New Roman" panose="02020603050405020304" pitchFamily="18" charset="0"/>
              <a:ea typeface="Times New Roman" panose="02020603050405020304" pitchFamily="18" charset="0"/>
            </a:endParaRPr>
          </a:p>
        </p:txBody>
      </p:sp>
      <p:pic>
        <p:nvPicPr>
          <p:cNvPr id="3" name="Picutre 23"/>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2287128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185761"/>
          </a:xfrm>
          <a:prstGeom prst="rect">
            <a:avLst/>
          </a:prstGeom>
        </p:spPr>
        <p:txBody>
          <a:bodyPr wrap="square">
            <a:spAutoFit/>
          </a:bodyPr>
          <a:lstStyle/>
          <a:p>
            <a:pPr indent="457200" algn="just">
              <a:spcAft>
                <a:spcPts val="0"/>
              </a:spcAft>
            </a:pPr>
            <a:r>
              <a:rPr lang="ru-RU"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Долинська</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 С</a:t>
            </a:r>
            <a:r>
              <a:rPr lang="ru-RU"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Порядок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посвідчення заповітів, прирівняних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нотаріально посвідчених: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довідник.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Львів : Галицька видавнича спілка,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48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На підставі </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чинного законодавства висвітлено: компетенцію нотаріальних органів, </a:t>
            </a:r>
            <a:r>
              <a:rPr lang="uk-UA" sz="14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квазінотаріальних</a:t>
            </a: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органів, зокрема посадових і службових осіб, уповноважених на посвідчення заповітів, прирівняних до нотаріально посвідчених, в умовах воєнного стану в Україні; основні правила посвідчення заповітів прирівняних до нотаріальних, особливості посвідчення заповітів в умовах воєнного стану в Україні й наведено зразки заповітів.</a:t>
            </a:r>
            <a:endParaRPr lang="ru-RU" sz="1400" dirty="0">
              <a:latin typeface="Times New Roman" panose="02020603050405020304" pitchFamily="18" charset="0"/>
              <a:ea typeface="Cambria" panose="020405030504060302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Для здобувачів освіти, наукових працівників, юристів-практиків, військовослужбовців Збройних Сил України, інших утворених відповідно до законів України військових формувань, а також працівників правоохоронних (спеціальних) органів, Національної поліції України, органів цивільного захисту</a:t>
            </a: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ru-RU" sz="14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utre 22"/>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1899950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33517"/>
            <a:ext cx="4800600" cy="5047536"/>
          </a:xfrm>
          <a:prstGeom prst="rect">
            <a:avLst/>
          </a:prstGeom>
        </p:spPr>
        <p:txBody>
          <a:bodyPr wrap="square">
            <a:spAutoFit/>
          </a:bodyPr>
          <a:lstStyle/>
          <a:p>
            <a:pPr indent="457200" algn="just">
              <a:spcAft>
                <a:spcPts val="0"/>
              </a:spcAft>
            </a:pPr>
            <a:r>
              <a:rPr lang="ru-RU" sz="1400" b="1" dirty="0" err="1">
                <a:solidFill>
                  <a:srgbClr val="000000"/>
                </a:solidFill>
                <a:latin typeface="Times New Roman" panose="02020603050405020304" pitchFamily="18" charset="0"/>
                <a:ea typeface="Times New Roman" panose="02020603050405020304" pitchFamily="18" charset="0"/>
              </a:rPr>
              <a:t>Овсянюк</a:t>
            </a:r>
            <a:r>
              <a:rPr lang="ru-RU" sz="1400" b="1" dirty="0">
                <a:solidFill>
                  <a:srgbClr val="000000"/>
                </a:solidFill>
                <a:latin typeface="Times New Roman" panose="02020603050405020304" pitchFamily="18" charset="0"/>
                <a:ea typeface="Times New Roman" panose="02020603050405020304" pitchFamily="18" charset="0"/>
              </a:rPr>
              <a:t> Д. </a:t>
            </a:r>
            <a:r>
              <a:rPr lang="ru-RU" sz="1400" b="1" dirty="0" smtClean="0">
                <a:solidFill>
                  <a:srgbClr val="000000"/>
                </a:solidFill>
                <a:latin typeface="Times New Roman" panose="02020603050405020304" pitchFamily="18" charset="0"/>
                <a:ea typeface="Times New Roman" panose="02020603050405020304" pitchFamily="18" charset="0"/>
              </a:rPr>
              <a:t>І. </a:t>
            </a:r>
            <a:r>
              <a:rPr lang="uk-UA" sz="1400" b="1" dirty="0" smtClean="0">
                <a:solidFill>
                  <a:srgbClr val="000000"/>
                </a:solidFill>
                <a:latin typeface="Times New Roman" panose="02020603050405020304" pitchFamily="18" charset="0"/>
                <a:ea typeface="Times New Roman" panose="02020603050405020304" pitchFamily="18" charset="0"/>
              </a:rPr>
              <a:t>Методологічні </a:t>
            </a:r>
            <a:r>
              <a:rPr lang="ru-RU" sz="1400" b="1" dirty="0">
                <a:solidFill>
                  <a:srgbClr val="000000"/>
                </a:solidFill>
                <a:latin typeface="Times New Roman" panose="02020603050405020304" pitchFamily="18" charset="0"/>
                <a:ea typeface="Times New Roman" panose="02020603050405020304" pitchFamily="18" charset="0"/>
              </a:rPr>
              <a:t>засади тактичного </a:t>
            </a:r>
            <a:r>
              <a:rPr lang="uk-UA" sz="1400" b="1" dirty="0">
                <a:solidFill>
                  <a:srgbClr val="000000"/>
                </a:solidFill>
                <a:latin typeface="Times New Roman" panose="02020603050405020304" pitchFamily="18" charset="0"/>
                <a:ea typeface="Times New Roman" panose="02020603050405020304" pitchFamily="18" charset="0"/>
              </a:rPr>
              <a:t>аналізу </a:t>
            </a:r>
            <a:r>
              <a:rPr lang="ru-RU" sz="1400" b="1" dirty="0">
                <a:solidFill>
                  <a:srgbClr val="000000"/>
                </a:solidFill>
                <a:latin typeface="Times New Roman" panose="02020603050405020304" pitchFamily="18" charset="0"/>
                <a:ea typeface="Times New Roman" panose="02020603050405020304" pitchFamily="18" charset="0"/>
              </a:rPr>
              <a:t>та </a:t>
            </a:r>
            <a:r>
              <a:rPr lang="uk-UA" sz="1400" b="1" dirty="0" smtClean="0">
                <a:solidFill>
                  <a:srgbClr val="000000"/>
                </a:solidFill>
                <a:latin typeface="Times New Roman" panose="02020603050405020304" pitchFamily="18" charset="0"/>
                <a:ea typeface="Times New Roman" panose="02020603050405020304" pitchFamily="18" charset="0"/>
              </a:rPr>
              <a:t>аналізу оперативних </a:t>
            </a:r>
            <a:r>
              <a:rPr lang="uk-UA" sz="1400" b="1" dirty="0">
                <a:solidFill>
                  <a:srgbClr val="000000"/>
                </a:solidFill>
                <a:latin typeface="Times New Roman" panose="02020603050405020304" pitchFamily="18" charset="0"/>
                <a:ea typeface="Times New Roman" panose="02020603050405020304" pitchFamily="18" charset="0"/>
              </a:rPr>
              <a:t>даних під час розслідування злочинів, пов’язаних з незаконним обігом </a:t>
            </a:r>
            <a:r>
              <a:rPr lang="uk-UA" sz="1400" b="1" dirty="0" smtClean="0">
                <a:solidFill>
                  <a:srgbClr val="000000"/>
                </a:solidFill>
                <a:latin typeface="Times New Roman" panose="02020603050405020304" pitchFamily="18" charset="0"/>
                <a:ea typeface="Times New Roman" panose="02020603050405020304" pitchFamily="18" charset="0"/>
              </a:rPr>
              <a:t>наркотиків </a:t>
            </a:r>
            <a:r>
              <a:rPr lang="uk-UA" sz="1400" b="1" dirty="0">
                <a:solidFill>
                  <a:srgbClr val="000000"/>
                </a:solidFill>
                <a:latin typeface="Times New Roman" panose="02020603050405020304" pitchFamily="18" charset="0"/>
                <a:ea typeface="Times New Roman" panose="02020603050405020304" pitchFamily="18" charset="0"/>
              </a:rPr>
              <a:t>: метод, </a:t>
            </a:r>
            <a:r>
              <a:rPr lang="ru-RU" sz="1400" b="1" dirty="0">
                <a:solidFill>
                  <a:srgbClr val="000000"/>
                </a:solidFill>
                <a:latin typeface="Times New Roman" panose="02020603050405020304" pitchFamily="18" charset="0"/>
                <a:ea typeface="Times New Roman" panose="02020603050405020304" pitchFamily="18" charset="0"/>
              </a:rPr>
              <a:t>рек. </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Київ : </a:t>
            </a:r>
            <a:r>
              <a:rPr lang="ru-RU" sz="1400" b="1" dirty="0">
                <a:solidFill>
                  <a:srgbClr val="000000"/>
                </a:solidFill>
                <a:latin typeface="Times New Roman" panose="02020603050405020304" pitchFamily="18" charset="0"/>
                <a:ea typeface="Times New Roman" panose="02020603050405020304" pitchFamily="18" charset="0"/>
              </a:rPr>
              <a:t>Нац. </a:t>
            </a:r>
            <a:r>
              <a:rPr lang="ru-RU" sz="1400" b="1" dirty="0" smtClean="0">
                <a:solidFill>
                  <a:srgbClr val="000000"/>
                </a:solidFill>
                <a:latin typeface="Times New Roman" panose="02020603050405020304" pitchFamily="18" charset="0"/>
                <a:ea typeface="Times New Roman" panose="02020603050405020304" pitchFamily="18" charset="0"/>
              </a:rPr>
              <a:t>акад</a:t>
            </a:r>
            <a:r>
              <a:rPr lang="ru-RU" sz="1400" b="1" dirty="0">
                <a:solidFill>
                  <a:srgbClr val="000000"/>
                </a:solidFill>
                <a:latin typeface="Times New Roman" panose="02020603050405020304" pitchFamily="18" charset="0"/>
                <a:ea typeface="Times New Roman" panose="02020603050405020304" pitchFamily="18" charset="0"/>
              </a:rPr>
              <a:t>.</a:t>
            </a:r>
            <a:r>
              <a:rPr lang="ru-RU" sz="1400" b="1" dirty="0" smtClean="0">
                <a:solidFill>
                  <a:srgbClr val="000000"/>
                </a:solidFill>
                <a:latin typeface="Times New Roman" panose="02020603050405020304" pitchFamily="18" charset="0"/>
                <a:ea typeface="Times New Roman" panose="02020603050405020304" pitchFamily="18" charset="0"/>
              </a:rPr>
              <a:t> </a:t>
            </a:r>
            <a:r>
              <a:rPr lang="ru-RU" sz="1400" b="1" dirty="0" err="1" smtClean="0">
                <a:solidFill>
                  <a:srgbClr val="000000"/>
                </a:solidFill>
                <a:latin typeface="Times New Roman" panose="02020603050405020304" pitchFamily="18" charset="0"/>
                <a:ea typeface="Times New Roman" panose="02020603050405020304" pitchFamily="18" charset="0"/>
              </a:rPr>
              <a:t>внутр</a:t>
            </a:r>
            <a:r>
              <a:rPr lang="ru-RU"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справ, 2024. </a:t>
            </a:r>
            <a:r>
              <a:rPr lang="uk-UA" sz="1400" b="1" dirty="0" smtClean="0">
                <a:solidFill>
                  <a:srgbClr val="000000"/>
                </a:solidFill>
                <a:latin typeface="Times New Roman" panose="02020603050405020304" pitchFamily="18" charset="0"/>
                <a:ea typeface="Times New Roman" panose="02020603050405020304" pitchFamily="18" charset="0"/>
              </a:rPr>
              <a:t>50 </a:t>
            </a:r>
            <a:r>
              <a:rPr lang="uk-UA" sz="1400" b="1" dirty="0">
                <a:solidFill>
                  <a:srgbClr val="000000"/>
                </a:solidFill>
                <a:latin typeface="Times New Roman" panose="02020603050405020304" pitchFamily="18" charset="0"/>
                <a:ea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У методичних рекомендаціях описано загальні засади застосування кримінального аналізу в правоохоронній діяльності з протидії </a:t>
            </a:r>
            <a:r>
              <a:rPr lang="uk-UA" sz="1400" dirty="0" err="1">
                <a:solidFill>
                  <a:srgbClr val="000000"/>
                </a:solidFill>
                <a:latin typeface="Times New Roman" panose="02020603050405020304" pitchFamily="18" charset="0"/>
                <a:ea typeface="Times New Roman" panose="02020603050405020304" pitchFamily="18" charset="0"/>
              </a:rPr>
              <a:t>наркозлочинності</a:t>
            </a:r>
            <a:r>
              <a:rPr lang="uk-UA" sz="1400" dirty="0">
                <a:solidFill>
                  <a:srgbClr val="000000"/>
                </a:solidFill>
                <a:latin typeface="Times New Roman" panose="02020603050405020304" pitchFamily="18" charset="0"/>
                <a:ea typeface="Times New Roman" panose="02020603050405020304" pitchFamily="18" charset="0"/>
              </a:rPr>
              <a:t>, окреслено вимоги до організації аналітичного процесу, а також до </a:t>
            </a:r>
            <a:r>
              <a:rPr lang="ru-RU" sz="1400" dirty="0">
                <a:solidFill>
                  <a:srgbClr val="000000"/>
                </a:solidFill>
                <a:latin typeface="Times New Roman" panose="02020603050405020304" pitchFamily="18" charset="0"/>
                <a:ea typeface="Times New Roman" panose="02020603050405020304" pitchFamily="18" charset="0"/>
              </a:rPr>
              <a:t>компетентностей, </a:t>
            </a:r>
            <a:r>
              <a:rPr lang="uk-UA" sz="1400" dirty="0">
                <a:solidFill>
                  <a:srgbClr val="000000"/>
                </a:solidFill>
                <a:latin typeface="Times New Roman" panose="02020603050405020304" pitchFamily="18" charset="0"/>
                <a:ea typeface="Times New Roman" panose="02020603050405020304" pitchFamily="18" charset="0"/>
              </a:rPr>
              <a:t>якими має володіти особовий склад, що здійснює кримінальний аналіз. У дослідженні описано процес аналітичної діяльності від визначення аналітичних завдань та планування роботи до отримання зворотного зв’язку від замовника аналізу за її результатами, приділено значну увагу можливим цілям аналітичного дослідження та сформовано перелік джерел інформації, то може бути використана, як у тактичному аналізі, так і в аналізі </a:t>
            </a:r>
            <a:r>
              <a:rPr lang="uk-UA" sz="1400" dirty="0" smtClean="0">
                <a:solidFill>
                  <a:srgbClr val="000000"/>
                </a:solidFill>
                <a:latin typeface="Times New Roman" panose="02020603050405020304" pitchFamily="18" charset="0"/>
                <a:ea typeface="Times New Roman" panose="02020603050405020304" pitchFamily="18" charset="0"/>
              </a:rPr>
              <a:t>оперативних </a:t>
            </a:r>
            <a:r>
              <a:rPr lang="uk-UA" sz="1400" dirty="0">
                <a:solidFill>
                  <a:srgbClr val="000000"/>
                </a:solidFill>
                <a:latin typeface="Times New Roman" panose="02020603050405020304" pitchFamily="18" charset="0"/>
                <a:ea typeface="Times New Roman" panose="02020603050405020304" pitchFamily="18" charset="0"/>
              </a:rPr>
              <a:t>даних.</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Методичні рекомендації можуть бути корисними для працівників правоохоронних органів, що здійснюють кримінальний аналіз у сфері незаконного обігу наркотиків, а також науковців, які досліджують питання підвищення ефективності протидії </a:t>
            </a:r>
            <a:r>
              <a:rPr lang="uk-UA" sz="1400" dirty="0" err="1">
                <a:solidFill>
                  <a:srgbClr val="000000"/>
                </a:solidFill>
                <a:latin typeface="Times New Roman" panose="02020603050405020304" pitchFamily="18" charset="0"/>
                <a:ea typeface="Times New Roman" panose="02020603050405020304" pitchFamily="18" charset="0"/>
              </a:rPr>
              <a:t>наркозлочинності</a:t>
            </a:r>
            <a:r>
              <a:rPr lang="uk-UA" sz="1400" dirty="0">
                <a:solidFill>
                  <a:srgbClr val="000000"/>
                </a:solidFill>
                <a:latin typeface="Times New Roman" panose="02020603050405020304" pitchFamily="18" charset="0"/>
                <a:ea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endParaRPr>
          </a:p>
        </p:txBody>
      </p:sp>
      <p:pic>
        <p:nvPicPr>
          <p:cNvPr id="3" name="Picutre 21"/>
          <p:cNvPicPr/>
          <p:nvPr/>
        </p:nvPicPr>
        <p:blipFill>
          <a:blip r:embed="rId2"/>
          <a:stretch/>
        </p:blipFill>
        <p:spPr>
          <a:xfrm>
            <a:off x="457200" y="1422929"/>
            <a:ext cx="2743200" cy="4063471"/>
          </a:xfrm>
          <a:prstGeom prst="rect">
            <a:avLst/>
          </a:prstGeom>
        </p:spPr>
      </p:pic>
    </p:spTree>
    <p:extLst>
      <p:ext uri="{BB962C8B-B14F-4D97-AF65-F5344CB8AC3E}">
        <p14:creationId xmlns:p14="http://schemas.microsoft.com/office/powerpoint/2010/main" val="3492335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525135"/>
            <a:ext cx="4800600" cy="4832092"/>
          </a:xfrm>
          <a:prstGeom prst="rect">
            <a:avLst/>
          </a:prstGeom>
        </p:spPr>
        <p:txBody>
          <a:bodyPr wrap="square">
            <a:spAutoFit/>
          </a:bodyPr>
          <a:lstStyle/>
          <a:p>
            <a:pPr indent="228600" algn="just"/>
            <a:r>
              <a:rPr lang="uk-UA" sz="1400" b="1" dirty="0" err="1" smtClean="0">
                <a:solidFill>
                  <a:srgbClr val="000000"/>
                </a:solidFill>
                <a:latin typeface="Times New Roman" panose="02020603050405020304" pitchFamily="18" charset="0"/>
                <a:ea typeface="Times New Roman" panose="02020603050405020304" pitchFamily="18" charset="0"/>
              </a:rPr>
              <a:t>Трошкін</a:t>
            </a:r>
            <a:r>
              <a:rPr lang="uk-UA" sz="1400" b="1" dirty="0" smtClean="0">
                <a:solidFill>
                  <a:srgbClr val="000000"/>
                </a:solidFill>
                <a:latin typeface="Times New Roman" panose="02020603050405020304" pitchFamily="18" charset="0"/>
                <a:ea typeface="Times New Roman" panose="02020603050405020304" pitchFamily="18" charset="0"/>
              </a:rPr>
              <a:t> С.Е</a:t>
            </a:r>
            <a:r>
              <a:rPr lang="uk-UA" sz="1400" b="1" dirty="0">
                <a:solidFill>
                  <a:srgbClr val="000000"/>
                </a:solidFill>
                <a:latin typeface="Times New Roman" panose="02020603050405020304" pitchFamily="18" charset="0"/>
                <a:ea typeface="Times New Roman" panose="02020603050405020304" pitchFamily="18" charset="0"/>
              </a:rPr>
              <a:t>.</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Мирошник</a:t>
            </a:r>
            <a:r>
              <a:rPr lang="uk-UA" sz="1400" b="1" dirty="0" smtClean="0">
                <a:solidFill>
                  <a:srgbClr val="000000"/>
                </a:solidFill>
                <a:latin typeface="Times New Roman" panose="02020603050405020304" pitchFamily="18" charset="0"/>
                <a:ea typeface="Times New Roman" panose="02020603050405020304" pitchFamily="18" charset="0"/>
              </a:rPr>
              <a:t> О.М</a:t>
            </a:r>
            <a:r>
              <a:rPr lang="uk-UA" sz="1400" b="1" dirty="0">
                <a:solidFill>
                  <a:srgbClr val="000000"/>
                </a:solidFill>
                <a:latin typeface="Times New Roman" panose="02020603050405020304" pitchFamily="18" charset="0"/>
                <a:ea typeface="Times New Roman" panose="02020603050405020304" pitchFamily="18" charset="0"/>
              </a:rPr>
              <a:t>.</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Землянський</a:t>
            </a:r>
            <a:r>
              <a:rPr lang="uk-UA" sz="1400" b="1" dirty="0" smtClean="0">
                <a:solidFill>
                  <a:srgbClr val="000000"/>
                </a:solidFill>
                <a:latin typeface="Times New Roman" panose="02020603050405020304" pitchFamily="18" charset="0"/>
                <a:ea typeface="Times New Roman" panose="02020603050405020304" pitchFamily="18" charset="0"/>
              </a:rPr>
              <a:t> О.М., Кропива М.О.</a:t>
            </a:r>
            <a:r>
              <a:rPr lang="uk-UA" sz="1400" dirty="0" smtClean="0">
                <a:solidFill>
                  <a:srgbClr val="000000"/>
                </a:solidFill>
                <a:latin typeface="Times New Roman" panose="02020603050405020304" pitchFamily="18" charset="0"/>
                <a:ea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rPr>
              <a:t>Користувачу </a:t>
            </a:r>
            <a:r>
              <a:rPr lang="uk-UA" sz="1400" b="1" dirty="0">
                <a:solidFill>
                  <a:srgbClr val="000000"/>
                </a:solidFill>
                <a:latin typeface="Times New Roman" panose="02020603050405020304" pitchFamily="18" charset="0"/>
                <a:ea typeface="Times New Roman" panose="02020603050405020304" pitchFamily="18" charset="0"/>
              </a:rPr>
              <a:t>щодо застосувати тактичних роботів пожежогасіння та їхні </a:t>
            </a:r>
            <a:r>
              <a:rPr lang="uk-UA" sz="1400" b="1" dirty="0" smtClean="0">
                <a:solidFill>
                  <a:srgbClr val="000000"/>
                </a:solidFill>
                <a:latin typeface="Times New Roman" panose="02020603050405020304" pitchFamily="18" charset="0"/>
                <a:ea typeface="Times New Roman" panose="02020603050405020304" pitchFamily="18" charset="0"/>
              </a:rPr>
              <a:t>марки : метод. </a:t>
            </a:r>
            <a:r>
              <a:rPr lang="uk-UA" sz="1400" b="1" dirty="0" err="1" smtClean="0">
                <a:solidFill>
                  <a:srgbClr val="000000"/>
                </a:solidFill>
                <a:latin typeface="Times New Roman" panose="02020603050405020304" pitchFamily="18" charset="0"/>
                <a:ea typeface="Times New Roman" panose="02020603050405020304" pitchFamily="18" charset="0"/>
              </a:rPr>
              <a:t>рек</a:t>
            </a:r>
            <a:r>
              <a:rPr lang="uk-UA" sz="1400" b="1" dirty="0" smtClean="0">
                <a:solidFill>
                  <a:srgbClr val="000000"/>
                </a:solidFill>
                <a:latin typeface="Times New Roman" panose="02020603050405020304" pitchFamily="18" charset="0"/>
                <a:ea typeface="Times New Roman" panose="02020603050405020304" pitchFamily="18" charset="0"/>
              </a:rPr>
              <a:t>. Черкаси: Державна служба з надзвичайних ситуацій, 2024. 49 с.</a:t>
            </a:r>
            <a:endParaRPr lang="ru-RU" sz="1400" b="1" dirty="0">
              <a:latin typeface="Times New Roman" panose="02020603050405020304" pitchFamily="18" charset="0"/>
              <a:ea typeface="Times New Roman" panose="02020603050405020304" pitchFamily="18" charset="0"/>
            </a:endParaRPr>
          </a:p>
          <a:p>
            <a:pPr indent="2286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Ці </a:t>
            </a:r>
            <a:r>
              <a:rPr lang="uk-UA" sz="1400" dirty="0">
                <a:solidFill>
                  <a:srgbClr val="000000"/>
                </a:solidFill>
                <a:latin typeface="Times New Roman" panose="02020603050405020304" pitchFamily="18" charset="0"/>
                <a:ea typeface="Times New Roman" panose="02020603050405020304" pitchFamily="18" charset="0"/>
              </a:rPr>
              <a:t>Методичні рекомендації “користувачу щодо застосувати тактичних роботів пожежогасіння та їхні марки” (далі - Методичні рекомендації) розроблено в Черкаському інституті пожежної безпеки імені Героїв Чорнобиля Національного університету цивільного захисту України.</a:t>
            </a:r>
            <a:endParaRPr lang="ru-RU" sz="1400" dirty="0">
              <a:latin typeface="Times New Roman" panose="02020603050405020304" pitchFamily="18" charset="0"/>
              <a:ea typeface="Times New Roman" panose="02020603050405020304" pitchFamily="18" charset="0"/>
            </a:endParaRPr>
          </a:p>
          <a:p>
            <a:pPr indent="2286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Розробники: </a:t>
            </a:r>
            <a:r>
              <a:rPr lang="uk-UA" sz="1400" dirty="0" smtClean="0">
                <a:solidFill>
                  <a:srgbClr val="000000"/>
                </a:solidFill>
                <a:latin typeface="Times New Roman" panose="02020603050405020304" pitchFamily="18" charset="0"/>
                <a:ea typeface="Times New Roman" panose="02020603050405020304" pitchFamily="18" charset="0"/>
              </a:rPr>
              <a:t>Відомості</a:t>
            </a:r>
            <a:r>
              <a:rPr lang="uk-UA" sz="1400" dirty="0">
                <a:solidFill>
                  <a:srgbClr val="000000"/>
                </a:solidFill>
                <a:latin typeface="Times New Roman" panose="02020603050405020304" pitchFamily="18" charset="0"/>
                <a:ea typeface="Times New Roman" panose="02020603050405020304" pitchFamily="18" charset="0"/>
              </a:rPr>
              <a:t>, що викладені у Методичних рекомендаціях затверджено Науково-технічною радою Черкаського інституту пожежної безпеки імені Героїв Чорнобиля Національного університету цивільного захисту України.</a:t>
            </a:r>
            <a:endParaRPr lang="ru-RU" sz="1400" dirty="0">
              <a:latin typeface="Times New Roman" panose="02020603050405020304" pitchFamily="18" charset="0"/>
              <a:ea typeface="Times New Roman" panose="02020603050405020304" pitchFamily="18" charset="0"/>
            </a:endParaRPr>
          </a:p>
          <a:p>
            <a:pPr indent="2286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Передбачено для застосування Державною службою України з надзвичайних ситуацій. Можуть бути застосовані в установах, закладах та організаціях усіх форм власності, що здійснюють підготовку (навчання) рятувальників (слухачів), пожежних підрозділах, що виконують відповідні завдання.</a:t>
            </a:r>
            <a:endParaRPr lang="ru-RU" sz="1400" dirty="0">
              <a:effectLst/>
              <a:latin typeface="Times New Roman" panose="02020603050405020304" pitchFamily="18" charset="0"/>
              <a:ea typeface="Times New Roman" panose="02020603050405020304" pitchFamily="18" charset="0"/>
            </a:endParaRPr>
          </a:p>
        </p:txBody>
      </p:sp>
      <p:pic>
        <p:nvPicPr>
          <p:cNvPr id="3" name="Picutre 20"/>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1098803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61380"/>
            <a:ext cx="4800600" cy="3323987"/>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Ненько Ю</a:t>
            </a:r>
            <a:r>
              <a:rPr lang="uk-UA" sz="1400" b="1" dirty="0">
                <a:solidFill>
                  <a:srgbClr val="000000"/>
                </a:solidFill>
                <a:latin typeface="Times New Roman" panose="02020603050405020304" pitchFamily="18" charset="0"/>
                <a:ea typeface="Times New Roman" panose="02020603050405020304" pitchFamily="18" charset="0"/>
              </a:rPr>
              <a:t>. Англійсько-український довідник типових фраз професійної комунікації </a:t>
            </a:r>
            <a:r>
              <a:rPr lang="uk-UA" sz="1400" b="1" dirty="0" smtClean="0">
                <a:solidFill>
                  <a:srgbClr val="000000"/>
                </a:solidFill>
                <a:latin typeface="Times New Roman" panose="02020603050405020304" pitchFamily="18" charset="0"/>
                <a:ea typeface="Times New Roman" panose="02020603050405020304" pitchFamily="18" charset="0"/>
              </a:rPr>
              <a:t>для працівників Державної служби України з надзвичайних ситуацій. Черкаси </a:t>
            </a:r>
            <a:r>
              <a:rPr lang="uk-UA" sz="1400" b="1" dirty="0">
                <a:solidFill>
                  <a:srgbClr val="000000"/>
                </a:solidFill>
                <a:latin typeface="Times New Roman" panose="02020603050405020304" pitchFamily="18" charset="0"/>
                <a:ea typeface="Times New Roman" panose="02020603050405020304" pitchFamily="18" charset="0"/>
              </a:rPr>
              <a:t>: ЧІПБ ім. Героїв Чорнобиля НУЦЗ України, </a:t>
            </a:r>
            <a:r>
              <a:rPr lang="uk-UA" sz="1400" b="1" dirty="0" smtClean="0">
                <a:solidFill>
                  <a:srgbClr val="000000"/>
                </a:solidFill>
                <a:latin typeface="Times New Roman" panose="02020603050405020304" pitchFamily="18" charset="0"/>
                <a:ea typeface="Times New Roman" panose="02020603050405020304" pitchFamily="18" charset="0"/>
              </a:rPr>
              <a:t>2024 40 с.</a:t>
            </a:r>
          </a:p>
          <a:p>
            <a:pPr indent="457200" algn="just">
              <a:spcAft>
                <a:spcPts val="0"/>
              </a:spcAft>
            </a:pPr>
            <a:endParaRPr lang="uk-UA" sz="1400" dirty="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Англійсько-український </a:t>
            </a:r>
            <a:r>
              <a:rPr lang="uk-UA" sz="1400" dirty="0">
                <a:solidFill>
                  <a:srgbClr val="000000"/>
                </a:solidFill>
                <a:latin typeface="Times New Roman" panose="02020603050405020304" pitchFamily="18" charset="0"/>
                <a:ea typeface="Times New Roman" panose="02020603050405020304" pitchFamily="18" charset="0"/>
              </a:rPr>
              <a:t>довідник типових фраз професійної комунікації є спеціалізованим виданням, що має на меті полегшення процесу англомовної професійної комунікації фахівців у надзвичайних ситуаціях, яка є критично важливою для ефективної ліквідації надзвичайних та кризових ситуацій та забезпечення пожежної безпеки й цивільного захисту населення. Розмовник має практичну значущість як для фахівців органів та підрозділів ДСНС України, так і здобувачів вищої </a:t>
            </a:r>
            <a:r>
              <a:rPr lang="uk-UA" sz="1400" dirty="0" smtClean="0">
                <a:solidFill>
                  <a:srgbClr val="000000"/>
                </a:solidFill>
                <a:latin typeface="Times New Roman" panose="02020603050405020304" pitchFamily="18" charset="0"/>
                <a:ea typeface="Times New Roman" panose="02020603050405020304" pitchFamily="18" charset="0"/>
              </a:rPr>
              <a:t>освіти</a:t>
            </a:r>
            <a:r>
              <a:rPr lang="uk-UA" sz="1400" b="1" dirty="0">
                <a:solidFill>
                  <a:srgbClr val="000000"/>
                </a:solidFill>
                <a:latin typeface="Times New Roman" panose="02020603050405020304" pitchFamily="18" charset="0"/>
                <a:ea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endParaRPr>
          </a:p>
        </p:txBody>
      </p:sp>
      <p:pic>
        <p:nvPicPr>
          <p:cNvPr id="3" name="Picutre 19"/>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410797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66"/>
          <p:cNvPicPr/>
          <p:nvPr/>
        </p:nvPicPr>
        <p:blipFill>
          <a:blip r:embed="rId2"/>
          <a:stretch/>
        </p:blipFill>
        <p:spPr>
          <a:xfrm>
            <a:off x="457200" y="1447800"/>
            <a:ext cx="2743200" cy="3962400"/>
          </a:xfrm>
          <a:prstGeom prst="rect">
            <a:avLst/>
          </a:prstGeom>
        </p:spPr>
      </p:pic>
      <p:sp>
        <p:nvSpPr>
          <p:cNvPr id="3" name="Прямоугольник 2"/>
          <p:cNvSpPr/>
          <p:nvPr/>
        </p:nvSpPr>
        <p:spPr>
          <a:xfrm>
            <a:off x="3886200" y="2057400"/>
            <a:ext cx="4800600" cy="738664"/>
          </a:xfrm>
          <a:prstGeom prst="rect">
            <a:avLst/>
          </a:prstGeom>
        </p:spPr>
        <p:txBody>
          <a:bodyPr wrap="square">
            <a:spAutoFit/>
          </a:bodyPr>
          <a:lstStyle/>
          <a:p>
            <a:pPr indent="457200" algn="just"/>
            <a:r>
              <a:rPr lang="uk-UA" sz="1400" b="1" dirty="0">
                <a:solidFill>
                  <a:srgbClr val="000000"/>
                </a:solidFill>
                <a:latin typeface="Times New Roman" panose="02020603050405020304" pitchFamily="18" charset="0"/>
                <a:cs typeface="Times New Roman" panose="02020603050405020304" pitchFamily="18" charset="0"/>
              </a:rPr>
              <a:t>Воєнний стан: теоретико-</a:t>
            </a:r>
            <a:r>
              <a:rPr lang="uk-UA" sz="1400" b="1" dirty="0" err="1">
                <a:solidFill>
                  <a:srgbClr val="000000"/>
                </a:solidFill>
                <a:latin typeface="Times New Roman" panose="02020603050405020304" pitchFamily="18" charset="0"/>
                <a:cs typeface="Times New Roman" panose="02020603050405020304" pitchFamily="18" charset="0"/>
              </a:rPr>
              <a:t>праксеологічні</a:t>
            </a:r>
            <a:r>
              <a:rPr lang="uk-UA" sz="1400" b="1" dirty="0">
                <a:solidFill>
                  <a:srgbClr val="000000"/>
                </a:solidFill>
                <a:latin typeface="Times New Roman" panose="02020603050405020304" pitchFamily="18" charset="0"/>
                <a:cs typeface="Times New Roman" panose="02020603050405020304" pitchFamily="18" charset="0"/>
              </a:rPr>
              <a:t> проблеми юриспруденції : </a:t>
            </a:r>
            <a:r>
              <a:rPr lang="uk-UA" sz="1400" b="1" dirty="0" err="1" smtClean="0">
                <a:solidFill>
                  <a:srgbClr val="000000"/>
                </a:solidFill>
                <a:latin typeface="Times New Roman" panose="02020603050405020304" pitchFamily="18" charset="0"/>
                <a:cs typeface="Times New Roman" panose="02020603050405020304" pitchFamily="18" charset="0"/>
              </a:rPr>
              <a:t>кол</a:t>
            </a:r>
            <a:r>
              <a:rPr lang="uk-UA" sz="1400" b="1" dirty="0" smtClean="0">
                <a:solidFill>
                  <a:srgbClr val="000000"/>
                </a:solidFill>
                <a:latin typeface="Times New Roman" panose="020206030504050203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cs typeface="Times New Roman" panose="02020603050405020304" pitchFamily="18" charset="0"/>
              </a:rPr>
              <a:t>монограф</a:t>
            </a:r>
            <a:r>
              <a:rPr lang="uk-UA" sz="1400" b="1" dirty="0" smtClean="0">
                <a:solidFill>
                  <a:srgbClr val="000000"/>
                </a:solidFill>
                <a:latin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cs typeface="Times New Roman" panose="02020603050405020304" pitchFamily="18" charset="0"/>
              </a:rPr>
              <a:t>Львів - </a:t>
            </a:r>
            <a:r>
              <a:rPr lang="uk-UA" sz="1400" b="1" dirty="0" err="1" smtClean="0">
                <a:solidFill>
                  <a:srgbClr val="000000"/>
                </a:solidFill>
                <a:latin typeface="Times New Roman" panose="02020603050405020304" pitchFamily="18" charset="0"/>
                <a:cs typeface="Times New Roman" panose="02020603050405020304" pitchFamily="18" charset="0"/>
              </a:rPr>
              <a:t>Торунь</a:t>
            </a:r>
            <a:r>
              <a:rPr lang="en-US" sz="1400" b="1" dirty="0" smtClean="0">
                <a:solidFill>
                  <a:srgbClr val="000000"/>
                </a:solidFill>
                <a:latin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cs typeface="Times New Roman" panose="02020603050405020304" pitchFamily="18" charset="0"/>
              </a:rPr>
              <a:t>2024. 508 с.</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67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1"/>
            <a:ext cx="4800600" cy="4401205"/>
          </a:xfrm>
          <a:prstGeom prst="rect">
            <a:avLst/>
          </a:prstGeom>
        </p:spPr>
        <p:txBody>
          <a:bodyPr wrap="square">
            <a:spAutoFit/>
          </a:bodyPr>
          <a:lstStyle/>
          <a:p>
            <a:pPr indent="457200" algn="just">
              <a:spcAft>
                <a:spcPts val="0"/>
              </a:spcAft>
            </a:pPr>
            <a:r>
              <a:rPr lang="ru-RU" sz="1400" b="1" dirty="0" smtClean="0">
                <a:solidFill>
                  <a:srgbClr val="000000"/>
                </a:solidFill>
                <a:latin typeface="Times New Roman" panose="02020603050405020304" pitchFamily="18" charset="0"/>
                <a:ea typeface="Times New Roman" panose="02020603050405020304" pitchFamily="18" charset="0"/>
              </a:rPr>
              <a:t>Федоренко </a:t>
            </a:r>
            <a:r>
              <a:rPr lang="uk-UA" sz="1400" b="1" dirty="0" smtClean="0">
                <a:solidFill>
                  <a:srgbClr val="000000"/>
                </a:solidFill>
                <a:latin typeface="Times New Roman" panose="02020603050405020304" pitchFamily="18" charset="0"/>
                <a:ea typeface="Times New Roman" panose="02020603050405020304" pitchFamily="18" charset="0"/>
              </a:rPr>
              <a:t>Д.</a:t>
            </a:r>
            <a:r>
              <a:rPr lang="ru-RU"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Дендаренко</a:t>
            </a:r>
            <a:r>
              <a:rPr lang="uk-UA" sz="1400" b="1" dirty="0" smtClean="0">
                <a:solidFill>
                  <a:srgbClr val="000000"/>
                </a:solidFill>
                <a:latin typeface="Times New Roman" panose="02020603050405020304" pitchFamily="18" charset="0"/>
                <a:ea typeface="Times New Roman" panose="02020603050405020304" pitchFamily="18" charset="0"/>
              </a:rPr>
              <a:t> Ю., </a:t>
            </a:r>
            <a:r>
              <a:rPr lang="uk-UA" sz="1400" b="1" dirty="0" err="1" smtClean="0">
                <a:solidFill>
                  <a:srgbClr val="000000"/>
                </a:solidFill>
                <a:latin typeface="Times New Roman" panose="02020603050405020304" pitchFamily="18" charset="0"/>
                <a:ea typeface="Times New Roman" panose="02020603050405020304" pitchFamily="18" charset="0"/>
              </a:rPr>
              <a:t>Покалюк</a:t>
            </a:r>
            <a:r>
              <a:rPr lang="uk-UA" sz="1400" b="1" dirty="0" smtClean="0">
                <a:solidFill>
                  <a:srgbClr val="000000"/>
                </a:solidFill>
                <a:latin typeface="Times New Roman" panose="02020603050405020304" pitchFamily="18" charset="0"/>
                <a:ea typeface="Times New Roman" panose="02020603050405020304" pitchFamily="18" charset="0"/>
              </a:rPr>
              <a:t> В. </a:t>
            </a:r>
            <a:r>
              <a:rPr lang="uk-UA" sz="1400" b="1" dirty="0">
                <a:solidFill>
                  <a:srgbClr val="000000"/>
                </a:solidFill>
                <a:latin typeface="Times New Roman" panose="02020603050405020304" pitchFamily="18" charset="0"/>
                <a:ea typeface="Times New Roman" panose="02020603050405020304" pitchFamily="18" charset="0"/>
              </a:rPr>
              <a:t>Вибухові речовини та боєприпаси. Класифікація, принципи та умови зберігання, організація </a:t>
            </a:r>
            <a:r>
              <a:rPr lang="uk-UA" sz="1400" b="1" dirty="0" err="1">
                <a:solidFill>
                  <a:srgbClr val="000000"/>
                </a:solidFill>
                <a:latin typeface="Times New Roman" panose="02020603050405020304" pitchFamily="18" charset="0"/>
                <a:ea typeface="Times New Roman" panose="02020603050405020304" pitchFamily="18" charset="0"/>
              </a:rPr>
              <a:t>оперативно</a:t>
            </a:r>
            <a:r>
              <a:rPr lang="uk-UA" sz="1400" b="1" dirty="0">
                <a:solidFill>
                  <a:srgbClr val="000000"/>
                </a:solidFill>
                <a:latin typeface="Times New Roman" panose="02020603050405020304" pitchFamily="18" charset="0"/>
                <a:ea typeface="Times New Roman" panose="02020603050405020304" pitchFamily="18" charset="0"/>
              </a:rPr>
              <a:t>-тактичних дій з гасіння пожеж: </a:t>
            </a:r>
            <a:r>
              <a:rPr lang="uk-UA" sz="1400" b="1" dirty="0" err="1" smtClean="0">
                <a:solidFill>
                  <a:srgbClr val="000000"/>
                </a:solidFill>
                <a:latin typeface="Times New Roman" panose="02020603050405020304" pitchFamily="18" charset="0"/>
                <a:ea typeface="Times New Roman" panose="02020603050405020304" pitchFamily="18" charset="0"/>
              </a:rPr>
              <a:t>навч</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посіб</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Черкаси : ЧІПБ ім. </a:t>
            </a:r>
            <a:r>
              <a:rPr lang="uk-UA" sz="1400" b="1" dirty="0" smtClean="0">
                <a:solidFill>
                  <a:srgbClr val="000000"/>
                </a:solidFill>
                <a:latin typeface="Times New Roman" panose="02020603050405020304" pitchFamily="18" charset="0"/>
                <a:ea typeface="Times New Roman" panose="02020603050405020304" pitchFamily="18" charset="0"/>
              </a:rPr>
              <a:t>Героїв </a:t>
            </a:r>
            <a:r>
              <a:rPr lang="uk-UA" sz="1400" b="1" dirty="0">
                <a:solidFill>
                  <a:srgbClr val="000000"/>
                </a:solidFill>
                <a:latin typeface="Times New Roman" panose="02020603050405020304" pitchFamily="18" charset="0"/>
                <a:ea typeface="Times New Roman" panose="02020603050405020304" pitchFamily="18" charset="0"/>
              </a:rPr>
              <a:t>Чорнобиля НУЦЗ України, 2024. 56 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rPr>
              <a:t>навчальному посібнику наведено систему класифікації вибухової та пожежної небезпеки вибухових речовин і боєприпасів, принципи організації їх зберігання та пожежогасіння, зокрема заходи з ліквідації наслідків застосування противником запалювальних засобів на складах вибухових речовин і боєприпасів, особливі заходи безпеки праці під час гасіння пожеж та порядок </a:t>
            </a:r>
            <a:r>
              <a:rPr lang="uk-UA" sz="1400" dirty="0" err="1">
                <a:solidFill>
                  <a:srgbClr val="000000"/>
                </a:solidFill>
                <a:latin typeface="Times New Roman" panose="02020603050405020304" pitchFamily="18" charset="0"/>
                <a:ea typeface="Times New Roman" panose="02020603050405020304" pitchFamily="18" charset="0"/>
              </a:rPr>
              <a:t>домедичної</a:t>
            </a:r>
            <a:r>
              <a:rPr lang="uk-UA" sz="1400" dirty="0">
                <a:solidFill>
                  <a:srgbClr val="000000"/>
                </a:solidFill>
                <a:latin typeface="Times New Roman" panose="02020603050405020304" pitchFamily="18" charset="0"/>
                <a:ea typeface="Times New Roman" panose="02020603050405020304" pitchFamily="18" charset="0"/>
              </a:rPr>
              <a:t> допомоги у разі отримання </a:t>
            </a:r>
            <a:r>
              <a:rPr lang="uk-UA" sz="1400" dirty="0" err="1">
                <a:solidFill>
                  <a:srgbClr val="000000"/>
                </a:solidFill>
                <a:latin typeface="Times New Roman" panose="02020603050405020304" pitchFamily="18" charset="0"/>
                <a:ea typeface="Times New Roman" panose="02020603050405020304" pitchFamily="18" charset="0"/>
              </a:rPr>
              <a:t>опіків</a:t>
            </a:r>
            <a:r>
              <a:rPr lang="uk-UA" sz="1400" dirty="0">
                <a:solidFill>
                  <a:srgbClr val="000000"/>
                </a:solidFill>
                <a:latin typeface="Times New Roman" panose="02020603050405020304" pitchFamily="18" charset="0"/>
                <a:ea typeface="Times New Roman" panose="02020603050405020304" pitchFamily="18" charset="0"/>
              </a:rPr>
              <a:t> від запалювальних сумішей.</a:t>
            </a:r>
            <a:endParaRPr lang="ru-RU" sz="1400" dirty="0">
              <a:latin typeface="Times New Roman" panose="02020603050405020304" pitchFamily="18" charset="0"/>
              <a:ea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rPr>
              <a:t>Навчальний посібник призначений для працівників структурних підрозділів </a:t>
            </a:r>
            <a:r>
              <a:rPr lang="uk-UA" sz="1400" dirty="0" err="1" smtClean="0">
                <a:solidFill>
                  <a:srgbClr val="000000"/>
                </a:solidFill>
                <a:latin typeface="Times New Roman" panose="02020603050405020304" pitchFamily="18" charset="0"/>
                <a:ea typeface="Times New Roman" panose="02020603050405020304" pitchFamily="18" charset="0"/>
              </a:rPr>
              <a:t>оперативно</a:t>
            </a:r>
            <a:r>
              <a:rPr lang="uk-UA" sz="1400" dirty="0" smtClean="0">
                <a:solidFill>
                  <a:srgbClr val="000000"/>
                </a:solidFill>
                <a:latin typeface="Times New Roman" panose="02020603050405020304" pitchFamily="18" charset="0"/>
                <a:ea typeface="Times New Roman" panose="02020603050405020304" pitchFamily="18" charset="0"/>
              </a:rPr>
              <a:t>-рятувальної </a:t>
            </a:r>
            <a:r>
              <a:rPr lang="uk-UA" sz="1400" dirty="0">
                <a:solidFill>
                  <a:srgbClr val="000000"/>
                </a:solidFill>
                <a:latin typeface="Times New Roman" panose="02020603050405020304" pitchFamily="18" charset="0"/>
                <a:ea typeface="Times New Roman" panose="02020603050405020304" pitchFamily="18" charset="0"/>
              </a:rPr>
              <a:t>служби цивільного захисту, науково-педагогічних і педагогічних працівників, здобувачів освіти в галузі знань «Цивільна безпека».</a:t>
            </a:r>
            <a:endParaRPr lang="ru-RU" sz="1400" dirty="0">
              <a:effectLst/>
              <a:latin typeface="Times New Roman" panose="02020603050405020304" pitchFamily="18" charset="0"/>
              <a:ea typeface="Times New Roman" panose="02020603050405020304" pitchFamily="18" charset="0"/>
            </a:endParaRPr>
          </a:p>
        </p:txBody>
      </p:sp>
      <p:pic>
        <p:nvPicPr>
          <p:cNvPr id="3" name="Picutre 18"/>
          <p:cNvPicPr/>
          <p:nvPr/>
        </p:nvPicPr>
        <p:blipFill>
          <a:blip r:embed="rId2"/>
          <a:stretch/>
        </p:blipFill>
        <p:spPr>
          <a:xfrm>
            <a:off x="457200" y="1447801"/>
            <a:ext cx="2743200" cy="4038600"/>
          </a:xfrm>
          <a:prstGeom prst="rect">
            <a:avLst/>
          </a:prstGeom>
        </p:spPr>
      </p:pic>
    </p:spTree>
    <p:extLst>
      <p:ext uri="{BB962C8B-B14F-4D97-AF65-F5344CB8AC3E}">
        <p14:creationId xmlns:p14="http://schemas.microsoft.com/office/powerpoint/2010/main" val="959414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185761"/>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Данченко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Ю. М. Оцінка екологічних збитків та забруднення довкілля об’єктами військової діяльності :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метод.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рек</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до виконання розрахункового завдання. Харків : НА НГУ, 2024,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30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a:t>
            </a:r>
            <a:endParaRPr lang="ru-RU" sz="1400" b="1" dirty="0">
              <a:latin typeface="Times New Roman" panose="02020603050405020304" pitchFamily="18" charset="0"/>
              <a:ea typeface="Cambria" panose="020405030504060302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Розроблено відповідно до освітніх програм Національної академії Національної гвардії України з метою забезпечення вивчення дисциплін «Безпека професійної діяльності» та «Безпека військової діяльності». Наведено теоретичні основи тематики, що пропонується для вивчення, приклади розв’язання типових завдань, варіанти завдань та механізм визначення свого варіанту.</a:t>
            </a:r>
            <a:endParaRPr lang="ru-RU" sz="1400" dirty="0">
              <a:latin typeface="Times New Roman" panose="02020603050405020304" pitchFamily="18" charset="0"/>
              <a:ea typeface="Arial" panose="020B0604020202020204" pitchFamily="34"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Методичні рекомендації призначені курсантам спеціальностей 251 Державна безпека, 254 Забезпечення військ (сил) та 255 Озброєння та військова техніка і здобувачам вищої освіти спеціальностей 053 Психологія, 073 Менеджмент та 274 Автомобільний транспорт, для відпрацювання групових занять і самостійного вивчення дисципліни при очній, заочній та дистанційній формах навчання</a:t>
            </a: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ru-RU" sz="1400"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Picutre 17"/>
          <p:cNvPicPr/>
          <p:nvPr/>
        </p:nvPicPr>
        <p:blipFill>
          <a:blip r:embed="rId2"/>
          <a:stretch/>
        </p:blipFill>
        <p:spPr>
          <a:xfrm>
            <a:off x="457200" y="1399697"/>
            <a:ext cx="2743200" cy="4086703"/>
          </a:xfrm>
          <a:prstGeom prst="rect">
            <a:avLst/>
          </a:prstGeom>
        </p:spPr>
      </p:pic>
    </p:spTree>
    <p:extLst>
      <p:ext uri="{BB962C8B-B14F-4D97-AF65-F5344CB8AC3E}">
        <p14:creationId xmlns:p14="http://schemas.microsoft.com/office/powerpoint/2010/main" val="2774776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4185761"/>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rPr>
              <a:t>Особливості </a:t>
            </a:r>
            <a:r>
              <a:rPr lang="uk-UA" sz="1400" b="1" dirty="0">
                <a:solidFill>
                  <a:srgbClr val="000000"/>
                </a:solidFill>
                <a:latin typeface="Times New Roman" panose="02020603050405020304" pitchFamily="18" charset="0"/>
                <a:ea typeface="Times New Roman" panose="02020603050405020304" pitchFamily="18" charset="0"/>
              </a:rPr>
              <a:t>підготовки водіїв з порушенням органів слуху до виконання практичних вправ з керування транспортним засобом : </a:t>
            </a:r>
            <a:r>
              <a:rPr lang="uk-UA" sz="1400" b="1" dirty="0" smtClean="0">
                <a:solidFill>
                  <a:srgbClr val="000000"/>
                </a:solidFill>
                <a:latin typeface="Times New Roman" panose="02020603050405020304" pitchFamily="18" charset="0"/>
                <a:ea typeface="Times New Roman" panose="02020603050405020304" pitchFamily="18" charset="0"/>
              </a:rPr>
              <a:t>метод. </a:t>
            </a:r>
            <a:r>
              <a:rPr lang="uk-UA" sz="1400" b="1" dirty="0" err="1" smtClean="0">
                <a:solidFill>
                  <a:srgbClr val="000000"/>
                </a:solidFill>
                <a:latin typeface="Times New Roman" panose="02020603050405020304" pitchFamily="18" charset="0"/>
                <a:ea typeface="Times New Roman" panose="02020603050405020304" pitchFamily="18" charset="0"/>
              </a:rPr>
              <a:t>рек</a:t>
            </a:r>
            <a:r>
              <a:rPr lang="uk-UA" sz="1400" b="1" dirty="0" smtClean="0">
                <a:solidFill>
                  <a:srgbClr val="000000"/>
                </a:solidFill>
                <a:latin typeface="Times New Roman" panose="02020603050405020304" pitchFamily="18" charset="0"/>
                <a:ea typeface="Times New Roman" panose="02020603050405020304" pitchFamily="18" charset="0"/>
              </a:rPr>
              <a:t>. / уклад</a:t>
            </a:r>
            <a:r>
              <a:rPr lang="uk-UA" sz="1400" b="1" dirty="0">
                <a:solidFill>
                  <a:srgbClr val="000000"/>
                </a:solidFill>
                <a:latin typeface="Times New Roman" panose="02020603050405020304" pitchFamily="18" charset="0"/>
                <a:ea typeface="Times New Roman" panose="02020603050405020304" pitchFamily="18" charset="0"/>
              </a:rPr>
              <a:t>.: Боровик М. </a:t>
            </a:r>
            <a:r>
              <a:rPr lang="uk-UA" sz="1400" b="1" dirty="0" smtClean="0">
                <a:solidFill>
                  <a:srgbClr val="000000"/>
                </a:solidFill>
                <a:latin typeface="Times New Roman" panose="02020603050405020304" pitchFamily="18" charset="0"/>
                <a:ea typeface="Times New Roman" panose="02020603050405020304" pitchFamily="18" charset="0"/>
              </a:rPr>
              <a:t>О. та ін.; </a:t>
            </a:r>
            <a:r>
              <a:rPr lang="uk-UA" sz="1400" b="1" dirty="0">
                <a:solidFill>
                  <a:srgbClr val="000000"/>
                </a:solidFill>
                <a:latin typeface="Times New Roman" panose="02020603050405020304" pitchFamily="18" charset="0"/>
                <a:ea typeface="Times New Roman" panose="02020603050405020304" pitchFamily="18" charset="0"/>
              </a:rPr>
              <a:t>МВС України, </a:t>
            </a:r>
            <a:r>
              <a:rPr lang="uk-UA" sz="1400" b="1" dirty="0" err="1">
                <a:solidFill>
                  <a:srgbClr val="000000"/>
                </a:solidFill>
                <a:latin typeface="Times New Roman" panose="02020603050405020304" pitchFamily="18" charset="0"/>
                <a:ea typeface="Times New Roman" panose="02020603050405020304" pitchFamily="18" charset="0"/>
              </a:rPr>
              <a:t>Харк</a:t>
            </a:r>
            <a:r>
              <a:rPr lang="uk-UA" sz="1400" b="1" dirty="0">
                <a:solidFill>
                  <a:srgbClr val="000000"/>
                </a:solidFill>
                <a:latin typeface="Times New Roman" panose="02020603050405020304" pitchFamily="18" charset="0"/>
                <a:ea typeface="Times New Roman" panose="02020603050405020304" pitchFamily="18" charset="0"/>
              </a:rPr>
              <a:t>. </a:t>
            </a:r>
            <a:r>
              <a:rPr lang="uk-UA" sz="1400" b="1" dirty="0" err="1">
                <a:solidFill>
                  <a:srgbClr val="000000"/>
                </a:solidFill>
                <a:latin typeface="Times New Roman" panose="02020603050405020304" pitchFamily="18" charset="0"/>
                <a:ea typeface="Times New Roman" panose="02020603050405020304" pitchFamily="18" charset="0"/>
              </a:rPr>
              <a:t>нац</a:t>
            </a:r>
            <a:r>
              <a:rPr lang="uk-UA" sz="1400" b="1" dirty="0">
                <a:solidFill>
                  <a:srgbClr val="000000"/>
                </a:solidFill>
                <a:latin typeface="Times New Roman" panose="02020603050405020304" pitchFamily="18" charset="0"/>
                <a:ea typeface="Times New Roman" panose="02020603050405020304" pitchFamily="18" charset="0"/>
              </a:rPr>
              <a:t>. ун-т </a:t>
            </a:r>
            <a:r>
              <a:rPr lang="uk-UA" sz="1400" b="1" dirty="0" err="1" smtClean="0">
                <a:solidFill>
                  <a:srgbClr val="000000"/>
                </a:solidFill>
                <a:latin typeface="Times New Roman" panose="02020603050405020304" pitchFamily="18" charset="0"/>
                <a:ea typeface="Times New Roman" panose="02020603050405020304" pitchFamily="18" charset="0"/>
              </a:rPr>
              <a:t>внутр</a:t>
            </a:r>
            <a:r>
              <a:rPr lang="uk-UA" sz="1400" b="1" dirty="0" smtClean="0">
                <a:solidFill>
                  <a:srgbClr val="000000"/>
                </a:solidFill>
                <a:latin typeface="Times New Roman" panose="02020603050405020304" pitchFamily="18" charset="0"/>
                <a:ea typeface="Times New Roman" panose="02020603050405020304" pitchFamily="18" charset="0"/>
              </a:rPr>
              <a:t>. справ. </a:t>
            </a:r>
            <a:r>
              <a:rPr lang="uk-UA" sz="1400" b="1" dirty="0">
                <a:solidFill>
                  <a:srgbClr val="000000"/>
                </a:solidFill>
                <a:latin typeface="Times New Roman" panose="02020603050405020304" pitchFamily="18" charset="0"/>
                <a:ea typeface="Times New Roman" panose="02020603050405020304" pitchFamily="18" charset="0"/>
              </a:rPr>
              <a:t>Кам’янець-Подільський: Видавець ПП </a:t>
            </a:r>
            <a:r>
              <a:rPr lang="uk-UA" sz="1400" b="1" dirty="0" err="1">
                <a:solidFill>
                  <a:srgbClr val="000000"/>
                </a:solidFill>
                <a:latin typeface="Times New Roman" panose="02020603050405020304" pitchFamily="18" charset="0"/>
                <a:ea typeface="Times New Roman" panose="02020603050405020304" pitchFamily="18" charset="0"/>
              </a:rPr>
              <a:t>Зволейко</a:t>
            </a:r>
            <a:r>
              <a:rPr lang="uk-UA" sz="1400" b="1" dirty="0">
                <a:solidFill>
                  <a:srgbClr val="000000"/>
                </a:solidFill>
                <a:latin typeface="Times New Roman" panose="02020603050405020304" pitchFamily="18" charset="0"/>
                <a:ea typeface="Times New Roman" panose="02020603050405020304" pitchFamily="18" charset="0"/>
              </a:rPr>
              <a:t> Д.Г., 2024. </a:t>
            </a:r>
            <a:r>
              <a:rPr lang="uk-UA" sz="1400" b="1" dirty="0" smtClean="0">
                <a:solidFill>
                  <a:srgbClr val="000000"/>
                </a:solidFill>
                <a:latin typeface="Times New Roman" panose="02020603050405020304" pitchFamily="18" charset="0"/>
                <a:ea typeface="Times New Roman" panose="02020603050405020304" pitchFamily="18" charset="0"/>
              </a:rPr>
              <a:t>28 </a:t>
            </a:r>
            <a:r>
              <a:rPr lang="uk-UA" sz="1400" b="1" dirty="0" smtClean="0">
                <a:solidFill>
                  <a:srgbClr val="000000"/>
                </a:solidFill>
                <a:latin typeface="Times New Roman" panose="02020603050405020304" pitchFamily="18" charset="0"/>
                <a:ea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Методичні рекомендації </a:t>
            </a:r>
            <a:r>
              <a:rPr lang="uk-UA" sz="1400" dirty="0">
                <a:solidFill>
                  <a:srgbClr val="000000"/>
                </a:solidFill>
                <a:latin typeface="Times New Roman" panose="02020603050405020304" pitchFamily="18" charset="0"/>
                <a:ea typeface="Times New Roman" panose="02020603050405020304" pitchFamily="18" charset="0"/>
              </a:rPr>
              <a:t>призначені для інструкторів автошкіл для осіб </a:t>
            </a:r>
            <a:r>
              <a:rPr lang="uk-UA" sz="1400" dirty="0" smtClean="0">
                <a:solidFill>
                  <a:srgbClr val="000000"/>
                </a:solidFill>
                <a:latin typeface="Times New Roman" panose="02020603050405020304" pitchFamily="18" charset="0"/>
                <a:ea typeface="Times New Roman" panose="02020603050405020304" pitchFamily="18" charset="0"/>
              </a:rPr>
              <a:t>з інвалідністю під час проведення ними </a:t>
            </a:r>
            <a:r>
              <a:rPr lang="uk-UA" sz="1400" dirty="0">
                <a:solidFill>
                  <a:srgbClr val="000000"/>
                </a:solidFill>
                <a:latin typeface="Times New Roman" panose="02020603050405020304" pitchFamily="18" charset="0"/>
                <a:ea typeface="Times New Roman" panose="02020603050405020304" pitchFamily="18" charset="0"/>
              </a:rPr>
              <a:t>теоретичних і практичних </a:t>
            </a:r>
            <a:r>
              <a:rPr lang="uk-UA" sz="1400" dirty="0" smtClean="0">
                <a:solidFill>
                  <a:srgbClr val="000000"/>
                </a:solidFill>
                <a:latin typeface="Times New Roman" panose="02020603050405020304" pitchFamily="18" charset="0"/>
                <a:ea typeface="Times New Roman" panose="02020603050405020304" pitchFamily="18" charset="0"/>
              </a:rPr>
              <a:t>занять з особами, що мають порушення </a:t>
            </a:r>
            <a:r>
              <a:rPr lang="uk-UA" sz="1400" dirty="0">
                <a:solidFill>
                  <a:srgbClr val="000000"/>
                </a:solidFill>
                <a:latin typeface="Times New Roman" panose="02020603050405020304" pitchFamily="18" charset="0"/>
                <a:ea typeface="Times New Roman" panose="02020603050405020304" pitchFamily="18" charset="0"/>
              </a:rPr>
              <a:t>слуху, та мають за мету зробити більш якісним </a:t>
            </a:r>
            <a:r>
              <a:rPr lang="uk-UA" sz="1400" dirty="0" smtClean="0">
                <a:solidFill>
                  <a:srgbClr val="000000"/>
                </a:solidFill>
                <a:latin typeface="Times New Roman" panose="02020603050405020304" pitchFamily="18" charset="0"/>
                <a:ea typeface="Times New Roman" panose="02020603050405020304" pitchFamily="18" charset="0"/>
              </a:rPr>
              <a:t>і </a:t>
            </a:r>
            <a:r>
              <a:rPr lang="uk-UA" sz="1400" dirty="0">
                <a:solidFill>
                  <a:srgbClr val="000000"/>
                </a:solidFill>
                <a:latin typeface="Times New Roman" panose="02020603050405020304" pitchFamily="18" charset="0"/>
                <a:ea typeface="Times New Roman" panose="02020603050405020304" pitchFamily="18" charset="0"/>
              </a:rPr>
              <a:t>змістовним процес навчання вказаних осіб з метою отримання ними посвідчення водія категорії «В», а також для самостійної підготовки вдосконалення навиків практичного керування транспортним </a:t>
            </a:r>
            <a:r>
              <a:rPr lang="uk-UA" sz="1400" dirty="0" smtClean="0">
                <a:solidFill>
                  <a:srgbClr val="000000"/>
                </a:solidFill>
                <a:latin typeface="Times New Roman" panose="02020603050405020304" pitchFamily="18" charset="0"/>
                <a:ea typeface="Times New Roman" panose="02020603050405020304" pitchFamily="18" charset="0"/>
              </a:rPr>
              <a:t>засобом.</a:t>
            </a: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rPr>
              <a:t> Розроблені у відповідності з </a:t>
            </a:r>
            <a:r>
              <a:rPr lang="uk-UA" sz="1400" dirty="0">
                <a:solidFill>
                  <a:srgbClr val="000000"/>
                </a:solidFill>
                <a:latin typeface="Times New Roman" panose="02020603050405020304" pitchFamily="18" charset="0"/>
                <a:ea typeface="Times New Roman" panose="02020603050405020304" pitchFamily="18" charset="0"/>
              </a:rPr>
              <a:t>вимогами діючих нормативно-правових актів </a:t>
            </a:r>
            <a:r>
              <a:rPr lang="uk-UA" sz="1400" dirty="0" smtClean="0">
                <a:solidFill>
                  <a:srgbClr val="000000"/>
                </a:solidFill>
                <a:latin typeface="Times New Roman" panose="02020603050405020304" pitchFamily="18" charset="0"/>
                <a:ea typeface="Times New Roman" panose="02020603050405020304" pitchFamily="18" charset="0"/>
              </a:rPr>
              <a:t>регламентують підготовку осіб </a:t>
            </a:r>
            <a:r>
              <a:rPr lang="uk-UA" sz="1400" dirty="0">
                <a:solidFill>
                  <a:srgbClr val="000000"/>
                </a:solidFill>
                <a:latin typeface="Times New Roman" panose="02020603050405020304" pitchFamily="18" charset="0"/>
                <a:ea typeface="Times New Roman" panose="02020603050405020304" pitchFamily="18" charset="0"/>
              </a:rPr>
              <a:t>до отримання </a:t>
            </a:r>
            <a:r>
              <a:rPr lang="uk-UA" sz="1400" dirty="0" smtClean="0">
                <a:solidFill>
                  <a:srgbClr val="000000"/>
                </a:solidFill>
                <a:latin typeface="Times New Roman" panose="02020603050405020304" pitchFamily="18" charset="0"/>
                <a:ea typeface="Times New Roman" panose="02020603050405020304" pitchFamily="18" charset="0"/>
              </a:rPr>
              <a:t>водійського посвідчення, </a:t>
            </a:r>
            <a:r>
              <a:rPr lang="uk-UA" sz="1400" dirty="0">
                <a:solidFill>
                  <a:srgbClr val="000000"/>
                </a:solidFill>
                <a:latin typeface="Times New Roman" panose="02020603050405020304" pitchFamily="18" charset="0"/>
                <a:ea typeface="Times New Roman" panose="02020603050405020304" pitchFamily="18" charset="0"/>
              </a:rPr>
              <a:t>а </a:t>
            </a:r>
            <a:r>
              <a:rPr lang="uk-UA" sz="1400" dirty="0" smtClean="0">
                <a:solidFill>
                  <a:srgbClr val="000000"/>
                </a:solidFill>
                <a:latin typeface="Times New Roman" panose="02020603050405020304" pitchFamily="18" charset="0"/>
                <a:ea typeface="Times New Roman" panose="02020603050405020304" pitchFamily="18" charset="0"/>
              </a:rPr>
              <a:t>також </a:t>
            </a:r>
            <a:r>
              <a:rPr lang="uk-UA" sz="1400" dirty="0">
                <a:solidFill>
                  <a:srgbClr val="000000"/>
                </a:solidFill>
                <a:latin typeface="Times New Roman" panose="02020603050405020304" pitchFamily="18" charset="0"/>
                <a:ea typeface="Times New Roman" panose="02020603050405020304" pitchFamily="18" charset="0"/>
              </a:rPr>
              <a:t>соціальну адаптацію та навчання осіб з порушеннями слуху. </a:t>
            </a:r>
            <a:endParaRPr lang="ru-RU" sz="1400" dirty="0">
              <a:effectLst/>
              <a:latin typeface="Times New Roman" panose="02020603050405020304" pitchFamily="18" charset="0"/>
              <a:ea typeface="Times New Roman" panose="02020603050405020304" pitchFamily="18" charset="0"/>
            </a:endParaRPr>
          </a:p>
        </p:txBody>
      </p:sp>
      <p:pic>
        <p:nvPicPr>
          <p:cNvPr id="3" name="Picutre 15"/>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378519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5047536"/>
          </a:xfrm>
          <a:prstGeom prst="rect">
            <a:avLst/>
          </a:prstGeom>
        </p:spPr>
        <p:txBody>
          <a:bodyPr wrap="square">
            <a:spAutoFit/>
          </a:bodyPr>
          <a:lstStyle/>
          <a:p>
            <a:pPr indent="457200" algn="just"/>
            <a:r>
              <a:rPr lang="uk-UA" sz="1400" b="1" dirty="0" smtClean="0">
                <a:solidFill>
                  <a:srgbClr val="000000"/>
                </a:solidFill>
                <a:latin typeface="Times New Roman" panose="02020603050405020304" pitchFamily="18" charset="0"/>
                <a:ea typeface="Times New Roman" panose="02020603050405020304" pitchFamily="18" charset="0"/>
              </a:rPr>
              <a:t>Психологічні </a:t>
            </a:r>
            <a:r>
              <a:rPr lang="uk-UA" sz="1400" b="1" dirty="0">
                <a:solidFill>
                  <a:srgbClr val="000000"/>
                </a:solidFill>
                <a:latin typeface="Times New Roman" panose="02020603050405020304" pitchFamily="18" charset="0"/>
                <a:ea typeface="Times New Roman" panose="02020603050405020304" pitchFamily="18" charset="0"/>
              </a:rPr>
              <a:t>наслідки війни: міждисциплінарний нарис про Харківщину та її мешканців : монографія / О. О</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rPr>
              <a:t>Євдокімова</a:t>
            </a:r>
            <a:r>
              <a:rPr lang="uk-UA" sz="1400" b="1" dirty="0" smtClean="0">
                <a:solidFill>
                  <a:srgbClr val="000000"/>
                </a:solidFill>
                <a:latin typeface="Times New Roman" panose="02020603050405020304" pitchFamily="18" charset="0"/>
                <a:ea typeface="Times New Roman" panose="02020603050405020304" pitchFamily="18" charset="0"/>
              </a:rPr>
              <a:t> </a:t>
            </a:r>
            <a:r>
              <a:rPr lang="ru-RU" sz="1400" b="1" dirty="0" smtClean="0">
                <a:solidFill>
                  <a:srgbClr val="000000"/>
                </a:solidFill>
                <a:latin typeface="Times New Roman" panose="02020603050405020304" pitchFamily="18" charset="0"/>
                <a:ea typeface="Times New Roman" panose="02020603050405020304" pitchFamily="18" charset="0"/>
              </a:rPr>
              <a:t>та </a:t>
            </a:r>
            <a:r>
              <a:rPr lang="uk-UA" sz="1400" b="1" dirty="0" smtClean="0">
                <a:solidFill>
                  <a:srgbClr val="000000"/>
                </a:solidFill>
                <a:latin typeface="Times New Roman" panose="02020603050405020304" pitchFamily="18" charset="0"/>
                <a:ea typeface="Times New Roman" panose="02020603050405020304" pitchFamily="18" charset="0"/>
              </a:rPr>
              <a:t>ін.; за </a:t>
            </a:r>
            <a:r>
              <a:rPr lang="uk-UA" sz="1400" b="1" dirty="0" err="1">
                <a:solidFill>
                  <a:srgbClr val="000000"/>
                </a:solidFill>
                <a:latin typeface="Times New Roman" panose="02020603050405020304" pitchFamily="18" charset="0"/>
                <a:ea typeface="Times New Roman" panose="02020603050405020304" pitchFamily="18" charset="0"/>
              </a:rPr>
              <a:t>заг</a:t>
            </a:r>
            <a:r>
              <a:rPr lang="uk-UA" sz="1400" b="1" dirty="0">
                <a:solidFill>
                  <a:srgbClr val="000000"/>
                </a:solidFill>
                <a:latin typeface="Times New Roman" panose="02020603050405020304" pitchFamily="18" charset="0"/>
                <a:ea typeface="Times New Roman" panose="02020603050405020304" pitchFamily="18" charset="0"/>
              </a:rPr>
              <a:t>. ред</a:t>
            </a:r>
            <a:r>
              <a:rPr lang="uk-UA" sz="1400" b="1" dirty="0" smtClean="0">
                <a:solidFill>
                  <a:srgbClr val="000000"/>
                </a:solidFill>
                <a:latin typeface="Times New Roman" panose="02020603050405020304" pitchFamily="18" charset="0"/>
                <a:ea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rPr>
              <a:t>В. В. </a:t>
            </a:r>
            <a:r>
              <a:rPr lang="uk-UA" sz="1400" b="1" dirty="0" err="1">
                <a:solidFill>
                  <a:srgbClr val="000000"/>
                </a:solidFill>
                <a:latin typeface="Times New Roman" panose="02020603050405020304" pitchFamily="18" charset="0"/>
                <a:ea typeface="Times New Roman" panose="02020603050405020304" pitchFamily="18" charset="0"/>
              </a:rPr>
              <a:t>Сокуренка</a:t>
            </a:r>
            <a:r>
              <a:rPr lang="uk-UA" sz="1400" b="1" dirty="0">
                <a:solidFill>
                  <a:srgbClr val="000000"/>
                </a:solidFill>
                <a:latin typeface="Times New Roman" panose="02020603050405020304" pitchFamily="18" charset="0"/>
                <a:ea typeface="Times New Roman" panose="02020603050405020304" pitchFamily="18" charset="0"/>
              </a:rPr>
              <a:t>; Харківський національний університет внутрішніх справ. </a:t>
            </a:r>
            <a:r>
              <a:rPr lang="uk-UA" sz="1400" b="1" dirty="0" smtClean="0">
                <a:solidFill>
                  <a:srgbClr val="000000"/>
                </a:solidFill>
                <a:latin typeface="Times New Roman" panose="02020603050405020304" pitchFamily="18" charset="0"/>
                <a:ea typeface="Times New Roman" panose="02020603050405020304" pitchFamily="18" charset="0"/>
              </a:rPr>
              <a:t>Харків </a:t>
            </a:r>
            <a:r>
              <a:rPr lang="uk-UA" sz="1400" b="1" dirty="0">
                <a:solidFill>
                  <a:srgbClr val="000000"/>
                </a:solidFill>
                <a:latin typeface="Times New Roman" panose="02020603050405020304" pitchFamily="18" charset="0"/>
                <a:ea typeface="Times New Roman" panose="02020603050405020304" pitchFamily="18" charset="0"/>
              </a:rPr>
              <a:t>: Право, 2024. </a:t>
            </a:r>
            <a:r>
              <a:rPr lang="uk-UA" sz="1400" b="1" dirty="0" smtClean="0">
                <a:solidFill>
                  <a:srgbClr val="000000"/>
                </a:solidFill>
                <a:latin typeface="Times New Roman" panose="02020603050405020304" pitchFamily="18" charset="0"/>
                <a:ea typeface="Times New Roman" panose="02020603050405020304" pitchFamily="18" charset="0"/>
              </a:rPr>
              <a:t>412 </a:t>
            </a:r>
            <a:r>
              <a:rPr lang="uk-UA" sz="1400" b="1" dirty="0">
                <a:solidFill>
                  <a:srgbClr val="000000"/>
                </a:solidFill>
                <a:latin typeface="Times New Roman" panose="02020603050405020304" pitchFamily="18" charset="0"/>
                <a:ea typeface="Times New Roman" panose="02020603050405020304" pitchFamily="18" charset="0"/>
              </a:rPr>
              <a:t>с. </a:t>
            </a:r>
            <a:endParaRPr lang="ru-RU" sz="1400" b="1" dirty="0">
              <a:latin typeface="Times New Roman" panose="02020603050405020304" pitchFamily="18" charset="0"/>
              <a:ea typeface="Times New Roman" panose="02020603050405020304" pitchFamily="18" charset="0"/>
            </a:endParaRPr>
          </a:p>
          <a:p>
            <a:pPr indent="457200" algn="just"/>
            <a:endParaRPr lang="uk-UA" sz="1400" b="1" dirty="0" smtClean="0">
              <a:solidFill>
                <a:srgbClr val="000000"/>
              </a:solidFill>
              <a:latin typeface="Times New Roman" panose="02020603050405020304" pitchFamily="18" charset="0"/>
              <a:ea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rPr>
              <a:t>Монографія </a:t>
            </a:r>
            <a:r>
              <a:rPr lang="uk-UA" sz="1400" dirty="0">
                <a:solidFill>
                  <a:srgbClr val="000000"/>
                </a:solidFill>
                <a:latin typeface="Times New Roman" panose="02020603050405020304" pitchFamily="18" charset="0"/>
                <a:ea typeface="Times New Roman" panose="02020603050405020304" pitchFamily="18" charset="0"/>
              </a:rPr>
              <a:t>базується на результатах емпіричного дослідження, проведеного авторами </a:t>
            </a:r>
            <a:r>
              <a:rPr lang="uk-UA" sz="1400" dirty="0" smtClean="0">
                <a:solidFill>
                  <a:srgbClr val="000000"/>
                </a:solidFill>
                <a:latin typeface="Times New Roman" panose="02020603050405020304" pitchFamily="18" charset="0"/>
                <a:ea typeface="Times New Roman" panose="02020603050405020304" pitchFamily="18" charset="0"/>
              </a:rPr>
              <a:t>(онлайн-опитування</a:t>
            </a:r>
            <a:r>
              <a:rPr lang="uk-UA" sz="1400" dirty="0">
                <a:solidFill>
                  <a:srgbClr val="000000"/>
                </a:solidFill>
                <a:latin typeface="Times New Roman" panose="02020603050405020304" pitchFamily="18" charset="0"/>
                <a:ea typeface="Times New Roman" panose="02020603050405020304" pitchFamily="18" charset="0"/>
              </a:rPr>
              <a:t>). Основу інструментарію склали </a:t>
            </a:r>
            <a:r>
              <a:rPr lang="uk-UA" sz="1400" dirty="0" err="1">
                <a:solidFill>
                  <a:srgbClr val="000000"/>
                </a:solidFill>
                <a:latin typeface="Times New Roman" panose="02020603050405020304" pitchFamily="18" charset="0"/>
                <a:ea typeface="Times New Roman" panose="02020603050405020304" pitchFamily="18" charset="0"/>
              </a:rPr>
              <a:t>психодіагностичні</a:t>
            </a:r>
            <a:r>
              <a:rPr lang="uk-UA" sz="1400" dirty="0">
                <a:solidFill>
                  <a:srgbClr val="000000"/>
                </a:solidFill>
                <a:latin typeface="Times New Roman" panose="02020603050405020304" pitchFamily="18" charset="0"/>
                <a:ea typeface="Times New Roman" panose="02020603050405020304" pitchFamily="18" charset="0"/>
              </a:rPr>
              <a:t> методики: 1) «Модифікована шкала суб’єктивного благополуччя </a:t>
            </a:r>
            <a:r>
              <a:rPr lang="uk-UA" sz="1400" dirty="0" err="1">
                <a:solidFill>
                  <a:srgbClr val="000000"/>
                </a:solidFill>
                <a:latin typeface="Times New Roman" panose="02020603050405020304" pitchFamily="18" charset="0"/>
                <a:ea typeface="Times New Roman" panose="02020603050405020304" pitchFamily="18" charset="0"/>
              </a:rPr>
              <a:t>БіБіСі</a:t>
            </a:r>
            <a:r>
              <a:rPr lang="uk-UA" sz="1400" dirty="0">
                <a:solidFill>
                  <a:srgbClr val="000000"/>
                </a:solidFill>
                <a:latin typeface="Times New Roman" panose="02020603050405020304" pitchFamily="18" charset="0"/>
                <a:ea typeface="Times New Roman" panose="02020603050405020304" pitchFamily="18" charset="0"/>
              </a:rPr>
              <a:t>»; 2) «Опитувальник нервово-психічного напруження» (Т. А </a:t>
            </a:r>
            <a:r>
              <a:rPr lang="uk-UA" sz="1400" dirty="0" err="1">
                <a:solidFill>
                  <a:srgbClr val="000000"/>
                </a:solidFill>
                <a:latin typeface="Times New Roman" panose="02020603050405020304" pitchFamily="18" charset="0"/>
                <a:ea typeface="Times New Roman" panose="02020603050405020304" pitchFamily="18" charset="0"/>
              </a:rPr>
              <a:t>Нємчин</a:t>
            </a:r>
            <a:r>
              <a:rPr lang="uk-UA" sz="1400" dirty="0">
                <a:solidFill>
                  <a:srgbClr val="000000"/>
                </a:solidFill>
                <a:latin typeface="Times New Roman" panose="02020603050405020304" pitchFamily="18" charset="0"/>
                <a:ea typeface="Times New Roman" panose="02020603050405020304" pitchFamily="18" charset="0"/>
              </a:rPr>
              <a:t>); «Опитувальник травматичного стресу» (І. О. </a:t>
            </a:r>
            <a:r>
              <a:rPr lang="uk-UA" sz="1400" dirty="0" err="1">
                <a:solidFill>
                  <a:srgbClr val="000000"/>
                </a:solidFill>
                <a:latin typeface="Times New Roman" panose="02020603050405020304" pitchFamily="18" charset="0"/>
                <a:ea typeface="Times New Roman" panose="02020603050405020304" pitchFamily="18" charset="0"/>
              </a:rPr>
              <a:t>Котєнєв</a:t>
            </a:r>
            <a:r>
              <a:rPr lang="uk-UA" sz="1400" dirty="0">
                <a:solidFill>
                  <a:srgbClr val="000000"/>
                </a:solidFill>
                <a:latin typeface="Times New Roman" panose="02020603050405020304" pitchFamily="18" charset="0"/>
                <a:ea typeface="Times New Roman" panose="02020603050405020304" pitchFamily="18" charset="0"/>
              </a:rPr>
              <a:t>). </a:t>
            </a:r>
            <a:endParaRPr lang="uk-UA" sz="1400" dirty="0" smtClean="0">
              <a:solidFill>
                <a:srgbClr val="000000"/>
              </a:solidFill>
              <a:latin typeface="Times New Roman" panose="02020603050405020304" pitchFamily="18" charset="0"/>
              <a:ea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rPr>
              <a:t>Монографія </a:t>
            </a:r>
            <a:r>
              <a:rPr lang="uk-UA" sz="1400" dirty="0">
                <a:solidFill>
                  <a:srgbClr val="000000"/>
                </a:solidFill>
                <a:latin typeface="Times New Roman" panose="02020603050405020304" pitchFamily="18" charset="0"/>
                <a:ea typeface="Times New Roman" panose="02020603050405020304" pitchFamily="18" charset="0"/>
              </a:rPr>
              <a:t>має міждисциплінарне теоретико-методологічне, практичне і прикладне значення. Її результати будуть цікавими для широкого кола науковців та дослідників, які є представниками гуманітарних, соціальних та поведінкових наук, для студентів, аспірантів та докторантів, які є здобувачами відповідних освітньо-професійних та </a:t>
            </a:r>
            <a:r>
              <a:rPr lang="uk-UA" sz="1400" dirty="0" err="1">
                <a:solidFill>
                  <a:srgbClr val="000000"/>
                </a:solidFill>
                <a:latin typeface="Times New Roman" panose="02020603050405020304" pitchFamily="18" charset="0"/>
                <a:ea typeface="Times New Roman" panose="02020603050405020304" pitchFamily="18" charset="0"/>
              </a:rPr>
              <a:t>освітньо</a:t>
            </a:r>
            <a:r>
              <a:rPr lang="uk-UA" sz="1400" dirty="0">
                <a:solidFill>
                  <a:srgbClr val="000000"/>
                </a:solidFill>
                <a:latin typeface="Times New Roman" panose="02020603050405020304" pitchFamily="18" charset="0"/>
                <a:ea typeface="Times New Roman" panose="02020603050405020304" pitchFamily="18" charset="0"/>
              </a:rPr>
              <a:t>-наукових програм (особливо зі спеціальностей 053 «Психологія» і 054 «Соціологія» тощо), для викладачів закладів вищої освіти, які забезпечують підготовку за вказаними вище та іншими спеціальностями</a:t>
            </a:r>
            <a:r>
              <a:rPr lang="uk-UA" sz="1400" dirty="0" smtClean="0">
                <a:solidFill>
                  <a:srgbClr val="000000"/>
                </a:solidFill>
                <a:latin typeface="Times New Roman" panose="02020603050405020304" pitchFamily="18" charset="0"/>
                <a:ea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endParaRPr>
          </a:p>
        </p:txBody>
      </p:sp>
      <p:pic>
        <p:nvPicPr>
          <p:cNvPr id="3" name="Picutre 56"/>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314704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22595"/>
            <a:ext cx="4800600" cy="4401205"/>
          </a:xfrm>
          <a:prstGeom prst="rect">
            <a:avLst/>
          </a:prstGeom>
        </p:spPr>
        <p:txBody>
          <a:bodyPr wrap="square">
            <a:spAutoFit/>
          </a:bodyPr>
          <a:lstStyle/>
          <a:p>
            <a:pPr indent="228600" algn="just">
              <a:spcAft>
                <a:spcPts val="0"/>
              </a:spcAft>
            </a:pP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Законодавство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 державний кордон України :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науково-практичний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коментар : у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т. / за ред</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С.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Нікіфоренка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Ю. Б.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Курилюка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Том 2. Хмельницький : Видавництво НАДПСУ, 2024. 484 с.</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Здійснено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постатейний науково-практичний коментар законодавства про державний кордон України станом на 01.12.2024. Положення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коментаря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роз’яснюють специфіку предмета правового регулювання з по­силанням на відповідні міжнародні стандарти у сфері охорони кордонів з роз’ясненням порядку їх застосування. Коментар містить порядок про­цедур прикордонного контролю, описує специфіку особливостей притяг­нення до адміністративної відповідальності за правопорушення, що на­лежать до компетенції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Держприкордонслужби</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Призначений для практичних працівників органів охорони державного кордону, курсантів, студентів, слухачів, аспірантів та докторантів юридич­них спеціальностей, а також суддів, адвокатів та працівників правоохорон­них органів.</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65"/>
          <p:cNvPicPr/>
          <p:nvPr/>
        </p:nvPicPr>
        <p:blipFill>
          <a:blip r:embed="rId2"/>
          <a:stretch/>
        </p:blipFill>
        <p:spPr>
          <a:xfrm>
            <a:off x="457200" y="1447800"/>
            <a:ext cx="2743200" cy="4038600"/>
          </a:xfrm>
          <a:prstGeom prst="rect">
            <a:avLst/>
          </a:prstGeom>
        </p:spPr>
      </p:pic>
    </p:spTree>
    <p:extLst>
      <p:ext uri="{BB962C8B-B14F-4D97-AF65-F5344CB8AC3E}">
        <p14:creationId xmlns:p14="http://schemas.microsoft.com/office/powerpoint/2010/main" val="2253085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47800"/>
            <a:ext cx="4800600" cy="3754874"/>
          </a:xfrm>
          <a:prstGeom prst="rect">
            <a:avLst/>
          </a:prstGeom>
        </p:spPr>
        <p:txBody>
          <a:bodyPr wrap="square">
            <a:spAutoFit/>
          </a:bodyPr>
          <a:lstStyle/>
          <a:p>
            <a:pPr indent="457200" algn="just">
              <a:spcAft>
                <a:spcPts val="0"/>
              </a:spcAft>
            </a:pP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Управління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повсякденною діяльністю :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В.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Райко</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та ін.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Хмельницький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Видавництво НАДПСУ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2024. 592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Cambria" panose="02040503050406030204" pitchFamily="18" charset="0"/>
              <a:cs typeface="Times New Roman" panose="02020603050405020304" pitchFamily="18" charset="0"/>
            </a:endParaRPr>
          </a:p>
          <a:p>
            <a:pPr indent="457200" algn="just">
              <a:spcAft>
                <a:spcPts val="0"/>
              </a:spcAft>
            </a:pPr>
            <a:endPar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виданні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роз’яснюються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уточнюються</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окремі вимоги статутів Збройних Сил України, інших нормативних документів з метою єдиного їх розуміння, ви­значаються порядок та особливості організації служби військ військових частин і відділів прикордонної служби.</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Інформація, яка викладена у навчально-методичному посібнику, повинна бути врахована під час розроблення інших методичних матеріалів та використо­вуватися з урахуванням особливостей діяльності органів Державної прикордон­ної служби України (військових частин), їхньої організаційно-штатної структу­ри і завдань за призначенням.</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Призначений для командирів (начальників) і штабів органів Державної прикордонної служби України.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64"/>
          <p:cNvPicPr/>
          <p:nvPr/>
        </p:nvPicPr>
        <p:blipFill>
          <a:blip r:embed="rId2"/>
          <a:stretch/>
        </p:blipFill>
        <p:spPr>
          <a:xfrm>
            <a:off x="457200" y="1371600"/>
            <a:ext cx="2743200" cy="4114800"/>
          </a:xfrm>
          <a:prstGeom prst="rect">
            <a:avLst/>
          </a:prstGeom>
        </p:spPr>
      </p:pic>
    </p:spTree>
    <p:extLst>
      <p:ext uri="{BB962C8B-B14F-4D97-AF65-F5344CB8AC3E}">
        <p14:creationId xmlns:p14="http://schemas.microsoft.com/office/powerpoint/2010/main" val="2049394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6200" y="1439501"/>
            <a:ext cx="4800600" cy="4832092"/>
          </a:xfrm>
          <a:prstGeom prst="rect">
            <a:avLst/>
          </a:prstGeom>
        </p:spPr>
        <p:txBody>
          <a:bodyPr wrap="square">
            <a:spAutoFit/>
          </a:bodyPr>
          <a:lstStyle/>
          <a:p>
            <a:pPr indent="457200" algn="just"/>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Комплексний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інженерно-технічний захист об’єктів : підручник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 Власов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 Харків : НА НГУ, 2024. 385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Розглянуто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структуру, основи та принципи побудови комплексних систем безпеки, систем та комплексів технічних засобів охорони об’єктів, надано класифікацію технічних засобів охорони та засобів виявлення, їх призначення, фізичні принципи, основні тактико-технічні характеристики та особливості їх застосування. Розкрито порядок обладнання об’єктів охорони технічними засобами, організація їх технічної експлуатації, правила та порядок розробки технічного завдання на обладнання технічними засобами охорони об’єктів. </a:t>
            </a:r>
            <a:endPar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Підручник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призначений для навчання здобувачів вищої освіти Національної академії Національної гвардії України з навчальних дисциплін “Комплексний інженерно-технічний захист об’єктів”, “Комплексний технічний захист об’єктів та </a:t>
            </a: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інформації”,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 також може бути використаний офіцерами частин і підрозділів Національної гвардії України у службово-бойовій діяльності та в процесі самостійного поглиблення знань з комплексного інженерно-технічного захисту об’єктів у Національної гвардії України.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utre 62"/>
          <p:cNvPicPr/>
          <p:nvPr/>
        </p:nvPicPr>
        <p:blipFill rotWithShape="1">
          <a:blip r:embed="rId2"/>
          <a:srcRect t="1584"/>
          <a:stretch/>
        </p:blipFill>
        <p:spPr>
          <a:xfrm>
            <a:off x="457200" y="1447800"/>
            <a:ext cx="2743200" cy="4038600"/>
          </a:xfrm>
          <a:prstGeom prst="rect">
            <a:avLst/>
          </a:prstGeom>
        </p:spPr>
      </p:pic>
    </p:spTree>
    <p:extLst>
      <p:ext uri="{BB962C8B-B14F-4D97-AF65-F5344CB8AC3E}">
        <p14:creationId xmlns:p14="http://schemas.microsoft.com/office/powerpoint/2010/main" val="3323133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6259</Words>
  <Application>Microsoft Office PowerPoint</Application>
  <PresentationFormat>Экран (4:3)</PresentationFormat>
  <Paragraphs>202</Paragraphs>
  <Slides>52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52</vt:i4>
      </vt:variant>
    </vt:vector>
  </HeadingPairs>
  <TitlesOfParts>
    <vt:vector size="59" baseType="lpstr">
      <vt:lpstr>Arial</vt:lpstr>
      <vt:lpstr>Calibri</vt:lpstr>
      <vt:lpstr>Cambria</vt:lpstr>
      <vt:lpstr>Georgia</vt:lpstr>
      <vt:lpstr>Tahoma</vt:lpstr>
      <vt:lpstr>Times New Roman</vt:lpstr>
      <vt:lpstr>Office Theme</vt:lpstr>
      <vt:lpstr>Нові надходження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HYATT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IS</dc:creator>
  <cp:lastModifiedBy>User</cp:lastModifiedBy>
  <cp:revision>90</cp:revision>
  <dcterms:created xsi:type="dcterms:W3CDTF">2015-12-09T15:59:37Z</dcterms:created>
  <dcterms:modified xsi:type="dcterms:W3CDTF">2026-04-02T12:45:22Z</dcterms:modified>
</cp:coreProperties>
</file>