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7"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660"/>
  </p:normalViewPr>
  <p:slideViewPr>
    <p:cSldViewPr snapToGrid="0">
      <p:cViewPr varScale="1">
        <p:scale>
          <a:sx n="113" d="100"/>
          <a:sy n="113" d="100"/>
        </p:scale>
        <p:origin x="13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37584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smtClean="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8614294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smtClean="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024196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586B75A-687E-405C-8A0B-8D00578BA2C3}" type="datetimeFigureOut">
              <a:rPr lang="en-US" smtClean="0"/>
              <a:pPr/>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4969693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586B75A-687E-405C-8A0B-8D00578BA2C3}" type="datetimeFigureOut">
              <a:rPr lang="en-US" smtClean="0"/>
              <a:pPr/>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2129571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586B75A-687E-405C-8A0B-8D00578BA2C3}" type="datetimeFigureOut">
              <a:rPr lang="en-US" smtClean="0"/>
              <a:pPr/>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8734609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71967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3266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2959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smtClean="0"/>
              <a:pPr/>
              <a:t>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14867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77454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64918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5843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28347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586B75A-687E-405C-8A0B-8D00578BA2C3}" type="datetimeFigureOut">
              <a:rPr lang="en-US" smtClean="0"/>
              <a:pPr/>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29580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586B75A-687E-405C-8A0B-8D00578BA2C3}" type="datetimeFigureOut">
              <a:rPr lang="en-US" smtClean="0"/>
              <a:pPr/>
              <a:t>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92966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586B75A-687E-405C-8A0B-8D00578BA2C3}" type="datetimeFigureOut">
              <a:rPr lang="en-US" smtClean="0"/>
              <a:pPr/>
              <a:t>1/9/2025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987891"/>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Lst>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2271" y="683485"/>
            <a:ext cx="11560629" cy="2509213"/>
          </a:xfrm>
        </p:spPr>
        <p:txBody>
          <a:bodyPr>
            <a:noAutofit/>
          </a:bodyPr>
          <a:lstStyle/>
          <a:p>
            <a:pPr algn="ctr"/>
            <a:r>
              <a:rPr lang="ru-RU" sz="8800" b="1" dirty="0" err="1">
                <a:ln/>
                <a:solidFill>
                  <a:schemeClr val="accent3"/>
                </a:solidFill>
                <a:effectLst>
                  <a:outerShdw blurRad="60007" dist="200025" dir="15000000" sy="30000" kx="-1800000" algn="bl" rotWithShape="0">
                    <a:prstClr val="black">
                      <a:alpha val="32000"/>
                    </a:prstClr>
                  </a:outerShdw>
                </a:effectLst>
              </a:rPr>
              <a:t>Нові</a:t>
            </a:r>
            <a:r>
              <a:rPr lang="ru-RU" sz="8800" b="1" dirty="0">
                <a:ln/>
                <a:solidFill>
                  <a:schemeClr val="accent3"/>
                </a:solidFill>
                <a:effectLst>
                  <a:outerShdw blurRad="60007" dist="200025" dir="15000000" sy="30000" kx="-1800000" algn="bl" rotWithShape="0">
                    <a:prstClr val="black">
                      <a:alpha val="32000"/>
                    </a:prstClr>
                  </a:outerShdw>
                </a:effectLst>
              </a:rPr>
              <a:t> </a:t>
            </a:r>
            <a:r>
              <a:rPr lang="ru-RU" sz="8800" b="1" dirty="0" err="1">
                <a:ln/>
                <a:solidFill>
                  <a:schemeClr val="accent3"/>
                </a:solidFill>
                <a:effectLst>
                  <a:outerShdw blurRad="60007" dist="200025" dir="15000000" sy="30000" kx="-1800000" algn="bl" rotWithShape="0">
                    <a:prstClr val="black">
                      <a:alpha val="32000"/>
                    </a:prstClr>
                  </a:outerShdw>
                </a:effectLst>
              </a:rPr>
              <a:t>надходження</a:t>
            </a:r>
            <a:r>
              <a:rPr lang="ru-RU" sz="6600" b="1" dirty="0">
                <a:ln/>
                <a:solidFill>
                  <a:schemeClr val="accent3"/>
                </a:solidFill>
                <a:effectLst>
                  <a:outerShdw blurRad="60007" dist="200025" dir="15000000" sy="30000" kx="-1800000" algn="bl" rotWithShape="0">
                    <a:prstClr val="black">
                      <a:alpha val="32000"/>
                    </a:prstClr>
                  </a:outerShdw>
                </a:effectLst>
              </a:rPr>
              <a:t/>
            </a:r>
            <a:br>
              <a:rPr lang="ru-RU" sz="6600" b="1" dirty="0">
                <a:ln/>
                <a:solidFill>
                  <a:schemeClr val="accent3"/>
                </a:solidFill>
                <a:effectLst>
                  <a:outerShdw blurRad="60007" dist="200025" dir="15000000" sy="30000" kx="-1800000" algn="bl" rotWithShape="0">
                    <a:prstClr val="black">
                      <a:alpha val="32000"/>
                    </a:prstClr>
                  </a:outerShdw>
                </a:effectLst>
              </a:rPr>
            </a:br>
            <a:endParaRPr lang="ru-RU" sz="6600" dirty="0"/>
          </a:p>
        </p:txBody>
      </p:sp>
      <p:sp>
        <p:nvSpPr>
          <p:cNvPr id="3" name="Подзаголовок 2"/>
          <p:cNvSpPr>
            <a:spLocks noGrp="1"/>
          </p:cNvSpPr>
          <p:nvPr>
            <p:ph type="subTitle" idx="1"/>
          </p:nvPr>
        </p:nvSpPr>
        <p:spPr>
          <a:xfrm>
            <a:off x="842848" y="2340473"/>
            <a:ext cx="10299473" cy="2780167"/>
          </a:xfrm>
        </p:spPr>
        <p:txBody>
          <a:bodyPr>
            <a:normAutofit/>
          </a:bodyPr>
          <a:lstStyle/>
          <a:p>
            <a:pPr algn="ctr"/>
            <a:r>
              <a:rPr lang="ru-RU" sz="3600" b="1" dirty="0">
                <a:ln w="12700">
                  <a:solidFill>
                    <a:schemeClr val="accent3">
                      <a:lumMod val="50000"/>
                    </a:schemeClr>
                  </a:solidFill>
                  <a:prstDash val="solid"/>
                </a:ln>
                <a:solidFill>
                  <a:schemeClr val="accent2">
                    <a:lumMod val="60000"/>
                    <a:lumOff val="40000"/>
                  </a:schemeClr>
                </a:solidFill>
                <a:effectLst>
                  <a:outerShdw blurRad="60007" dist="200025" dir="15000000" sy="30000" kx="-1800000" algn="bl" rotWithShape="0">
                    <a:prstClr val="black">
                      <a:alpha val="32000"/>
                    </a:prstClr>
                  </a:outerShdw>
                </a:effectLst>
              </a:rPr>
              <a:t>до </a:t>
            </a:r>
            <a:r>
              <a:rPr lang="ru-RU" sz="3600" b="1" dirty="0" err="1">
                <a:ln w="12700">
                  <a:solidFill>
                    <a:schemeClr val="accent3">
                      <a:lumMod val="50000"/>
                    </a:schemeClr>
                  </a:solidFill>
                  <a:prstDash val="solid"/>
                </a:ln>
                <a:solidFill>
                  <a:schemeClr val="accent2">
                    <a:lumMod val="60000"/>
                    <a:lumOff val="40000"/>
                  </a:schemeClr>
                </a:solidFill>
                <a:effectLst>
                  <a:outerShdw blurRad="60007" dist="200025" dir="15000000" sy="30000" kx="-1800000" algn="bl" rotWithShape="0">
                    <a:prstClr val="black">
                      <a:alpha val="32000"/>
                    </a:prstClr>
                  </a:outerShdw>
                </a:effectLst>
              </a:rPr>
              <a:t>бібліотеки</a:t>
            </a:r>
            <a:r>
              <a:rPr lang="ru-RU" sz="3600" b="1" dirty="0">
                <a:ln w="12700">
                  <a:solidFill>
                    <a:schemeClr val="accent3">
                      <a:lumMod val="50000"/>
                    </a:schemeClr>
                  </a:solidFill>
                  <a:prstDash val="solid"/>
                </a:ln>
                <a:solidFill>
                  <a:schemeClr val="accent2">
                    <a:lumMod val="60000"/>
                    <a:lumOff val="40000"/>
                  </a:schemeClr>
                </a:solidFill>
                <a:effectLst>
                  <a:outerShdw blurRad="60007" dist="200025" dir="15000000" sy="30000" kx="-1800000" algn="bl" rotWithShape="0">
                    <a:prstClr val="black">
                      <a:alpha val="32000"/>
                    </a:prstClr>
                  </a:outerShdw>
                </a:effectLst>
              </a:rPr>
              <a:t> </a:t>
            </a:r>
          </a:p>
          <a:p>
            <a:pPr algn="ctr"/>
            <a:r>
              <a:rPr lang="ru-RU" sz="3600" b="1" dirty="0" err="1" smtClean="0">
                <a:ln w="12700">
                  <a:solidFill>
                    <a:schemeClr val="accent3">
                      <a:lumMod val="50000"/>
                    </a:schemeClr>
                  </a:solidFill>
                  <a:prstDash val="solid"/>
                </a:ln>
                <a:solidFill>
                  <a:schemeClr val="accent2">
                    <a:lumMod val="60000"/>
                    <a:lumOff val="40000"/>
                  </a:schemeClr>
                </a:solidFill>
                <a:effectLst>
                  <a:outerShdw blurRad="60007" dist="200025" dir="15000000" sy="30000" kx="-1800000" algn="bl" rotWithShape="0">
                    <a:prstClr val="black">
                      <a:alpha val="32000"/>
                    </a:prstClr>
                  </a:outerShdw>
                </a:effectLst>
              </a:rPr>
              <a:t>Дніпровського</a:t>
            </a:r>
            <a:r>
              <a:rPr lang="ru-RU" sz="3600" b="1" dirty="0" smtClean="0">
                <a:ln w="12700">
                  <a:solidFill>
                    <a:schemeClr val="accent3">
                      <a:lumMod val="50000"/>
                    </a:schemeClr>
                  </a:solidFill>
                  <a:prstDash val="solid"/>
                </a:ln>
                <a:solidFill>
                  <a:schemeClr val="accent2">
                    <a:lumMod val="60000"/>
                    <a:lumOff val="40000"/>
                  </a:schemeClr>
                </a:solidFill>
                <a:effectLst>
                  <a:outerShdw blurRad="60007" dist="200025" dir="15000000" sy="30000" kx="-1800000" algn="bl" rotWithShape="0">
                    <a:prstClr val="black">
                      <a:alpha val="32000"/>
                    </a:prstClr>
                  </a:outerShdw>
                </a:effectLst>
              </a:rPr>
              <a:t> </a:t>
            </a:r>
            <a:endParaRPr lang="ru-RU" sz="3600" b="1" dirty="0">
              <a:ln w="12700">
                <a:solidFill>
                  <a:schemeClr val="accent3">
                    <a:lumMod val="50000"/>
                  </a:schemeClr>
                </a:solidFill>
                <a:prstDash val="solid"/>
              </a:ln>
              <a:solidFill>
                <a:schemeClr val="accent2">
                  <a:lumMod val="60000"/>
                  <a:lumOff val="40000"/>
                </a:schemeClr>
              </a:solidFill>
              <a:effectLst>
                <a:outerShdw blurRad="60007" dist="200025" dir="15000000" sy="30000" kx="-1800000" algn="bl" rotWithShape="0">
                  <a:prstClr val="black">
                    <a:alpha val="32000"/>
                  </a:prstClr>
                </a:outerShdw>
              </a:effectLst>
            </a:endParaRPr>
          </a:p>
          <a:p>
            <a:pPr algn="ctr"/>
            <a:r>
              <a:rPr lang="ru-RU" sz="3600" b="1" dirty="0">
                <a:ln w="12700">
                  <a:solidFill>
                    <a:schemeClr val="accent3">
                      <a:lumMod val="50000"/>
                    </a:schemeClr>
                  </a:solidFill>
                  <a:prstDash val="solid"/>
                </a:ln>
                <a:solidFill>
                  <a:schemeClr val="accent2">
                    <a:lumMod val="60000"/>
                    <a:lumOff val="40000"/>
                  </a:schemeClr>
                </a:solidFill>
                <a:effectLst>
                  <a:outerShdw blurRad="60007" dist="200025" dir="15000000" sy="30000" kx="-1800000" algn="bl" rotWithShape="0">
                    <a:prstClr val="black">
                      <a:alpha val="32000"/>
                    </a:prstClr>
                  </a:outerShdw>
                </a:effectLst>
              </a:rPr>
              <a:t>державного </a:t>
            </a:r>
            <a:r>
              <a:rPr lang="ru-RU" sz="3600" b="1" dirty="0" err="1">
                <a:ln w="12700">
                  <a:solidFill>
                    <a:schemeClr val="accent3">
                      <a:lumMod val="50000"/>
                    </a:schemeClr>
                  </a:solidFill>
                  <a:prstDash val="solid"/>
                </a:ln>
                <a:solidFill>
                  <a:schemeClr val="accent2">
                    <a:lumMod val="60000"/>
                    <a:lumOff val="40000"/>
                  </a:schemeClr>
                </a:solidFill>
                <a:effectLst>
                  <a:outerShdw blurRad="60007" dist="200025" dir="15000000" sy="30000" kx="-1800000" algn="bl" rotWithShape="0">
                    <a:prstClr val="black">
                      <a:alpha val="32000"/>
                    </a:prstClr>
                  </a:outerShdw>
                </a:effectLst>
              </a:rPr>
              <a:t>університету</a:t>
            </a:r>
            <a:r>
              <a:rPr lang="ru-RU" sz="3600" b="1" dirty="0">
                <a:ln w="12700">
                  <a:solidFill>
                    <a:schemeClr val="accent3">
                      <a:lumMod val="50000"/>
                    </a:schemeClr>
                  </a:solidFill>
                  <a:prstDash val="solid"/>
                </a:ln>
                <a:solidFill>
                  <a:schemeClr val="accent2">
                    <a:lumMod val="60000"/>
                    <a:lumOff val="40000"/>
                  </a:schemeClr>
                </a:solidFill>
                <a:effectLst>
                  <a:outerShdw blurRad="60007" dist="200025" dir="15000000" sy="30000" kx="-1800000" algn="bl" rotWithShape="0">
                    <a:prstClr val="black">
                      <a:alpha val="32000"/>
                    </a:prstClr>
                  </a:outerShdw>
                </a:effectLst>
              </a:rPr>
              <a:t> </a:t>
            </a:r>
          </a:p>
          <a:p>
            <a:pPr algn="ctr"/>
            <a:r>
              <a:rPr lang="ru-RU" sz="3600" b="1" dirty="0" err="1">
                <a:ln w="12700">
                  <a:solidFill>
                    <a:schemeClr val="accent3">
                      <a:lumMod val="50000"/>
                    </a:schemeClr>
                  </a:solidFill>
                  <a:prstDash val="solid"/>
                </a:ln>
                <a:solidFill>
                  <a:schemeClr val="accent2">
                    <a:lumMod val="60000"/>
                    <a:lumOff val="40000"/>
                  </a:schemeClr>
                </a:solidFill>
                <a:effectLst>
                  <a:outerShdw blurRad="60007" dist="200025" dir="15000000" sy="30000" kx="-1800000" algn="bl" rotWithShape="0">
                    <a:prstClr val="black">
                      <a:alpha val="32000"/>
                    </a:prstClr>
                  </a:outerShdw>
                </a:effectLst>
              </a:rPr>
              <a:t>внутрішніх</a:t>
            </a:r>
            <a:r>
              <a:rPr lang="ru-RU" sz="3600" b="1" dirty="0">
                <a:ln w="12700">
                  <a:solidFill>
                    <a:schemeClr val="accent3">
                      <a:lumMod val="50000"/>
                    </a:schemeClr>
                  </a:solidFill>
                  <a:prstDash val="solid"/>
                </a:ln>
                <a:solidFill>
                  <a:schemeClr val="accent2">
                    <a:lumMod val="60000"/>
                    <a:lumOff val="40000"/>
                  </a:schemeClr>
                </a:solidFill>
                <a:effectLst>
                  <a:outerShdw blurRad="60007" dist="200025" dir="15000000" sy="30000" kx="-1800000" algn="bl" rotWithShape="0">
                    <a:prstClr val="black">
                      <a:alpha val="32000"/>
                    </a:prstClr>
                  </a:outerShdw>
                </a:effectLst>
              </a:rPr>
              <a:t> </a:t>
            </a:r>
            <a:r>
              <a:rPr lang="ru-RU" sz="3600" b="1" dirty="0" smtClean="0">
                <a:ln w="12700">
                  <a:solidFill>
                    <a:schemeClr val="accent3">
                      <a:lumMod val="50000"/>
                    </a:schemeClr>
                  </a:solidFill>
                  <a:prstDash val="solid"/>
                </a:ln>
                <a:solidFill>
                  <a:schemeClr val="accent2">
                    <a:lumMod val="60000"/>
                    <a:lumOff val="40000"/>
                  </a:schemeClr>
                </a:solidFill>
                <a:effectLst>
                  <a:outerShdw blurRad="60007" dist="200025" dir="15000000" sy="30000" kx="-1800000" algn="bl" rotWithShape="0">
                    <a:prstClr val="black">
                      <a:alpha val="32000"/>
                    </a:prstClr>
                  </a:outerShdw>
                </a:effectLst>
              </a:rPr>
              <a:t>справ</a:t>
            </a:r>
          </a:p>
          <a:p>
            <a:endParaRPr lang="ru-RU" dirty="0">
              <a:effectLst>
                <a:outerShdw blurRad="60007" dist="200025" dir="15000000" sy="30000" kx="-1800000" algn="bl" rotWithShape="0">
                  <a:prstClr val="black">
                    <a:alpha val="32000"/>
                  </a:prstClr>
                </a:outerShdw>
              </a:effectLst>
            </a:endParaRPr>
          </a:p>
        </p:txBody>
      </p:sp>
      <p:sp>
        <p:nvSpPr>
          <p:cNvPr id="4" name="Прямоугольник 3"/>
          <p:cNvSpPr/>
          <p:nvPr/>
        </p:nvSpPr>
        <p:spPr>
          <a:xfrm>
            <a:off x="2633472" y="5427310"/>
            <a:ext cx="6642027" cy="830997"/>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4800" b="1" dirty="0">
                <a:ln/>
                <a:solidFill>
                  <a:schemeClr val="accent3"/>
                </a:solidFill>
              </a:rPr>
              <a:t>ІІ квартал 2024 року</a:t>
            </a:r>
            <a:endParaRPr lang="ru-RU" sz="4800" b="1" dirty="0">
              <a:ln/>
              <a:solidFill>
                <a:schemeClr val="accent3"/>
              </a:solidFill>
            </a:endParaRPr>
          </a:p>
        </p:txBody>
      </p:sp>
    </p:spTree>
    <p:extLst>
      <p:ext uri="{BB962C8B-B14F-4D97-AF65-F5344CB8AC3E}">
        <p14:creationId xmlns:p14="http://schemas.microsoft.com/office/powerpoint/2010/main" val="829901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1" y="658368"/>
            <a:ext cx="4078224" cy="559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extLst>
              <p:ext uri="{D42A27DB-BD31-4B8C-83A1-F6EECF244321}">
                <p14:modId xmlns:p14="http://schemas.microsoft.com/office/powerpoint/2010/main" val="4170346931"/>
              </p:ext>
            </p:extLst>
          </p:nvPr>
        </p:nvGraphicFramePr>
        <p:xfrm>
          <a:off x="4895850" y="324313"/>
          <a:ext cx="6705600" cy="627888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6705600"/>
              </a:tblGrid>
              <a:tr h="2447925">
                <a:tc>
                  <a:txBody>
                    <a:bodyPr/>
                    <a:lstStyle/>
                    <a:p>
                      <a:pPr marL="360000" indent="468000" algn="just">
                        <a:lnSpc>
                          <a:spcPct val="100000"/>
                        </a:lnSpc>
                        <a:spcAft>
                          <a:spcPts val="0"/>
                        </a:spcAft>
                      </a:pPr>
                      <a:r>
                        <a:rPr lang="ru-RU" sz="1800" b="1" dirty="0">
                          <a:effectLst/>
                          <a:latin typeface="Times New Roman" pitchFamily="18" charset="0"/>
                          <a:cs typeface="Times New Roman" pitchFamily="18" charset="0"/>
                        </a:rPr>
                        <a:t>Захарченко А. М., </a:t>
                      </a:r>
                      <a:r>
                        <a:rPr lang="ru-RU" sz="1800" b="1" dirty="0" err="1">
                          <a:effectLst/>
                          <a:latin typeface="Times New Roman" pitchFamily="18" charset="0"/>
                          <a:cs typeface="Times New Roman" pitchFamily="18" charset="0"/>
                        </a:rPr>
                        <a:t>Алфьоров</a:t>
                      </a:r>
                      <a:r>
                        <a:rPr lang="ru-RU" sz="1800" b="1" dirty="0">
                          <a:effectLst/>
                          <a:latin typeface="Times New Roman" pitchFamily="18" charset="0"/>
                          <a:cs typeface="Times New Roman" pitchFamily="18" charset="0"/>
                        </a:rPr>
                        <a:t> С. М</a:t>
                      </a:r>
                      <a:r>
                        <a:rPr lang="ru-RU" sz="1800" b="1" dirty="0" smtClean="0">
                          <a:effectLst/>
                          <a:latin typeface="Times New Roman" pitchFamily="18" charset="0"/>
                          <a:cs typeface="Times New Roman" pitchFamily="18" charset="0"/>
                        </a:rPr>
                        <a:t>. </a:t>
                      </a:r>
                      <a:r>
                        <a:rPr lang="uk-UA" sz="1800" b="1" dirty="0" smtClean="0">
                          <a:effectLst/>
                          <a:latin typeface="Times New Roman" pitchFamily="18" charset="0"/>
                          <a:cs typeface="Times New Roman" pitchFamily="18" charset="0"/>
                        </a:rPr>
                        <a:t>Участь </a:t>
                      </a:r>
                      <a:r>
                        <a:rPr lang="uk-UA" sz="1800" b="1" dirty="0">
                          <a:effectLst/>
                          <a:latin typeface="Times New Roman" pitchFamily="18" charset="0"/>
                          <a:cs typeface="Times New Roman" pitchFamily="18" charset="0"/>
                        </a:rPr>
                        <a:t>органів Національної поліції </a:t>
                      </a:r>
                      <a:r>
                        <a:rPr lang="ru-RU" sz="1800" b="1" dirty="0">
                          <a:effectLst/>
                          <a:latin typeface="Times New Roman" pitchFamily="18" charset="0"/>
                          <a:cs typeface="Times New Roman" pitchFamily="18" charset="0"/>
                        </a:rPr>
                        <a:t>у </a:t>
                      </a:r>
                      <a:r>
                        <a:rPr lang="uk-UA" sz="1800" b="1" dirty="0">
                          <a:effectLst/>
                          <a:latin typeface="Times New Roman" pitchFamily="18" charset="0"/>
                          <a:cs typeface="Times New Roman" pitchFamily="18" charset="0"/>
                        </a:rPr>
                        <a:t>забезпеченні </a:t>
                      </a:r>
                      <a:r>
                        <a:rPr lang="ru-RU" sz="1800" b="1" dirty="0">
                          <a:effectLst/>
                          <a:latin typeface="Times New Roman" pitchFamily="18" charset="0"/>
                          <a:cs typeface="Times New Roman" pitchFamily="18" charset="0"/>
                        </a:rPr>
                        <a:t>та </a:t>
                      </a:r>
                      <a:r>
                        <a:rPr lang="uk-UA" sz="1800" b="1" dirty="0">
                          <a:effectLst/>
                          <a:latin typeface="Times New Roman" pitchFamily="18" charset="0"/>
                          <a:cs typeface="Times New Roman" pitchFamily="18" charset="0"/>
                        </a:rPr>
                        <a:t>здійсненні захо­дів правового режиму воєнного стану : </a:t>
                      </a:r>
                      <a:r>
                        <a:rPr lang="uk-UA" sz="1800" b="1" dirty="0" smtClean="0">
                          <a:effectLst/>
                          <a:latin typeface="Times New Roman" pitchFamily="18" charset="0"/>
                          <a:cs typeface="Times New Roman" pitchFamily="18" charset="0"/>
                        </a:rPr>
                        <a:t>наук. нарис. Одеса</a:t>
                      </a:r>
                      <a:r>
                        <a:rPr lang="uk-UA" sz="1800" b="1" dirty="0">
                          <a:effectLst/>
                          <a:latin typeface="Times New Roman" pitchFamily="18" charset="0"/>
                          <a:cs typeface="Times New Roman" pitchFamily="18" charset="0"/>
                        </a:rPr>
                        <a:t>: Видавництво «</a:t>
                      </a:r>
                      <a:r>
                        <a:rPr lang="uk-UA" sz="1800" b="1" dirty="0" err="1">
                          <a:effectLst/>
                          <a:latin typeface="Times New Roman" pitchFamily="18" charset="0"/>
                          <a:cs typeface="Times New Roman" pitchFamily="18" charset="0"/>
                        </a:rPr>
                        <a:t>Юридика</a:t>
                      </a:r>
                      <a:r>
                        <a:rPr lang="uk-UA" sz="1800" b="1" dirty="0">
                          <a:effectLst/>
                          <a:latin typeface="Times New Roman" pitchFamily="18" charset="0"/>
                          <a:cs typeface="Times New Roman" pitchFamily="18" charset="0"/>
                        </a:rPr>
                        <a:t>», 2023. </a:t>
                      </a:r>
                      <a:r>
                        <a:rPr lang="uk-UA" sz="1800" b="1" dirty="0" smtClean="0">
                          <a:effectLst/>
                          <a:latin typeface="Times New Roman" pitchFamily="18" charset="0"/>
                          <a:cs typeface="Times New Roman" pitchFamily="18" charset="0"/>
                        </a:rPr>
                        <a:t>68 </a:t>
                      </a:r>
                      <a:r>
                        <a:rPr lang="uk-UA" sz="1800" b="1" dirty="0">
                          <a:effectLst/>
                          <a:latin typeface="Times New Roman" pitchFamily="18" charset="0"/>
                          <a:cs typeface="Times New Roman" pitchFamily="18" charset="0"/>
                        </a:rPr>
                        <a:t>с.</a:t>
                      </a:r>
                      <a:endParaRPr lang="ru-RU" sz="1800" b="1" dirty="0">
                        <a:effectLst/>
                        <a:latin typeface="Times New Roman" pitchFamily="18" charset="0"/>
                        <a:cs typeface="Times New Roman" pitchFamily="18" charset="0"/>
                      </a:endParaRPr>
                    </a:p>
                    <a:p>
                      <a:pPr marL="360000" indent="468000" algn="just">
                        <a:lnSpc>
                          <a:spcPct val="100000"/>
                        </a:lnSpc>
                        <a:spcBef>
                          <a:spcPts val="600"/>
                        </a:spcBef>
                        <a:spcAft>
                          <a:spcPts val="0"/>
                        </a:spcAft>
                      </a:pPr>
                      <a:r>
                        <a:rPr lang="uk-UA" sz="1800" dirty="0" smtClean="0">
                          <a:effectLst/>
                          <a:latin typeface="Times New Roman" pitchFamily="18" charset="0"/>
                          <a:cs typeface="Times New Roman" pitchFamily="18" charset="0"/>
                        </a:rPr>
                        <a:t>Науковий </a:t>
                      </a:r>
                      <a:r>
                        <a:rPr lang="uk-UA" sz="1800" dirty="0">
                          <a:effectLst/>
                          <a:latin typeface="Times New Roman" pitchFamily="18" charset="0"/>
                          <a:cs typeface="Times New Roman" pitchFamily="18" charset="0"/>
                        </a:rPr>
                        <a:t>нарис присвячено дослідженню правових аспектів участі органів Націо­нальної поліції у забезпеченні та здійсненні заходів правового режиму воєнного стану. Проаналізовано стан правового регулювання діяльності органів Національної поліції щодо участі у забезпеченні та здійсненні таких заходів. Розглянуто проблемні питання, що виникають під час реалізації органами Національної поліції відповід­них повноважень. За підсумками дослідження обґрунтовано пропозиції і удоско­налення законодавства, яке становить правову основу участі органів Національної поліції у забезпеченні та здійсненні заходів правового режиму воєнного стану.</a:t>
                      </a:r>
                      <a:endParaRPr lang="ru-RU" sz="1800" dirty="0">
                        <a:effectLst/>
                        <a:latin typeface="Times New Roman" pitchFamily="18" charset="0"/>
                        <a:cs typeface="Times New Roman" pitchFamily="18" charset="0"/>
                      </a:endParaRPr>
                    </a:p>
                    <a:p>
                      <a:pPr marL="360000" indent="468000" algn="just">
                        <a:lnSpc>
                          <a:spcPct val="100000"/>
                        </a:lnSpc>
                        <a:spcBef>
                          <a:spcPts val="600"/>
                        </a:spcBef>
                        <a:spcAft>
                          <a:spcPts val="0"/>
                        </a:spcAft>
                      </a:pPr>
                      <a:r>
                        <a:rPr lang="uk-UA" sz="1800" dirty="0">
                          <a:effectLst/>
                          <a:latin typeface="Times New Roman" pitchFamily="18" charset="0"/>
                          <a:cs typeface="Times New Roman" pitchFamily="18" charset="0"/>
                        </a:rPr>
                        <a:t>Матеріал може бути корисним для науковців, викладачів, аспірантів і студентів закладів вищої освіти юридичного профілю, працівників органів Національної полі­ції та інших суб’єктів владних повноважень, що беруть участь у забезпеченні та здій­сненні заходів правового режиму воєнного стану.</a:t>
                      </a:r>
                      <a:endParaRPr lang="ru-RU" sz="1800" b="1" dirty="0">
                        <a:effectLst/>
                        <a:latin typeface="Times New Roman" pitchFamily="18" charset="0"/>
                        <a:ea typeface="Sylfaen"/>
                        <a:cs typeface="Times New Roman" pitchFamily="18" charset="0"/>
                      </a:endParaRPr>
                    </a:p>
                  </a:txBody>
                  <a:tcPr>
                    <a:solidFill>
                      <a:schemeClr val="bg1"/>
                    </a:solidFill>
                  </a:tcPr>
                </a:tc>
              </a:tr>
            </a:tbl>
          </a:graphicData>
        </a:graphic>
      </p:graphicFrame>
      <p:sp>
        <p:nvSpPr>
          <p:cNvPr id="3" name="Rectangle 3"/>
          <p:cNvSpPr>
            <a:spLocks noChangeArrowheads="1"/>
          </p:cNvSpPr>
          <p:nvPr/>
        </p:nvSpPr>
        <p:spPr bwMode="auto">
          <a:xfrm>
            <a:off x="4784725" y="269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53294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76" y="643129"/>
            <a:ext cx="4008550" cy="563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extLst>
              <p:ext uri="{D42A27DB-BD31-4B8C-83A1-F6EECF244321}">
                <p14:modId xmlns:p14="http://schemas.microsoft.com/office/powerpoint/2010/main" val="2076934290"/>
              </p:ext>
            </p:extLst>
          </p:nvPr>
        </p:nvGraphicFramePr>
        <p:xfrm>
          <a:off x="4762501" y="990601"/>
          <a:ext cx="7058024" cy="530352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7058024"/>
              </a:tblGrid>
              <a:tr h="3886200">
                <a:tc>
                  <a:txBody>
                    <a:bodyPr/>
                    <a:lstStyle/>
                    <a:p>
                      <a:pPr marL="360000" indent="468000" algn="just">
                        <a:lnSpc>
                          <a:spcPct val="100000"/>
                        </a:lnSpc>
                        <a:spcAft>
                          <a:spcPts val="0"/>
                        </a:spcAft>
                      </a:pPr>
                      <a:r>
                        <a:rPr lang="ru-RU" sz="1800" b="1" spc="-50" dirty="0" err="1" smtClean="0">
                          <a:effectLst/>
                          <a:latin typeface="Times New Roman" pitchFamily="18" charset="0"/>
                          <a:cs typeface="Times New Roman" pitchFamily="18" charset="0"/>
                        </a:rPr>
                        <a:t>Демчишин</a:t>
                      </a:r>
                      <a:r>
                        <a:rPr lang="ru-RU" sz="1800" b="1" spc="-50" dirty="0" smtClean="0">
                          <a:effectLst/>
                          <a:latin typeface="Times New Roman" pitchFamily="18" charset="0"/>
                          <a:cs typeface="Times New Roman" pitchFamily="18" charset="0"/>
                        </a:rPr>
                        <a:t> </a:t>
                      </a:r>
                      <a:r>
                        <a:rPr lang="ru-RU" sz="1800" b="1" spc="-50" dirty="0">
                          <a:effectLst/>
                          <a:latin typeface="Times New Roman" pitchFamily="18" charset="0"/>
                          <a:cs typeface="Times New Roman" pitchFamily="18" charset="0"/>
                        </a:rPr>
                        <a:t>Д. А</a:t>
                      </a:r>
                      <a:r>
                        <a:rPr lang="ru-RU" sz="1800" b="1" spc="-50" dirty="0" smtClean="0">
                          <a:effectLst/>
                          <a:latin typeface="Times New Roman" pitchFamily="18" charset="0"/>
                          <a:cs typeface="Times New Roman" pitchFamily="18" charset="0"/>
                        </a:rPr>
                        <a:t>., </a:t>
                      </a:r>
                      <a:r>
                        <a:rPr lang="uk-UA" sz="1800" b="1" dirty="0" smtClean="0">
                          <a:effectLst/>
                          <a:latin typeface="Times New Roman" pitchFamily="18" charset="0"/>
                          <a:cs typeface="Times New Roman" pitchFamily="18" charset="0"/>
                        </a:rPr>
                        <a:t>Алфьоров С. М. Кримінально-правові </a:t>
                      </a:r>
                      <a:r>
                        <a:rPr lang="uk-UA" sz="1800" b="1" dirty="0">
                          <a:effectLst/>
                          <a:latin typeface="Times New Roman" pitchFamily="18" charset="0"/>
                          <a:cs typeface="Times New Roman" pitchFamily="18" charset="0"/>
                        </a:rPr>
                        <a:t>та кримінологічні засади запобігання хуліган­ству в Україні: </a:t>
                      </a:r>
                      <a:r>
                        <a:rPr lang="uk-UA" sz="1800" b="1" dirty="0" smtClean="0">
                          <a:effectLst/>
                          <a:latin typeface="Times New Roman" pitchFamily="18" charset="0"/>
                          <a:cs typeface="Times New Roman" pitchFamily="18" charset="0"/>
                        </a:rPr>
                        <a:t>монографія. Одеса </a:t>
                      </a:r>
                      <a:r>
                        <a:rPr lang="uk-UA" sz="1800" b="1" dirty="0">
                          <a:effectLst/>
                          <a:latin typeface="Times New Roman" pitchFamily="18" charset="0"/>
                          <a:cs typeface="Times New Roman" pitchFamily="18" charset="0"/>
                        </a:rPr>
                        <a:t>: Видавництво «</a:t>
                      </a:r>
                      <a:r>
                        <a:rPr lang="uk-UA" sz="1800" b="1" dirty="0" err="1">
                          <a:effectLst/>
                          <a:latin typeface="Times New Roman" pitchFamily="18" charset="0"/>
                          <a:cs typeface="Times New Roman" pitchFamily="18" charset="0"/>
                        </a:rPr>
                        <a:t>Юридика</a:t>
                      </a:r>
                      <a:r>
                        <a:rPr lang="uk-UA" sz="1800" b="1" dirty="0">
                          <a:effectLst/>
                          <a:latin typeface="Times New Roman" pitchFamily="18" charset="0"/>
                          <a:cs typeface="Times New Roman" pitchFamily="18" charset="0"/>
                        </a:rPr>
                        <a:t>», 2023</a:t>
                      </a:r>
                      <a:r>
                        <a:rPr lang="uk-UA" sz="1800" b="1" dirty="0" smtClean="0">
                          <a:effectLst/>
                          <a:latin typeface="Times New Roman" pitchFamily="18" charset="0"/>
                          <a:cs typeface="Times New Roman" pitchFamily="18" charset="0"/>
                        </a:rPr>
                        <a:t>. 1152 </a:t>
                      </a:r>
                      <a:r>
                        <a:rPr lang="uk-UA" sz="1800" b="1" dirty="0">
                          <a:effectLst/>
                          <a:latin typeface="Times New Roman" pitchFamily="18" charset="0"/>
                          <a:cs typeface="Times New Roman" pitchFamily="18" charset="0"/>
                        </a:rPr>
                        <a:t>с.</a:t>
                      </a:r>
                      <a:endParaRPr lang="ru-RU" sz="1800" b="1" dirty="0">
                        <a:effectLst/>
                        <a:latin typeface="Times New Roman" pitchFamily="18" charset="0"/>
                        <a:cs typeface="Times New Roman" pitchFamily="18" charset="0"/>
                      </a:endParaRPr>
                    </a:p>
                    <a:p>
                      <a:pPr marL="360000" marR="127000" indent="468000" algn="just">
                        <a:lnSpc>
                          <a:spcPct val="100000"/>
                        </a:lnSpc>
                        <a:spcAft>
                          <a:spcPts val="0"/>
                        </a:spcAft>
                      </a:pPr>
                      <a:r>
                        <a:rPr lang="ru-RU" sz="1800" dirty="0" smtClean="0">
                          <a:effectLst/>
                          <a:latin typeface="Times New Roman" pitchFamily="18" charset="0"/>
                          <a:cs typeface="Times New Roman" pitchFamily="18" charset="0"/>
                        </a:rPr>
                        <a:t>У </a:t>
                      </a:r>
                      <a:r>
                        <a:rPr lang="uk-UA" sz="1800" dirty="0">
                          <a:effectLst/>
                          <a:latin typeface="Times New Roman" pitchFamily="18" charset="0"/>
                          <a:cs typeface="Times New Roman" pitchFamily="18" charset="0"/>
                        </a:rPr>
                        <a:t>монографії </a:t>
                      </a:r>
                      <a:r>
                        <a:rPr lang="ru-RU" sz="1800" dirty="0">
                          <a:effectLst/>
                          <a:latin typeface="Times New Roman" pitchFamily="18" charset="0"/>
                          <a:cs typeface="Times New Roman" pitchFamily="18" charset="0"/>
                        </a:rPr>
                        <a:t>представлено </a:t>
                      </a:r>
                      <a:r>
                        <a:rPr lang="uk-UA" sz="1800" dirty="0">
                          <a:effectLst/>
                          <a:latin typeface="Times New Roman" pitchFamily="18" charset="0"/>
                          <a:cs typeface="Times New Roman" pitchFamily="18" charset="0"/>
                        </a:rPr>
                        <a:t>комплексне дослідження кримінально-правових </a:t>
                      </a:r>
                      <a:r>
                        <a:rPr lang="ru-RU" sz="1800" dirty="0">
                          <a:effectLst/>
                          <a:latin typeface="Times New Roman" pitchFamily="18" charset="0"/>
                          <a:cs typeface="Times New Roman" pitchFamily="18" charset="0"/>
                        </a:rPr>
                        <a:t>та </a:t>
                      </a:r>
                      <a:r>
                        <a:rPr lang="uk-UA" sz="1800" dirty="0">
                          <a:effectLst/>
                          <a:latin typeface="Times New Roman" pitchFamily="18" charset="0"/>
                          <a:cs typeface="Times New Roman" pitchFamily="18" charset="0"/>
                        </a:rPr>
                        <a:t>кримінологічних </a:t>
                      </a:r>
                      <a:r>
                        <a:rPr lang="ru-RU" sz="1800" dirty="0">
                          <a:effectLst/>
                          <a:latin typeface="Times New Roman" pitchFamily="18" charset="0"/>
                          <a:cs typeface="Times New Roman" pitchFamily="18" charset="0"/>
                        </a:rPr>
                        <a:t>засад </a:t>
                      </a:r>
                      <a:r>
                        <a:rPr lang="uk-UA" sz="1800" dirty="0">
                          <a:effectLst/>
                          <a:latin typeface="Times New Roman" pitchFamily="18" charset="0"/>
                          <a:cs typeface="Times New Roman" pitchFamily="18" charset="0"/>
                        </a:rPr>
                        <a:t>запобігання хуліганству в Україні. Зокрема, проаналізовано </a:t>
                      </a:r>
                      <a:r>
                        <a:rPr lang="uk-UA" sz="1800" dirty="0" err="1">
                          <a:effectLst/>
                          <a:latin typeface="Times New Roman" pitchFamily="18" charset="0"/>
                          <a:cs typeface="Times New Roman" pitchFamily="18" charset="0"/>
                        </a:rPr>
                        <a:t>генезу</a:t>
                      </a:r>
                      <a:r>
                        <a:rPr lang="uk-UA" sz="1800" dirty="0">
                          <a:effectLst/>
                          <a:latin typeface="Times New Roman" pitchFamily="18" charset="0"/>
                          <a:cs typeface="Times New Roman" pitchFamily="18" charset="0"/>
                        </a:rPr>
                        <a:t> та розвиток законодавства щодо кримінальної відповідальності за хуліганство, досліджено підстави криміналізації зазначеного правопорушення та охарактеризовано його кримінально-правові ознаки. У роботі здійснено аналіз стану й тенде</a:t>
                      </a:r>
                      <a:r>
                        <a:rPr lang="uk-UA" sz="1800" u="sng" strike="noStrike" spc="0" dirty="0">
                          <a:effectLst/>
                          <a:latin typeface="Times New Roman" pitchFamily="18" charset="0"/>
                          <a:cs typeface="Times New Roman" pitchFamily="18" charset="0"/>
                        </a:rPr>
                        <a:t>нцій</a:t>
                      </a:r>
                      <a:r>
                        <a:rPr lang="uk-UA" sz="1800" dirty="0">
                          <a:effectLst/>
                          <a:latin typeface="Times New Roman" pitchFamily="18" charset="0"/>
                          <a:cs typeface="Times New Roman" pitchFamily="18" charset="0"/>
                        </a:rPr>
                        <a:t> вчинення цього виду кримінальних правопорушень, розглянуто комплекс детермінант, що впливають на вчинення </a:t>
                      </a:r>
                      <a:r>
                        <a:rPr lang="uk-UA" sz="1800" dirty="0" smtClean="0">
                          <a:effectLst/>
                          <a:latin typeface="Times New Roman" pitchFamily="18" charset="0"/>
                          <a:cs typeface="Times New Roman" pitchFamily="18" charset="0"/>
                        </a:rPr>
                        <a:t>хуліганства</a:t>
                      </a:r>
                      <a:r>
                        <a:rPr lang="uk-UA" sz="1800" dirty="0">
                          <a:effectLst/>
                          <a:latin typeface="Times New Roman" pitchFamily="18" charset="0"/>
                          <a:cs typeface="Times New Roman" pitchFamily="18" charset="0"/>
                        </a:rPr>
                        <a:t>. Також сформовано типовий кримінологічний портрет осіб, які вчиняють хуліганство, а також </a:t>
                      </a:r>
                      <a:r>
                        <a:rPr lang="uk-UA" sz="1800" dirty="0" err="1" smtClean="0">
                          <a:effectLst/>
                          <a:latin typeface="Times New Roman" pitchFamily="18" charset="0"/>
                          <a:cs typeface="Times New Roman" pitchFamily="18" charset="0"/>
                        </a:rPr>
                        <a:t>віктимологічну</a:t>
                      </a:r>
                      <a:r>
                        <a:rPr lang="uk-UA" sz="1800" dirty="0" smtClean="0">
                          <a:effectLst/>
                          <a:latin typeface="Times New Roman" pitchFamily="18" charset="0"/>
                          <a:cs typeface="Times New Roman" pitchFamily="18" charset="0"/>
                        </a:rPr>
                        <a:t> </a:t>
                      </a:r>
                      <a:r>
                        <a:rPr lang="uk-UA" sz="1800" dirty="0">
                          <a:effectLst/>
                          <a:latin typeface="Times New Roman" pitchFamily="18" charset="0"/>
                          <a:cs typeface="Times New Roman" pitchFamily="18" charset="0"/>
                        </a:rPr>
                        <a:t>характеристику жертв хуліганських дій. </a:t>
                      </a:r>
                      <a:endParaRPr lang="ru-RU" sz="1800" dirty="0">
                        <a:effectLst/>
                        <a:latin typeface="Times New Roman" pitchFamily="18" charset="0"/>
                        <a:cs typeface="Times New Roman" pitchFamily="18" charset="0"/>
                      </a:endParaRPr>
                    </a:p>
                    <a:p>
                      <a:pPr marL="360000" marR="127000" indent="468000" algn="just">
                        <a:lnSpc>
                          <a:spcPct val="100000"/>
                        </a:lnSpc>
                        <a:spcAft>
                          <a:spcPts val="0"/>
                        </a:spcAft>
                      </a:pPr>
                      <a:r>
                        <a:rPr lang="uk-UA" sz="1800" dirty="0" smtClean="0">
                          <a:effectLst/>
                          <a:latin typeface="Times New Roman" pitchFamily="18" charset="0"/>
                          <a:cs typeface="Times New Roman" pitchFamily="18" charset="0"/>
                        </a:rPr>
                        <a:t>Монографія </a:t>
                      </a:r>
                      <a:r>
                        <a:rPr lang="uk-UA" sz="1800" dirty="0">
                          <a:effectLst/>
                          <a:latin typeface="Times New Roman" pitchFamily="18" charset="0"/>
                          <a:cs typeface="Times New Roman" pitchFamily="18" charset="0"/>
                        </a:rPr>
                        <a:t>може бути корисною для науковців, викладачів, аспірантів і студентів закладів вищої освіти юридичного профілю, працівників правоохоронних органів і всіх, хто цікавиться питаннями кримінального права та кримінології.</a:t>
                      </a:r>
                      <a:endParaRPr lang="ru-RU" sz="1800" dirty="0">
                        <a:solidFill>
                          <a:srgbClr val="000000"/>
                        </a:solidFill>
                        <a:effectLst/>
                        <a:latin typeface="Times New Roman" pitchFamily="18" charset="0"/>
                        <a:ea typeface="Microsoft Sans Serif"/>
                        <a:cs typeface="Times New Roman" pitchFamily="18" charset="0"/>
                      </a:endParaRPr>
                    </a:p>
                  </a:txBody>
                  <a:tcPr>
                    <a:solidFill>
                      <a:schemeClr val="bg1"/>
                    </a:solidFill>
                  </a:tcPr>
                </a:tc>
              </a:tr>
            </a:tbl>
          </a:graphicData>
        </a:graphic>
      </p:graphicFrame>
      <p:sp>
        <p:nvSpPr>
          <p:cNvPr id="3" name="Rectangle 3"/>
          <p:cNvSpPr>
            <a:spLocks noChangeArrowheads="1"/>
          </p:cNvSpPr>
          <p:nvPr/>
        </p:nvSpPr>
        <p:spPr bwMode="auto">
          <a:xfrm>
            <a:off x="4598988" y="1993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76915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 y="652654"/>
            <a:ext cx="4045054" cy="563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extLst>
              <p:ext uri="{D42A27DB-BD31-4B8C-83A1-F6EECF244321}">
                <p14:modId xmlns:p14="http://schemas.microsoft.com/office/powerpoint/2010/main" val="3959252712"/>
              </p:ext>
            </p:extLst>
          </p:nvPr>
        </p:nvGraphicFramePr>
        <p:xfrm>
          <a:off x="4810125" y="774066"/>
          <a:ext cx="6953250" cy="502920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6953250"/>
              </a:tblGrid>
              <a:tr h="4001262">
                <a:tc>
                  <a:txBody>
                    <a:bodyPr/>
                    <a:lstStyle/>
                    <a:p>
                      <a:pPr marL="360000" indent="468000" algn="just">
                        <a:lnSpc>
                          <a:spcPct val="100000"/>
                        </a:lnSpc>
                        <a:spcAft>
                          <a:spcPts val="0"/>
                        </a:spcAft>
                      </a:pPr>
                      <a:r>
                        <a:rPr lang="ru-RU" sz="1800" b="1" spc="-50" dirty="0">
                          <a:effectLst/>
                          <a:latin typeface="Times New Roman" pitchFamily="18" charset="0"/>
                          <a:cs typeface="Times New Roman" pitchFamily="18" charset="0"/>
                        </a:rPr>
                        <a:t>Пилипенко Д. О</a:t>
                      </a:r>
                      <a:r>
                        <a:rPr lang="ru-RU" sz="1800" b="1" spc="-50" dirty="0" smtClean="0">
                          <a:effectLst/>
                          <a:latin typeface="Times New Roman" pitchFamily="18" charset="0"/>
                          <a:cs typeface="Times New Roman" pitchFamily="18" charset="0"/>
                        </a:rPr>
                        <a:t>. </a:t>
                      </a:r>
                      <a:r>
                        <a:rPr lang="uk-UA" sz="1800" b="1" dirty="0" smtClean="0">
                          <a:effectLst/>
                          <a:latin typeface="Times New Roman" pitchFamily="18" charset="0"/>
                          <a:cs typeface="Times New Roman" pitchFamily="18" charset="0"/>
                        </a:rPr>
                        <a:t>Принципи </a:t>
                      </a:r>
                      <a:r>
                        <a:rPr lang="uk-UA" sz="1800" b="1" dirty="0">
                          <a:effectLst/>
                          <a:latin typeface="Times New Roman" pitchFamily="18" charset="0"/>
                          <a:cs typeface="Times New Roman" pitchFamily="18" charset="0"/>
                        </a:rPr>
                        <a:t>кримінально-виконавчого </a:t>
                      </a:r>
                      <a:r>
                        <a:rPr lang="ru-RU" sz="1800" b="1" dirty="0">
                          <a:effectLst/>
                          <a:latin typeface="Times New Roman" pitchFamily="18" charset="0"/>
                          <a:cs typeface="Times New Roman" pitchFamily="18" charset="0"/>
                        </a:rPr>
                        <a:t>права : теоретико-</a:t>
                      </a:r>
                      <a:r>
                        <a:rPr lang="ru-RU" sz="1800" b="1" dirty="0" err="1">
                          <a:effectLst/>
                          <a:latin typeface="Times New Roman" pitchFamily="18" charset="0"/>
                          <a:cs typeface="Times New Roman" pitchFamily="18" charset="0"/>
                        </a:rPr>
                        <a:t>правове</a:t>
                      </a:r>
                      <a:r>
                        <a:rPr lang="ru-RU" sz="1800" b="1" dirty="0">
                          <a:effectLst/>
                          <a:latin typeface="Times New Roman" pitchFamily="18" charset="0"/>
                          <a:cs typeface="Times New Roman" pitchFamily="18" charset="0"/>
                        </a:rPr>
                        <a:t> </a:t>
                      </a:r>
                      <a:r>
                        <a:rPr lang="uk-UA" sz="1800" b="1" dirty="0">
                          <a:effectLst/>
                          <a:latin typeface="Times New Roman" pitchFamily="18" charset="0"/>
                          <a:cs typeface="Times New Roman" pitchFamily="18" charset="0"/>
                        </a:rPr>
                        <a:t>дослідження</a:t>
                      </a:r>
                      <a:r>
                        <a:rPr lang="ru-RU" sz="1800" b="1" dirty="0">
                          <a:effectLst/>
                          <a:latin typeface="Times New Roman" pitchFamily="18" charset="0"/>
                          <a:cs typeface="Times New Roman" pitchFamily="18" charset="0"/>
                        </a:rPr>
                        <a:t>: </a:t>
                      </a:r>
                      <a:r>
                        <a:rPr lang="uk-UA" sz="1800" b="1" dirty="0">
                          <a:effectLst/>
                          <a:latin typeface="Times New Roman" pitchFamily="18" charset="0"/>
                          <a:cs typeface="Times New Roman" pitchFamily="18" charset="0"/>
                        </a:rPr>
                        <a:t>монографія. Київ </a:t>
                      </a:r>
                      <a:r>
                        <a:rPr lang="ru-RU" sz="1800" b="1" dirty="0">
                          <a:effectLst/>
                          <a:latin typeface="Times New Roman" pitchFamily="18" charset="0"/>
                          <a:cs typeface="Times New Roman" pitchFamily="18" charset="0"/>
                        </a:rPr>
                        <a:t>: ВД «</a:t>
                      </a:r>
                      <a:r>
                        <a:rPr lang="ru-RU" sz="1800" b="1" dirty="0" err="1">
                          <a:effectLst/>
                          <a:latin typeface="Times New Roman" pitchFamily="18" charset="0"/>
                          <a:cs typeface="Times New Roman" pitchFamily="18" charset="0"/>
                        </a:rPr>
                        <a:t>Дакор</a:t>
                      </a:r>
                      <a:r>
                        <a:rPr lang="ru-RU" sz="1800" b="1" dirty="0">
                          <a:effectLst/>
                          <a:latin typeface="Times New Roman" pitchFamily="18" charset="0"/>
                          <a:cs typeface="Times New Roman" pitchFamily="18" charset="0"/>
                        </a:rPr>
                        <a:t>», 2023. 428 с.</a:t>
                      </a:r>
                    </a:p>
                    <a:p>
                      <a:pPr marL="360000" marR="165100" indent="468000" algn="just">
                        <a:lnSpc>
                          <a:spcPct val="100000"/>
                        </a:lnSpc>
                        <a:spcAft>
                          <a:spcPts val="0"/>
                        </a:spcAft>
                      </a:pPr>
                      <a:r>
                        <a:rPr lang="ru-RU" sz="1800" dirty="0" smtClean="0">
                          <a:effectLst/>
                          <a:latin typeface="Times New Roman" pitchFamily="18" charset="0"/>
                          <a:cs typeface="Times New Roman" pitchFamily="18" charset="0"/>
                        </a:rPr>
                        <a:t>У </a:t>
                      </a:r>
                      <a:r>
                        <a:rPr lang="uk-UA" sz="1800" dirty="0">
                          <a:effectLst/>
                          <a:latin typeface="Times New Roman" pitchFamily="18" charset="0"/>
                          <a:cs typeface="Times New Roman" pitchFamily="18" charset="0"/>
                        </a:rPr>
                        <a:t>монографії викладено результати </a:t>
                      </a:r>
                      <a:r>
                        <a:rPr lang="ru-RU" sz="1800" dirty="0">
                          <a:effectLst/>
                          <a:latin typeface="Times New Roman" pitchFamily="18" charset="0"/>
                          <a:cs typeface="Times New Roman" pitchFamily="18" charset="0"/>
                        </a:rPr>
                        <a:t>комплексного </a:t>
                      </a:r>
                      <a:r>
                        <a:rPr lang="uk-UA" sz="1800" dirty="0">
                          <a:effectLst/>
                          <a:latin typeface="Times New Roman" pitchFamily="18" charset="0"/>
                          <a:cs typeface="Times New Roman" pitchFamily="18" charset="0"/>
                        </a:rPr>
                        <a:t>дослідження тео­ретичних та правових основ принципів кримінально-виконавчого права. Визначено поняття та зміст при</a:t>
                      </a:r>
                      <a:r>
                        <a:rPr lang="uk-UA" sz="1800" u="none" strike="noStrike" spc="0" dirty="0">
                          <a:effectLst/>
                          <a:latin typeface="Times New Roman" pitchFamily="18" charset="0"/>
                          <a:cs typeface="Times New Roman" pitchFamily="18" charset="0"/>
                        </a:rPr>
                        <a:t>нципів</a:t>
                      </a:r>
                      <a:r>
                        <a:rPr lang="uk-UA" sz="1800" dirty="0">
                          <a:effectLst/>
                          <a:latin typeface="Times New Roman" pitchFamily="18" charset="0"/>
                          <a:cs typeface="Times New Roman" pitchFamily="18" charset="0"/>
                        </a:rPr>
                        <a:t> кримінально-вико­навчого права. Досліджено роль кримінально-виконавчої політики у впровадженні й реалізації принципів кримінально-виконавчого права. Розглянуто систему принципів кримінально-виконавчого права. Розкрито сутність категорій </a:t>
                      </a:r>
                      <a:r>
                        <a:rPr lang="uk-UA" sz="1800" dirty="0" err="1">
                          <a:effectLst/>
                          <a:latin typeface="Times New Roman" pitchFamily="18" charset="0"/>
                          <a:cs typeface="Times New Roman" pitchFamily="18" charset="0"/>
                        </a:rPr>
                        <a:t>загальноправових</a:t>
                      </a:r>
                      <a:r>
                        <a:rPr lang="uk-UA" sz="1800" dirty="0">
                          <a:effectLst/>
                          <a:latin typeface="Times New Roman" pitchFamily="18" charset="0"/>
                          <a:cs typeface="Times New Roman" pitchFamily="18" charset="0"/>
                        </a:rPr>
                        <a:t>, міжгалузевих та галу­зевих принципів кримінально-виконавчого права. Запропоновано низку змін та доповнень до чинного Кримінально-виконавчого кодексу України.</a:t>
                      </a:r>
                      <a:endParaRPr lang="ru-RU" sz="1800" dirty="0">
                        <a:effectLst/>
                        <a:latin typeface="Times New Roman" pitchFamily="18" charset="0"/>
                        <a:cs typeface="Times New Roman" pitchFamily="18" charset="0"/>
                      </a:endParaRPr>
                    </a:p>
                    <a:p>
                      <a:pPr marL="360000" marR="165100" indent="468000" algn="just">
                        <a:lnSpc>
                          <a:spcPct val="100000"/>
                        </a:lnSpc>
                        <a:spcAft>
                          <a:spcPts val="0"/>
                        </a:spcAft>
                      </a:pPr>
                      <a:r>
                        <a:rPr lang="uk-UA" sz="1800" dirty="0">
                          <a:effectLst/>
                          <a:latin typeface="Times New Roman" pitchFamily="18" charset="0"/>
                          <a:cs typeface="Times New Roman" pitchFamily="18" charset="0"/>
                        </a:rPr>
                        <a:t>Для науковців, викладачів, аспірантів і студентів закладів вищої освіти юридичного профілю, працівників правоохоронних та судових органів, а також усіх, хто цікавиться проблемами кримінально-вико­навчого права.</a:t>
                      </a:r>
                      <a:endParaRPr lang="ru-RU" sz="1800" dirty="0">
                        <a:solidFill>
                          <a:srgbClr val="000000"/>
                        </a:solidFill>
                        <a:effectLst/>
                        <a:latin typeface="Times New Roman" pitchFamily="18" charset="0"/>
                        <a:ea typeface="Microsoft Sans Serif"/>
                        <a:cs typeface="Times New Roman" pitchFamily="18" charset="0"/>
                      </a:endParaRPr>
                    </a:p>
                  </a:txBody>
                  <a:tcPr>
                    <a:solidFill>
                      <a:schemeClr val="bg1"/>
                    </a:solidFill>
                  </a:tcPr>
                </a:tc>
              </a:tr>
            </a:tbl>
          </a:graphicData>
        </a:graphic>
      </p:graphicFrame>
      <p:sp>
        <p:nvSpPr>
          <p:cNvPr id="3" name="Rectangle 3"/>
          <p:cNvSpPr>
            <a:spLocks noChangeArrowheads="1"/>
          </p:cNvSpPr>
          <p:nvPr/>
        </p:nvSpPr>
        <p:spPr bwMode="auto">
          <a:xfrm>
            <a:off x="4579938" y="2195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95501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70" y="572263"/>
            <a:ext cx="4099494" cy="570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extLst>
              <p:ext uri="{D42A27DB-BD31-4B8C-83A1-F6EECF244321}">
                <p14:modId xmlns:p14="http://schemas.microsoft.com/office/powerpoint/2010/main" val="2672947601"/>
              </p:ext>
            </p:extLst>
          </p:nvPr>
        </p:nvGraphicFramePr>
        <p:xfrm>
          <a:off x="5210175" y="1859916"/>
          <a:ext cx="6561138" cy="274320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6561138"/>
              </a:tblGrid>
              <a:tr h="1847850">
                <a:tc>
                  <a:txBody>
                    <a:bodyPr/>
                    <a:lstStyle/>
                    <a:p>
                      <a:pPr marL="360000" marR="203200" indent="468000" algn="just">
                        <a:lnSpc>
                          <a:spcPct val="100000"/>
                        </a:lnSpc>
                        <a:spcAft>
                          <a:spcPts val="0"/>
                        </a:spcAft>
                      </a:pPr>
                      <a:r>
                        <a:rPr lang="uk-UA" sz="1800" b="1" dirty="0" smtClean="0">
                          <a:effectLst/>
                          <a:latin typeface="Times New Roman" pitchFamily="18" charset="0"/>
                          <a:cs typeface="Times New Roman" pitchFamily="18" charset="0"/>
                        </a:rPr>
                        <a:t>Розслідування </a:t>
                      </a:r>
                      <a:r>
                        <a:rPr lang="uk-UA" sz="1800" b="1" dirty="0" err="1" smtClean="0">
                          <a:effectLst/>
                          <a:latin typeface="Times New Roman" pitchFamily="18" charset="0"/>
                          <a:cs typeface="Times New Roman" pitchFamily="18" charset="0"/>
                        </a:rPr>
                        <a:t>колабораційної</a:t>
                      </a:r>
                      <a:r>
                        <a:rPr lang="uk-UA" sz="1800" b="1" dirty="0" smtClean="0">
                          <a:effectLst/>
                          <a:latin typeface="Times New Roman" pitchFamily="18" charset="0"/>
                          <a:cs typeface="Times New Roman" pitchFamily="18" charset="0"/>
                        </a:rPr>
                        <a:t> </a:t>
                      </a:r>
                      <a:r>
                        <a:rPr lang="uk-UA" sz="1800" b="1" dirty="0">
                          <a:effectLst/>
                          <a:latin typeface="Times New Roman" pitchFamily="18" charset="0"/>
                          <a:cs typeface="Times New Roman" pitchFamily="18" charset="0"/>
                        </a:rPr>
                        <a:t>діяльності: </a:t>
                      </a:r>
                      <a:r>
                        <a:rPr lang="uk-UA" sz="1800" b="1" dirty="0" err="1">
                          <a:effectLst/>
                          <a:latin typeface="Times New Roman" pitchFamily="18" charset="0"/>
                          <a:cs typeface="Times New Roman" pitchFamily="18" charset="0"/>
                        </a:rPr>
                        <a:t>практ</a:t>
                      </a:r>
                      <a:r>
                        <a:rPr lang="uk-UA" sz="1800" b="1" dirty="0">
                          <a:effectLst/>
                          <a:latin typeface="Times New Roman" pitchFamily="18" charset="0"/>
                          <a:cs typeface="Times New Roman" pitchFamily="18" charset="0"/>
                        </a:rPr>
                        <a:t>. посібник / Є. О. </a:t>
                      </a:r>
                      <a:r>
                        <a:rPr lang="uk-UA" sz="1800" b="1" dirty="0" err="1">
                          <a:effectLst/>
                          <a:latin typeface="Times New Roman" pitchFamily="18" charset="0"/>
                          <a:cs typeface="Times New Roman" pitchFamily="18" charset="0"/>
                        </a:rPr>
                        <a:t>Письменський</a:t>
                      </a:r>
                      <a:r>
                        <a:rPr lang="uk-UA" sz="1800" b="1" dirty="0">
                          <a:effectLst/>
                          <a:latin typeface="Times New Roman" pitchFamily="18" charset="0"/>
                          <a:cs typeface="Times New Roman" pitchFamily="18" charset="0"/>
                        </a:rPr>
                        <a:t>, С. В. Головній, А. В. Коваленко, В. В. </a:t>
                      </a:r>
                      <a:r>
                        <a:rPr lang="uk-UA" sz="1800" b="1" dirty="0" smtClean="0">
                          <a:effectLst/>
                          <a:latin typeface="Times New Roman" pitchFamily="18" charset="0"/>
                          <a:cs typeface="Times New Roman" pitchFamily="18" charset="0"/>
                        </a:rPr>
                        <a:t>Коваленко. Київ </a:t>
                      </a:r>
                      <a:r>
                        <a:rPr lang="uk-UA" sz="1800" b="1" dirty="0">
                          <a:effectLst/>
                          <a:latin typeface="Times New Roman" pitchFamily="18" charset="0"/>
                          <a:cs typeface="Times New Roman" pitchFamily="18" charset="0"/>
                        </a:rPr>
                        <a:t>: ВД </a:t>
                      </a:r>
                      <a:r>
                        <a:rPr lang="uk-UA" sz="1800" b="1" dirty="0" err="1">
                          <a:effectLst/>
                          <a:latin typeface="Times New Roman" pitchFamily="18" charset="0"/>
                          <a:cs typeface="Times New Roman" pitchFamily="18" charset="0"/>
                        </a:rPr>
                        <a:t>Дакор</a:t>
                      </a:r>
                      <a:r>
                        <a:rPr lang="uk-UA" sz="1800" b="1" dirty="0">
                          <a:effectLst/>
                          <a:latin typeface="Times New Roman" pitchFamily="18" charset="0"/>
                          <a:cs typeface="Times New Roman" pitchFamily="18" charset="0"/>
                        </a:rPr>
                        <a:t>, </a:t>
                      </a:r>
                      <a:r>
                        <a:rPr lang="uk-UA" sz="1800" b="1" dirty="0" smtClean="0">
                          <a:effectLst/>
                          <a:latin typeface="Times New Roman" pitchFamily="18" charset="0"/>
                          <a:cs typeface="Times New Roman" pitchFamily="18" charset="0"/>
                        </a:rPr>
                        <a:t>2023. </a:t>
                      </a:r>
                      <a:r>
                        <a:rPr lang="uk-UA" sz="1800" b="1" dirty="0">
                          <a:effectLst/>
                          <a:latin typeface="Times New Roman" pitchFamily="18" charset="0"/>
                          <a:cs typeface="Times New Roman" pitchFamily="18" charset="0"/>
                        </a:rPr>
                        <a:t>260 с.</a:t>
                      </a:r>
                      <a:endParaRPr lang="ru-RU" sz="1800" b="1" dirty="0">
                        <a:effectLst/>
                        <a:latin typeface="Times New Roman" pitchFamily="18" charset="0"/>
                        <a:cs typeface="Times New Roman" pitchFamily="18" charset="0"/>
                      </a:endParaRPr>
                    </a:p>
                    <a:p>
                      <a:pPr marL="360000" marR="203200" indent="468000" algn="just">
                        <a:lnSpc>
                          <a:spcPct val="100000"/>
                        </a:lnSpc>
                        <a:spcAft>
                          <a:spcPts val="0"/>
                        </a:spcAft>
                      </a:pPr>
                      <a:r>
                        <a:rPr lang="uk-UA" sz="1800" dirty="0" smtClean="0">
                          <a:effectLst/>
                          <a:latin typeface="Times New Roman" pitchFamily="18" charset="0"/>
                          <a:cs typeface="Times New Roman" pitchFamily="18" charset="0"/>
                        </a:rPr>
                        <a:t>Практичний </a:t>
                      </a:r>
                      <a:r>
                        <a:rPr lang="uk-UA" sz="1800" dirty="0">
                          <a:effectLst/>
                          <a:latin typeface="Times New Roman" pitchFamily="18" charset="0"/>
                          <a:cs typeface="Times New Roman" pitchFamily="18" charset="0"/>
                        </a:rPr>
                        <a:t>посібник присвячений розгляду ключових питань, що виникають при здійсненні досудового розслідування </a:t>
                      </a:r>
                      <a:r>
                        <a:rPr lang="uk-UA" sz="1800" dirty="0" err="1" smtClean="0">
                          <a:effectLst/>
                          <a:latin typeface="Times New Roman" pitchFamily="18" charset="0"/>
                          <a:cs typeface="Times New Roman" pitchFamily="18" charset="0"/>
                        </a:rPr>
                        <a:t>колабораційної</a:t>
                      </a:r>
                      <a:r>
                        <a:rPr lang="uk-UA" sz="1800" dirty="0" smtClean="0">
                          <a:effectLst/>
                          <a:latin typeface="Times New Roman" pitchFamily="18" charset="0"/>
                          <a:cs typeface="Times New Roman" pitchFamily="18" charset="0"/>
                        </a:rPr>
                        <a:t> </a:t>
                      </a:r>
                      <a:r>
                        <a:rPr lang="uk-UA" sz="1800" dirty="0">
                          <a:effectLst/>
                          <a:latin typeface="Times New Roman" pitchFamily="18" charset="0"/>
                          <a:cs typeface="Times New Roman" pitchFamily="18" charset="0"/>
                        </a:rPr>
                        <a:t>діяльності (ст. 111-1 КК України). Розрахований на працівників органів правопорядку та прокуратури, суд­дів, здобувачів вищої освіти, а також усіх, хто цікавиться сучасними проблемами розслідування кримінальних </a:t>
                      </a:r>
                      <a:r>
                        <a:rPr lang="uk-UA" sz="1800" dirty="0" smtClean="0">
                          <a:effectLst/>
                          <a:latin typeface="Times New Roman" pitchFamily="18" charset="0"/>
                          <a:cs typeface="Times New Roman" pitchFamily="18" charset="0"/>
                        </a:rPr>
                        <a:t>правопорушень.</a:t>
                      </a:r>
                      <a:endParaRPr lang="ru-RU" sz="1800" dirty="0">
                        <a:effectLst/>
                        <a:latin typeface="Times New Roman" pitchFamily="18" charset="0"/>
                        <a:ea typeface="Sylfaen"/>
                        <a:cs typeface="Times New Roman" pitchFamily="18" charset="0"/>
                      </a:endParaRPr>
                    </a:p>
                  </a:txBody>
                  <a:tcPr marL="0" marR="0" marT="0" marB="0">
                    <a:solidFill>
                      <a:schemeClr val="bg1"/>
                    </a:solidFill>
                  </a:tcPr>
                </a:tc>
              </a:tr>
            </a:tbl>
          </a:graphicData>
        </a:graphic>
      </p:graphicFrame>
      <p:sp>
        <p:nvSpPr>
          <p:cNvPr id="3" name="Rectangle 3"/>
          <p:cNvSpPr>
            <a:spLocks noChangeArrowheads="1"/>
          </p:cNvSpPr>
          <p:nvPr/>
        </p:nvSpPr>
        <p:spPr bwMode="auto">
          <a:xfrm>
            <a:off x="4503738" y="3098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84150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68" y="662178"/>
            <a:ext cx="3951732" cy="558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extLst>
              <p:ext uri="{D42A27DB-BD31-4B8C-83A1-F6EECF244321}">
                <p14:modId xmlns:p14="http://schemas.microsoft.com/office/powerpoint/2010/main" val="1809944687"/>
              </p:ext>
            </p:extLst>
          </p:nvPr>
        </p:nvGraphicFramePr>
        <p:xfrm>
          <a:off x="4905375" y="1216153"/>
          <a:ext cx="6858000" cy="420624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6858000"/>
              </a:tblGrid>
              <a:tr h="3238500">
                <a:tc>
                  <a:txBody>
                    <a:bodyPr/>
                    <a:lstStyle/>
                    <a:p>
                      <a:pPr marL="469900" indent="266700" algn="just">
                        <a:lnSpc>
                          <a:spcPct val="100000"/>
                        </a:lnSpc>
                        <a:spcAft>
                          <a:spcPts val="0"/>
                        </a:spcAft>
                      </a:pPr>
                      <a:r>
                        <a:rPr lang="uk-UA" sz="1800" b="1" u="none" strike="noStrike" spc="0" dirty="0">
                          <a:effectLst/>
                          <a:latin typeface="Times New Roman" pitchFamily="18" charset="0"/>
                          <a:cs typeface="Times New Roman" pitchFamily="18" charset="0"/>
                        </a:rPr>
                        <a:t>Шульга А. О., </a:t>
                      </a:r>
                      <a:r>
                        <a:rPr lang="uk-UA" sz="1800" b="1" u="none" strike="noStrike" spc="0" dirty="0" err="1">
                          <a:effectLst/>
                          <a:latin typeface="Times New Roman" pitchFamily="18" charset="0"/>
                          <a:cs typeface="Times New Roman" pitchFamily="18" charset="0"/>
                        </a:rPr>
                        <a:t>Євенко</a:t>
                      </a:r>
                      <a:r>
                        <a:rPr lang="uk-UA" sz="1800" b="1" u="none" strike="noStrike" spc="0" dirty="0">
                          <a:effectLst/>
                          <a:latin typeface="Times New Roman" pitchFamily="18" charset="0"/>
                          <a:cs typeface="Times New Roman" pitchFamily="18" charset="0"/>
                        </a:rPr>
                        <a:t> Д. В</a:t>
                      </a:r>
                      <a:r>
                        <a:rPr lang="uk-UA" sz="1800" b="1" u="none" strike="noStrike" spc="0" dirty="0" smtClean="0">
                          <a:effectLst/>
                          <a:latin typeface="Times New Roman" pitchFamily="18" charset="0"/>
                          <a:cs typeface="Times New Roman" pitchFamily="18" charset="0"/>
                        </a:rPr>
                        <a:t>. Кримінальний </a:t>
                      </a:r>
                      <a:r>
                        <a:rPr lang="uk-UA" sz="1800" b="1" u="none" strike="noStrike" spc="0" dirty="0">
                          <a:effectLst/>
                          <a:latin typeface="Times New Roman" pitchFamily="18" charset="0"/>
                          <a:cs typeface="Times New Roman" pitchFamily="18" charset="0"/>
                        </a:rPr>
                        <a:t>процес (загальна частина): </a:t>
                      </a:r>
                      <a:r>
                        <a:rPr lang="uk-UA" sz="1800" b="1" u="none" strike="noStrike" spc="0" dirty="0" err="1" smtClean="0">
                          <a:effectLst/>
                          <a:latin typeface="Times New Roman" pitchFamily="18" charset="0"/>
                          <a:cs typeface="Times New Roman" pitchFamily="18" charset="0"/>
                        </a:rPr>
                        <a:t>навч</a:t>
                      </a:r>
                      <a:r>
                        <a:rPr lang="uk-UA" sz="1800" b="1" u="none" strike="noStrike" spc="0" dirty="0" smtClean="0">
                          <a:effectLst/>
                          <a:latin typeface="Times New Roman" pitchFamily="18" charset="0"/>
                          <a:cs typeface="Times New Roman" pitchFamily="18" charset="0"/>
                        </a:rPr>
                        <a:t>. </a:t>
                      </a:r>
                      <a:r>
                        <a:rPr lang="uk-UA" sz="1800" b="1" u="none" strike="noStrike" spc="0" dirty="0" err="1" smtClean="0">
                          <a:effectLst/>
                          <a:latin typeface="Times New Roman" pitchFamily="18" charset="0"/>
                          <a:cs typeface="Times New Roman" pitchFamily="18" charset="0"/>
                        </a:rPr>
                        <a:t>посіб</a:t>
                      </a:r>
                      <a:r>
                        <a:rPr lang="uk-UA" sz="1800" b="1" u="none" strike="noStrike" spc="0" dirty="0" smtClean="0">
                          <a:effectLst/>
                          <a:latin typeface="Times New Roman" pitchFamily="18" charset="0"/>
                          <a:cs typeface="Times New Roman" pitchFamily="18" charset="0"/>
                        </a:rPr>
                        <a:t>. </a:t>
                      </a:r>
                      <a:r>
                        <a:rPr lang="uk-UA" sz="1800" b="1" u="none" strike="noStrike" spc="0" dirty="0">
                          <a:effectLst/>
                          <a:latin typeface="Times New Roman" pitchFamily="18" charset="0"/>
                          <a:cs typeface="Times New Roman" pitchFamily="18" charset="0"/>
                        </a:rPr>
                        <a:t>Київ : </a:t>
                      </a:r>
                      <a:r>
                        <a:rPr lang="uk-UA" sz="1800" b="1" u="none" strike="noStrike" spc="0" dirty="0" err="1">
                          <a:effectLst/>
                          <a:latin typeface="Times New Roman" pitchFamily="18" charset="0"/>
                          <a:cs typeface="Times New Roman" pitchFamily="18" charset="0"/>
                        </a:rPr>
                        <a:t>Алерта</a:t>
                      </a:r>
                      <a:r>
                        <a:rPr lang="uk-UA" sz="1800" b="1" u="none" strike="noStrike" spc="0" dirty="0">
                          <a:effectLst/>
                          <a:latin typeface="Times New Roman" pitchFamily="18" charset="0"/>
                          <a:cs typeface="Times New Roman" pitchFamily="18" charset="0"/>
                        </a:rPr>
                        <a:t>, 2023. 146 с.</a:t>
                      </a:r>
                      <a:endParaRPr lang="ru-RU" sz="1800" b="1" dirty="0">
                        <a:effectLst/>
                        <a:latin typeface="Times New Roman" pitchFamily="18" charset="0"/>
                        <a:cs typeface="Times New Roman" pitchFamily="18" charset="0"/>
                      </a:endParaRPr>
                    </a:p>
                    <a:p>
                      <a:pPr marL="469900" indent="266700" algn="just">
                        <a:lnSpc>
                          <a:spcPct val="100000"/>
                        </a:lnSpc>
                        <a:spcAft>
                          <a:spcPts val="0"/>
                        </a:spcAft>
                      </a:pPr>
                      <a:r>
                        <a:rPr lang="uk-UA" sz="1800" dirty="0" smtClean="0">
                          <a:effectLst/>
                          <a:latin typeface="Times New Roman" pitchFamily="18" charset="0"/>
                          <a:cs typeface="Times New Roman" pitchFamily="18" charset="0"/>
                        </a:rPr>
                        <a:t>У </a:t>
                      </a:r>
                      <a:r>
                        <a:rPr lang="uk-UA" sz="1800" dirty="0">
                          <a:effectLst/>
                          <a:latin typeface="Times New Roman" pitchFamily="18" charset="0"/>
                          <a:cs typeface="Times New Roman" pitchFamily="18" charset="0"/>
                        </a:rPr>
                        <a:t>навчальному </a:t>
                      </a:r>
                      <a:r>
                        <a:rPr lang="uk-UA" sz="1800" u="none" strike="noStrike" spc="0" dirty="0">
                          <a:effectLst/>
                          <a:latin typeface="Times New Roman" pitchFamily="18" charset="0"/>
                          <a:cs typeface="Times New Roman" pitchFamily="18" charset="0"/>
                        </a:rPr>
                        <a:t>посібнику стисло, проте досить інформативно викладено загальні положення, що визначають понятійний аспект кримінальної процесуальної термінології. Розставлено необхідні акценти, що визначають процедуру та механізм захисту прав осіб, </a:t>
                      </a:r>
                      <a:r>
                        <a:rPr lang="uk-UA" sz="1800" u="none" strike="noStrike" spc="-50" dirty="0">
                          <a:effectLst/>
                          <a:latin typeface="Times New Roman" pitchFamily="18" charset="0"/>
                          <a:cs typeface="Times New Roman" pitchFamily="18" charset="0"/>
                        </a:rPr>
                        <a:t>які</a:t>
                      </a:r>
                      <a:r>
                        <a:rPr lang="uk-UA" sz="1800" u="none" strike="noStrike" spc="0" dirty="0">
                          <a:effectLst/>
                          <a:latin typeface="Times New Roman" pitchFamily="18" charset="0"/>
                          <a:cs typeface="Times New Roman" pitchFamily="18" charset="0"/>
                        </a:rPr>
                        <a:t> беруть участь у кримінальному провадженні.</a:t>
                      </a:r>
                      <a:endParaRPr lang="ru-RU" sz="1800" dirty="0">
                        <a:effectLst/>
                        <a:latin typeface="Times New Roman" pitchFamily="18" charset="0"/>
                        <a:cs typeface="Times New Roman" pitchFamily="18" charset="0"/>
                      </a:endParaRPr>
                    </a:p>
                    <a:p>
                      <a:pPr marL="469900" indent="266700" algn="just">
                        <a:lnSpc>
                          <a:spcPct val="100000"/>
                        </a:lnSpc>
                        <a:spcAft>
                          <a:spcPts val="0"/>
                        </a:spcAft>
                      </a:pPr>
                      <a:r>
                        <a:rPr lang="uk-UA" sz="1800" u="none" strike="noStrike" spc="0" dirty="0">
                          <a:effectLst/>
                          <a:latin typeface="Times New Roman" pitchFamily="18" charset="0"/>
                          <a:cs typeface="Times New Roman" pitchFamily="18" charset="0"/>
                        </a:rPr>
                        <a:t>Для формування змісту посібника використовувалося чинне кримінальне процесуальне законодавство України. Видання відповідає робочій програмі навчальної дисципліни «Кримінальний процес (загальна частина)».</a:t>
                      </a:r>
                      <a:endParaRPr lang="ru-RU" sz="1800" dirty="0">
                        <a:effectLst/>
                        <a:latin typeface="Times New Roman" pitchFamily="18" charset="0"/>
                        <a:cs typeface="Times New Roman" pitchFamily="18" charset="0"/>
                      </a:endParaRPr>
                    </a:p>
                    <a:p>
                      <a:pPr marL="469900" indent="266700" algn="just">
                        <a:lnSpc>
                          <a:spcPct val="100000"/>
                        </a:lnSpc>
                        <a:spcAft>
                          <a:spcPts val="0"/>
                        </a:spcAft>
                      </a:pPr>
                      <a:r>
                        <a:rPr lang="uk-UA" sz="1800" u="none" strike="noStrike" spc="0" dirty="0">
                          <a:effectLst/>
                          <a:latin typeface="Times New Roman" pitchFamily="18" charset="0"/>
                          <a:cs typeface="Times New Roman" pitchFamily="18" charset="0"/>
                        </a:rPr>
                        <a:t>Навчальний посібник призначений для студентів юридичних факультетів, аспірантів, практикуючих юристів та всіх тих, хто цікавиться цією важливою галуззю права.</a:t>
                      </a:r>
                      <a:endParaRPr lang="ru-RU" sz="1800" dirty="0">
                        <a:solidFill>
                          <a:srgbClr val="000000"/>
                        </a:solidFill>
                        <a:effectLst/>
                        <a:latin typeface="Times New Roman" pitchFamily="18" charset="0"/>
                        <a:ea typeface="Microsoft Sans Serif"/>
                        <a:cs typeface="Times New Roman" pitchFamily="18" charset="0"/>
                      </a:endParaRPr>
                    </a:p>
                  </a:txBody>
                  <a:tcPr>
                    <a:solidFill>
                      <a:schemeClr val="bg1"/>
                    </a:solidFill>
                  </a:tcPr>
                </a:tc>
              </a:tr>
            </a:tbl>
          </a:graphicData>
        </a:graphic>
      </p:graphicFrame>
      <p:sp>
        <p:nvSpPr>
          <p:cNvPr id="3" name="Rectangle 3"/>
          <p:cNvSpPr>
            <a:spLocks noChangeArrowheads="1"/>
          </p:cNvSpPr>
          <p:nvPr/>
        </p:nvSpPr>
        <p:spPr bwMode="auto">
          <a:xfrm>
            <a:off x="4398963" y="2457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95279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656" y="585216"/>
            <a:ext cx="3941153" cy="562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extLst>
              <p:ext uri="{D42A27DB-BD31-4B8C-83A1-F6EECF244321}">
                <p14:modId xmlns:p14="http://schemas.microsoft.com/office/powerpoint/2010/main" val="3801452146"/>
              </p:ext>
            </p:extLst>
          </p:nvPr>
        </p:nvGraphicFramePr>
        <p:xfrm>
          <a:off x="4972050" y="1476755"/>
          <a:ext cx="6791325" cy="3842004"/>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6791325"/>
              </a:tblGrid>
              <a:tr h="3842004">
                <a:tc>
                  <a:txBody>
                    <a:bodyPr/>
                    <a:lstStyle/>
                    <a:p>
                      <a:pPr marL="571500" indent="304800" algn="just">
                        <a:lnSpc>
                          <a:spcPct val="100000"/>
                        </a:lnSpc>
                        <a:spcAft>
                          <a:spcPts val="0"/>
                        </a:spcAft>
                      </a:pPr>
                      <a:r>
                        <a:rPr lang="uk-UA" sz="1800" b="1" dirty="0">
                          <a:effectLst/>
                          <a:latin typeface="Times New Roman" pitchFamily="18" charset="0"/>
                          <a:cs typeface="Times New Roman" pitchFamily="18" charset="0"/>
                        </a:rPr>
                        <a:t>Зозуля Є</a:t>
                      </a:r>
                      <a:r>
                        <a:rPr lang="uk-UA" sz="1800" b="1" dirty="0" smtClean="0">
                          <a:effectLst/>
                          <a:latin typeface="Times New Roman" pitchFamily="18" charset="0"/>
                          <a:cs typeface="Times New Roman" pitchFamily="18" charset="0"/>
                        </a:rPr>
                        <a:t>. В</a:t>
                      </a:r>
                      <a:r>
                        <a:rPr lang="uk-UA" sz="1800" b="1" dirty="0">
                          <a:effectLst/>
                          <a:latin typeface="Times New Roman" pitchFamily="18" charset="0"/>
                          <a:cs typeface="Times New Roman" pitchFamily="18" charset="0"/>
                        </a:rPr>
                        <a:t>., </a:t>
                      </a:r>
                      <a:r>
                        <a:rPr lang="uk-UA" sz="1800" b="1" dirty="0" err="1" smtClean="0">
                          <a:effectLst/>
                          <a:latin typeface="Times New Roman" pitchFamily="18" charset="0"/>
                          <a:cs typeface="Times New Roman" pitchFamily="18" charset="0"/>
                        </a:rPr>
                        <a:t>Туренко</a:t>
                      </a:r>
                      <a:r>
                        <a:rPr lang="uk-UA" sz="1800" b="1" dirty="0" smtClean="0">
                          <a:effectLst/>
                          <a:latin typeface="Times New Roman" pitchFamily="18" charset="0"/>
                          <a:cs typeface="Times New Roman" pitchFamily="18" charset="0"/>
                        </a:rPr>
                        <a:t> </a:t>
                      </a:r>
                      <a:r>
                        <a:rPr lang="uk-UA" sz="1800" b="1" dirty="0">
                          <a:effectLst/>
                          <a:latin typeface="Times New Roman" pitchFamily="18" charset="0"/>
                          <a:cs typeface="Times New Roman" pitchFamily="18" charset="0"/>
                        </a:rPr>
                        <a:t>О</a:t>
                      </a:r>
                      <a:r>
                        <a:rPr lang="uk-UA" sz="1800" b="1" dirty="0" smtClean="0">
                          <a:effectLst/>
                          <a:latin typeface="Times New Roman" pitchFamily="18" charset="0"/>
                          <a:cs typeface="Times New Roman" pitchFamily="18" charset="0"/>
                        </a:rPr>
                        <a:t>. С</a:t>
                      </a:r>
                      <a:r>
                        <a:rPr lang="uk-UA" sz="1800" b="1" dirty="0">
                          <a:effectLst/>
                          <a:latin typeface="Times New Roman" pitchFamily="18" charset="0"/>
                          <a:cs typeface="Times New Roman" pitchFamily="18" charset="0"/>
                        </a:rPr>
                        <a:t>., Іванов І</a:t>
                      </a:r>
                      <a:r>
                        <a:rPr lang="uk-UA" sz="1800" b="1" dirty="0" smtClean="0">
                          <a:effectLst/>
                          <a:latin typeface="Times New Roman" pitchFamily="18" charset="0"/>
                          <a:cs typeface="Times New Roman" pitchFamily="18" charset="0"/>
                        </a:rPr>
                        <a:t>. В</a:t>
                      </a:r>
                      <a:r>
                        <a:rPr lang="uk-UA" sz="1800" b="1" dirty="0" smtClean="0">
                          <a:effectLst/>
                          <a:latin typeface="Times New Roman" pitchFamily="18" charset="0"/>
                          <a:cs typeface="Times New Roman" pitchFamily="18" charset="0"/>
                        </a:rPr>
                        <a:t>. Юридична </a:t>
                      </a:r>
                      <a:r>
                        <a:rPr lang="uk-UA" sz="1800" b="1" dirty="0">
                          <a:effectLst/>
                          <a:latin typeface="Times New Roman" pitchFamily="18" charset="0"/>
                          <a:cs typeface="Times New Roman" pitchFamily="18" charset="0"/>
                        </a:rPr>
                        <a:t>компаративістика : </a:t>
                      </a:r>
                      <a:r>
                        <a:rPr lang="uk-UA" sz="1800" b="1" dirty="0" err="1" smtClean="0">
                          <a:effectLst/>
                          <a:latin typeface="Times New Roman" pitchFamily="18" charset="0"/>
                          <a:cs typeface="Times New Roman" pitchFamily="18" charset="0"/>
                        </a:rPr>
                        <a:t>навч</a:t>
                      </a:r>
                      <a:r>
                        <a:rPr lang="uk-UA" sz="1800" b="1" dirty="0" smtClean="0">
                          <a:effectLst/>
                          <a:latin typeface="Times New Roman" pitchFamily="18" charset="0"/>
                          <a:cs typeface="Times New Roman" pitchFamily="18" charset="0"/>
                        </a:rPr>
                        <a:t>. </a:t>
                      </a:r>
                      <a:r>
                        <a:rPr lang="uk-UA" sz="1800" b="1" dirty="0" err="1" smtClean="0">
                          <a:effectLst/>
                          <a:latin typeface="Times New Roman" pitchFamily="18" charset="0"/>
                          <a:cs typeface="Times New Roman" pitchFamily="18" charset="0"/>
                        </a:rPr>
                        <a:t>посіб</a:t>
                      </a:r>
                      <a:r>
                        <a:rPr lang="uk-UA" sz="1800" b="1" dirty="0" smtClean="0">
                          <a:effectLst/>
                          <a:latin typeface="Times New Roman" pitchFamily="18" charset="0"/>
                          <a:cs typeface="Times New Roman" pitchFamily="18" charset="0"/>
                        </a:rPr>
                        <a:t>. </a:t>
                      </a:r>
                      <a:r>
                        <a:rPr lang="uk-UA" sz="1800" b="1" dirty="0">
                          <a:effectLst/>
                          <a:latin typeface="Times New Roman" pitchFamily="18" charset="0"/>
                          <a:cs typeface="Times New Roman" pitchFamily="18" charset="0"/>
                        </a:rPr>
                        <a:t>Київ : </a:t>
                      </a:r>
                      <a:r>
                        <a:rPr lang="uk-UA" sz="1800" b="1" dirty="0" err="1">
                          <a:effectLst/>
                          <a:latin typeface="Times New Roman" pitchFamily="18" charset="0"/>
                          <a:cs typeface="Times New Roman" pitchFamily="18" charset="0"/>
                        </a:rPr>
                        <a:t>Алерта</a:t>
                      </a:r>
                      <a:r>
                        <a:rPr lang="uk-UA" sz="1800" b="1" dirty="0">
                          <a:effectLst/>
                          <a:latin typeface="Times New Roman" pitchFamily="18" charset="0"/>
                          <a:cs typeface="Times New Roman" pitchFamily="18" charset="0"/>
                        </a:rPr>
                        <a:t>, 2023. 304 с.</a:t>
                      </a:r>
                      <a:endParaRPr lang="ru-RU" sz="1800" b="1" dirty="0">
                        <a:effectLst/>
                        <a:latin typeface="Times New Roman" pitchFamily="18" charset="0"/>
                        <a:cs typeface="Times New Roman" pitchFamily="18" charset="0"/>
                      </a:endParaRPr>
                    </a:p>
                    <a:p>
                      <a:pPr marL="571500" marR="152400" indent="304800" algn="just">
                        <a:lnSpc>
                          <a:spcPct val="100000"/>
                        </a:lnSpc>
                        <a:spcAft>
                          <a:spcPts val="0"/>
                        </a:spcAft>
                      </a:pPr>
                      <a:r>
                        <a:rPr lang="uk-UA" sz="1800" dirty="0" smtClean="0">
                          <a:effectLst/>
                          <a:latin typeface="Times New Roman" pitchFamily="18" charset="0"/>
                          <a:cs typeface="Times New Roman" pitchFamily="18" charset="0"/>
                        </a:rPr>
                        <a:t>Посібник </a:t>
                      </a:r>
                      <a:r>
                        <a:rPr lang="uk-UA" sz="1800" dirty="0">
                          <a:effectLst/>
                          <a:latin typeface="Times New Roman" pitchFamily="18" charset="0"/>
                          <a:cs typeface="Times New Roman" pitchFamily="18" charset="0"/>
                        </a:rPr>
                        <a:t>з навчальної дисципліни «Юридична </a:t>
                      </a:r>
                      <a:r>
                        <a:rPr lang="uk-UA" sz="1800" dirty="0" smtClean="0">
                          <a:effectLst/>
                          <a:latin typeface="Times New Roman" pitchFamily="18" charset="0"/>
                          <a:cs typeface="Times New Roman" pitchFamily="18" charset="0"/>
                        </a:rPr>
                        <a:t>компаративістика</a:t>
                      </a:r>
                      <a:r>
                        <a:rPr lang="uk-UA" sz="1800" dirty="0">
                          <a:effectLst/>
                          <a:latin typeface="Times New Roman" pitchFamily="18" charset="0"/>
                          <a:cs typeface="Times New Roman" pitchFamily="18" charset="0"/>
                        </a:rPr>
                        <a:t>» підготовлений відповідно до робочої програми навчальної дисципліни «Юридична компаративістика» Донець­кого державного університету внутрішніх справ. Навчальний посібник складається з передмови, мети, завдань до кожної теми, методичних рекомендацій та питань, які стосуються виконання індивідуальних навчально-дослідних завдань. Крім того, у посібнику містяться навчальні матеріали до кожної теми, завдання до самоконтролю знань та завдання для самостійної роботи, список рекомендованої основної та додаткової літератури до кожної теми, глосарій.</a:t>
                      </a:r>
                      <a:endParaRPr lang="ru-RU" sz="1800" dirty="0">
                        <a:effectLst/>
                        <a:latin typeface="Times New Roman" pitchFamily="18" charset="0"/>
                        <a:ea typeface="Sylfaen"/>
                        <a:cs typeface="Times New Roman" pitchFamily="18" charset="0"/>
                      </a:endParaRPr>
                    </a:p>
                  </a:txBody>
                  <a:tcPr marL="0" marR="0" marT="0" marB="0">
                    <a:solidFill>
                      <a:schemeClr val="bg1"/>
                    </a:solidFill>
                  </a:tcPr>
                </a:tc>
              </a:tr>
            </a:tbl>
          </a:graphicData>
        </a:graphic>
      </p:graphicFrame>
      <p:sp>
        <p:nvSpPr>
          <p:cNvPr id="3" name="Rectangle 3"/>
          <p:cNvSpPr>
            <a:spLocks noChangeArrowheads="1"/>
          </p:cNvSpPr>
          <p:nvPr/>
        </p:nvSpPr>
        <p:spPr bwMode="auto">
          <a:xfrm>
            <a:off x="4079875" y="2200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22394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1" y="631698"/>
            <a:ext cx="3970019" cy="563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extLst>
              <p:ext uri="{D42A27DB-BD31-4B8C-83A1-F6EECF244321}">
                <p14:modId xmlns:p14="http://schemas.microsoft.com/office/powerpoint/2010/main" val="2043728925"/>
              </p:ext>
            </p:extLst>
          </p:nvPr>
        </p:nvGraphicFramePr>
        <p:xfrm>
          <a:off x="4791075" y="1177417"/>
          <a:ext cx="6962775" cy="530352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6962775"/>
              </a:tblGrid>
              <a:tr h="3886200">
                <a:tc>
                  <a:txBody>
                    <a:bodyPr/>
                    <a:lstStyle/>
                    <a:p>
                      <a:pPr marL="360000" marR="139700" indent="468000" algn="just">
                        <a:lnSpc>
                          <a:spcPct val="100000"/>
                        </a:lnSpc>
                        <a:spcAft>
                          <a:spcPts val="0"/>
                        </a:spcAft>
                      </a:pPr>
                      <a:r>
                        <a:rPr lang="uk-UA" sz="1800" b="1" u="none" strike="noStrike" spc="0" dirty="0" smtClean="0">
                          <a:effectLst/>
                          <a:latin typeface="Times New Roman" pitchFamily="18" charset="0"/>
                          <a:cs typeface="Times New Roman" pitchFamily="18" charset="0"/>
                        </a:rPr>
                        <a:t>Історія </a:t>
                      </a:r>
                      <a:r>
                        <a:rPr lang="uk-UA" sz="1800" b="1" u="none" strike="noStrike" spc="0" dirty="0">
                          <a:effectLst/>
                          <a:latin typeface="Times New Roman" pitchFamily="18" charset="0"/>
                          <a:cs typeface="Times New Roman" pitchFamily="18" charset="0"/>
                        </a:rPr>
                        <a:t>держави і права України. Частина І : </a:t>
                      </a:r>
                      <a:r>
                        <a:rPr lang="uk-UA" sz="1800" b="1" u="none" strike="noStrike" spc="0" dirty="0" err="1" smtClean="0">
                          <a:effectLst/>
                          <a:latin typeface="Times New Roman" pitchFamily="18" charset="0"/>
                          <a:cs typeface="Times New Roman" pitchFamily="18" charset="0"/>
                        </a:rPr>
                        <a:t>навч</a:t>
                      </a:r>
                      <a:r>
                        <a:rPr lang="uk-UA" sz="1800" b="1" u="none" strike="noStrike" spc="0" dirty="0" smtClean="0">
                          <a:effectLst/>
                          <a:latin typeface="Times New Roman" pitchFamily="18" charset="0"/>
                          <a:cs typeface="Times New Roman" pitchFamily="18" charset="0"/>
                        </a:rPr>
                        <a:t>. </a:t>
                      </a:r>
                      <a:r>
                        <a:rPr lang="uk-UA" sz="1800" b="1" u="none" strike="noStrike" spc="0" dirty="0" err="1" smtClean="0">
                          <a:effectLst/>
                          <a:latin typeface="Times New Roman" pitchFamily="18" charset="0"/>
                          <a:cs typeface="Times New Roman" pitchFamily="18" charset="0"/>
                        </a:rPr>
                        <a:t>посіб</a:t>
                      </a:r>
                      <a:r>
                        <a:rPr lang="uk-UA" sz="1800" b="1" u="none" strike="noStrike" spc="0" dirty="0" smtClean="0">
                          <a:effectLst/>
                          <a:latin typeface="Times New Roman" pitchFamily="18" charset="0"/>
                          <a:cs typeface="Times New Roman" pitchFamily="18" charset="0"/>
                        </a:rPr>
                        <a:t>. </a:t>
                      </a:r>
                      <a:r>
                        <a:rPr lang="uk-UA" sz="1800" b="1" u="none" strike="noStrike" spc="0" dirty="0">
                          <a:effectLst/>
                          <a:latin typeface="Times New Roman" pitchFamily="18" charset="0"/>
                          <a:cs typeface="Times New Roman" pitchFamily="18" charset="0"/>
                        </a:rPr>
                        <a:t>(опорні конспекти лекцій) </a:t>
                      </a:r>
                      <a:r>
                        <a:rPr lang="uk-UA" sz="1800" b="1" u="none" strike="noStrike" spc="0" dirty="0" smtClean="0">
                          <a:effectLst/>
                          <a:latin typeface="Times New Roman" pitchFamily="18" charset="0"/>
                          <a:cs typeface="Times New Roman" pitchFamily="18" charset="0"/>
                        </a:rPr>
                        <a:t>/ укладачі: </a:t>
                      </a:r>
                      <a:r>
                        <a:rPr lang="uk-UA" sz="1800" b="1" u="none" strike="noStrike" spc="0" dirty="0">
                          <a:effectLst/>
                          <a:latin typeface="Times New Roman" pitchFamily="18" charset="0"/>
                          <a:cs typeface="Times New Roman" pitchFamily="18" charset="0"/>
                        </a:rPr>
                        <a:t>Зозуля Є. В., </a:t>
                      </a:r>
                      <a:r>
                        <a:rPr lang="uk-UA" sz="1800" b="1" u="none" strike="noStrike" spc="0" dirty="0" err="1">
                          <a:effectLst/>
                          <a:latin typeface="Times New Roman" pitchFamily="18" charset="0"/>
                          <a:cs typeface="Times New Roman" pitchFamily="18" charset="0"/>
                        </a:rPr>
                        <a:t>Дацюк</a:t>
                      </a:r>
                      <a:r>
                        <a:rPr lang="uk-UA" sz="1800" b="1" u="none" strike="noStrike" spc="0" dirty="0">
                          <a:effectLst/>
                          <a:latin typeface="Times New Roman" pitchFamily="18" charset="0"/>
                          <a:cs typeface="Times New Roman" pitchFamily="18" charset="0"/>
                        </a:rPr>
                        <a:t> Т</a:t>
                      </a:r>
                      <a:r>
                        <a:rPr lang="uk-UA" sz="1800" b="1" u="none" strike="noStrike" spc="0" dirty="0" smtClean="0">
                          <a:effectLst/>
                          <a:latin typeface="Times New Roman" pitchFamily="18" charset="0"/>
                          <a:cs typeface="Times New Roman" pitchFamily="18" charset="0"/>
                        </a:rPr>
                        <a:t>. К</a:t>
                      </a:r>
                      <a:r>
                        <a:rPr lang="uk-UA" sz="1800" b="1" u="none" strike="noStrike" spc="0" dirty="0">
                          <a:effectLst/>
                          <a:latin typeface="Times New Roman" pitchFamily="18" charset="0"/>
                          <a:cs typeface="Times New Roman" pitchFamily="18" charset="0"/>
                        </a:rPr>
                        <a:t>., Іванов І</a:t>
                      </a:r>
                      <a:r>
                        <a:rPr lang="uk-UA" sz="1800" b="1" u="none" strike="noStrike" spc="0" dirty="0" smtClean="0">
                          <a:effectLst/>
                          <a:latin typeface="Times New Roman" pitchFamily="18" charset="0"/>
                          <a:cs typeface="Times New Roman" pitchFamily="18" charset="0"/>
                        </a:rPr>
                        <a:t>. В</a:t>
                      </a:r>
                      <a:r>
                        <a:rPr lang="uk-UA" sz="1800" b="1" u="none" strike="noStrike" spc="0" dirty="0">
                          <a:effectLst/>
                          <a:latin typeface="Times New Roman" pitchFamily="18" charset="0"/>
                          <a:cs typeface="Times New Roman" pitchFamily="18" charset="0"/>
                        </a:rPr>
                        <a:t>. Київ: </a:t>
                      </a:r>
                      <a:r>
                        <a:rPr lang="uk-UA" sz="1800" b="1" u="none" strike="noStrike" spc="0" dirty="0" err="1">
                          <a:effectLst/>
                          <a:latin typeface="Times New Roman" pitchFamily="18" charset="0"/>
                          <a:cs typeface="Times New Roman" pitchFamily="18" charset="0"/>
                        </a:rPr>
                        <a:t>Алерта</a:t>
                      </a:r>
                      <a:r>
                        <a:rPr lang="uk-UA" sz="1800" b="1" u="none" strike="noStrike" spc="0" dirty="0">
                          <a:effectLst/>
                          <a:latin typeface="Times New Roman" pitchFamily="18" charset="0"/>
                          <a:cs typeface="Times New Roman" pitchFamily="18" charset="0"/>
                        </a:rPr>
                        <a:t>, 2023. 240 с.</a:t>
                      </a:r>
                      <a:endParaRPr lang="ru-RU" sz="1800" b="1" dirty="0">
                        <a:effectLst/>
                        <a:latin typeface="Times New Roman" pitchFamily="18" charset="0"/>
                        <a:cs typeface="Times New Roman" pitchFamily="18" charset="0"/>
                      </a:endParaRPr>
                    </a:p>
                    <a:p>
                      <a:pPr marL="360000" marR="139700" indent="468000" algn="just">
                        <a:lnSpc>
                          <a:spcPct val="100000"/>
                        </a:lnSpc>
                        <a:spcAft>
                          <a:spcPts val="0"/>
                        </a:spcAft>
                      </a:pPr>
                      <a:r>
                        <a:rPr lang="uk-UA" sz="1800" u="none" strike="noStrike" spc="0" dirty="0" smtClean="0">
                          <a:effectLst/>
                          <a:latin typeface="Times New Roman" pitchFamily="18" charset="0"/>
                          <a:cs typeface="Times New Roman" pitchFamily="18" charset="0"/>
                        </a:rPr>
                        <a:t>У </a:t>
                      </a:r>
                      <a:r>
                        <a:rPr lang="uk-UA" sz="1800" u="none" strike="noStrike" spc="0" dirty="0">
                          <a:effectLst/>
                          <a:latin typeface="Times New Roman" pitchFamily="18" charset="0"/>
                          <a:cs typeface="Times New Roman" pitchFamily="18" charset="0"/>
                        </a:rPr>
                        <a:t>навчальному посібнику з урахуванням сучасних досягнень вітчизняної та світової </a:t>
                      </a:r>
                      <a:r>
                        <a:rPr lang="uk-UA" sz="1800" u="none" strike="noStrike" spc="0" dirty="0" err="1">
                          <a:effectLst/>
                          <a:latin typeface="Times New Roman" pitchFamily="18" charset="0"/>
                          <a:cs typeface="Times New Roman" pitchFamily="18" charset="0"/>
                        </a:rPr>
                        <a:t>історико-правової</a:t>
                      </a:r>
                      <a:r>
                        <a:rPr lang="uk-UA" sz="1800" u="none" strike="noStrike" spc="0" dirty="0">
                          <a:effectLst/>
                          <a:latin typeface="Times New Roman" pitchFamily="18" charset="0"/>
                          <a:cs typeface="Times New Roman" pitchFamily="18" charset="0"/>
                        </a:rPr>
                        <a:t> науки, у конспективній формі висвітлюються основні етапи формування та еволюції державного ладу, суспільного устрою, права, суду та судового процесу в Україні з найдавніших часів до початку XX ст.</a:t>
                      </a:r>
                      <a:endParaRPr lang="ru-RU" sz="1800" dirty="0">
                        <a:effectLst/>
                        <a:latin typeface="Times New Roman" pitchFamily="18" charset="0"/>
                        <a:cs typeface="Times New Roman" pitchFamily="18" charset="0"/>
                      </a:endParaRPr>
                    </a:p>
                    <a:p>
                      <a:pPr marL="360000" marR="139700" indent="468000" algn="just">
                        <a:lnSpc>
                          <a:spcPct val="100000"/>
                        </a:lnSpc>
                        <a:spcAft>
                          <a:spcPts val="0"/>
                        </a:spcAft>
                      </a:pPr>
                      <a:r>
                        <a:rPr lang="uk-UA" sz="1800" u="none" strike="noStrike" spc="0" dirty="0">
                          <a:effectLst/>
                          <a:latin typeface="Times New Roman" pitchFamily="18" charset="0"/>
                          <a:cs typeface="Times New Roman" pitchFamily="18" charset="0"/>
                        </a:rPr>
                        <a:t>Навчальний посібник підготовлений відповідно до програми навчальної дисципліни «Історія держави і права України», з урахуванням кредитно-трансферної системи організації навчального процесу у закладах вищої освіти зі специфічними умовами навчання. Конспективна форма змісту навчального матеріалу спрямована на викладення фундаментального та узагальнюючого матеріалу, який дозволить здобувачам вищої освіти системно і якісно оволодіти знаннями з основних етапів українського </a:t>
                      </a:r>
                      <a:r>
                        <a:rPr lang="uk-UA" sz="1800" u="none" strike="noStrike" spc="0" dirty="0" err="1">
                          <a:effectLst/>
                          <a:latin typeface="Times New Roman" pitchFamily="18" charset="0"/>
                          <a:cs typeface="Times New Roman" pitchFamily="18" charset="0"/>
                        </a:rPr>
                        <a:t>державо-</a:t>
                      </a:r>
                      <a:r>
                        <a:rPr lang="uk-UA" sz="1800" u="none" strike="noStrike" spc="0" dirty="0">
                          <a:effectLst/>
                          <a:latin typeface="Times New Roman" pitchFamily="18" charset="0"/>
                          <a:cs typeface="Times New Roman" pitchFamily="18" charset="0"/>
                        </a:rPr>
                        <a:t> та </a:t>
                      </a:r>
                      <a:r>
                        <a:rPr lang="uk-UA" sz="1800" u="none" strike="noStrike" spc="0" dirty="0" err="1">
                          <a:effectLst/>
                          <a:latin typeface="Times New Roman" pitchFamily="18" charset="0"/>
                          <a:cs typeface="Times New Roman" pitchFamily="18" charset="0"/>
                        </a:rPr>
                        <a:t>правотворення</a:t>
                      </a:r>
                      <a:r>
                        <a:rPr lang="uk-UA" sz="1800" u="none" strike="noStrike" spc="0" dirty="0">
                          <a:effectLst/>
                          <a:latin typeface="Times New Roman" pitchFamily="18" charset="0"/>
                          <a:cs typeface="Times New Roman" pitchFamily="18" charset="0"/>
                        </a:rPr>
                        <a:t>.</a:t>
                      </a:r>
                      <a:endParaRPr lang="ru-RU" sz="1800" dirty="0">
                        <a:solidFill>
                          <a:srgbClr val="000000"/>
                        </a:solidFill>
                        <a:effectLst/>
                        <a:latin typeface="Times New Roman" pitchFamily="18" charset="0"/>
                        <a:ea typeface="Microsoft Sans Serif"/>
                        <a:cs typeface="Times New Roman" pitchFamily="18" charset="0"/>
                      </a:endParaRPr>
                    </a:p>
                  </a:txBody>
                  <a:tcPr>
                    <a:solidFill>
                      <a:schemeClr val="bg1"/>
                    </a:solidFill>
                  </a:tcPr>
                </a:tc>
              </a:tr>
            </a:tbl>
          </a:graphicData>
        </a:graphic>
      </p:graphicFrame>
      <p:sp>
        <p:nvSpPr>
          <p:cNvPr id="3" name="Rectangle 3"/>
          <p:cNvSpPr>
            <a:spLocks noChangeArrowheads="1"/>
          </p:cNvSpPr>
          <p:nvPr/>
        </p:nvSpPr>
        <p:spPr bwMode="auto">
          <a:xfrm>
            <a:off x="4487863" y="2051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97438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92" y="633223"/>
            <a:ext cx="4015969" cy="575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extLst>
              <p:ext uri="{D42A27DB-BD31-4B8C-83A1-F6EECF244321}">
                <p14:modId xmlns:p14="http://schemas.microsoft.com/office/powerpoint/2010/main" val="191165394"/>
              </p:ext>
            </p:extLst>
          </p:nvPr>
        </p:nvGraphicFramePr>
        <p:xfrm>
          <a:off x="4909608" y="1180529"/>
          <a:ext cx="6838949" cy="475488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6838949"/>
              </a:tblGrid>
              <a:tr h="2924175">
                <a:tc>
                  <a:txBody>
                    <a:bodyPr/>
                    <a:lstStyle/>
                    <a:p>
                      <a:pPr marL="360000" indent="468000" algn="just">
                        <a:lnSpc>
                          <a:spcPct val="100000"/>
                        </a:lnSpc>
                        <a:spcAft>
                          <a:spcPts val="0"/>
                        </a:spcAft>
                      </a:pPr>
                      <a:r>
                        <a:rPr lang="uk-UA" sz="1800" b="1" dirty="0" err="1">
                          <a:effectLst/>
                          <a:latin typeface="Times New Roman" pitchFamily="18" charset="0"/>
                          <a:cs typeface="Times New Roman" pitchFamily="18" charset="0"/>
                        </a:rPr>
                        <a:t>Колєснік</a:t>
                      </a:r>
                      <a:r>
                        <a:rPr lang="uk-UA" sz="1800" b="1" dirty="0">
                          <a:effectLst/>
                          <a:latin typeface="Times New Roman" pitchFamily="18" charset="0"/>
                          <a:cs typeface="Times New Roman" pitchFamily="18" charset="0"/>
                        </a:rPr>
                        <a:t> Т. В., </a:t>
                      </a:r>
                      <a:r>
                        <a:rPr lang="uk-UA" sz="1800" b="1" dirty="0" err="1">
                          <a:effectLst/>
                          <a:latin typeface="Times New Roman" pitchFamily="18" charset="0"/>
                          <a:cs typeface="Times New Roman" pitchFamily="18" charset="0"/>
                        </a:rPr>
                        <a:t>Клемпарський</a:t>
                      </a:r>
                      <a:r>
                        <a:rPr lang="uk-UA" sz="1800" b="1" dirty="0">
                          <a:effectLst/>
                          <a:latin typeface="Times New Roman" pitchFamily="18" charset="0"/>
                          <a:cs typeface="Times New Roman" pitchFamily="18" charset="0"/>
                        </a:rPr>
                        <a:t> М. М</a:t>
                      </a:r>
                      <a:r>
                        <a:rPr lang="uk-UA" sz="1800" b="1" dirty="0" smtClean="0">
                          <a:effectLst/>
                          <a:latin typeface="Times New Roman" pitchFamily="18" charset="0"/>
                          <a:cs typeface="Times New Roman" pitchFamily="18" charset="0"/>
                        </a:rPr>
                        <a:t>. Трудове </a:t>
                      </a:r>
                      <a:r>
                        <a:rPr lang="uk-UA" sz="1800" b="1" dirty="0">
                          <a:effectLst/>
                          <a:latin typeface="Times New Roman" pitchFamily="18" charset="0"/>
                          <a:cs typeface="Times New Roman" pitchFamily="18" charset="0"/>
                        </a:rPr>
                        <a:t>право : </a:t>
                      </a:r>
                      <a:r>
                        <a:rPr lang="uk-UA" sz="1800" b="1" dirty="0" err="1" smtClean="0">
                          <a:effectLst/>
                          <a:latin typeface="Times New Roman" pitchFamily="18" charset="0"/>
                          <a:cs typeface="Times New Roman" pitchFamily="18" charset="0"/>
                        </a:rPr>
                        <a:t>навч</a:t>
                      </a:r>
                      <a:r>
                        <a:rPr lang="uk-UA" sz="1800" b="1" dirty="0" smtClean="0">
                          <a:effectLst/>
                          <a:latin typeface="Times New Roman" pitchFamily="18" charset="0"/>
                          <a:cs typeface="Times New Roman" pitchFamily="18" charset="0"/>
                        </a:rPr>
                        <a:t>. </a:t>
                      </a:r>
                      <a:r>
                        <a:rPr lang="uk-UA" sz="1800" b="1" dirty="0" err="1" smtClean="0">
                          <a:effectLst/>
                          <a:latin typeface="Times New Roman" pitchFamily="18" charset="0"/>
                          <a:cs typeface="Times New Roman" pitchFamily="18" charset="0"/>
                        </a:rPr>
                        <a:t>посіб</a:t>
                      </a:r>
                      <a:r>
                        <a:rPr lang="uk-UA" sz="1800" b="1" dirty="0" smtClean="0">
                          <a:effectLst/>
                          <a:latin typeface="Times New Roman" pitchFamily="18" charset="0"/>
                          <a:cs typeface="Times New Roman" pitchFamily="18" charset="0"/>
                        </a:rPr>
                        <a:t>. </a:t>
                      </a:r>
                      <a:r>
                        <a:rPr lang="uk-UA" sz="1800" b="1" dirty="0">
                          <a:effectLst/>
                          <a:latin typeface="Times New Roman" pitchFamily="18" charset="0"/>
                          <a:cs typeface="Times New Roman" pitchFamily="18" charset="0"/>
                        </a:rPr>
                        <a:t>Харків : Факт, 2023. 202 с.</a:t>
                      </a:r>
                      <a:endParaRPr lang="ru-RU" sz="1800" b="1" dirty="0">
                        <a:effectLst/>
                        <a:latin typeface="Times New Roman" pitchFamily="18" charset="0"/>
                        <a:cs typeface="Times New Roman" pitchFamily="18" charset="0"/>
                      </a:endParaRPr>
                    </a:p>
                    <a:p>
                      <a:pPr marL="360000" marR="177800" indent="468000" algn="just">
                        <a:lnSpc>
                          <a:spcPct val="100000"/>
                        </a:lnSpc>
                        <a:spcAft>
                          <a:spcPts val="0"/>
                        </a:spcAft>
                      </a:pPr>
                      <a:r>
                        <a:rPr lang="uk-UA" sz="1800" dirty="0" smtClean="0">
                          <a:effectLst/>
                          <a:latin typeface="Times New Roman" pitchFamily="18" charset="0"/>
                          <a:cs typeface="Times New Roman" pitchFamily="18" charset="0"/>
                        </a:rPr>
                        <a:t>Навчальний </a:t>
                      </a:r>
                      <a:r>
                        <a:rPr lang="uk-UA" sz="1800" dirty="0">
                          <a:effectLst/>
                          <a:latin typeface="Times New Roman" pitchFamily="18" charset="0"/>
                          <a:cs typeface="Times New Roman" pitchFamily="18" charset="0"/>
                        </a:rPr>
                        <a:t>посібник містить тези лекцій, питання для самоконтролю, завдання для тестового контролю, матеріали судової практики, </a:t>
                      </a:r>
                      <a:r>
                        <a:rPr lang="uk-UA" sz="1800" dirty="0" smtClean="0">
                          <a:effectLst/>
                          <a:latin typeface="Times New Roman" pitchFamily="18" charset="0"/>
                          <a:cs typeface="Times New Roman" pitchFamily="18" charset="0"/>
                        </a:rPr>
                        <a:t>глосарій </a:t>
                      </a:r>
                      <a:r>
                        <a:rPr lang="uk-UA" sz="1800" dirty="0">
                          <a:effectLst/>
                          <a:latin typeface="Times New Roman" pitchFamily="18" charset="0"/>
                          <a:cs typeface="Times New Roman" pitchFamily="18" charset="0"/>
                        </a:rPr>
                        <a:t>основних термінів та перелік рекомендованої літератури, що дозволяють глибоко засвоїти теоретичні знання у галузі трудового права та набути практичних навичок, необхідних для їх застосування у професійній діяльності.</a:t>
                      </a:r>
                      <a:endParaRPr lang="ru-RU" sz="1800" dirty="0">
                        <a:effectLst/>
                        <a:latin typeface="Times New Roman" pitchFamily="18" charset="0"/>
                        <a:cs typeface="Times New Roman" pitchFamily="18" charset="0"/>
                      </a:endParaRPr>
                    </a:p>
                    <a:p>
                      <a:pPr marL="360000" marR="177800" indent="468000" algn="just">
                        <a:lnSpc>
                          <a:spcPct val="100000"/>
                        </a:lnSpc>
                        <a:spcAft>
                          <a:spcPts val="0"/>
                        </a:spcAft>
                      </a:pPr>
                      <a:r>
                        <a:rPr lang="uk-UA" sz="1800" dirty="0">
                          <a:effectLst/>
                          <a:latin typeface="Times New Roman" pitchFamily="18" charset="0"/>
                          <a:cs typeface="Times New Roman" pitchFamily="18" charset="0"/>
                        </a:rPr>
                        <a:t>Для формування змісту навчального посібника використовувалося трудове законодавство станом на жовтень 2023 року. Видання відповідає програмі навчальної дисципліни «Трудове право».</a:t>
                      </a:r>
                      <a:endParaRPr lang="ru-RU" sz="1800" dirty="0">
                        <a:effectLst/>
                        <a:latin typeface="Times New Roman" pitchFamily="18" charset="0"/>
                        <a:cs typeface="Times New Roman" pitchFamily="18" charset="0"/>
                      </a:endParaRPr>
                    </a:p>
                    <a:p>
                      <a:pPr marL="360000" marR="177800" indent="468000" algn="just">
                        <a:lnSpc>
                          <a:spcPct val="100000"/>
                        </a:lnSpc>
                        <a:spcAft>
                          <a:spcPts val="0"/>
                        </a:spcAft>
                      </a:pPr>
                      <a:r>
                        <a:rPr lang="uk-UA" sz="1800" dirty="0">
                          <a:effectLst/>
                          <a:latin typeface="Times New Roman" pitchFamily="18" charset="0"/>
                          <a:cs typeface="Times New Roman" pitchFamily="18" charset="0"/>
                        </a:rPr>
                        <a:t>Призначений для здобувачів вищої освіти та викладачів навчальних закладів, представників органів державної влади та місцевого самоврядування та всіх, хто цікавиться актуальними питаннями трудового права.</a:t>
                      </a:r>
                      <a:endParaRPr lang="ru-RU" sz="1800" dirty="0">
                        <a:effectLst/>
                        <a:latin typeface="Times New Roman" pitchFamily="18" charset="0"/>
                        <a:ea typeface="Sylfaen"/>
                        <a:cs typeface="Times New Roman" pitchFamily="18" charset="0"/>
                      </a:endParaRPr>
                    </a:p>
                  </a:txBody>
                  <a:tcPr>
                    <a:solidFill>
                      <a:schemeClr val="bg1"/>
                    </a:solidFill>
                  </a:tcPr>
                </a:tc>
              </a:tr>
            </a:tbl>
          </a:graphicData>
        </a:graphic>
      </p:graphicFrame>
      <p:sp>
        <p:nvSpPr>
          <p:cNvPr id="3" name="Rectangle 3"/>
          <p:cNvSpPr>
            <a:spLocks noChangeArrowheads="1"/>
          </p:cNvSpPr>
          <p:nvPr/>
        </p:nvSpPr>
        <p:spPr bwMode="auto">
          <a:xfrm>
            <a:off x="4389438" y="2614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41622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93" y="653415"/>
            <a:ext cx="3913632" cy="565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extLst>
              <p:ext uri="{D42A27DB-BD31-4B8C-83A1-F6EECF244321}">
                <p14:modId xmlns:p14="http://schemas.microsoft.com/office/powerpoint/2010/main" val="1403098283"/>
              </p:ext>
            </p:extLst>
          </p:nvPr>
        </p:nvGraphicFramePr>
        <p:xfrm>
          <a:off x="4716992" y="358521"/>
          <a:ext cx="6972299" cy="612648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6972299"/>
              </a:tblGrid>
              <a:tr h="3886200">
                <a:tc>
                  <a:txBody>
                    <a:bodyPr/>
                    <a:lstStyle/>
                    <a:p>
                      <a:pPr marL="254000" marR="190500" indent="468000" algn="just">
                        <a:lnSpc>
                          <a:spcPct val="100000"/>
                        </a:lnSpc>
                        <a:spcAft>
                          <a:spcPts val="0"/>
                        </a:spcAft>
                      </a:pPr>
                      <a:r>
                        <a:rPr lang="uk-UA" sz="1800" b="1" u="none" strike="noStrike" spc="0" dirty="0" err="1">
                          <a:effectLst/>
                          <a:latin typeface="Times New Roman" pitchFamily="18" charset="0"/>
                          <a:cs typeface="Times New Roman" pitchFamily="18" charset="0"/>
                        </a:rPr>
                        <a:t>Коміссаров</a:t>
                      </a:r>
                      <a:r>
                        <a:rPr lang="uk-UA" sz="1800" b="1" u="none" strike="noStrike" spc="0" dirty="0">
                          <a:effectLst/>
                          <a:latin typeface="Times New Roman" pitchFamily="18" charset="0"/>
                          <a:cs typeface="Times New Roman" pitchFamily="18" charset="0"/>
                        </a:rPr>
                        <a:t> М. Л., </a:t>
                      </a:r>
                      <a:r>
                        <a:rPr lang="uk-UA" sz="1800" b="1" u="none" strike="noStrike" spc="0" dirty="0" err="1">
                          <a:effectLst/>
                          <a:latin typeface="Times New Roman" pitchFamily="18" charset="0"/>
                          <a:cs typeface="Times New Roman" pitchFamily="18" charset="0"/>
                        </a:rPr>
                        <a:t>Коміесарова</a:t>
                      </a:r>
                      <a:r>
                        <a:rPr lang="uk-UA" sz="1800" b="1" u="none" strike="noStrike" spc="0" dirty="0">
                          <a:effectLst/>
                          <a:latin typeface="Times New Roman" pitchFamily="18" charset="0"/>
                          <a:cs typeface="Times New Roman" pitchFamily="18" charset="0"/>
                        </a:rPr>
                        <a:t> Н. О. Криміналістичне дослідження зброї. Частина </a:t>
                      </a:r>
                      <a:r>
                        <a:rPr lang="uk-UA" sz="1800" b="1" u="none" strike="noStrike" spc="-50" dirty="0" smtClean="0">
                          <a:effectLst/>
                          <a:latin typeface="Times New Roman" pitchFamily="18" charset="0"/>
                          <a:cs typeface="Times New Roman" pitchFamily="18" charset="0"/>
                        </a:rPr>
                        <a:t>1:</a:t>
                      </a:r>
                      <a:r>
                        <a:rPr lang="uk-UA" sz="1800" b="1" u="none" strike="noStrike" spc="0" dirty="0" smtClean="0">
                          <a:effectLst/>
                          <a:latin typeface="Times New Roman" pitchFamily="18" charset="0"/>
                          <a:cs typeface="Times New Roman" pitchFamily="18" charset="0"/>
                        </a:rPr>
                        <a:t> </a:t>
                      </a:r>
                      <a:r>
                        <a:rPr lang="uk-UA" sz="1800" b="1" u="none" strike="noStrike" spc="0" dirty="0">
                          <a:effectLst/>
                          <a:latin typeface="Times New Roman" pitchFamily="18" charset="0"/>
                          <a:cs typeface="Times New Roman" pitchFamily="18" charset="0"/>
                        </a:rPr>
                        <a:t>Судова балістика : криміналістичне дослідження ручної вогнестрільної зброї, боєприпасів до неї, слідів та обставин їх застосування: </a:t>
                      </a:r>
                      <a:r>
                        <a:rPr lang="uk-UA" sz="1800" b="1" u="none" strike="noStrike" spc="0" dirty="0" err="1" smtClean="0">
                          <a:effectLst/>
                          <a:latin typeface="Times New Roman" pitchFamily="18" charset="0"/>
                          <a:cs typeface="Times New Roman" pitchFamily="18" charset="0"/>
                        </a:rPr>
                        <a:t>навч</a:t>
                      </a:r>
                      <a:r>
                        <a:rPr lang="uk-UA" sz="1800" b="1" u="none" strike="noStrike" spc="0" dirty="0" smtClean="0">
                          <a:effectLst/>
                          <a:latin typeface="Times New Roman" pitchFamily="18" charset="0"/>
                          <a:cs typeface="Times New Roman" pitchFamily="18" charset="0"/>
                        </a:rPr>
                        <a:t>. </a:t>
                      </a:r>
                      <a:r>
                        <a:rPr lang="uk-UA" sz="1800" b="1" u="none" strike="noStrike" spc="0" dirty="0" err="1" smtClean="0">
                          <a:effectLst/>
                          <a:latin typeface="Times New Roman" pitchFamily="18" charset="0"/>
                          <a:cs typeface="Times New Roman" pitchFamily="18" charset="0"/>
                        </a:rPr>
                        <a:t>посіб</a:t>
                      </a:r>
                      <a:r>
                        <a:rPr lang="uk-UA" sz="1800" b="1" u="none" strike="noStrike" spc="0" dirty="0" smtClean="0">
                          <a:effectLst/>
                          <a:latin typeface="Times New Roman" pitchFamily="18" charset="0"/>
                          <a:cs typeface="Times New Roman" pitchFamily="18" charset="0"/>
                        </a:rPr>
                        <a:t>. </a:t>
                      </a:r>
                      <a:r>
                        <a:rPr lang="uk-UA" sz="1800" b="1" u="none" strike="noStrike" spc="0" dirty="0">
                          <a:effectLst/>
                          <a:latin typeface="Times New Roman" pitchFamily="18" charset="0"/>
                          <a:cs typeface="Times New Roman" pitchFamily="18" charset="0"/>
                        </a:rPr>
                        <a:t>Київ: КІНГУ, 2023. 340 с.</a:t>
                      </a:r>
                      <a:endParaRPr lang="ru-RU" sz="1800" b="1" dirty="0">
                        <a:effectLst/>
                        <a:latin typeface="Times New Roman" pitchFamily="18" charset="0"/>
                        <a:cs typeface="Times New Roman" pitchFamily="18" charset="0"/>
                      </a:endParaRPr>
                    </a:p>
                    <a:p>
                      <a:pPr marL="254000" marR="190500" indent="468000" algn="just">
                        <a:lnSpc>
                          <a:spcPct val="100000"/>
                        </a:lnSpc>
                        <a:spcAft>
                          <a:spcPts val="0"/>
                        </a:spcAft>
                      </a:pPr>
                      <a:r>
                        <a:rPr lang="uk-UA" sz="1700" u="none" strike="noStrike" spc="0" dirty="0" smtClean="0">
                          <a:effectLst/>
                          <a:latin typeface="Times New Roman" pitchFamily="18" charset="0"/>
                          <a:cs typeface="Times New Roman" pitchFamily="18" charset="0"/>
                        </a:rPr>
                        <a:t>У </a:t>
                      </a:r>
                      <a:r>
                        <a:rPr lang="uk-UA" sz="1700" u="none" strike="noStrike" spc="0" dirty="0">
                          <a:effectLst/>
                          <a:latin typeface="Times New Roman" pitchFamily="18" charset="0"/>
                          <a:cs typeface="Times New Roman" pitchFamily="18" charset="0"/>
                        </a:rPr>
                        <a:t>навчальному посібнику розкрито основні питання криміналістичного дослідження ручної вогнестрільної зброї, патронів до неї, їх складових елементів та слідів їх застосування. Приділено значну увагу питанням улаштування ручної вогнестрільної зброї для всебічного розуміння процесів </a:t>
                      </a:r>
                      <a:r>
                        <a:rPr lang="uk-UA" sz="1700" u="none" strike="noStrike" spc="0" dirty="0" err="1">
                          <a:effectLst/>
                          <a:latin typeface="Times New Roman" pitchFamily="18" charset="0"/>
                          <a:cs typeface="Times New Roman" pitchFamily="18" charset="0"/>
                        </a:rPr>
                        <a:t>слідоутворення</a:t>
                      </a:r>
                      <a:r>
                        <a:rPr lang="uk-UA" sz="1700" u="none" strike="noStrike" spc="0" dirty="0">
                          <a:effectLst/>
                          <a:latin typeface="Times New Roman" pitchFamily="18" charset="0"/>
                          <a:cs typeface="Times New Roman" pitchFamily="18" charset="0"/>
                        </a:rPr>
                        <a:t> при </a:t>
                      </a:r>
                      <a:r>
                        <a:rPr lang="uk-UA" sz="1700" u="none" strike="noStrike" spc="0" dirty="0" smtClean="0">
                          <a:effectLst/>
                          <a:latin typeface="Times New Roman" pitchFamily="18" charset="0"/>
                          <a:cs typeface="Times New Roman" pitchFamily="18" charset="0"/>
                        </a:rPr>
                        <a:t>взаємодії частин та механізмів зброї з </a:t>
                      </a:r>
                      <a:r>
                        <a:rPr lang="uk-UA" sz="1700" u="none" strike="noStrike" spc="0" dirty="0">
                          <a:effectLst/>
                          <a:latin typeface="Times New Roman" pitchFamily="18" charset="0"/>
                          <a:cs typeface="Times New Roman" pitchFamily="18" charset="0"/>
                        </a:rPr>
                        <a:t>елементами боєприпасів</a:t>
                      </a:r>
                      <a:r>
                        <a:rPr lang="uk-UA" sz="1700" u="none" strike="noStrike" spc="0" dirty="0" smtClean="0">
                          <a:effectLst/>
                          <a:latin typeface="Times New Roman" pitchFamily="18" charset="0"/>
                          <a:cs typeface="Times New Roman" pitchFamily="18" charset="0"/>
                        </a:rPr>
                        <a:t>. З </a:t>
                      </a:r>
                      <a:r>
                        <a:rPr lang="uk-UA" sz="1700" u="none" strike="noStrike" spc="0" dirty="0">
                          <a:effectLst/>
                          <a:latin typeface="Times New Roman" pitchFamily="18" charset="0"/>
                          <a:cs typeface="Times New Roman" pitchFamily="18" charset="0"/>
                        </a:rPr>
                        <a:t>криміналістичного погляду досліджено процеси пострілу та ураження цілей.</a:t>
                      </a:r>
                      <a:endParaRPr lang="ru-RU" sz="1700" dirty="0">
                        <a:effectLst/>
                        <a:latin typeface="Times New Roman" pitchFamily="18" charset="0"/>
                        <a:cs typeface="Times New Roman" pitchFamily="18" charset="0"/>
                      </a:endParaRPr>
                    </a:p>
                    <a:p>
                      <a:pPr marL="254000" marR="190500" indent="468000" algn="just">
                        <a:lnSpc>
                          <a:spcPct val="100000"/>
                        </a:lnSpc>
                        <a:spcAft>
                          <a:spcPts val="0"/>
                        </a:spcAft>
                      </a:pPr>
                      <a:r>
                        <a:rPr lang="uk-UA" sz="1700" u="none" strike="noStrike" spc="0" dirty="0">
                          <a:effectLst/>
                          <a:latin typeface="Times New Roman" pitchFamily="18" charset="0"/>
                          <a:cs typeface="Times New Roman" pitchFamily="18" charset="0"/>
                        </a:rPr>
                        <a:t>Навчальний посібник адресований курсантам, студентам та слухачам вищих навчальних закладів, які здобувають вищу освіту за спеціальностями 081 Право, 262 Правоохоронна діяльність, 251 Державна безпека, а також для працівників державних спеціалізованих установ, які здійснюють </a:t>
                      </a:r>
                      <a:r>
                        <a:rPr lang="uk-UA" sz="1700" u="none" strike="noStrike" spc="0" dirty="0" smtClean="0">
                          <a:effectLst/>
                          <a:latin typeface="Times New Roman" pitchFamily="18" charset="0"/>
                          <a:cs typeface="Times New Roman" pitchFamily="18" charset="0"/>
                        </a:rPr>
                        <a:t>судово-експертну </a:t>
                      </a:r>
                      <a:r>
                        <a:rPr lang="uk-UA" sz="1700" u="none" strike="noStrike" spc="0" dirty="0">
                          <a:effectLst/>
                          <a:latin typeface="Times New Roman" pitchFamily="18" charset="0"/>
                          <a:cs typeface="Times New Roman" pitchFamily="18" charset="0"/>
                        </a:rPr>
                        <a:t>діяльність на підставі Закону України «Про судову експертизу», інших учасників кримінально-процесуальної діяльності, а також осіб, причетних до обігу на території України вогнестрільної зброї та конструктивно подібних до неї виробів для використання у професійній діяльності.</a:t>
                      </a:r>
                      <a:endParaRPr lang="ru-RU" sz="1700" dirty="0">
                        <a:solidFill>
                          <a:srgbClr val="000000"/>
                        </a:solidFill>
                        <a:effectLst/>
                        <a:latin typeface="Times New Roman" pitchFamily="18" charset="0"/>
                        <a:ea typeface="Microsoft Sans Serif"/>
                        <a:cs typeface="Times New Roman" pitchFamily="18" charset="0"/>
                      </a:endParaRPr>
                    </a:p>
                  </a:txBody>
                  <a:tcPr>
                    <a:solidFill>
                      <a:schemeClr val="bg1"/>
                    </a:solidFill>
                  </a:tcPr>
                </a:tc>
              </a:tr>
            </a:tbl>
          </a:graphicData>
        </a:graphic>
      </p:graphicFrame>
      <p:sp>
        <p:nvSpPr>
          <p:cNvPr id="3" name="Rectangle 3"/>
          <p:cNvSpPr>
            <a:spLocks noChangeArrowheads="1"/>
          </p:cNvSpPr>
          <p:nvPr/>
        </p:nvSpPr>
        <p:spPr bwMode="auto">
          <a:xfrm>
            <a:off x="4367213" y="1892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55764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661797"/>
            <a:ext cx="4045078" cy="566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extLst>
              <p:ext uri="{D42A27DB-BD31-4B8C-83A1-F6EECF244321}">
                <p14:modId xmlns:p14="http://schemas.microsoft.com/office/powerpoint/2010/main" val="4158372104"/>
              </p:ext>
            </p:extLst>
          </p:nvPr>
        </p:nvGraphicFramePr>
        <p:xfrm>
          <a:off x="5086349" y="1234448"/>
          <a:ext cx="6715125" cy="411480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6715125"/>
              </a:tblGrid>
              <a:tr h="3886200">
                <a:tc>
                  <a:txBody>
                    <a:bodyPr/>
                    <a:lstStyle/>
                    <a:p>
                      <a:pPr marL="360000" indent="468000" algn="just">
                        <a:lnSpc>
                          <a:spcPct val="100000"/>
                        </a:lnSpc>
                        <a:spcAft>
                          <a:spcPts val="0"/>
                        </a:spcAft>
                        <a:tabLst>
                          <a:tab pos="756285" algn="l"/>
                        </a:tabLst>
                      </a:pPr>
                      <a:r>
                        <a:rPr lang="ru-RU" sz="1800" b="1" dirty="0" err="1" smtClean="0">
                          <a:effectLst/>
                          <a:latin typeface="Times New Roman" pitchFamily="18" charset="0"/>
                          <a:cs typeface="Times New Roman" pitchFamily="18" charset="0"/>
                        </a:rPr>
                        <a:t>Бронежи</a:t>
                      </a:r>
                      <a:r>
                        <a:rPr lang="uk-UA" sz="1800" b="1" dirty="0" smtClean="0">
                          <a:effectLst/>
                          <a:latin typeface="Times New Roman" pitchFamily="18" charset="0"/>
                          <a:cs typeface="Times New Roman" pitchFamily="18" charset="0"/>
                        </a:rPr>
                        <a:t>лети</a:t>
                      </a:r>
                      <a:r>
                        <a:rPr lang="uk-UA" sz="1800" b="1" dirty="0">
                          <a:effectLst/>
                          <a:latin typeface="Times New Roman" pitchFamily="18" charset="0"/>
                          <a:cs typeface="Times New Roman" pitchFamily="18" charset="0"/>
                        </a:rPr>
                        <a:t>: історія, вимоги, випробування: </a:t>
                      </a:r>
                      <a:r>
                        <a:rPr lang="uk-UA" sz="1800" b="1" dirty="0" err="1" smtClean="0">
                          <a:effectLst/>
                          <a:latin typeface="Times New Roman" pitchFamily="18" charset="0"/>
                          <a:cs typeface="Times New Roman" pitchFamily="18" charset="0"/>
                        </a:rPr>
                        <a:t>наук.-прак­т</a:t>
                      </a:r>
                      <a:r>
                        <a:rPr lang="uk-UA" sz="1800" b="1" dirty="0" smtClean="0">
                          <a:effectLst/>
                          <a:latin typeface="Times New Roman" pitchFamily="18" charset="0"/>
                          <a:cs typeface="Times New Roman" pitchFamily="18" charset="0"/>
                        </a:rPr>
                        <a:t>. </a:t>
                      </a:r>
                      <a:r>
                        <a:rPr lang="uk-UA" sz="1800" b="1" dirty="0" err="1" smtClean="0">
                          <a:effectLst/>
                          <a:latin typeface="Times New Roman" pitchFamily="18" charset="0"/>
                          <a:cs typeface="Times New Roman" pitchFamily="18" charset="0"/>
                        </a:rPr>
                        <a:t>посіб</a:t>
                      </a:r>
                      <a:r>
                        <a:rPr lang="uk-UA" sz="1800" b="1" dirty="0" smtClean="0">
                          <a:effectLst/>
                          <a:latin typeface="Times New Roman" pitchFamily="18" charset="0"/>
                          <a:cs typeface="Times New Roman" pitchFamily="18" charset="0"/>
                        </a:rPr>
                        <a:t>. / </a:t>
                      </a:r>
                      <a:r>
                        <a:rPr lang="uk-UA" sz="1800" b="1" dirty="0" err="1">
                          <a:effectLst/>
                          <a:latin typeface="Times New Roman" pitchFamily="18" charset="0"/>
                          <a:cs typeface="Times New Roman" pitchFamily="18" charset="0"/>
                        </a:rPr>
                        <a:t>упоряд</a:t>
                      </a:r>
                      <a:r>
                        <a:rPr lang="uk-UA" sz="1800" b="1" dirty="0">
                          <a:effectLst/>
                          <a:latin typeface="Times New Roman" pitchFamily="18" charset="0"/>
                          <a:cs typeface="Times New Roman" pitchFamily="18" charset="0"/>
                        </a:rPr>
                        <a:t>.: М</a:t>
                      </a:r>
                      <a:r>
                        <a:rPr lang="uk-UA" sz="1800" b="1" dirty="0" smtClean="0">
                          <a:effectLst/>
                          <a:latin typeface="Times New Roman" pitchFamily="18" charset="0"/>
                          <a:cs typeface="Times New Roman" pitchFamily="18" charset="0"/>
                        </a:rPr>
                        <a:t>. Г</a:t>
                      </a:r>
                      <a:r>
                        <a:rPr lang="uk-UA" sz="1800" b="1" dirty="0">
                          <a:effectLst/>
                          <a:latin typeface="Times New Roman" pitchFamily="18" charset="0"/>
                          <a:cs typeface="Times New Roman" pitchFamily="18" charset="0"/>
                        </a:rPr>
                        <a:t>. </a:t>
                      </a:r>
                      <a:r>
                        <a:rPr lang="uk-UA" sz="1800" b="1" dirty="0" err="1">
                          <a:effectLst/>
                          <a:latin typeface="Times New Roman" pitchFamily="18" charset="0"/>
                          <a:cs typeface="Times New Roman" pitchFamily="18" charset="0"/>
                        </a:rPr>
                        <a:t>Вербенський</a:t>
                      </a:r>
                      <a:r>
                        <a:rPr lang="uk-UA" sz="1800" b="1" dirty="0">
                          <a:effectLst/>
                          <a:latin typeface="Times New Roman" pitchFamily="18" charset="0"/>
                          <a:cs typeface="Times New Roman" pitchFamily="18" charset="0"/>
                        </a:rPr>
                        <a:t>, В</a:t>
                      </a:r>
                      <a:r>
                        <a:rPr lang="uk-UA" sz="1800" b="1" dirty="0" smtClean="0">
                          <a:effectLst/>
                          <a:latin typeface="Times New Roman" pitchFamily="18" charset="0"/>
                          <a:cs typeface="Times New Roman" pitchFamily="18" charset="0"/>
                        </a:rPr>
                        <a:t>. О</a:t>
                      </a:r>
                      <a:r>
                        <a:rPr lang="uk-UA" sz="1800" b="1" dirty="0">
                          <a:effectLst/>
                          <a:latin typeface="Times New Roman" pitchFamily="18" charset="0"/>
                          <a:cs typeface="Times New Roman" pitchFamily="18" charset="0"/>
                        </a:rPr>
                        <a:t>. </a:t>
                      </a:r>
                      <a:r>
                        <a:rPr lang="uk-UA" sz="1800" b="1" dirty="0" err="1">
                          <a:effectLst/>
                          <a:latin typeface="Times New Roman" pitchFamily="18" charset="0"/>
                          <a:cs typeface="Times New Roman" pitchFamily="18" charset="0"/>
                        </a:rPr>
                        <a:t>Криволапчук</a:t>
                      </a:r>
                      <a:r>
                        <a:rPr lang="uk-UA" sz="1800" b="1" dirty="0">
                          <a:effectLst/>
                          <a:latin typeface="Times New Roman" pitchFamily="18" charset="0"/>
                          <a:cs typeface="Times New Roman" pitchFamily="18" charset="0"/>
                        </a:rPr>
                        <a:t>, Д</a:t>
                      </a:r>
                      <a:r>
                        <a:rPr lang="uk-UA" sz="1800" b="1" dirty="0" smtClean="0">
                          <a:effectLst/>
                          <a:latin typeface="Times New Roman" pitchFamily="18" charset="0"/>
                          <a:cs typeface="Times New Roman" pitchFamily="18" charset="0"/>
                        </a:rPr>
                        <a:t>. В</a:t>
                      </a:r>
                      <a:r>
                        <a:rPr lang="uk-UA" sz="1800" b="1" dirty="0">
                          <a:effectLst/>
                          <a:latin typeface="Times New Roman" pitchFamily="18" charset="0"/>
                          <a:cs typeface="Times New Roman" pitchFamily="18" charset="0"/>
                        </a:rPr>
                        <a:t>. </a:t>
                      </a:r>
                      <a:r>
                        <a:rPr lang="uk-UA" sz="1800" b="1" dirty="0" err="1">
                          <a:effectLst/>
                          <a:latin typeface="Times New Roman" pitchFamily="18" charset="0"/>
                          <a:cs typeface="Times New Roman" pitchFamily="18" charset="0"/>
                        </a:rPr>
                        <a:t>Смерницький</a:t>
                      </a:r>
                      <a:r>
                        <a:rPr lang="uk-UA" sz="1800" b="1" dirty="0">
                          <a:effectLst/>
                          <a:latin typeface="Times New Roman" pitchFamily="18" charset="0"/>
                          <a:cs typeface="Times New Roman" pitchFamily="18" charset="0"/>
                        </a:rPr>
                        <a:t> та ін. К.: Видавництво «Людмила», 2023. 126 с.</a:t>
                      </a:r>
                      <a:endParaRPr lang="ru-RU" sz="1800" b="1" dirty="0">
                        <a:effectLst/>
                        <a:latin typeface="Times New Roman" pitchFamily="18" charset="0"/>
                        <a:cs typeface="Times New Roman" pitchFamily="18" charset="0"/>
                      </a:endParaRPr>
                    </a:p>
                    <a:p>
                      <a:pPr marL="360000" marR="177800" indent="468000" algn="just">
                        <a:lnSpc>
                          <a:spcPct val="100000"/>
                        </a:lnSpc>
                        <a:spcAft>
                          <a:spcPts val="0"/>
                        </a:spcAft>
                      </a:pPr>
                      <a:r>
                        <a:rPr lang="uk-UA" sz="1800" dirty="0" smtClean="0">
                          <a:effectLst/>
                          <a:latin typeface="Times New Roman" pitchFamily="18" charset="0"/>
                          <a:cs typeface="Times New Roman" pitchFamily="18" charset="0"/>
                        </a:rPr>
                        <a:t>У </a:t>
                      </a:r>
                      <a:r>
                        <a:rPr lang="uk-UA" sz="1800" dirty="0">
                          <a:effectLst/>
                          <a:latin typeface="Times New Roman" pitchFamily="18" charset="0"/>
                          <a:cs typeface="Times New Roman" pitchFamily="18" charset="0"/>
                        </a:rPr>
                        <a:t>науково-практичному посібнику висвітлено класифікацію, за­гальні технічні вимоги до бронежилетів, основні правила прийман­ня. методи контролювання якості та захисних властивостей броне­жилетів.</a:t>
                      </a:r>
                      <a:endParaRPr lang="ru-RU" sz="1800" dirty="0">
                        <a:effectLst/>
                        <a:latin typeface="Times New Roman" pitchFamily="18" charset="0"/>
                        <a:cs typeface="Times New Roman" pitchFamily="18" charset="0"/>
                      </a:endParaRPr>
                    </a:p>
                    <a:p>
                      <a:pPr marL="360000" indent="468000" algn="just">
                        <a:lnSpc>
                          <a:spcPct val="100000"/>
                        </a:lnSpc>
                        <a:spcAft>
                          <a:spcPts val="0"/>
                        </a:spcAft>
                      </a:pPr>
                      <a:r>
                        <a:rPr lang="uk-UA" sz="1800" dirty="0">
                          <a:effectLst/>
                          <a:latin typeface="Times New Roman" pitchFamily="18" charset="0"/>
                          <a:cs typeface="Times New Roman" pitchFamily="18" charset="0"/>
                        </a:rPr>
                        <a:t>Видання буде корисним для широкого кола читачів, насамперед для </a:t>
                      </a:r>
                      <a:r>
                        <a:rPr lang="uk-UA" sz="1800" dirty="0" smtClean="0">
                          <a:effectLst/>
                          <a:latin typeface="Times New Roman" pitchFamily="18" charset="0"/>
                          <a:cs typeface="Times New Roman" pitchFamily="18" charset="0"/>
                        </a:rPr>
                        <a:t>працівників </a:t>
                      </a:r>
                      <a:r>
                        <a:rPr lang="uk-UA" sz="1800" dirty="0">
                          <a:effectLst/>
                          <a:latin typeface="Times New Roman" pitchFamily="18" charset="0"/>
                          <a:cs typeface="Times New Roman" pitchFamily="18" charset="0"/>
                        </a:rPr>
                        <a:t>органів державної влади, науковців, викладачів, пра­цівників Національної поліції України, Національної гвардії Украї­ни, Державної прикордонної служби, Державної служби України з надзвичайних ситуацій, Збройних Сил України, студентів і слухачів закладів освіти системи МВС України.</a:t>
                      </a:r>
                      <a:endParaRPr lang="ru-RU" sz="1800" dirty="0">
                        <a:effectLst/>
                        <a:latin typeface="Times New Roman" pitchFamily="18" charset="0"/>
                        <a:ea typeface="Sylfaen"/>
                        <a:cs typeface="Times New Roman" pitchFamily="18" charset="0"/>
                      </a:endParaRPr>
                    </a:p>
                  </a:txBody>
                  <a:tcPr marL="0" marR="0" marT="0" marB="0">
                    <a:solidFill>
                      <a:schemeClr val="bg1"/>
                    </a:solidFill>
                  </a:tcPr>
                </a:tc>
              </a:tr>
            </a:tbl>
          </a:graphicData>
        </a:graphic>
      </p:graphicFrame>
      <p:sp>
        <p:nvSpPr>
          <p:cNvPr id="3" name="Rectangle 3"/>
          <p:cNvSpPr>
            <a:spLocks noChangeArrowheads="1"/>
          </p:cNvSpPr>
          <p:nvPr/>
        </p:nvSpPr>
        <p:spPr bwMode="auto">
          <a:xfrm>
            <a:off x="4040188" y="1765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18111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19" y="603503"/>
            <a:ext cx="3878581" cy="555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extLst>
              <p:ext uri="{D42A27DB-BD31-4B8C-83A1-F6EECF244321}">
                <p14:modId xmlns:p14="http://schemas.microsoft.com/office/powerpoint/2010/main" val="3946248194"/>
              </p:ext>
            </p:extLst>
          </p:nvPr>
        </p:nvGraphicFramePr>
        <p:xfrm>
          <a:off x="5130218" y="895350"/>
          <a:ext cx="6452182" cy="571754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6452182"/>
              </a:tblGrid>
              <a:tr h="5038851">
                <a:tc>
                  <a:txBody>
                    <a:bodyPr/>
                    <a:lstStyle/>
                    <a:p>
                      <a:pPr marL="266700" indent="469900" algn="just">
                        <a:lnSpc>
                          <a:spcPct val="100000"/>
                        </a:lnSpc>
                        <a:spcAft>
                          <a:spcPts val="1125"/>
                        </a:spcAft>
                      </a:pPr>
                      <a:r>
                        <a:rPr lang="ru-RU" sz="1800" b="1" u="none" strike="noStrike" spc="0" dirty="0">
                          <a:solidFill>
                            <a:sysClr val="windowText" lastClr="000000"/>
                          </a:solidFill>
                          <a:effectLst/>
                          <a:latin typeface="Times New Roman" pitchFamily="18" charset="0"/>
                          <a:cs typeface="Times New Roman" pitchFamily="18" charset="0"/>
                        </a:rPr>
                        <a:t>Бренд-менеджмент у </a:t>
                      </a:r>
                      <a:r>
                        <a:rPr lang="ru-RU" sz="1800" b="1" u="none" strike="noStrike" spc="0" dirty="0" err="1">
                          <a:solidFill>
                            <a:sysClr val="windowText" lastClr="000000"/>
                          </a:solidFill>
                          <a:effectLst/>
                          <a:latin typeface="Times New Roman" pitchFamily="18" charset="0"/>
                          <a:cs typeface="Times New Roman" pitchFamily="18" charset="0"/>
                        </a:rPr>
                        <a:t>сучасному</a:t>
                      </a:r>
                      <a:r>
                        <a:rPr lang="ru-RU" sz="1800" b="1" u="none" strike="noStrike" spc="0" dirty="0">
                          <a:solidFill>
                            <a:sysClr val="windowText" lastClr="000000"/>
                          </a:solidFill>
                          <a:effectLst/>
                          <a:latin typeface="Times New Roman" pitchFamily="18" charset="0"/>
                          <a:cs typeface="Times New Roman" pitchFamily="18" charset="0"/>
                        </a:rPr>
                        <a:t> </a:t>
                      </a:r>
                      <a:r>
                        <a:rPr lang="ru-RU" sz="1800" b="1" u="none" strike="noStrike" spc="0" dirty="0" err="1">
                          <a:solidFill>
                            <a:sysClr val="windowText" lastClr="000000"/>
                          </a:solidFill>
                          <a:effectLst/>
                          <a:latin typeface="Times New Roman" pitchFamily="18" charset="0"/>
                          <a:cs typeface="Times New Roman" pitchFamily="18" charset="0"/>
                        </a:rPr>
                        <a:t>бізнесі</a:t>
                      </a:r>
                      <a:r>
                        <a:rPr lang="ru-RU" sz="1800" b="1" u="none" strike="noStrike" spc="0" dirty="0">
                          <a:solidFill>
                            <a:sysClr val="windowText" lastClr="000000"/>
                          </a:solidFill>
                          <a:effectLst/>
                          <a:latin typeface="Times New Roman" pitchFamily="18" charset="0"/>
                          <a:cs typeface="Times New Roman" pitchFamily="18" charset="0"/>
                        </a:rPr>
                        <a:t>: </a:t>
                      </a:r>
                      <a:r>
                        <a:rPr lang="uk-UA" sz="1800" b="1" u="none" strike="noStrike" spc="0" dirty="0" err="1" smtClean="0">
                          <a:solidFill>
                            <a:sysClr val="windowText" lastClr="000000"/>
                          </a:solidFill>
                          <a:effectLst/>
                          <a:latin typeface="Times New Roman" pitchFamily="18" charset="0"/>
                          <a:cs typeface="Times New Roman" pitchFamily="18" charset="0"/>
                        </a:rPr>
                        <a:t>навч</a:t>
                      </a:r>
                      <a:r>
                        <a:rPr lang="uk-UA" sz="1800" b="1" u="none" strike="noStrike" spc="0" dirty="0" smtClean="0">
                          <a:solidFill>
                            <a:sysClr val="windowText" lastClr="000000"/>
                          </a:solidFill>
                          <a:effectLst/>
                          <a:latin typeface="Times New Roman" pitchFamily="18" charset="0"/>
                          <a:cs typeface="Times New Roman" pitchFamily="18" charset="0"/>
                        </a:rPr>
                        <a:t>. </a:t>
                      </a:r>
                      <a:r>
                        <a:rPr lang="uk-UA" sz="1800" b="1" u="none" strike="noStrike" spc="0" dirty="0" err="1" smtClean="0">
                          <a:solidFill>
                            <a:sysClr val="windowText" lastClr="000000"/>
                          </a:solidFill>
                          <a:effectLst/>
                          <a:latin typeface="Times New Roman" pitchFamily="18" charset="0"/>
                          <a:cs typeface="Times New Roman" pitchFamily="18" charset="0"/>
                        </a:rPr>
                        <a:t>посіб</a:t>
                      </a:r>
                      <a:r>
                        <a:rPr lang="uk-UA" sz="1800" b="1" u="none" strike="noStrike" spc="0" dirty="0" smtClean="0">
                          <a:solidFill>
                            <a:sysClr val="windowText" lastClr="000000"/>
                          </a:solidFill>
                          <a:effectLst/>
                          <a:latin typeface="Times New Roman" pitchFamily="18" charset="0"/>
                          <a:cs typeface="Times New Roman" pitchFamily="18" charset="0"/>
                        </a:rPr>
                        <a:t>. </a:t>
                      </a:r>
                      <a:r>
                        <a:rPr lang="uk-UA" sz="1800" b="1" u="none" strike="noStrike" spc="0" dirty="0">
                          <a:solidFill>
                            <a:sysClr val="windowText" lastClr="000000"/>
                          </a:solidFill>
                          <a:effectLst/>
                          <a:latin typeface="Times New Roman" pitchFamily="18" charset="0"/>
                          <a:cs typeface="Times New Roman" pitchFamily="18" charset="0"/>
                        </a:rPr>
                        <a:t>/ </a:t>
                      </a:r>
                      <a:r>
                        <a:rPr lang="uk-UA" sz="1800" b="1" u="none" strike="noStrike" spc="0" dirty="0" err="1" smtClean="0">
                          <a:solidFill>
                            <a:sysClr val="windowText" lastClr="000000"/>
                          </a:solidFill>
                          <a:effectLst/>
                          <a:latin typeface="Times New Roman" pitchFamily="18" charset="0"/>
                          <a:cs typeface="Times New Roman" pitchFamily="18" charset="0"/>
                        </a:rPr>
                        <a:t>упоряд</a:t>
                      </a:r>
                      <a:r>
                        <a:rPr lang="uk-UA" sz="1800" b="1" u="none" strike="noStrike" spc="0" dirty="0" smtClean="0">
                          <a:solidFill>
                            <a:sysClr val="windowText" lastClr="000000"/>
                          </a:solidFill>
                          <a:effectLst/>
                          <a:latin typeface="Times New Roman" pitchFamily="18" charset="0"/>
                          <a:cs typeface="Times New Roman" pitchFamily="18" charset="0"/>
                        </a:rPr>
                        <a:t>. </a:t>
                      </a:r>
                      <a:r>
                        <a:rPr lang="uk-UA" sz="1800" b="1" u="none" strike="noStrike" spc="0" dirty="0">
                          <a:solidFill>
                            <a:sysClr val="windowText" lastClr="000000"/>
                          </a:solidFill>
                          <a:effectLst/>
                          <a:latin typeface="Times New Roman" pitchFamily="18" charset="0"/>
                          <a:cs typeface="Times New Roman" pitchFamily="18" charset="0"/>
                        </a:rPr>
                        <a:t>О. М. </a:t>
                      </a:r>
                      <a:r>
                        <a:rPr lang="ru-RU" sz="1800" b="1" u="none" strike="noStrike" spc="0" dirty="0">
                          <a:solidFill>
                            <a:sysClr val="windowText" lastClr="000000"/>
                          </a:solidFill>
                          <a:effectLst/>
                          <a:latin typeface="Times New Roman" pitchFamily="18" charset="0"/>
                          <a:cs typeface="Times New Roman" pitchFamily="18" charset="0"/>
                        </a:rPr>
                        <a:t>Марченко. </a:t>
                      </a:r>
                      <a:r>
                        <a:rPr lang="uk-UA" sz="1800" b="1" u="none" strike="noStrike" spc="0" dirty="0">
                          <a:solidFill>
                            <a:sysClr val="windowText" lastClr="000000"/>
                          </a:solidFill>
                          <a:effectLst/>
                          <a:latin typeface="Times New Roman" pitchFamily="18" charset="0"/>
                          <a:cs typeface="Times New Roman" pitchFamily="18" charset="0"/>
                        </a:rPr>
                        <a:t>Львів : Львівський державний університет внутрішніх справ, 2023. 268 с.</a:t>
                      </a:r>
                      <a:endParaRPr lang="ru-RU" sz="1800" b="1" dirty="0">
                        <a:solidFill>
                          <a:sysClr val="windowText" lastClr="000000"/>
                        </a:solidFill>
                        <a:effectLst/>
                        <a:latin typeface="Times New Roman" pitchFamily="18" charset="0"/>
                        <a:cs typeface="Times New Roman" pitchFamily="18" charset="0"/>
                      </a:endParaRPr>
                    </a:p>
                    <a:p>
                      <a:pPr marL="266700" marR="127000" indent="469900" algn="just">
                        <a:lnSpc>
                          <a:spcPct val="100000"/>
                        </a:lnSpc>
                        <a:spcAft>
                          <a:spcPts val="0"/>
                        </a:spcAft>
                      </a:pPr>
                      <a:r>
                        <a:rPr lang="uk-UA" sz="1800" dirty="0" smtClean="0">
                          <a:solidFill>
                            <a:sysClr val="windowText" lastClr="000000"/>
                          </a:solidFill>
                          <a:effectLst/>
                          <a:latin typeface="Times New Roman" pitchFamily="18" charset="0"/>
                          <a:cs typeface="Times New Roman" pitchFamily="18" charset="0"/>
                        </a:rPr>
                        <a:t>Висвітлено </a:t>
                      </a:r>
                      <a:r>
                        <a:rPr lang="uk-UA" sz="1800" dirty="0">
                          <a:solidFill>
                            <a:sysClr val="windowText" lastClr="000000"/>
                          </a:solidFill>
                          <a:effectLst/>
                          <a:latin typeface="Times New Roman" pitchFamily="18" charset="0"/>
                          <a:cs typeface="Times New Roman" pitchFamily="18" charset="0"/>
                        </a:rPr>
                        <a:t>актуальні теоретичні засади та практичні аспекти </a:t>
                      </a:r>
                      <a:r>
                        <a:rPr lang="uk-UA" sz="1800" dirty="0" smtClean="0">
                          <a:solidFill>
                            <a:sysClr val="windowText" lastClr="000000"/>
                          </a:solidFill>
                          <a:effectLst/>
                          <a:latin typeface="Times New Roman" pitchFamily="18" charset="0"/>
                          <a:cs typeface="Times New Roman" pitchFamily="18" charset="0"/>
                        </a:rPr>
                        <a:t>бренд-менеджменту </a:t>
                      </a:r>
                      <a:r>
                        <a:rPr lang="uk-UA" sz="1800" dirty="0">
                          <a:solidFill>
                            <a:sysClr val="windowText" lastClr="000000"/>
                          </a:solidFill>
                          <a:effectLst/>
                          <a:latin typeface="Times New Roman" pitchFamily="18" charset="0"/>
                          <a:cs typeface="Times New Roman" pitchFamily="18" charset="0"/>
                        </a:rPr>
                        <a:t>в сучасному бізнесі. Зазначено, що він спрямований на формування у здобувачів вищої освіти системи теоретичних знань і практичних умінь з ефективної реалізації функцій та застосування методів бренд-менеджменту з метою розвитку та гарантування безпеки бізнесу. Для засвоєння теоретичних положень викладено навчальний матеріал, для формування практичних навиків та вмінь подано практичні завдання, для самоконтролю сформовано контрольні питання та тести до кожної з тем.</a:t>
                      </a:r>
                      <a:endParaRPr lang="ru-RU" sz="1800" dirty="0">
                        <a:solidFill>
                          <a:sysClr val="windowText" lastClr="000000"/>
                        </a:solidFill>
                        <a:effectLst/>
                        <a:latin typeface="Times New Roman" pitchFamily="18" charset="0"/>
                        <a:cs typeface="Times New Roman" pitchFamily="18" charset="0"/>
                      </a:endParaRPr>
                    </a:p>
                    <a:p>
                      <a:pPr marL="266700" marR="127000" indent="469900" algn="just">
                        <a:lnSpc>
                          <a:spcPct val="100000"/>
                        </a:lnSpc>
                        <a:spcAft>
                          <a:spcPts val="885"/>
                        </a:spcAft>
                      </a:pPr>
                      <a:r>
                        <a:rPr lang="uk-UA" sz="1800" dirty="0">
                          <a:solidFill>
                            <a:sysClr val="windowText" lastClr="000000"/>
                          </a:solidFill>
                          <a:effectLst/>
                          <a:latin typeface="Times New Roman" pitchFamily="18" charset="0"/>
                          <a:cs typeface="Times New Roman" pitchFamily="18" charset="0"/>
                        </a:rPr>
                        <a:t>Для здобувачів вищої освіти галузі знань 07 «Управління та адміністрування» спеціальності 073 «Менеджмент» освітніх ступенів бакалавр, магістр. Може бути корисним для аспірантів, викладачів економічних дисциплін, фахівців-практиків у сфері управління, маркетингу та </a:t>
                      </a:r>
                      <a:r>
                        <a:rPr lang="ru-RU" sz="1800" dirty="0" err="1">
                          <a:solidFill>
                            <a:sysClr val="windowText" lastClr="000000"/>
                          </a:solidFill>
                          <a:effectLst/>
                          <a:latin typeface="Times New Roman" pitchFamily="18" charset="0"/>
                          <a:cs typeface="Times New Roman" pitchFamily="18" charset="0"/>
                        </a:rPr>
                        <a:t>брендингу</a:t>
                      </a:r>
                      <a:r>
                        <a:rPr lang="ru-RU" sz="1800" dirty="0" smtClean="0">
                          <a:solidFill>
                            <a:sysClr val="windowText" lastClr="000000"/>
                          </a:solidFill>
                          <a:effectLst/>
                          <a:latin typeface="Times New Roman" pitchFamily="18" charset="0"/>
                          <a:cs typeface="Times New Roman" pitchFamily="18" charset="0"/>
                        </a:rPr>
                        <a:t>.</a:t>
                      </a:r>
                      <a:endParaRPr lang="ru-RU" sz="1800" dirty="0">
                        <a:solidFill>
                          <a:sysClr val="windowText" lastClr="000000"/>
                        </a:solidFill>
                        <a:effectLst/>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3" name="Rectangle 3"/>
          <p:cNvSpPr>
            <a:spLocks noChangeArrowheads="1"/>
          </p:cNvSpPr>
          <p:nvPr/>
        </p:nvSpPr>
        <p:spPr bwMode="auto">
          <a:xfrm>
            <a:off x="3217863" y="-40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56420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459" y="566929"/>
            <a:ext cx="3929241" cy="563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extLst>
              <p:ext uri="{D42A27DB-BD31-4B8C-83A1-F6EECF244321}">
                <p14:modId xmlns:p14="http://schemas.microsoft.com/office/powerpoint/2010/main" val="623529462"/>
              </p:ext>
            </p:extLst>
          </p:nvPr>
        </p:nvGraphicFramePr>
        <p:xfrm>
          <a:off x="4867275" y="777240"/>
          <a:ext cx="7038385" cy="521208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7038385"/>
              </a:tblGrid>
              <a:tr h="3886200">
                <a:tc>
                  <a:txBody>
                    <a:bodyPr/>
                    <a:lstStyle/>
                    <a:p>
                      <a:pPr marL="360000" marR="215900" indent="468000" algn="just">
                        <a:lnSpc>
                          <a:spcPct val="100000"/>
                        </a:lnSpc>
                        <a:spcBef>
                          <a:spcPts val="0"/>
                        </a:spcBef>
                        <a:spcAft>
                          <a:spcPts val="0"/>
                        </a:spcAft>
                      </a:pPr>
                      <a:r>
                        <a:rPr lang="uk-UA" sz="1800" b="1" dirty="0" smtClean="0">
                          <a:effectLst/>
                          <a:latin typeface="Times New Roman" pitchFamily="18" charset="0"/>
                          <a:cs typeface="Times New Roman" pitchFamily="18" charset="0"/>
                        </a:rPr>
                        <a:t>Основи </a:t>
                      </a:r>
                      <a:r>
                        <a:rPr lang="uk-UA" sz="1800" b="1" dirty="0">
                          <a:effectLst/>
                          <a:latin typeface="Times New Roman" pitchFamily="18" charset="0"/>
                          <a:cs typeface="Times New Roman" pitchFamily="18" charset="0"/>
                        </a:rPr>
                        <a:t>системи «розумний» офіс: </a:t>
                      </a:r>
                      <a:r>
                        <a:rPr lang="uk-UA" sz="1800" b="1" dirty="0" err="1" smtClean="0">
                          <a:effectLst/>
                          <a:latin typeface="Times New Roman" pitchFamily="18" charset="0"/>
                          <a:cs typeface="Times New Roman" pitchFamily="18" charset="0"/>
                        </a:rPr>
                        <a:t>наук.-практ</a:t>
                      </a:r>
                      <a:r>
                        <a:rPr lang="uk-UA" sz="1800" b="1" dirty="0" smtClean="0">
                          <a:effectLst/>
                          <a:latin typeface="Times New Roman" pitchFamily="18" charset="0"/>
                          <a:cs typeface="Times New Roman" pitchFamily="18" charset="0"/>
                        </a:rPr>
                        <a:t>. </a:t>
                      </a:r>
                      <a:r>
                        <a:rPr lang="uk-UA" sz="1800" b="1" dirty="0" err="1" smtClean="0">
                          <a:effectLst/>
                          <a:latin typeface="Times New Roman" pitchFamily="18" charset="0"/>
                          <a:cs typeface="Times New Roman" pitchFamily="18" charset="0"/>
                        </a:rPr>
                        <a:t>посіб</a:t>
                      </a:r>
                      <a:r>
                        <a:rPr lang="uk-UA" sz="1800" b="1" dirty="0" smtClean="0">
                          <a:effectLst/>
                          <a:latin typeface="Times New Roman" pitchFamily="18" charset="0"/>
                          <a:cs typeface="Times New Roman" pitchFamily="18" charset="0"/>
                        </a:rPr>
                        <a:t>. </a:t>
                      </a:r>
                      <a:r>
                        <a:rPr lang="uk-UA" sz="1800" b="1" dirty="0">
                          <a:effectLst/>
                          <a:latin typeface="Times New Roman" pitchFamily="18" charset="0"/>
                          <a:cs typeface="Times New Roman" pitchFamily="18" charset="0"/>
                        </a:rPr>
                        <a:t>/ М. </a:t>
                      </a:r>
                      <a:r>
                        <a:rPr lang="ru-RU" sz="1800" b="1" dirty="0">
                          <a:effectLst/>
                          <a:latin typeface="Times New Roman" pitchFamily="18" charset="0"/>
                          <a:cs typeface="Times New Roman" pitchFamily="18" charset="0"/>
                        </a:rPr>
                        <a:t>Г. </a:t>
                      </a:r>
                      <a:r>
                        <a:rPr lang="uk-UA" sz="1800" b="1" dirty="0" err="1">
                          <a:effectLst/>
                          <a:latin typeface="Times New Roman" pitchFamily="18" charset="0"/>
                          <a:cs typeface="Times New Roman" pitchFamily="18" charset="0"/>
                        </a:rPr>
                        <a:t>Вербенський</a:t>
                      </a:r>
                      <a:r>
                        <a:rPr lang="uk-UA" sz="1800" b="1" dirty="0">
                          <a:effectLst/>
                          <a:latin typeface="Times New Roman" pitchFamily="18" charset="0"/>
                          <a:cs typeface="Times New Roman" pitchFamily="18" charset="0"/>
                        </a:rPr>
                        <a:t>, В. О. </a:t>
                      </a:r>
                      <a:r>
                        <a:rPr lang="uk-UA" sz="1800" b="1" dirty="0" err="1">
                          <a:effectLst/>
                          <a:latin typeface="Times New Roman" pitchFamily="18" charset="0"/>
                          <a:cs typeface="Times New Roman" pitchFamily="18" charset="0"/>
                        </a:rPr>
                        <a:t>Криволапчук</a:t>
                      </a:r>
                      <a:r>
                        <a:rPr lang="uk-UA" sz="1800" b="1" dirty="0">
                          <a:effectLst/>
                          <a:latin typeface="Times New Roman" pitchFamily="18" charset="0"/>
                          <a:cs typeface="Times New Roman" pitchFamily="18" charset="0"/>
                        </a:rPr>
                        <a:t>, Д. В. </a:t>
                      </a:r>
                      <a:r>
                        <a:rPr lang="uk-UA" sz="1800" b="1" dirty="0" err="1">
                          <a:effectLst/>
                          <a:latin typeface="Times New Roman" pitchFamily="18" charset="0"/>
                          <a:cs typeface="Times New Roman" pitchFamily="18" charset="0"/>
                        </a:rPr>
                        <a:t>Смерницький</a:t>
                      </a:r>
                      <a:r>
                        <a:rPr lang="uk-UA" sz="1800" b="1" dirty="0">
                          <a:effectLst/>
                          <a:latin typeface="Times New Roman" pitchFamily="18" charset="0"/>
                          <a:cs typeface="Times New Roman" pitchFamily="18" charset="0"/>
                        </a:rPr>
                        <a:t> та ін. Київ: «Видавництво Людмила», 2023. 76 с.</a:t>
                      </a:r>
                      <a:endParaRPr lang="ru-RU" sz="1800" b="1" dirty="0">
                        <a:effectLst/>
                        <a:latin typeface="Times New Roman" pitchFamily="18" charset="0"/>
                        <a:cs typeface="Times New Roman" pitchFamily="18" charset="0"/>
                      </a:endParaRPr>
                    </a:p>
                    <a:p>
                      <a:pPr marL="360000" marR="215900" indent="468000" algn="just">
                        <a:lnSpc>
                          <a:spcPct val="100000"/>
                        </a:lnSpc>
                        <a:spcBef>
                          <a:spcPts val="0"/>
                        </a:spcBef>
                        <a:spcAft>
                          <a:spcPts val="0"/>
                        </a:spcAft>
                      </a:pPr>
                      <a:r>
                        <a:rPr lang="uk-UA" sz="1800" u="none" strike="noStrike" spc="0" dirty="0" smtClean="0">
                          <a:effectLst/>
                          <a:latin typeface="Times New Roman" pitchFamily="18" charset="0"/>
                          <a:cs typeface="Times New Roman" pitchFamily="18" charset="0"/>
                        </a:rPr>
                        <a:t>У </a:t>
                      </a:r>
                      <a:r>
                        <a:rPr lang="uk-UA" sz="1800" u="none" strike="noStrike" spc="0" dirty="0">
                          <a:effectLst/>
                          <a:latin typeface="Times New Roman" pitchFamily="18" charset="0"/>
                          <a:cs typeface="Times New Roman" pitchFamily="18" charset="0"/>
                        </a:rPr>
                        <a:t>науково-практичному посібнику висвітлено інформацію про виникнення і розвиток систем «розумного» будинку і «розумного» офісу </a:t>
                      </a:r>
                      <a:r>
                        <a:rPr lang="uk-UA" sz="1800" u="none" strike="noStrike" spc="0" dirty="0" smtClean="0">
                          <a:effectLst/>
                          <a:latin typeface="Times New Roman" pitchFamily="18" charset="0"/>
                          <a:cs typeface="Times New Roman" pitchFamily="18" charset="0"/>
                        </a:rPr>
                        <a:t>Наведено </a:t>
                      </a:r>
                      <a:r>
                        <a:rPr lang="uk-UA" sz="1800" u="none" strike="noStrike" spc="0" dirty="0">
                          <a:effectLst/>
                          <a:latin typeface="Times New Roman" pitchFamily="18" charset="0"/>
                          <a:cs typeface="Times New Roman" pitchFamily="18" charset="0"/>
                        </a:rPr>
                        <a:t>основні можливості інтегрованих інженерних систем та їх централізованого управління, завдяки яким реалізується функціонування «розумного» офісу. Висвітлено різновиди програмних продуктів, зокрема за функціональним призначенням, яке спрощує та автоматизує процеси в роботі офісних приміщень.</a:t>
                      </a:r>
                      <a:endParaRPr lang="ru-RU" sz="1800" dirty="0">
                        <a:effectLst/>
                        <a:latin typeface="Times New Roman" pitchFamily="18" charset="0"/>
                        <a:cs typeface="Times New Roman" pitchFamily="18" charset="0"/>
                      </a:endParaRPr>
                    </a:p>
                    <a:p>
                      <a:pPr marL="360000" marR="215900" indent="468000" algn="just">
                        <a:lnSpc>
                          <a:spcPct val="100000"/>
                        </a:lnSpc>
                        <a:spcBef>
                          <a:spcPts val="0"/>
                        </a:spcBef>
                        <a:spcAft>
                          <a:spcPts val="0"/>
                        </a:spcAft>
                      </a:pPr>
                      <a:r>
                        <a:rPr lang="uk-UA" sz="1800" u="none" strike="noStrike" spc="0" dirty="0">
                          <a:effectLst/>
                          <a:latin typeface="Times New Roman" pitchFamily="18" charset="0"/>
                          <a:cs typeface="Times New Roman" pitchFamily="18" charset="0"/>
                        </a:rPr>
                        <a:t>Наведено приклади сучасних рішень системи «розумного» офісу та зазначено основні переваги цієї системи для революціонізації сучасного офісного середовища, а також її вплив на майбутнє робочого місця.</a:t>
                      </a:r>
                      <a:endParaRPr lang="ru-RU" sz="1800" dirty="0">
                        <a:effectLst/>
                        <a:latin typeface="Times New Roman" pitchFamily="18" charset="0"/>
                        <a:cs typeface="Times New Roman" pitchFamily="18" charset="0"/>
                      </a:endParaRPr>
                    </a:p>
                    <a:p>
                      <a:pPr marL="360000" marR="215900" indent="468000" algn="just">
                        <a:lnSpc>
                          <a:spcPct val="100000"/>
                        </a:lnSpc>
                        <a:spcBef>
                          <a:spcPts val="0"/>
                        </a:spcBef>
                        <a:spcAft>
                          <a:spcPts val="0"/>
                        </a:spcAft>
                        <a:tabLst>
                          <a:tab pos="4042410" algn="l"/>
                        </a:tabLst>
                      </a:pPr>
                      <a:r>
                        <a:rPr lang="uk-UA" sz="1800" dirty="0">
                          <a:effectLst/>
                          <a:latin typeface="Times New Roman" pitchFamily="18" charset="0"/>
                          <a:cs typeface="Times New Roman" pitchFamily="18" charset="0"/>
                        </a:rPr>
                        <a:t>Викладений у науково-практичному посібнику матеріал буде корисним для науковців, викладачів та студентів, сфера діяльності яких спрямована на розробку та застосування сучасних систем цифрової інженерії та охоронної діяльності</a:t>
                      </a:r>
                      <a:r>
                        <a:rPr lang="uk-UA" sz="1800" dirty="0" smtClean="0">
                          <a:effectLst/>
                          <a:latin typeface="Times New Roman" pitchFamily="18" charset="0"/>
                          <a:cs typeface="Times New Roman" pitchFamily="18" charset="0"/>
                        </a:rPr>
                        <a:t>.</a:t>
                      </a:r>
                      <a:endParaRPr lang="ru-RU" sz="1800" dirty="0">
                        <a:effectLst/>
                        <a:latin typeface="Times New Roman" pitchFamily="18" charset="0"/>
                        <a:ea typeface="Sylfaen"/>
                        <a:cs typeface="Times New Roman" pitchFamily="18" charset="0"/>
                      </a:endParaRPr>
                    </a:p>
                  </a:txBody>
                  <a:tcPr marL="0" marR="0" marT="0" marB="0">
                    <a:solidFill>
                      <a:schemeClr val="bg1"/>
                    </a:solidFill>
                  </a:tcPr>
                </a:tc>
              </a:tr>
            </a:tbl>
          </a:graphicData>
        </a:graphic>
      </p:graphicFrame>
      <p:sp>
        <p:nvSpPr>
          <p:cNvPr id="3" name="Rectangle 3"/>
          <p:cNvSpPr>
            <a:spLocks noChangeArrowheads="1"/>
          </p:cNvSpPr>
          <p:nvPr/>
        </p:nvSpPr>
        <p:spPr bwMode="auto">
          <a:xfrm>
            <a:off x="4867275" y="1409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02440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973" y="591312"/>
            <a:ext cx="3951402" cy="566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extLst>
              <p:ext uri="{D42A27DB-BD31-4B8C-83A1-F6EECF244321}">
                <p14:modId xmlns:p14="http://schemas.microsoft.com/office/powerpoint/2010/main" val="1628121843"/>
              </p:ext>
            </p:extLst>
          </p:nvPr>
        </p:nvGraphicFramePr>
        <p:xfrm>
          <a:off x="4838700" y="1037082"/>
          <a:ext cx="7038975" cy="475488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7038975"/>
              </a:tblGrid>
              <a:tr h="2905125">
                <a:tc>
                  <a:txBody>
                    <a:bodyPr/>
                    <a:lstStyle/>
                    <a:p>
                      <a:pPr marL="360000" marR="88900" indent="468000" algn="just">
                        <a:lnSpc>
                          <a:spcPct val="100000"/>
                        </a:lnSpc>
                        <a:spcAft>
                          <a:spcPts val="0"/>
                        </a:spcAft>
                      </a:pPr>
                      <a:r>
                        <a:rPr lang="uk-UA" sz="1800" b="1" dirty="0" smtClean="0">
                          <a:effectLst/>
                          <a:latin typeface="Times New Roman" pitchFamily="18" charset="0"/>
                          <a:cs typeface="Times New Roman" pitchFamily="18" charset="0"/>
                        </a:rPr>
                        <a:t>Кримінальна </a:t>
                      </a:r>
                      <a:r>
                        <a:rPr lang="uk-UA" sz="1800" b="1" dirty="0">
                          <a:effectLst/>
                          <a:latin typeface="Times New Roman" pitchFamily="18" charset="0"/>
                          <a:cs typeface="Times New Roman" pitchFamily="18" charset="0"/>
                        </a:rPr>
                        <a:t>ситуація в Україні в умовах війни: основні тенденції. 2022 рік: монографія / авт. </a:t>
                      </a:r>
                      <a:r>
                        <a:rPr lang="ru-RU" sz="1800" b="1" dirty="0">
                          <a:effectLst/>
                          <a:latin typeface="Times New Roman" pitchFamily="18" charset="0"/>
                          <a:cs typeface="Times New Roman" pitchFamily="18" charset="0"/>
                        </a:rPr>
                        <a:t>кол.: </a:t>
                      </a:r>
                      <a:r>
                        <a:rPr lang="uk-UA" sz="1800" b="1" dirty="0">
                          <a:effectLst/>
                          <a:latin typeface="Times New Roman" pitchFamily="18" charset="0"/>
                          <a:cs typeface="Times New Roman" pitchFamily="18" charset="0"/>
                        </a:rPr>
                        <a:t>М. </a:t>
                      </a:r>
                      <a:r>
                        <a:rPr lang="ru-RU" sz="1800" b="1" dirty="0">
                          <a:effectLst/>
                          <a:latin typeface="Times New Roman" pitchFamily="18" charset="0"/>
                          <a:cs typeface="Times New Roman" pitchFamily="18" charset="0"/>
                        </a:rPr>
                        <a:t>Г. </a:t>
                      </a:r>
                      <a:r>
                        <a:rPr lang="uk-UA" sz="1800" b="1" dirty="0" err="1">
                          <a:effectLst/>
                          <a:latin typeface="Times New Roman" pitchFamily="18" charset="0"/>
                          <a:cs typeface="Times New Roman" pitchFamily="18" charset="0"/>
                        </a:rPr>
                        <a:t>Вербенський</a:t>
                      </a:r>
                      <a:r>
                        <a:rPr lang="uk-UA" sz="1800" b="1" dirty="0">
                          <a:effectLst/>
                          <a:latin typeface="Times New Roman" pitchFamily="18" charset="0"/>
                          <a:cs typeface="Times New Roman" pitchFamily="18" charset="0"/>
                        </a:rPr>
                        <a:t>, О. Г. Кулик, І. В. </a:t>
                      </a:r>
                      <a:r>
                        <a:rPr lang="ru-RU" sz="1800" b="1" dirty="0">
                          <a:effectLst/>
                          <a:latin typeface="Times New Roman" pitchFamily="18" charset="0"/>
                          <a:cs typeface="Times New Roman" pitchFamily="18" charset="0"/>
                        </a:rPr>
                        <a:t>Наумова </a:t>
                      </a:r>
                      <a:r>
                        <a:rPr lang="uk-UA" sz="1800" b="1" dirty="0">
                          <a:effectLst/>
                          <a:latin typeface="Times New Roman" pitchFamily="18" charset="0"/>
                          <a:cs typeface="Times New Roman" pitchFamily="18" charset="0"/>
                        </a:rPr>
                        <a:t>та ін.; за </a:t>
                      </a:r>
                      <a:r>
                        <a:rPr lang="uk-UA" sz="1800" b="1" dirty="0" err="1">
                          <a:effectLst/>
                          <a:latin typeface="Times New Roman" pitchFamily="18" charset="0"/>
                          <a:cs typeface="Times New Roman" pitchFamily="18" charset="0"/>
                        </a:rPr>
                        <a:t>заг</a:t>
                      </a:r>
                      <a:r>
                        <a:rPr lang="uk-UA" sz="1800" b="1" dirty="0">
                          <a:effectLst/>
                          <a:latin typeface="Times New Roman" pitchFamily="18" charset="0"/>
                          <a:cs typeface="Times New Roman" pitchFamily="18" charset="0"/>
                        </a:rPr>
                        <a:t>. ред. </a:t>
                      </a:r>
                      <a:r>
                        <a:rPr lang="ru-RU" sz="1800" b="1" dirty="0">
                          <a:effectLst/>
                          <a:latin typeface="Times New Roman" pitchFamily="18" charset="0"/>
                          <a:cs typeface="Times New Roman" pitchFamily="18" charset="0"/>
                        </a:rPr>
                        <a:t>д-ра </a:t>
                      </a:r>
                      <a:r>
                        <a:rPr lang="uk-UA" sz="1800" b="1" dirty="0" err="1">
                          <a:effectLst/>
                          <a:latin typeface="Times New Roman" pitchFamily="18" charset="0"/>
                          <a:cs typeface="Times New Roman" pitchFamily="18" charset="0"/>
                        </a:rPr>
                        <a:t>юрид</a:t>
                      </a:r>
                      <a:r>
                        <a:rPr lang="uk-UA" sz="1800" b="1" dirty="0">
                          <a:effectLst/>
                          <a:latin typeface="Times New Roman" pitchFamily="18" charset="0"/>
                          <a:cs typeface="Times New Roman" pitchFamily="18" charset="0"/>
                        </a:rPr>
                        <a:t>. наук, проф. М. Г. </a:t>
                      </a:r>
                      <a:r>
                        <a:rPr lang="uk-UA" sz="1800" b="1" dirty="0" err="1">
                          <a:effectLst/>
                          <a:latin typeface="Times New Roman" pitchFamily="18" charset="0"/>
                          <a:cs typeface="Times New Roman" pitchFamily="18" charset="0"/>
                        </a:rPr>
                        <a:t>Вербенського</a:t>
                      </a:r>
                      <a:r>
                        <a:rPr lang="uk-UA" sz="1800" b="1" dirty="0">
                          <a:effectLst/>
                          <a:latin typeface="Times New Roman" pitchFamily="18" charset="0"/>
                          <a:cs typeface="Times New Roman" pitchFamily="18" charset="0"/>
                        </a:rPr>
                        <a:t>. Київ: </a:t>
                      </a:r>
                      <a:r>
                        <a:rPr lang="uk-UA" sz="1800" b="1" dirty="0" err="1">
                          <a:effectLst/>
                          <a:latin typeface="Times New Roman" pitchFamily="18" charset="0"/>
                          <a:cs typeface="Times New Roman" pitchFamily="18" charset="0"/>
                        </a:rPr>
                        <a:t>Юрінком</a:t>
                      </a:r>
                      <a:r>
                        <a:rPr lang="uk-UA" sz="1800" b="1" dirty="0">
                          <a:effectLst/>
                          <a:latin typeface="Times New Roman" pitchFamily="18" charset="0"/>
                          <a:cs typeface="Times New Roman" pitchFamily="18" charset="0"/>
                        </a:rPr>
                        <a:t> Інтер, 2023. 388 с.</a:t>
                      </a:r>
                      <a:endParaRPr lang="ru-RU" sz="1800" b="1" dirty="0">
                        <a:effectLst/>
                        <a:latin typeface="Times New Roman" pitchFamily="18" charset="0"/>
                        <a:cs typeface="Times New Roman" pitchFamily="18" charset="0"/>
                      </a:endParaRPr>
                    </a:p>
                    <a:p>
                      <a:pPr marL="360000" marR="88900" indent="468000" algn="just">
                        <a:lnSpc>
                          <a:spcPct val="100000"/>
                        </a:lnSpc>
                        <a:spcAft>
                          <a:spcPts val="0"/>
                        </a:spcAft>
                      </a:pPr>
                      <a:r>
                        <a:rPr lang="uk-UA" sz="1800" dirty="0" smtClean="0">
                          <a:effectLst/>
                          <a:latin typeface="Times New Roman" pitchFamily="18" charset="0"/>
                          <a:cs typeface="Times New Roman" pitchFamily="18" charset="0"/>
                        </a:rPr>
                        <a:t>У </a:t>
                      </a:r>
                      <a:r>
                        <a:rPr lang="uk-UA" sz="1800" dirty="0">
                          <a:effectLst/>
                          <a:latin typeface="Times New Roman" pitchFamily="18" charset="0"/>
                          <a:cs typeface="Times New Roman" pitchFamily="18" charset="0"/>
                        </a:rPr>
                        <a:t>монографії досліджено тенденції та закономірності кримінальної ситуації в Україні за 2022 р. порівняно з періодом 2013-2021 рр. Здійснено кримінологічний аналіз кримінальних правопорушень загалом та окремих їх видів, територіальної по­ширеності кримінальних правопорушень в Україні, особи </a:t>
                      </a:r>
                      <a:r>
                        <a:rPr lang="uk-UA" sz="1800" u="none" strike="noStrike" spc="0" dirty="0">
                          <a:effectLst/>
                          <a:latin typeface="Times New Roman" pitchFamily="18" charset="0"/>
                          <a:cs typeface="Times New Roman" pitchFamily="18" charset="0"/>
                        </a:rPr>
                        <a:t>правопорушника </a:t>
                      </a:r>
                      <a:r>
                        <a:rPr lang="uk-UA" sz="1800" dirty="0">
                          <a:effectLst/>
                          <a:latin typeface="Times New Roman" pitchFamily="18" charset="0"/>
                          <a:cs typeface="Times New Roman" pitchFamily="18" charset="0"/>
                        </a:rPr>
                        <a:t>та особи потерпілого. Особливу увагу приділено воєнним злочинам та злочинам, пов’язаним з війною, вчиненим у 2022 р. </a:t>
                      </a:r>
                      <a:endParaRPr lang="uk-UA" sz="1800" dirty="0" smtClean="0">
                        <a:effectLst/>
                        <a:latin typeface="Times New Roman" pitchFamily="18" charset="0"/>
                        <a:cs typeface="Times New Roman" pitchFamily="18" charset="0"/>
                      </a:endParaRPr>
                    </a:p>
                    <a:p>
                      <a:pPr marL="360000" marR="88900" indent="468000" algn="just">
                        <a:lnSpc>
                          <a:spcPct val="100000"/>
                        </a:lnSpc>
                        <a:spcAft>
                          <a:spcPts val="0"/>
                        </a:spcAft>
                      </a:pPr>
                      <a:r>
                        <a:rPr lang="uk-UA" sz="1800" dirty="0" smtClean="0">
                          <a:effectLst/>
                          <a:latin typeface="Times New Roman" pitchFamily="18" charset="0"/>
                          <a:cs typeface="Times New Roman" pitchFamily="18" charset="0"/>
                        </a:rPr>
                        <a:t>Видання </a:t>
                      </a:r>
                      <a:r>
                        <a:rPr lang="uk-UA" sz="1800" dirty="0">
                          <a:effectLst/>
                          <a:latin typeface="Times New Roman" pitchFamily="18" charset="0"/>
                          <a:cs typeface="Times New Roman" pitchFamily="18" charset="0"/>
                        </a:rPr>
                        <a:t>розраховане на науковців і практичних працівників правоохоронних ор­ганів, викладачів, студентів, курсантів, слухачів, аспірантів та ад’юнктів закладів ви­щої освіти. Може бути корисною соціологам, політологам, журналістам, усім, хто </a:t>
                      </a:r>
                      <a:r>
                        <a:rPr lang="uk-UA" sz="1800" dirty="0" smtClean="0">
                          <a:effectLst/>
                          <a:latin typeface="Times New Roman" pitchFamily="18" charset="0"/>
                          <a:cs typeface="Times New Roman" pitchFamily="18" charset="0"/>
                        </a:rPr>
                        <a:t>цікавиться </a:t>
                      </a:r>
                      <a:r>
                        <a:rPr lang="uk-UA" sz="1800" dirty="0">
                          <a:effectLst/>
                          <a:latin typeface="Times New Roman" pitchFamily="18" charset="0"/>
                          <a:cs typeface="Times New Roman" pitchFamily="18" charset="0"/>
                        </a:rPr>
                        <a:t>проблемою злочинності та запобігання їй.</a:t>
                      </a:r>
                      <a:endParaRPr lang="ru-RU" sz="1800" dirty="0">
                        <a:solidFill>
                          <a:srgbClr val="000000"/>
                        </a:solidFill>
                        <a:effectLst/>
                        <a:latin typeface="Times New Roman" pitchFamily="18" charset="0"/>
                        <a:ea typeface="Microsoft Sans Serif"/>
                        <a:cs typeface="Times New Roman" pitchFamily="18" charset="0"/>
                      </a:endParaRPr>
                    </a:p>
                  </a:txBody>
                  <a:tcPr>
                    <a:solidFill>
                      <a:schemeClr val="bg1"/>
                    </a:solidFill>
                  </a:tcPr>
                </a:tc>
              </a:tr>
            </a:tbl>
          </a:graphicData>
        </a:graphic>
      </p:graphicFrame>
      <p:sp>
        <p:nvSpPr>
          <p:cNvPr id="3" name="Rectangle 3"/>
          <p:cNvSpPr>
            <a:spLocks noChangeArrowheads="1"/>
          </p:cNvSpPr>
          <p:nvPr/>
        </p:nvSpPr>
        <p:spPr bwMode="auto">
          <a:xfrm>
            <a:off x="4413250" y="2482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75453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894682027"/>
              </p:ext>
            </p:extLst>
          </p:nvPr>
        </p:nvGraphicFramePr>
        <p:xfrm>
          <a:off x="4910667" y="1380065"/>
          <a:ext cx="6915150" cy="448056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6915150"/>
              </a:tblGrid>
              <a:tr h="3999484">
                <a:tc>
                  <a:txBody>
                    <a:bodyPr/>
                    <a:lstStyle/>
                    <a:p>
                      <a:pPr marL="360000" indent="468000" algn="just">
                        <a:lnSpc>
                          <a:spcPct val="100000"/>
                        </a:lnSpc>
                        <a:spcBef>
                          <a:spcPts val="0"/>
                        </a:spcBef>
                        <a:spcAft>
                          <a:spcPts val="0"/>
                        </a:spcAft>
                      </a:pPr>
                      <a:r>
                        <a:rPr lang="ru-RU" sz="1800" b="1" dirty="0" err="1" smtClean="0">
                          <a:effectLst/>
                          <a:latin typeface="Times New Roman" pitchFamily="18" charset="0"/>
                          <a:cs typeface="Times New Roman" pitchFamily="18" charset="0"/>
                        </a:rPr>
                        <a:t>Мерлова</a:t>
                      </a:r>
                      <a:r>
                        <a:rPr lang="ru-RU" sz="1800" b="1" dirty="0" smtClean="0">
                          <a:effectLst/>
                          <a:latin typeface="Times New Roman" pitchFamily="18" charset="0"/>
                          <a:cs typeface="Times New Roman" pitchFamily="18" charset="0"/>
                        </a:rPr>
                        <a:t> О., </a:t>
                      </a:r>
                      <a:r>
                        <a:rPr lang="ru-RU" sz="1800" b="1" dirty="0">
                          <a:effectLst/>
                          <a:latin typeface="Times New Roman" pitchFamily="18" charset="0"/>
                          <a:cs typeface="Times New Roman" pitchFamily="18" charset="0"/>
                        </a:rPr>
                        <a:t>Сахно </a:t>
                      </a:r>
                      <a:r>
                        <a:rPr lang="ru-RU" sz="1800" b="1" dirty="0" smtClean="0">
                          <a:effectLst/>
                          <a:latin typeface="Times New Roman" pitchFamily="18" charset="0"/>
                          <a:cs typeface="Times New Roman" pitchFamily="18" charset="0"/>
                        </a:rPr>
                        <a:t>А., </a:t>
                      </a:r>
                      <a:r>
                        <a:rPr lang="ru-RU" sz="1800" b="1" dirty="0">
                          <a:effectLst/>
                          <a:latin typeface="Times New Roman" pitchFamily="18" charset="0"/>
                          <a:cs typeface="Times New Roman" pitchFamily="18" charset="0"/>
                        </a:rPr>
                        <a:t>Холлу </a:t>
                      </a:r>
                      <a:r>
                        <a:rPr lang="uk-UA" sz="1800" b="1" dirty="0" smtClean="0">
                          <a:effectLst/>
                          <a:latin typeface="Times New Roman" pitchFamily="18" charset="0"/>
                          <a:cs typeface="Times New Roman" pitchFamily="18" charset="0"/>
                        </a:rPr>
                        <a:t>І. Алгоритм </a:t>
                      </a:r>
                      <a:r>
                        <a:rPr lang="uk-UA" sz="1800" b="1" dirty="0">
                          <a:effectLst/>
                          <a:latin typeface="Times New Roman" pitchFamily="18" charset="0"/>
                          <a:cs typeface="Times New Roman" pitchFamily="18" charset="0"/>
                        </a:rPr>
                        <a:t>дій працівників поліції та органів державної влади у разі відмови від примусової евакуації сімей, на вихованні яких </a:t>
                      </a:r>
                      <a:r>
                        <a:rPr lang="uk-UA" sz="1800" b="1" spc="0" dirty="0">
                          <a:effectLst/>
                          <a:latin typeface="Times New Roman" pitchFamily="18" charset="0"/>
                          <a:cs typeface="Times New Roman" pitchFamily="18" charset="0"/>
                        </a:rPr>
                        <a:t>є </a:t>
                      </a:r>
                      <a:r>
                        <a:rPr lang="uk-UA" sz="1800" b="1" dirty="0">
                          <a:effectLst/>
                          <a:latin typeface="Times New Roman" pitchFamily="18" charset="0"/>
                          <a:cs typeface="Times New Roman" pitchFamily="18" charset="0"/>
                        </a:rPr>
                        <a:t>діти: </a:t>
                      </a:r>
                      <a:r>
                        <a:rPr lang="uk-UA" sz="1800" b="1" dirty="0" err="1" smtClean="0">
                          <a:effectLst/>
                          <a:latin typeface="Times New Roman" pitchFamily="18" charset="0"/>
                          <a:cs typeface="Times New Roman" pitchFamily="18" charset="0"/>
                        </a:rPr>
                        <a:t>наук.-практ</a:t>
                      </a:r>
                      <a:r>
                        <a:rPr lang="uk-UA" sz="1800" b="1" dirty="0" smtClean="0">
                          <a:effectLst/>
                          <a:latin typeface="Times New Roman" pitchFamily="18" charset="0"/>
                          <a:cs typeface="Times New Roman" pitchFamily="18" charset="0"/>
                        </a:rPr>
                        <a:t>. </a:t>
                      </a:r>
                      <a:r>
                        <a:rPr lang="uk-UA" sz="1800" b="1" dirty="0" err="1" smtClean="0">
                          <a:effectLst/>
                          <a:latin typeface="Times New Roman" pitchFamily="18" charset="0"/>
                          <a:cs typeface="Times New Roman" pitchFamily="18" charset="0"/>
                        </a:rPr>
                        <a:t>рек</a:t>
                      </a:r>
                      <a:r>
                        <a:rPr lang="uk-UA" sz="1800" b="1" dirty="0" smtClean="0">
                          <a:effectLst/>
                          <a:latin typeface="Times New Roman" pitchFamily="18" charset="0"/>
                          <a:cs typeface="Times New Roman" pitchFamily="18" charset="0"/>
                        </a:rPr>
                        <a:t>. Кропивницький</a:t>
                      </a:r>
                      <a:r>
                        <a:rPr lang="uk-UA" sz="1800" b="1" dirty="0">
                          <a:effectLst/>
                          <a:latin typeface="Times New Roman" pitchFamily="18" charset="0"/>
                          <a:cs typeface="Times New Roman" pitchFamily="18" charset="0"/>
                        </a:rPr>
                        <a:t>. 2023</a:t>
                      </a:r>
                      <a:r>
                        <a:rPr lang="uk-UA" sz="1800" b="1" dirty="0" smtClean="0">
                          <a:effectLst/>
                          <a:latin typeface="Times New Roman" pitchFamily="18" charset="0"/>
                          <a:cs typeface="Times New Roman" pitchFamily="18" charset="0"/>
                        </a:rPr>
                        <a:t>. 29 </a:t>
                      </a:r>
                      <a:r>
                        <a:rPr lang="uk-UA" sz="1800" b="1" dirty="0">
                          <a:effectLst/>
                          <a:latin typeface="Times New Roman" pitchFamily="18" charset="0"/>
                          <a:cs typeface="Times New Roman" pitchFamily="18" charset="0"/>
                        </a:rPr>
                        <a:t>с.</a:t>
                      </a:r>
                      <a:endParaRPr lang="ru-RU" sz="1800" b="1" dirty="0">
                        <a:effectLst/>
                        <a:latin typeface="Times New Roman" pitchFamily="18" charset="0"/>
                        <a:cs typeface="Times New Roman" pitchFamily="18" charset="0"/>
                      </a:endParaRPr>
                    </a:p>
                    <a:p>
                      <a:pPr marL="360000" marR="266700" indent="468000" algn="just">
                        <a:lnSpc>
                          <a:spcPct val="100000"/>
                        </a:lnSpc>
                        <a:spcBef>
                          <a:spcPts val="0"/>
                        </a:spcBef>
                        <a:spcAft>
                          <a:spcPts val="0"/>
                        </a:spcAft>
                      </a:pPr>
                      <a:r>
                        <a:rPr lang="uk-UA" sz="1800" dirty="0">
                          <a:effectLst/>
                          <a:latin typeface="Times New Roman" pitchFamily="18" charset="0"/>
                          <a:cs typeface="Times New Roman" pitchFamily="18" charset="0"/>
                        </a:rPr>
                        <a:t>Автори на підставі ретельного аналізу чинного законодавства, сучасного правового </a:t>
                      </a:r>
                      <a:r>
                        <a:rPr lang="uk-UA" sz="1800" dirty="0" smtClean="0">
                          <a:effectLst/>
                          <a:latin typeface="Times New Roman" pitchFamily="18" charset="0"/>
                          <a:cs typeface="Times New Roman" pitchFamily="18" charset="0"/>
                        </a:rPr>
                        <a:t>матеріалу</a:t>
                      </a:r>
                      <a:r>
                        <a:rPr lang="uk-UA" sz="1800" dirty="0">
                          <a:effectLst/>
                          <a:latin typeface="Times New Roman" pitchFamily="18" charset="0"/>
                          <a:cs typeface="Times New Roman" pitchFamily="18" charset="0"/>
                        </a:rPr>
                        <a:t>,</a:t>
                      </a:r>
                      <a:r>
                        <a:rPr lang="uk-UA" sz="1800" dirty="0" smtClean="0">
                          <a:effectLst/>
                          <a:latin typeface="Times New Roman" pitchFamily="18" charset="0"/>
                          <a:cs typeface="Times New Roman" pitchFamily="18" charset="0"/>
                        </a:rPr>
                        <a:t> </a:t>
                      </a:r>
                      <a:r>
                        <a:rPr lang="uk-UA" sz="1800" spc="0" dirty="0" smtClean="0">
                          <a:effectLst/>
                          <a:latin typeface="Times New Roman" pitchFamily="18" charset="0"/>
                          <a:cs typeface="Times New Roman" pitchFamily="18" charset="0"/>
                        </a:rPr>
                        <a:t>правозаст</a:t>
                      </a:r>
                      <a:r>
                        <a:rPr lang="uk-UA" sz="1800" dirty="0" smtClean="0">
                          <a:effectLst/>
                          <a:latin typeface="Times New Roman" pitchFamily="18" charset="0"/>
                          <a:cs typeface="Times New Roman" pitchFamily="18" charset="0"/>
                        </a:rPr>
                        <a:t>осовної </a:t>
                      </a:r>
                      <a:r>
                        <a:rPr lang="uk-UA" sz="1800" dirty="0">
                          <a:effectLst/>
                          <a:latin typeface="Times New Roman" pitchFamily="18" charset="0"/>
                          <a:cs typeface="Times New Roman" pitchFamily="18" charset="0"/>
                        </a:rPr>
                        <a:t>практики запропонували алгоритм дій працівників поліції та органів державної влади у разі відмови від примусової евакуації сімей, на вихованні яких є </a:t>
                      </a:r>
                      <a:r>
                        <a:rPr lang="uk-UA" sz="1800" spc="0" dirty="0" smtClean="0">
                          <a:effectLst/>
                          <a:latin typeface="Times New Roman" pitchFamily="18" charset="0"/>
                          <a:cs typeface="Times New Roman" pitchFamily="18" charset="0"/>
                        </a:rPr>
                        <a:t>діти.</a:t>
                      </a:r>
                      <a:endParaRPr lang="ru-RU" sz="1800" dirty="0">
                        <a:effectLst/>
                        <a:latin typeface="Times New Roman" pitchFamily="18" charset="0"/>
                        <a:cs typeface="Times New Roman" pitchFamily="18" charset="0"/>
                      </a:endParaRPr>
                    </a:p>
                    <a:p>
                      <a:pPr marL="360000" marR="266700" indent="468000" algn="just">
                        <a:lnSpc>
                          <a:spcPct val="100000"/>
                        </a:lnSpc>
                        <a:spcBef>
                          <a:spcPts val="0"/>
                        </a:spcBef>
                        <a:spcAft>
                          <a:spcPts val="0"/>
                        </a:spcAft>
                        <a:tabLst>
                          <a:tab pos="1665605" algn="l"/>
                        </a:tabLst>
                      </a:pPr>
                      <a:r>
                        <a:rPr lang="uk-UA" sz="1800" spc="0" dirty="0">
                          <a:effectLst/>
                          <a:latin typeface="Times New Roman" pitchFamily="18" charset="0"/>
                          <a:cs typeface="Times New Roman" pitchFamily="18" charset="0"/>
                        </a:rPr>
                        <a:t>Науково-практичні </a:t>
                      </a:r>
                      <a:r>
                        <a:rPr lang="uk-UA" sz="1800" dirty="0">
                          <a:effectLst/>
                          <a:latin typeface="Times New Roman" pitchFamily="18" charset="0"/>
                          <a:cs typeface="Times New Roman" pitchFamily="18" charset="0"/>
                        </a:rPr>
                        <a:t>рекомендації виконані на замовлення Головного управління </a:t>
                      </a:r>
                      <a:r>
                        <a:rPr lang="uk-UA" sz="1800" dirty="0" smtClean="0">
                          <a:effectLst/>
                          <a:latin typeface="Times New Roman" pitchFamily="18" charset="0"/>
                          <a:cs typeface="Times New Roman" pitchFamily="18" charset="0"/>
                        </a:rPr>
                        <a:t>Національної поліції в </a:t>
                      </a:r>
                      <a:r>
                        <a:rPr lang="uk-UA" sz="1800" dirty="0">
                          <a:effectLst/>
                          <a:latin typeface="Times New Roman" pitchFamily="18" charset="0"/>
                          <a:cs typeface="Times New Roman" pitchFamily="18" charset="0"/>
                        </a:rPr>
                        <a:t>Запорізькій області та розраховані на працівників підрозділів </a:t>
                      </a:r>
                      <a:r>
                        <a:rPr lang="uk-UA" sz="1800" dirty="0" smtClean="0">
                          <a:effectLst/>
                          <a:latin typeface="Times New Roman" pitchFamily="18" charset="0"/>
                          <a:cs typeface="Times New Roman" pitchFamily="18" charset="0"/>
                        </a:rPr>
                        <a:t>Національної поліції, науково-педагогічних </a:t>
                      </a:r>
                      <a:r>
                        <a:rPr lang="uk-UA" sz="1800" dirty="0">
                          <a:effectLst/>
                          <a:latin typeface="Times New Roman" pitchFamily="18" charset="0"/>
                          <a:cs typeface="Times New Roman" pitchFamily="18" charset="0"/>
                        </a:rPr>
                        <a:t>працівників, здобувачів вищої освіти та стануть </a:t>
                      </a:r>
                      <a:r>
                        <a:rPr lang="uk-UA" sz="1800" dirty="0" smtClean="0">
                          <a:effectLst/>
                          <a:latin typeface="Times New Roman" pitchFamily="18" charset="0"/>
                          <a:cs typeface="Times New Roman" pitchFamily="18" charset="0"/>
                        </a:rPr>
                        <a:t>у нагоді всім,</a:t>
                      </a:r>
                      <a:r>
                        <a:rPr lang="uk-UA" sz="1800" spc="0" dirty="0" smtClean="0">
                          <a:effectLst/>
                          <a:latin typeface="Times New Roman" pitchFamily="18" charset="0"/>
                          <a:cs typeface="Times New Roman" pitchFamily="18" charset="0"/>
                        </a:rPr>
                        <a:t> </a:t>
                      </a:r>
                      <a:r>
                        <a:rPr lang="ru-RU" sz="1800" spc="0" dirty="0">
                          <a:effectLst/>
                          <a:latin typeface="Times New Roman" pitchFamily="18" charset="0"/>
                          <a:cs typeface="Times New Roman" pitchFamily="18" charset="0"/>
                        </a:rPr>
                        <a:t>кто </a:t>
                      </a:r>
                      <a:r>
                        <a:rPr lang="uk-UA" sz="1800" dirty="0">
                          <a:effectLst/>
                          <a:latin typeface="Times New Roman" pitchFamily="18" charset="0"/>
                          <a:cs typeface="Times New Roman" pitchFamily="18" charset="0"/>
                        </a:rPr>
                        <a:t>цікавиться питаннями діяльності поліції в умовах правового режиму воєнного </a:t>
                      </a:r>
                      <a:r>
                        <a:rPr lang="uk-UA" sz="1800" dirty="0" smtClean="0">
                          <a:effectLst/>
                          <a:latin typeface="Times New Roman" pitchFamily="18" charset="0"/>
                          <a:cs typeface="Times New Roman" pitchFamily="18" charset="0"/>
                        </a:rPr>
                        <a:t>ст</a:t>
                      </a:r>
                      <a:r>
                        <a:rPr lang="uk-UA" sz="1800" spc="-50" dirty="0" smtClean="0">
                          <a:effectLst/>
                          <a:latin typeface="Times New Roman" pitchFamily="18" charset="0"/>
                          <a:cs typeface="Times New Roman" pitchFamily="18" charset="0"/>
                        </a:rPr>
                        <a:t>ану.</a:t>
                      </a:r>
                      <a:endParaRPr lang="ru-RU" sz="1800" b="1" dirty="0">
                        <a:effectLst/>
                        <a:latin typeface="Times New Roman" pitchFamily="18" charset="0"/>
                        <a:ea typeface="Sylfaen"/>
                        <a:cs typeface="Times New Roman" pitchFamily="18" charset="0"/>
                      </a:endParaRPr>
                    </a:p>
                  </a:txBody>
                  <a:tcPr>
                    <a:solidFill>
                      <a:schemeClr val="bg1"/>
                    </a:solidFill>
                  </a:tcPr>
                </a:tc>
              </a:tr>
            </a:tbl>
          </a:graphicData>
        </a:graphic>
      </p:graphicFrame>
      <p:sp>
        <p:nvSpPr>
          <p:cNvPr id="3" name="Rectangle 1"/>
          <p:cNvSpPr>
            <a:spLocks noChangeArrowheads="1"/>
          </p:cNvSpPr>
          <p:nvPr/>
        </p:nvSpPr>
        <p:spPr bwMode="auto">
          <a:xfrm>
            <a:off x="4032250" y="2197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626532"/>
            <a:ext cx="3873500" cy="5621867"/>
          </a:xfrm>
          <a:prstGeom prst="rect">
            <a:avLst/>
          </a:prstGeom>
        </p:spPr>
      </p:pic>
    </p:spTree>
    <p:extLst>
      <p:ext uri="{BB962C8B-B14F-4D97-AF65-F5344CB8AC3E}">
        <p14:creationId xmlns:p14="http://schemas.microsoft.com/office/powerpoint/2010/main" val="747102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774498572"/>
              </p:ext>
            </p:extLst>
          </p:nvPr>
        </p:nvGraphicFramePr>
        <p:xfrm>
          <a:off x="5143500" y="2628900"/>
          <a:ext cx="6696075" cy="93345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6696075"/>
              </a:tblGrid>
              <a:tr h="933450">
                <a:tc>
                  <a:txBody>
                    <a:bodyPr/>
                    <a:lstStyle/>
                    <a:p>
                      <a:pPr marL="360000" indent="468000" algn="just">
                        <a:lnSpc>
                          <a:spcPct val="100000"/>
                        </a:lnSpc>
                        <a:spcAft>
                          <a:spcPts val="0"/>
                        </a:spcAft>
                      </a:pPr>
                      <a:r>
                        <a:rPr lang="uk-UA" sz="1800" b="1" dirty="0" err="1">
                          <a:effectLst/>
                          <a:latin typeface="Times New Roman" pitchFamily="18" charset="0"/>
                          <a:cs typeface="Times New Roman" pitchFamily="18" charset="0"/>
                        </a:rPr>
                        <a:t>Сергійчук</a:t>
                      </a:r>
                      <a:r>
                        <a:rPr lang="uk-UA" sz="1800" b="1" dirty="0">
                          <a:effectLst/>
                          <a:latin typeface="Times New Roman" pitchFamily="18" charset="0"/>
                          <a:cs typeface="Times New Roman" pitchFamily="18" charset="0"/>
                        </a:rPr>
                        <a:t> </a:t>
                      </a:r>
                      <a:r>
                        <a:rPr lang="uk-UA" sz="1800" b="1" dirty="0" smtClean="0">
                          <a:effectLst/>
                          <a:latin typeface="Times New Roman" pitchFamily="18" charset="0"/>
                          <a:cs typeface="Times New Roman" pitchFamily="18" charset="0"/>
                        </a:rPr>
                        <a:t>В. В </a:t>
                      </a:r>
                      <a:r>
                        <a:rPr lang="uk-UA" sz="1800" b="1" dirty="0">
                          <a:effectLst/>
                          <a:latin typeface="Times New Roman" pitchFamily="18" charset="0"/>
                          <a:cs typeface="Times New Roman" pitchFamily="18" charset="0"/>
                        </a:rPr>
                        <a:t>обороні української правди. </a:t>
                      </a:r>
                      <a:r>
                        <a:rPr lang="uk-UA" sz="1800" b="1" dirty="0" smtClean="0">
                          <a:effectLst/>
                          <a:latin typeface="Times New Roman" pitchFamily="18" charset="0"/>
                          <a:cs typeface="Times New Roman" pitchFamily="18" charset="0"/>
                        </a:rPr>
                        <a:t>Вип. </a:t>
                      </a:r>
                      <a:r>
                        <a:rPr lang="uk-UA" sz="1800" b="1" dirty="0">
                          <a:effectLst/>
                          <a:latin typeface="Times New Roman" pitchFamily="18" charset="0"/>
                          <a:cs typeface="Times New Roman" pitchFamily="18" charset="0"/>
                        </a:rPr>
                        <a:t>третій</a:t>
                      </a:r>
                      <a:r>
                        <a:rPr lang="uk-UA" sz="1800" b="1" dirty="0" smtClean="0">
                          <a:effectLst/>
                          <a:latin typeface="Times New Roman" pitchFamily="18" charset="0"/>
                          <a:cs typeface="Times New Roman" pitchFamily="18" charset="0"/>
                        </a:rPr>
                        <a:t>. </a:t>
                      </a:r>
                      <a:r>
                        <a:rPr lang="uk-UA" sz="1800" b="1" dirty="0" smtClean="0">
                          <a:effectLst/>
                          <a:latin typeface="Times New Roman" pitchFamily="18" charset="0"/>
                          <a:cs typeface="Times New Roman" pitchFamily="18" charset="0"/>
                        </a:rPr>
                        <a:t> Вишгород: </a:t>
                      </a:r>
                      <a:r>
                        <a:rPr lang="uk-UA" sz="1800" b="1" dirty="0">
                          <a:effectLst/>
                          <a:latin typeface="Times New Roman" pitchFamily="18" charset="0"/>
                          <a:cs typeface="Times New Roman" pitchFamily="18" charset="0"/>
                        </a:rPr>
                        <a:t>ПП </a:t>
                      </a:r>
                      <a:r>
                        <a:rPr lang="uk-UA" sz="1800" b="1" dirty="0" err="1">
                          <a:effectLst/>
                          <a:latin typeface="Times New Roman" pitchFamily="18" charset="0"/>
                          <a:cs typeface="Times New Roman" pitchFamily="18" charset="0"/>
                        </a:rPr>
                        <a:t>Сергійчук</a:t>
                      </a:r>
                      <a:r>
                        <a:rPr lang="uk-UA" sz="1800" b="1" dirty="0">
                          <a:effectLst/>
                          <a:latin typeface="Times New Roman" pitchFamily="18" charset="0"/>
                          <a:cs typeface="Times New Roman" pitchFamily="18" charset="0"/>
                        </a:rPr>
                        <a:t> М. І., 2023. </a:t>
                      </a:r>
                      <a:r>
                        <a:rPr lang="uk-UA" sz="1800" b="1" dirty="0" smtClean="0">
                          <a:effectLst/>
                          <a:latin typeface="Times New Roman" pitchFamily="18" charset="0"/>
                          <a:cs typeface="Times New Roman" pitchFamily="18" charset="0"/>
                        </a:rPr>
                        <a:t> </a:t>
                      </a:r>
                      <a:r>
                        <a:rPr lang="uk-UA" sz="1800" b="1" dirty="0">
                          <a:effectLst/>
                          <a:latin typeface="Times New Roman" pitchFamily="18" charset="0"/>
                          <a:cs typeface="Times New Roman" pitchFamily="18" charset="0"/>
                        </a:rPr>
                        <a:t>660 с</a:t>
                      </a:r>
                      <a:r>
                        <a:rPr lang="uk-UA" sz="1800" b="1" dirty="0" smtClean="0">
                          <a:effectLst/>
                          <a:latin typeface="Times New Roman" pitchFamily="18" charset="0"/>
                          <a:cs typeface="Times New Roman" pitchFamily="18" charset="0"/>
                        </a:rPr>
                        <a:t>., </a:t>
                      </a:r>
                      <a:r>
                        <a:rPr lang="uk-UA" sz="1800" b="1" dirty="0">
                          <a:effectLst/>
                          <a:latin typeface="Times New Roman" pitchFamily="18" charset="0"/>
                          <a:cs typeface="Times New Roman" pitchFamily="18" charset="0"/>
                        </a:rPr>
                        <a:t>фото.</a:t>
                      </a:r>
                      <a:endParaRPr lang="ru-RU" sz="1800" b="1" dirty="0">
                        <a:effectLst/>
                        <a:latin typeface="Times New Roman" pitchFamily="18" charset="0"/>
                        <a:ea typeface="Sylfaen"/>
                        <a:cs typeface="Times New Roman" pitchFamily="18" charset="0"/>
                      </a:endParaRPr>
                    </a:p>
                  </a:txBody>
                  <a:tcPr marL="0" marR="108000" marT="0" marB="0">
                    <a:solidFill>
                      <a:schemeClr val="bg1"/>
                    </a:solidFill>
                  </a:tcPr>
                </a:tc>
              </a:tr>
            </a:tbl>
          </a:graphicData>
        </a:graphic>
      </p:graphicFrame>
      <p:sp>
        <p:nvSpPr>
          <p:cNvPr id="3" name="Rectangle 1"/>
          <p:cNvSpPr>
            <a:spLocks noChangeArrowheads="1"/>
          </p:cNvSpPr>
          <p:nvPr/>
        </p:nvSpPr>
        <p:spPr bwMode="auto">
          <a:xfrm>
            <a:off x="4632325" y="359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901" y="575734"/>
            <a:ext cx="3786093" cy="5791200"/>
          </a:xfrm>
          <a:prstGeom prst="rect">
            <a:avLst/>
          </a:prstGeom>
        </p:spPr>
      </p:pic>
    </p:spTree>
    <p:extLst>
      <p:ext uri="{BB962C8B-B14F-4D97-AF65-F5344CB8AC3E}">
        <p14:creationId xmlns:p14="http://schemas.microsoft.com/office/powerpoint/2010/main" val="290134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05" y="603505"/>
            <a:ext cx="3882770" cy="550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extLst>
              <p:ext uri="{D42A27DB-BD31-4B8C-83A1-F6EECF244321}">
                <p14:modId xmlns:p14="http://schemas.microsoft.com/office/powerpoint/2010/main" val="1872571507"/>
              </p:ext>
            </p:extLst>
          </p:nvPr>
        </p:nvGraphicFramePr>
        <p:xfrm>
          <a:off x="4953000" y="1055783"/>
          <a:ext cx="6686549" cy="4706842"/>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6686549"/>
              </a:tblGrid>
              <a:tr h="4706842">
                <a:tc>
                  <a:txBody>
                    <a:bodyPr/>
                    <a:lstStyle/>
                    <a:p>
                      <a:pPr marL="355600" indent="468000" algn="just">
                        <a:lnSpc>
                          <a:spcPct val="100000"/>
                        </a:lnSpc>
                        <a:spcAft>
                          <a:spcPts val="0"/>
                        </a:spcAft>
                      </a:pPr>
                      <a:r>
                        <a:rPr lang="uk-UA" sz="1800" b="1" u="none" strike="noStrike" spc="0" dirty="0">
                          <a:effectLst/>
                          <a:latin typeface="Times New Roman" pitchFamily="18" charset="0"/>
                          <a:cs typeface="Times New Roman" pitchFamily="18" charset="0"/>
                        </a:rPr>
                        <a:t>Мельник </a:t>
                      </a:r>
                      <a:r>
                        <a:rPr lang="ru-RU" sz="1800" b="1" u="none" strike="noStrike" spc="0" dirty="0">
                          <a:effectLst/>
                          <a:latin typeface="Times New Roman" pitchFamily="18" charset="0"/>
                          <a:cs typeface="Times New Roman" pitchFamily="18" charset="0"/>
                        </a:rPr>
                        <a:t>С. </a:t>
                      </a:r>
                      <a:r>
                        <a:rPr lang="uk-UA" sz="1800" b="1" u="none" strike="noStrike" spc="0" dirty="0">
                          <a:effectLst/>
                          <a:latin typeface="Times New Roman" pitchFamily="18" charset="0"/>
                          <a:cs typeface="Times New Roman" pitchFamily="18" charset="0"/>
                        </a:rPr>
                        <a:t>І., Шевченко Н. В., </a:t>
                      </a:r>
                      <a:r>
                        <a:rPr lang="uk-UA" sz="1800" b="1" u="none" strike="noStrike" spc="0" dirty="0" smtClean="0">
                          <a:effectLst/>
                          <a:latin typeface="Times New Roman" pitchFamily="18" charset="0"/>
                          <a:cs typeface="Times New Roman" pitchFamily="18" charset="0"/>
                        </a:rPr>
                        <a:t>Висоцька </a:t>
                      </a:r>
                      <a:r>
                        <a:rPr lang="uk-UA" sz="1800" b="1" u="none" strike="noStrike" spc="0" dirty="0">
                          <a:effectLst/>
                          <a:latin typeface="Times New Roman" pitchFamily="18" charset="0"/>
                          <a:cs typeface="Times New Roman" pitchFamily="18" charset="0"/>
                        </a:rPr>
                        <a:t>І. Б</a:t>
                      </a:r>
                      <a:r>
                        <a:rPr lang="uk-UA" sz="1800" b="1" u="none" strike="noStrike" spc="0" dirty="0" smtClean="0">
                          <a:effectLst/>
                          <a:latin typeface="Times New Roman" pitchFamily="18" charset="0"/>
                          <a:cs typeface="Times New Roman" pitchFamily="18" charset="0"/>
                        </a:rPr>
                        <a:t>. Банківська </a:t>
                      </a:r>
                      <a:r>
                        <a:rPr lang="uk-UA" sz="1800" b="1" u="none" strike="noStrike" spc="0" dirty="0">
                          <a:effectLst/>
                          <a:latin typeface="Times New Roman" pitchFamily="18" charset="0"/>
                          <a:cs typeface="Times New Roman" pitchFamily="18" charset="0"/>
                        </a:rPr>
                        <a:t>система : </a:t>
                      </a:r>
                      <a:r>
                        <a:rPr lang="uk-UA" sz="1800" b="1" u="none" strike="noStrike" spc="0" dirty="0" err="1" smtClean="0">
                          <a:effectLst/>
                          <a:latin typeface="Times New Roman" pitchFamily="18" charset="0"/>
                          <a:cs typeface="Times New Roman" pitchFamily="18" charset="0"/>
                        </a:rPr>
                        <a:t>навч</a:t>
                      </a:r>
                      <a:r>
                        <a:rPr lang="uk-UA" sz="1800" b="1" u="none" strike="noStrike" spc="0" dirty="0" smtClean="0">
                          <a:effectLst/>
                          <a:latin typeface="Times New Roman" pitchFamily="18" charset="0"/>
                          <a:cs typeface="Times New Roman" pitchFamily="18" charset="0"/>
                        </a:rPr>
                        <a:t>. </a:t>
                      </a:r>
                      <a:r>
                        <a:rPr lang="uk-UA" sz="1800" b="1" u="none" strike="noStrike" spc="0" dirty="0" err="1" smtClean="0">
                          <a:effectLst/>
                          <a:latin typeface="Times New Roman" pitchFamily="18" charset="0"/>
                          <a:cs typeface="Times New Roman" pitchFamily="18" charset="0"/>
                        </a:rPr>
                        <a:t>посіб</a:t>
                      </a:r>
                      <a:r>
                        <a:rPr lang="uk-UA" sz="1800" b="1" u="none" strike="noStrike" spc="0" dirty="0" smtClean="0">
                          <a:effectLst/>
                          <a:latin typeface="Times New Roman" pitchFamily="18" charset="0"/>
                          <a:cs typeface="Times New Roman" pitchFamily="18" charset="0"/>
                        </a:rPr>
                        <a:t>. </a:t>
                      </a:r>
                      <a:r>
                        <a:rPr lang="uk-UA" sz="1800" b="1" u="none" strike="noStrike" spc="0" dirty="0">
                          <a:effectLst/>
                          <a:latin typeface="Times New Roman" pitchFamily="18" charset="0"/>
                          <a:cs typeface="Times New Roman" pitchFamily="18" charset="0"/>
                        </a:rPr>
                        <a:t>у схемах і таблицях</a:t>
                      </a:r>
                      <a:r>
                        <a:rPr lang="uk-UA" sz="1800" b="1" u="none" strike="noStrike" spc="0" dirty="0" smtClean="0">
                          <a:effectLst/>
                          <a:latin typeface="Times New Roman" pitchFamily="18" charset="0"/>
                          <a:cs typeface="Times New Roman" pitchFamily="18" charset="0"/>
                        </a:rPr>
                        <a:t>. Львів </a:t>
                      </a:r>
                      <a:r>
                        <a:rPr lang="uk-UA" sz="1800" b="1" u="none" strike="noStrike" spc="0" dirty="0">
                          <a:effectLst/>
                          <a:latin typeface="Times New Roman" pitchFamily="18" charset="0"/>
                          <a:cs typeface="Times New Roman" pitchFamily="18" charset="0"/>
                        </a:rPr>
                        <a:t>: Львівський державний університет внутрішніх справ</a:t>
                      </a:r>
                      <a:r>
                        <a:rPr lang="uk-UA" sz="1800" b="1" u="none" strike="noStrike" spc="0" dirty="0" smtClean="0">
                          <a:effectLst/>
                          <a:latin typeface="Times New Roman" pitchFamily="18" charset="0"/>
                          <a:cs typeface="Times New Roman" pitchFamily="18" charset="0"/>
                        </a:rPr>
                        <a:t>, </a:t>
                      </a:r>
                      <a:r>
                        <a:rPr lang="uk-UA" sz="1800" b="1" dirty="0" smtClean="0">
                          <a:effectLst/>
                          <a:latin typeface="Times New Roman" pitchFamily="18" charset="0"/>
                          <a:cs typeface="Times New Roman" pitchFamily="18" charset="0"/>
                        </a:rPr>
                        <a:t>2023</a:t>
                      </a:r>
                      <a:r>
                        <a:rPr lang="uk-UA" sz="1800" b="1" dirty="0">
                          <a:effectLst/>
                          <a:latin typeface="Times New Roman" pitchFamily="18" charset="0"/>
                          <a:cs typeface="Times New Roman" pitchFamily="18" charset="0"/>
                        </a:rPr>
                        <a:t>. 184 </a:t>
                      </a:r>
                      <a:r>
                        <a:rPr lang="uk-UA" sz="1800" b="1" spc="0" dirty="0">
                          <a:effectLst/>
                          <a:latin typeface="Times New Roman" pitchFamily="18" charset="0"/>
                          <a:cs typeface="Times New Roman" pitchFamily="18" charset="0"/>
                        </a:rPr>
                        <a:t>с.</a:t>
                      </a:r>
                      <a:endParaRPr lang="ru-RU" sz="1800" b="1" dirty="0">
                        <a:effectLst/>
                        <a:latin typeface="Times New Roman" pitchFamily="18" charset="0"/>
                        <a:cs typeface="Times New Roman" pitchFamily="18" charset="0"/>
                      </a:endParaRPr>
                    </a:p>
                    <a:p>
                      <a:pPr marL="355600" marR="228600" indent="468000" algn="just">
                        <a:lnSpc>
                          <a:spcPct val="100000"/>
                        </a:lnSpc>
                        <a:spcAft>
                          <a:spcPts val="0"/>
                        </a:spcAft>
                      </a:pPr>
                      <a:r>
                        <a:rPr lang="uk-UA" sz="1800" dirty="0" smtClean="0">
                          <a:effectLst/>
                          <a:latin typeface="Times New Roman" pitchFamily="18" charset="0"/>
                          <a:cs typeface="Times New Roman" pitchFamily="18" charset="0"/>
                        </a:rPr>
                        <a:t>Підготовлено </a:t>
                      </a:r>
                      <a:r>
                        <a:rPr lang="uk-UA" sz="1800" dirty="0">
                          <a:effectLst/>
                          <a:latin typeface="Times New Roman" pitchFamily="18" charset="0"/>
                          <a:cs typeface="Times New Roman" pitchFamily="18" charset="0"/>
                        </a:rPr>
                        <a:t>відповідно до навчальної програми з обов'язкової дисципліни «Банківська система». Вміщено теми лекційних занять, питання для самоперевірки, тестові та практичні завдання. За допомогою схем і таблиць репрезентовано банківську систему України, висвітлено особливості банківського менеджменту і маркетингу, зокрема у сфері управління активними й пасивними операціями банків, надання кредитних, інвестиційних та посередницьких послуг.</a:t>
                      </a:r>
                      <a:endParaRPr lang="ru-RU" sz="1800" dirty="0">
                        <a:effectLst/>
                        <a:latin typeface="Times New Roman" pitchFamily="18" charset="0"/>
                        <a:cs typeface="Times New Roman" pitchFamily="18" charset="0"/>
                      </a:endParaRPr>
                    </a:p>
                    <a:p>
                      <a:pPr marL="355600" marR="228600" indent="468000" algn="just">
                        <a:lnSpc>
                          <a:spcPct val="100000"/>
                        </a:lnSpc>
                        <a:spcAft>
                          <a:spcPts val="900"/>
                        </a:spcAft>
                      </a:pPr>
                      <a:r>
                        <a:rPr lang="uk-UA" sz="1800" dirty="0">
                          <a:effectLst/>
                          <a:latin typeface="Times New Roman" pitchFamily="18" charset="0"/>
                          <a:cs typeface="Times New Roman" pitchFamily="18" charset="0"/>
                        </a:rPr>
                        <a:t>Для здобувачів освіти економічних спеціальностей, викладачів, практичних працівників у різних галузях фінансів, співробітників банківських установ</a:t>
                      </a:r>
                      <a:r>
                        <a:rPr lang="uk-UA" sz="1800" dirty="0" smtClean="0">
                          <a:effectLst/>
                          <a:latin typeface="Times New Roman" pitchFamily="18" charset="0"/>
                          <a:cs typeface="Times New Roman" pitchFamily="18" charset="0"/>
                        </a:rPr>
                        <a:t>.</a:t>
                      </a:r>
                      <a:endParaRPr lang="ru-RU" sz="1800" dirty="0">
                        <a:effectLst/>
                        <a:latin typeface="Times New Roman" pitchFamily="18" charset="0"/>
                        <a:cs typeface="Times New Roman" pitchFamily="18" charset="0"/>
                      </a:endParaRPr>
                    </a:p>
                  </a:txBody>
                  <a:tcPr anchor="ctr">
                    <a:solidFill>
                      <a:schemeClr val="bg1"/>
                    </a:solidFill>
                  </a:tcPr>
                </a:tc>
              </a:tr>
            </a:tbl>
          </a:graphicData>
        </a:graphic>
      </p:graphicFrame>
      <p:sp>
        <p:nvSpPr>
          <p:cNvPr id="3" name="Rectangle 3"/>
          <p:cNvSpPr>
            <a:spLocks noChangeArrowheads="1"/>
          </p:cNvSpPr>
          <p:nvPr/>
        </p:nvSpPr>
        <p:spPr bwMode="auto">
          <a:xfrm>
            <a:off x="2611438" y="544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95169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04" y="566929"/>
            <a:ext cx="3964253" cy="552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extLst>
              <p:ext uri="{D42A27DB-BD31-4B8C-83A1-F6EECF244321}">
                <p14:modId xmlns:p14="http://schemas.microsoft.com/office/powerpoint/2010/main" val="3227904356"/>
              </p:ext>
            </p:extLst>
          </p:nvPr>
        </p:nvGraphicFramePr>
        <p:xfrm>
          <a:off x="5095875" y="831247"/>
          <a:ext cx="6696075" cy="448056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6696075"/>
              </a:tblGrid>
              <a:tr h="3614738">
                <a:tc>
                  <a:txBody>
                    <a:bodyPr/>
                    <a:lstStyle/>
                    <a:p>
                      <a:pPr marL="360000" indent="468000" algn="just">
                        <a:lnSpc>
                          <a:spcPct val="100000"/>
                        </a:lnSpc>
                        <a:spcBef>
                          <a:spcPts val="600"/>
                        </a:spcBef>
                        <a:spcAft>
                          <a:spcPts val="0"/>
                        </a:spcAft>
                      </a:pPr>
                      <a:r>
                        <a:rPr lang="uk-UA" sz="1800" b="1" dirty="0" err="1">
                          <a:effectLst/>
                          <a:latin typeface="Times New Roman" pitchFamily="18" charset="0"/>
                          <a:cs typeface="Times New Roman" pitchFamily="18" charset="0"/>
                        </a:rPr>
                        <a:t>Вавринів</a:t>
                      </a:r>
                      <a:r>
                        <a:rPr lang="uk-UA" sz="1800" b="1" dirty="0">
                          <a:effectLst/>
                          <a:latin typeface="Times New Roman" pitchFamily="18" charset="0"/>
                          <a:cs typeface="Times New Roman" pitchFamily="18" charset="0"/>
                        </a:rPr>
                        <a:t> </a:t>
                      </a:r>
                      <a:r>
                        <a:rPr lang="ru-RU" sz="1800" b="1" dirty="0">
                          <a:effectLst/>
                          <a:latin typeface="Times New Roman" pitchFamily="18" charset="0"/>
                          <a:cs typeface="Times New Roman" pitchFamily="18" charset="0"/>
                        </a:rPr>
                        <a:t>О</a:t>
                      </a:r>
                      <a:r>
                        <a:rPr lang="ru-RU" sz="1800" b="1" dirty="0" smtClean="0">
                          <a:effectLst/>
                          <a:latin typeface="Times New Roman" pitchFamily="18" charset="0"/>
                          <a:cs typeface="Times New Roman" pitchFamily="18" charset="0"/>
                        </a:rPr>
                        <a:t>. </a:t>
                      </a:r>
                      <a:r>
                        <a:rPr lang="uk-UA" sz="1800" b="1" dirty="0" smtClean="0">
                          <a:effectLst/>
                          <a:latin typeface="Times New Roman" pitchFamily="18" charset="0"/>
                          <a:cs typeface="Times New Roman" pitchFamily="18" charset="0"/>
                        </a:rPr>
                        <a:t> </a:t>
                      </a:r>
                      <a:r>
                        <a:rPr lang="uk-UA" sz="1800" b="1" dirty="0">
                          <a:effectLst/>
                          <a:latin typeface="Times New Roman" pitchFamily="18" charset="0"/>
                          <a:cs typeface="Times New Roman" pitchFamily="18" charset="0"/>
                        </a:rPr>
                        <a:t>Організація та проведення психологічних і </a:t>
                      </a:r>
                      <a:r>
                        <a:rPr lang="uk-UA" sz="1800" b="1" dirty="0" smtClean="0">
                          <a:effectLst/>
                          <a:latin typeface="Times New Roman" pitchFamily="18" charset="0"/>
                          <a:cs typeface="Times New Roman" pitchFamily="18" charset="0"/>
                        </a:rPr>
                        <a:t>соціально-психологічних </a:t>
                      </a:r>
                      <a:r>
                        <a:rPr lang="uk-UA" sz="1800" b="1" dirty="0">
                          <a:effectLst/>
                          <a:latin typeface="Times New Roman" pitchFamily="18" charset="0"/>
                          <a:cs typeface="Times New Roman" pitchFamily="18" charset="0"/>
                        </a:rPr>
                        <a:t>досліджень : </a:t>
                      </a:r>
                      <a:r>
                        <a:rPr lang="uk-UA" sz="1800" b="1" dirty="0" err="1" smtClean="0">
                          <a:effectLst/>
                          <a:latin typeface="Times New Roman" pitchFamily="18" charset="0"/>
                          <a:cs typeface="Times New Roman" pitchFamily="18" charset="0"/>
                        </a:rPr>
                        <a:t>практ</a:t>
                      </a:r>
                      <a:r>
                        <a:rPr lang="uk-UA" sz="1800" b="1" dirty="0" smtClean="0">
                          <a:effectLst/>
                          <a:latin typeface="Times New Roman" pitchFamily="18" charset="0"/>
                          <a:cs typeface="Times New Roman" pitchFamily="18" charset="0"/>
                        </a:rPr>
                        <a:t>. </a:t>
                      </a:r>
                      <a:r>
                        <a:rPr lang="uk-UA" sz="1800" b="1" dirty="0" err="1" smtClean="0">
                          <a:effectLst/>
                          <a:latin typeface="Times New Roman" pitchFamily="18" charset="0"/>
                          <a:cs typeface="Times New Roman" pitchFamily="18" charset="0"/>
                        </a:rPr>
                        <a:t>посіб</a:t>
                      </a:r>
                      <a:r>
                        <a:rPr lang="uk-UA" sz="1800" b="1" dirty="0" smtClean="0">
                          <a:effectLst/>
                          <a:latin typeface="Times New Roman" pitchFamily="18" charset="0"/>
                          <a:cs typeface="Times New Roman" pitchFamily="18" charset="0"/>
                        </a:rPr>
                        <a:t>. </a:t>
                      </a:r>
                      <a:r>
                        <a:rPr lang="uk-UA" sz="1800" b="1" dirty="0">
                          <a:effectLst/>
                          <a:latin typeface="Times New Roman" pitchFamily="18" charset="0"/>
                          <a:cs typeface="Times New Roman" pitchFamily="18" charset="0"/>
                        </a:rPr>
                        <a:t>Львів: Львівський державний університет внутрішніх справ, 2023</a:t>
                      </a:r>
                      <a:r>
                        <a:rPr lang="uk-UA" sz="1800" b="1" dirty="0" smtClean="0">
                          <a:effectLst/>
                          <a:latin typeface="Times New Roman" pitchFamily="18" charset="0"/>
                          <a:cs typeface="Times New Roman" pitchFamily="18" charset="0"/>
                        </a:rPr>
                        <a:t>. 116 </a:t>
                      </a:r>
                      <a:r>
                        <a:rPr lang="uk-UA" sz="1800" b="1" dirty="0">
                          <a:effectLst/>
                          <a:latin typeface="Times New Roman" pitchFamily="18" charset="0"/>
                          <a:cs typeface="Times New Roman" pitchFamily="18" charset="0"/>
                        </a:rPr>
                        <a:t>с.</a:t>
                      </a:r>
                      <a:endParaRPr lang="ru-RU" sz="1800" b="1" dirty="0">
                        <a:effectLst/>
                        <a:latin typeface="Times New Roman" pitchFamily="18" charset="0"/>
                        <a:cs typeface="Times New Roman" pitchFamily="18" charset="0"/>
                      </a:endParaRPr>
                    </a:p>
                    <a:p>
                      <a:pPr marL="360000" marR="152400" indent="468000" algn="just">
                        <a:lnSpc>
                          <a:spcPct val="100000"/>
                        </a:lnSpc>
                        <a:spcAft>
                          <a:spcPts val="0"/>
                        </a:spcAft>
                      </a:pPr>
                      <a:r>
                        <a:rPr lang="uk-UA" sz="1800" u="none" strike="noStrike" spc="0" dirty="0" smtClean="0">
                          <a:effectLst/>
                          <a:latin typeface="Times New Roman" pitchFamily="18" charset="0"/>
                          <a:cs typeface="Times New Roman" pitchFamily="18" charset="0"/>
                        </a:rPr>
                        <a:t>Розкрито </a:t>
                      </a:r>
                      <a:r>
                        <a:rPr lang="uk-UA" sz="1800" u="none" strike="noStrike" spc="0" dirty="0">
                          <a:effectLst/>
                          <a:latin typeface="Times New Roman" pitchFamily="18" charset="0"/>
                          <a:cs typeface="Times New Roman" pitchFamily="18" charset="0"/>
                        </a:rPr>
                        <a:t>соціально-психологічне визначення науки, роль, функції науки й наукових досліджень у суспільстві, їх взаємозв’язок із практикою. Розглянуто особливості організації та проведення психологічних і </a:t>
                      </a:r>
                      <a:r>
                        <a:rPr lang="uk-UA" sz="1800" u="none" strike="noStrike" spc="0" dirty="0" smtClean="0">
                          <a:effectLst/>
                          <a:latin typeface="Times New Roman" pitchFamily="18" charset="0"/>
                          <a:cs typeface="Times New Roman" pitchFamily="18" charset="0"/>
                        </a:rPr>
                        <a:t>соціально-психологічних </a:t>
                      </a:r>
                      <a:r>
                        <a:rPr lang="uk-UA" sz="1800" u="none" strike="noStrike" spc="0" dirty="0">
                          <a:effectLst/>
                          <a:latin typeface="Times New Roman" pitchFamily="18" charset="0"/>
                          <a:cs typeface="Times New Roman" pitchFamily="18" charset="0"/>
                        </a:rPr>
                        <a:t>досліджень. Описано особливості методів математичної статистики у соціально-психологічному дослідженні та подано практичні рекомендації щодо їх застосування. Розглянуто форми впровадження результатів соціально-психологічного дослідження та поняття академічної доброчесності.</a:t>
                      </a:r>
                      <a:endParaRPr lang="ru-RU" sz="1800" dirty="0">
                        <a:effectLst/>
                        <a:latin typeface="Times New Roman" pitchFamily="18" charset="0"/>
                        <a:cs typeface="Times New Roman" pitchFamily="18" charset="0"/>
                      </a:endParaRPr>
                    </a:p>
                    <a:p>
                      <a:pPr marL="360000" marR="152400" indent="468000" algn="just">
                        <a:lnSpc>
                          <a:spcPct val="100000"/>
                        </a:lnSpc>
                        <a:spcAft>
                          <a:spcPts val="790"/>
                        </a:spcAft>
                      </a:pPr>
                      <a:r>
                        <a:rPr lang="uk-UA" sz="1800" u="none" strike="noStrike" spc="0" dirty="0">
                          <a:effectLst/>
                          <a:latin typeface="Times New Roman" pitchFamily="18" charset="0"/>
                          <a:cs typeface="Times New Roman" pitchFamily="18" charset="0"/>
                        </a:rPr>
                        <a:t>Для науково-педагогічних і наукових працівників, здобувачів вищої освіти, аспірантів та ад'юнктів</a:t>
                      </a:r>
                      <a:r>
                        <a:rPr lang="uk-UA" sz="1800" u="none" strike="noStrike" spc="0" dirty="0" smtClean="0">
                          <a:effectLst/>
                          <a:latin typeface="Times New Roman" pitchFamily="18" charset="0"/>
                          <a:cs typeface="Times New Roman" pitchFamily="18" charset="0"/>
                        </a:rPr>
                        <a:t>.</a:t>
                      </a:r>
                      <a:endParaRPr lang="ru-RU" sz="1800" dirty="0">
                        <a:effectLst/>
                        <a:latin typeface="Times New Roman" pitchFamily="18" charset="0"/>
                        <a:cs typeface="Times New Roman" pitchFamily="18" charset="0"/>
                      </a:endParaRPr>
                    </a:p>
                  </a:txBody>
                  <a:tcPr>
                    <a:solidFill>
                      <a:schemeClr val="bg1"/>
                    </a:solidFill>
                  </a:tcPr>
                </a:tc>
              </a:tr>
            </a:tbl>
          </a:graphicData>
        </a:graphic>
      </p:graphicFrame>
      <p:sp>
        <p:nvSpPr>
          <p:cNvPr id="3" name="Rectangle 3"/>
          <p:cNvSpPr>
            <a:spLocks noChangeArrowheads="1"/>
          </p:cNvSpPr>
          <p:nvPr/>
        </p:nvSpPr>
        <p:spPr bwMode="auto">
          <a:xfrm>
            <a:off x="2747963" y="3032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91955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225" y="591311"/>
            <a:ext cx="4184713" cy="585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extLst>
              <p:ext uri="{D42A27DB-BD31-4B8C-83A1-F6EECF244321}">
                <p14:modId xmlns:p14="http://schemas.microsoft.com/office/powerpoint/2010/main" val="2036038758"/>
              </p:ext>
            </p:extLst>
          </p:nvPr>
        </p:nvGraphicFramePr>
        <p:xfrm>
          <a:off x="5162550" y="1462467"/>
          <a:ext cx="6591300" cy="448056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6591300"/>
              </a:tblGrid>
              <a:tr h="3614738">
                <a:tc>
                  <a:txBody>
                    <a:bodyPr/>
                    <a:lstStyle/>
                    <a:p>
                      <a:pPr marL="360000" indent="468000" algn="just">
                        <a:lnSpc>
                          <a:spcPct val="100000"/>
                        </a:lnSpc>
                        <a:spcAft>
                          <a:spcPts val="0"/>
                        </a:spcAft>
                      </a:pPr>
                      <a:r>
                        <a:rPr lang="ru-RU" sz="1800" b="1" u="none" strike="noStrike" spc="0" dirty="0" smtClean="0">
                          <a:effectLst/>
                          <a:latin typeface="Times New Roman" pitchFamily="18" charset="0"/>
                          <a:cs typeface="Times New Roman" pitchFamily="18" charset="0"/>
                        </a:rPr>
                        <a:t>Балобанова </a:t>
                      </a:r>
                      <a:r>
                        <a:rPr lang="uk-UA" sz="1800" b="1" u="none" strike="noStrike" spc="0" dirty="0">
                          <a:effectLst/>
                          <a:latin typeface="Times New Roman" pitchFamily="18" charset="0"/>
                          <a:cs typeface="Times New Roman" pitchFamily="18" charset="0"/>
                        </a:rPr>
                        <a:t>Д. О., </a:t>
                      </a:r>
                      <a:r>
                        <a:rPr lang="uk-UA" sz="1800" b="1" u="none" strike="noStrike" spc="0" dirty="0" err="1">
                          <a:effectLst/>
                          <a:latin typeface="Times New Roman" pitchFamily="18" charset="0"/>
                          <a:cs typeface="Times New Roman" pitchFamily="18" charset="0"/>
                        </a:rPr>
                        <a:t>Газдайка-Василишин</a:t>
                      </a:r>
                      <a:r>
                        <a:rPr lang="uk-UA" sz="1800" b="1" u="none" strike="noStrike" spc="0" dirty="0">
                          <a:effectLst/>
                          <a:latin typeface="Times New Roman" pitchFamily="18" charset="0"/>
                          <a:cs typeface="Times New Roman" pitchFamily="18" charset="0"/>
                        </a:rPr>
                        <a:t> І. Б</a:t>
                      </a:r>
                      <a:r>
                        <a:rPr lang="uk-UA" sz="1800" b="1" u="none" strike="noStrike" spc="0" dirty="0" smtClean="0">
                          <a:effectLst/>
                          <a:latin typeface="Times New Roman" pitchFamily="18" charset="0"/>
                          <a:cs typeface="Times New Roman" pitchFamily="18" charset="0"/>
                        </a:rPr>
                        <a:t>. Кримінальне </a:t>
                      </a:r>
                      <a:r>
                        <a:rPr lang="uk-UA" sz="1800" b="1" u="none" strike="noStrike" spc="0" dirty="0">
                          <a:effectLst/>
                          <a:latin typeface="Times New Roman" pitchFamily="18" charset="0"/>
                          <a:cs typeface="Times New Roman" pitchFamily="18" charset="0"/>
                        </a:rPr>
                        <a:t>правопорушення та його види : </a:t>
                      </a:r>
                      <a:r>
                        <a:rPr lang="uk-UA" sz="1800" b="1" u="none" strike="noStrike" spc="0" dirty="0" err="1" smtClean="0">
                          <a:effectLst/>
                          <a:latin typeface="Times New Roman" pitchFamily="18" charset="0"/>
                          <a:cs typeface="Times New Roman" pitchFamily="18" charset="0"/>
                        </a:rPr>
                        <a:t>навч</a:t>
                      </a:r>
                      <a:r>
                        <a:rPr lang="uk-UA" sz="1800" b="1" u="none" strike="noStrike" spc="0" dirty="0" smtClean="0">
                          <a:effectLst/>
                          <a:latin typeface="Times New Roman" pitchFamily="18" charset="0"/>
                          <a:cs typeface="Times New Roman" pitchFamily="18" charset="0"/>
                        </a:rPr>
                        <a:t>. </a:t>
                      </a:r>
                      <a:r>
                        <a:rPr lang="uk-UA" sz="1800" b="1" u="none" strike="noStrike" spc="0" dirty="0" err="1" smtClean="0">
                          <a:effectLst/>
                          <a:latin typeface="Times New Roman" pitchFamily="18" charset="0"/>
                          <a:cs typeface="Times New Roman" pitchFamily="18" charset="0"/>
                        </a:rPr>
                        <a:t>посіб</a:t>
                      </a:r>
                      <a:r>
                        <a:rPr lang="uk-UA" sz="1800" b="1" u="none" strike="noStrike" spc="0" dirty="0" smtClean="0">
                          <a:effectLst/>
                          <a:latin typeface="Times New Roman" pitchFamily="18" charset="0"/>
                          <a:cs typeface="Times New Roman" pitchFamily="18" charset="0"/>
                        </a:rPr>
                        <a:t>. </a:t>
                      </a:r>
                      <a:r>
                        <a:rPr lang="uk-UA" sz="1800" b="1" u="none" strike="noStrike" spc="0" dirty="0">
                          <a:effectLst/>
                          <a:latin typeface="Times New Roman" pitchFamily="18" charset="0"/>
                          <a:cs typeface="Times New Roman" pitchFamily="18" charset="0"/>
                        </a:rPr>
                        <a:t>Львів : Львівський державний університет внутрішніх справ, 2023.72 с.</a:t>
                      </a:r>
                      <a:endParaRPr lang="ru-RU" sz="1800" b="1" dirty="0">
                        <a:effectLst/>
                        <a:latin typeface="Times New Roman" pitchFamily="18" charset="0"/>
                        <a:cs typeface="Times New Roman" pitchFamily="18" charset="0"/>
                      </a:endParaRPr>
                    </a:p>
                    <a:p>
                      <a:pPr marL="360000" marR="292100" indent="468000" algn="just">
                        <a:lnSpc>
                          <a:spcPct val="100000"/>
                        </a:lnSpc>
                        <a:spcAft>
                          <a:spcPts val="0"/>
                        </a:spcAft>
                      </a:pPr>
                      <a:r>
                        <a:rPr lang="uk-UA" sz="1800" u="none" strike="noStrike" spc="0" dirty="0" smtClean="0">
                          <a:effectLst/>
                          <a:latin typeface="Times New Roman" pitchFamily="18" charset="0"/>
                          <a:cs typeface="Times New Roman" pitchFamily="18" charset="0"/>
                        </a:rPr>
                        <a:t>Викладено </a:t>
                      </a:r>
                      <a:r>
                        <a:rPr lang="uk-UA" sz="1800" u="none" strike="noStrike" spc="0" dirty="0">
                          <a:effectLst/>
                          <a:latin typeface="Times New Roman" pitchFamily="18" charset="0"/>
                          <a:cs typeface="Times New Roman" pitchFamily="18" charset="0"/>
                        </a:rPr>
                        <a:t>теоретичний матеріал; тести для самоконтролю та перевірки ступеня засвоєння здобувачами навчального матеріалу; задачі прикладної спрямованості для розв'язування їх під час практичних занять; питання для самоконтролю та список рекомендованої літератури. Навчальний матеріал з теми «Кримінальне правопорушення та його види» подано на основі чинного Кримінального кодексу України, Проекту нового Кримінального кодексу та сучасних наукових позицій.</a:t>
                      </a:r>
                      <a:endParaRPr lang="ru-RU" sz="1800" dirty="0">
                        <a:effectLst/>
                        <a:latin typeface="Times New Roman" pitchFamily="18" charset="0"/>
                        <a:cs typeface="Times New Roman" pitchFamily="18" charset="0"/>
                      </a:endParaRPr>
                    </a:p>
                    <a:p>
                      <a:pPr marL="360000" marR="292100" indent="468000" algn="just">
                        <a:lnSpc>
                          <a:spcPct val="100000"/>
                        </a:lnSpc>
                        <a:spcAft>
                          <a:spcPts val="600"/>
                        </a:spcAft>
                      </a:pPr>
                      <a:r>
                        <a:rPr lang="uk-UA" sz="1800" u="none" strike="noStrike" spc="0" dirty="0">
                          <a:effectLst/>
                          <a:latin typeface="Times New Roman" pitchFamily="18" charset="0"/>
                          <a:cs typeface="Times New Roman" pitchFamily="18" charset="0"/>
                        </a:rPr>
                        <a:t>Для здобувачів вищої освіти юридичних спеціальностей та науково-педагогічних працівників</a:t>
                      </a:r>
                      <a:r>
                        <a:rPr lang="uk-UA" sz="1800" u="none" strike="noStrike" spc="0" dirty="0" smtClean="0">
                          <a:effectLst/>
                          <a:latin typeface="Times New Roman" pitchFamily="18" charset="0"/>
                          <a:cs typeface="Times New Roman" pitchFamily="18" charset="0"/>
                        </a:rPr>
                        <a:t>.</a:t>
                      </a:r>
                      <a:endParaRPr lang="ru-RU" sz="1800" dirty="0">
                        <a:effectLst/>
                        <a:latin typeface="Times New Roman" pitchFamily="18" charset="0"/>
                        <a:cs typeface="Times New Roman" pitchFamily="18" charset="0"/>
                      </a:endParaRPr>
                    </a:p>
                  </a:txBody>
                  <a:tcPr>
                    <a:solidFill>
                      <a:schemeClr val="bg1"/>
                    </a:solidFill>
                  </a:tcPr>
                </a:tc>
              </a:tr>
            </a:tbl>
          </a:graphicData>
        </a:graphic>
      </p:graphicFrame>
      <p:sp>
        <p:nvSpPr>
          <p:cNvPr id="3" name="Rectangle 3"/>
          <p:cNvSpPr>
            <a:spLocks noChangeArrowheads="1"/>
          </p:cNvSpPr>
          <p:nvPr/>
        </p:nvSpPr>
        <p:spPr bwMode="auto">
          <a:xfrm>
            <a:off x="2960688" y="346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2045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662179"/>
            <a:ext cx="4111900" cy="567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extLst>
              <p:ext uri="{D42A27DB-BD31-4B8C-83A1-F6EECF244321}">
                <p14:modId xmlns:p14="http://schemas.microsoft.com/office/powerpoint/2010/main" val="3495450394"/>
              </p:ext>
            </p:extLst>
          </p:nvPr>
        </p:nvGraphicFramePr>
        <p:xfrm>
          <a:off x="5010150" y="1013588"/>
          <a:ext cx="6696075" cy="475488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6696075"/>
              </a:tblGrid>
              <a:tr h="3886200">
                <a:tc>
                  <a:txBody>
                    <a:bodyPr/>
                    <a:lstStyle/>
                    <a:p>
                      <a:pPr marL="360000" indent="468000" algn="just">
                        <a:lnSpc>
                          <a:spcPct val="100000"/>
                        </a:lnSpc>
                        <a:spcAft>
                          <a:spcPts val="0"/>
                        </a:spcAft>
                      </a:pPr>
                      <a:r>
                        <a:rPr lang="ru-RU" sz="1800" b="1" dirty="0">
                          <a:effectLst/>
                          <a:latin typeface="Times New Roman" pitchFamily="18" charset="0"/>
                          <a:cs typeface="Times New Roman" pitchFamily="18" charset="0"/>
                        </a:rPr>
                        <a:t>Балобанова Д. О., </a:t>
                      </a:r>
                      <a:r>
                        <a:rPr lang="ru-RU" sz="1800" b="1" dirty="0" err="1" smtClean="0">
                          <a:effectLst/>
                          <a:latin typeface="Times New Roman" pitchFamily="18" charset="0"/>
                          <a:cs typeface="Times New Roman" pitchFamily="18" charset="0"/>
                        </a:rPr>
                        <a:t>Газдайка-Василишшн</a:t>
                      </a:r>
                      <a:r>
                        <a:rPr lang="ru-RU" sz="1800" b="1" dirty="0" smtClean="0">
                          <a:effectLst/>
                          <a:latin typeface="Times New Roman" pitchFamily="18" charset="0"/>
                          <a:cs typeface="Times New Roman" pitchFamily="18" charset="0"/>
                        </a:rPr>
                        <a:t> </a:t>
                      </a:r>
                      <a:r>
                        <a:rPr lang="ru-RU" sz="1800" b="1" dirty="0">
                          <a:effectLst/>
                          <a:latin typeface="Times New Roman" pitchFamily="18" charset="0"/>
                          <a:cs typeface="Times New Roman" pitchFamily="18" charset="0"/>
                        </a:rPr>
                        <a:t>I. Б</a:t>
                      </a:r>
                      <a:r>
                        <a:rPr lang="ru-RU" sz="1800" b="1" dirty="0" smtClean="0">
                          <a:effectLst/>
                          <a:latin typeface="Times New Roman" pitchFamily="18" charset="0"/>
                          <a:cs typeface="Times New Roman" pitchFamily="18" charset="0"/>
                        </a:rPr>
                        <a:t>. </a:t>
                      </a:r>
                      <a:r>
                        <a:rPr lang="ru-RU" sz="1800" b="1" u="none" strike="noStrike" spc="0" dirty="0" smtClean="0">
                          <a:effectLst/>
                          <a:latin typeface="Times New Roman" pitchFamily="18" charset="0"/>
                          <a:cs typeface="Times New Roman" pitchFamily="18" charset="0"/>
                        </a:rPr>
                        <a:t>Закон </a:t>
                      </a:r>
                      <a:r>
                        <a:rPr lang="ru-RU" sz="1800" b="1" u="none" strike="noStrike" spc="0" dirty="0">
                          <a:effectLst/>
                          <a:latin typeface="Times New Roman" pitchFamily="18" charset="0"/>
                          <a:cs typeface="Times New Roman" pitchFamily="18" charset="0"/>
                        </a:rPr>
                        <a:t>про </a:t>
                      </a:r>
                      <a:r>
                        <a:rPr lang="uk-UA" sz="1800" b="1" u="none" strike="noStrike" spc="0" dirty="0">
                          <a:effectLst/>
                          <a:latin typeface="Times New Roman" pitchFamily="18" charset="0"/>
                          <a:cs typeface="Times New Roman" pitchFamily="18" charset="0"/>
                        </a:rPr>
                        <a:t>кримінальну відповідальність </a:t>
                      </a:r>
                      <a:r>
                        <a:rPr lang="ru-RU" sz="1800" b="1" u="none" strike="noStrike" spc="0" dirty="0">
                          <a:effectLst/>
                          <a:latin typeface="Times New Roman" pitchFamily="18" charset="0"/>
                          <a:cs typeface="Times New Roman" pitchFamily="18" charset="0"/>
                        </a:rPr>
                        <a:t>: </a:t>
                      </a:r>
                      <a:r>
                        <a:rPr lang="uk-UA" sz="1800" b="1" u="none" strike="noStrike" spc="0" dirty="0" err="1" smtClean="0">
                          <a:effectLst/>
                          <a:latin typeface="Times New Roman" pitchFamily="18" charset="0"/>
                          <a:cs typeface="Times New Roman" pitchFamily="18" charset="0"/>
                        </a:rPr>
                        <a:t>навч</a:t>
                      </a:r>
                      <a:r>
                        <a:rPr lang="uk-UA" sz="1800" b="1" u="none" strike="noStrike" spc="0" dirty="0" smtClean="0">
                          <a:effectLst/>
                          <a:latin typeface="Times New Roman" pitchFamily="18" charset="0"/>
                          <a:cs typeface="Times New Roman" pitchFamily="18" charset="0"/>
                        </a:rPr>
                        <a:t>. </a:t>
                      </a:r>
                      <a:r>
                        <a:rPr lang="uk-UA" sz="1800" b="1" u="none" strike="noStrike" spc="0" dirty="0" err="1" smtClean="0">
                          <a:effectLst/>
                          <a:latin typeface="Times New Roman" pitchFamily="18" charset="0"/>
                          <a:cs typeface="Times New Roman" pitchFamily="18" charset="0"/>
                        </a:rPr>
                        <a:t>посіб</a:t>
                      </a:r>
                      <a:r>
                        <a:rPr lang="uk-UA" sz="1800" b="1" u="none" strike="noStrike" spc="0" dirty="0" smtClean="0">
                          <a:effectLst/>
                          <a:latin typeface="Times New Roman" pitchFamily="18" charset="0"/>
                          <a:cs typeface="Times New Roman" pitchFamily="18" charset="0"/>
                        </a:rPr>
                        <a:t>. </a:t>
                      </a:r>
                      <a:r>
                        <a:rPr lang="uk-UA" sz="1800" b="1" u="none" strike="noStrike" spc="0" dirty="0">
                          <a:effectLst/>
                          <a:latin typeface="Times New Roman" pitchFamily="18" charset="0"/>
                          <a:cs typeface="Times New Roman" pitchFamily="18" charset="0"/>
                        </a:rPr>
                        <a:t>Львів :</a:t>
                      </a:r>
                      <a:br>
                        <a:rPr lang="uk-UA" sz="1800" b="1" u="none" strike="noStrike" spc="0" dirty="0">
                          <a:effectLst/>
                          <a:latin typeface="Times New Roman" pitchFamily="18" charset="0"/>
                          <a:cs typeface="Times New Roman" pitchFamily="18" charset="0"/>
                        </a:rPr>
                      </a:br>
                      <a:r>
                        <a:rPr lang="uk-UA" sz="1800" b="1" u="none" strike="noStrike" spc="0" dirty="0">
                          <a:effectLst/>
                          <a:latin typeface="Times New Roman" pitchFamily="18" charset="0"/>
                          <a:cs typeface="Times New Roman" pitchFamily="18" charset="0"/>
                        </a:rPr>
                        <a:t>Львівський державний університет внутрішніх справ, 2023. 72 с.</a:t>
                      </a:r>
                      <a:endParaRPr lang="ru-RU" sz="1800" b="1" dirty="0">
                        <a:effectLst/>
                        <a:latin typeface="Times New Roman" pitchFamily="18" charset="0"/>
                        <a:cs typeface="Times New Roman" pitchFamily="18" charset="0"/>
                      </a:endParaRPr>
                    </a:p>
                    <a:p>
                      <a:pPr marL="360000" marR="241300" indent="468000" algn="just">
                        <a:lnSpc>
                          <a:spcPct val="100000"/>
                        </a:lnSpc>
                        <a:spcAft>
                          <a:spcPts val="0"/>
                        </a:spcAft>
                      </a:pPr>
                      <a:r>
                        <a:rPr lang="uk-UA" sz="1800" u="none" strike="noStrike" spc="0" dirty="0" smtClean="0">
                          <a:effectLst/>
                          <a:latin typeface="Times New Roman" pitchFamily="18" charset="0"/>
                          <a:cs typeface="Times New Roman" pitchFamily="18" charset="0"/>
                        </a:rPr>
                        <a:t>Посібник </a:t>
                      </a:r>
                      <a:r>
                        <a:rPr lang="uk-UA" sz="1800" u="none" strike="noStrike" spc="0" dirty="0">
                          <a:effectLst/>
                          <a:latin typeface="Times New Roman" pitchFamily="18" charset="0"/>
                          <a:cs typeface="Times New Roman" pitchFamily="18" charset="0"/>
                        </a:rPr>
                        <a:t>містить теоретичний матеріал, тести для самоконтролю та перевірки ступеня засвоєння знань здобувачами, задачі прикладної спрямованості для практичних занять, питання для самоконтролю та список рекомендованої літератури. Навчальний матеріал із теми «Закон про кримінальну відповідальність» подано на основі чинного Кримінального кодексу України, Проекту нового Кримінального кодексу та сучасних наукових позицій.</a:t>
                      </a:r>
                      <a:endParaRPr lang="ru-RU" sz="1800" dirty="0">
                        <a:effectLst/>
                        <a:latin typeface="Times New Roman" pitchFamily="18" charset="0"/>
                        <a:cs typeface="Times New Roman" pitchFamily="18" charset="0"/>
                      </a:endParaRPr>
                    </a:p>
                    <a:p>
                      <a:pPr marL="360000" marR="241300" indent="468000" algn="just">
                        <a:lnSpc>
                          <a:spcPct val="100000"/>
                        </a:lnSpc>
                        <a:spcAft>
                          <a:spcPts val="1230"/>
                        </a:spcAft>
                      </a:pPr>
                      <a:r>
                        <a:rPr lang="uk-UA" sz="1800" u="none" strike="noStrike" spc="0" dirty="0">
                          <a:effectLst/>
                          <a:latin typeface="Times New Roman" pitchFamily="18" charset="0"/>
                          <a:cs typeface="Times New Roman" pitchFamily="18" charset="0"/>
                        </a:rPr>
                        <a:t>Для здобувачів вищої освіти освітнього ступеня бакалавра (у межах вивчення дисципліни «Кримінальне право»), а також для здобувачів вищої освіти усіх юридичних спеціальностей та науково-педагогічних працівників</a:t>
                      </a:r>
                      <a:r>
                        <a:rPr lang="uk-UA" sz="1800" u="none" strike="noStrike" spc="0" dirty="0" smtClean="0">
                          <a:effectLst/>
                          <a:latin typeface="Times New Roman" pitchFamily="18" charset="0"/>
                          <a:cs typeface="Times New Roman" pitchFamily="18" charset="0"/>
                        </a:rPr>
                        <a:t>.</a:t>
                      </a:r>
                      <a:endParaRPr lang="ru-RU" sz="1800" dirty="0">
                        <a:effectLst/>
                        <a:latin typeface="Times New Roman" pitchFamily="18" charset="0"/>
                        <a:cs typeface="Times New Roman" pitchFamily="18" charset="0"/>
                      </a:endParaRPr>
                    </a:p>
                  </a:txBody>
                  <a:tcPr>
                    <a:solidFill>
                      <a:schemeClr val="bg1"/>
                    </a:solidFill>
                  </a:tcPr>
                </a:tc>
              </a:tr>
            </a:tbl>
          </a:graphicData>
        </a:graphic>
      </p:graphicFrame>
      <p:sp>
        <p:nvSpPr>
          <p:cNvPr id="3" name="Rectangle 3"/>
          <p:cNvSpPr>
            <a:spLocks noChangeArrowheads="1"/>
          </p:cNvSpPr>
          <p:nvPr/>
        </p:nvSpPr>
        <p:spPr bwMode="auto">
          <a:xfrm>
            <a:off x="4649788" y="187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49331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92" y="574549"/>
            <a:ext cx="4034026" cy="572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extLst>
              <p:ext uri="{D42A27DB-BD31-4B8C-83A1-F6EECF244321}">
                <p14:modId xmlns:p14="http://schemas.microsoft.com/office/powerpoint/2010/main" val="841803914"/>
              </p:ext>
            </p:extLst>
          </p:nvPr>
        </p:nvGraphicFramePr>
        <p:xfrm>
          <a:off x="5038725" y="900938"/>
          <a:ext cx="6772275" cy="490728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6772275"/>
              </a:tblGrid>
              <a:tr h="3886200">
                <a:tc>
                  <a:txBody>
                    <a:bodyPr/>
                    <a:lstStyle/>
                    <a:p>
                      <a:pPr marL="360000" indent="468000" algn="just">
                        <a:lnSpc>
                          <a:spcPct val="100000"/>
                        </a:lnSpc>
                        <a:spcAft>
                          <a:spcPts val="1200"/>
                        </a:spcAft>
                      </a:pPr>
                      <a:r>
                        <a:rPr lang="uk-UA" sz="1800" b="1" spc="0" dirty="0">
                          <a:effectLst/>
                          <a:latin typeface="Times New Roman" pitchFamily="18" charset="0"/>
                          <a:cs typeface="Times New Roman" pitchFamily="18" charset="0"/>
                        </a:rPr>
                        <a:t>Цивільне </a:t>
                      </a:r>
                      <a:r>
                        <a:rPr lang="uk-UA" sz="1800" b="1" dirty="0">
                          <a:effectLst/>
                          <a:latin typeface="Times New Roman" pitchFamily="18" charset="0"/>
                          <a:cs typeface="Times New Roman" pitchFamily="18" charset="0"/>
                        </a:rPr>
                        <a:t>процесуальне право України : </a:t>
                      </a:r>
                      <a:r>
                        <a:rPr lang="uk-UA" sz="1800" b="1" dirty="0" err="1" smtClean="0">
                          <a:effectLst/>
                          <a:latin typeface="Times New Roman" pitchFamily="18" charset="0"/>
                          <a:cs typeface="Times New Roman" pitchFamily="18" charset="0"/>
                        </a:rPr>
                        <a:t>навч</a:t>
                      </a:r>
                      <a:r>
                        <a:rPr lang="uk-UA" sz="1800" b="1" dirty="0" smtClean="0">
                          <a:effectLst/>
                          <a:latin typeface="Times New Roman" pitchFamily="18" charset="0"/>
                          <a:cs typeface="Times New Roman" pitchFamily="18" charset="0"/>
                        </a:rPr>
                        <a:t>. </a:t>
                      </a:r>
                      <a:r>
                        <a:rPr lang="uk-UA" sz="1800" b="1" dirty="0" err="1" smtClean="0">
                          <a:effectLst/>
                          <a:latin typeface="Times New Roman" pitchFamily="18" charset="0"/>
                          <a:cs typeface="Times New Roman" pitchFamily="18" charset="0"/>
                        </a:rPr>
                        <a:t>посіб</a:t>
                      </a:r>
                      <a:r>
                        <a:rPr lang="uk-UA" sz="1800" b="1" dirty="0" smtClean="0">
                          <a:effectLst/>
                          <a:latin typeface="Times New Roman" pitchFamily="18" charset="0"/>
                          <a:cs typeface="Times New Roman" pitchFamily="18" charset="0"/>
                        </a:rPr>
                        <a:t>. </a:t>
                      </a:r>
                      <a:r>
                        <a:rPr lang="uk-UA" sz="1800" b="1" dirty="0">
                          <a:effectLst/>
                          <a:latin typeface="Times New Roman" pitchFamily="18" charset="0"/>
                          <a:cs typeface="Times New Roman" pitchFamily="18" charset="0"/>
                        </a:rPr>
                        <a:t>/ </a:t>
                      </a:r>
                      <a:r>
                        <a:rPr lang="uk-UA" sz="1800" b="1" dirty="0" err="1">
                          <a:effectLst/>
                          <a:latin typeface="Times New Roman" pitchFamily="18" charset="0"/>
                          <a:cs typeface="Times New Roman" pitchFamily="18" charset="0"/>
                        </a:rPr>
                        <a:t>кол</a:t>
                      </a:r>
                      <a:r>
                        <a:rPr lang="uk-UA" sz="1800" b="1" dirty="0">
                          <a:effectLst/>
                          <a:latin typeface="Times New Roman" pitchFamily="18" charset="0"/>
                          <a:cs typeface="Times New Roman" pitchFamily="18" charset="0"/>
                        </a:rPr>
                        <a:t>. </a:t>
                      </a:r>
                      <a:r>
                        <a:rPr lang="uk-UA" sz="1800" b="1" dirty="0" smtClean="0">
                          <a:effectLst/>
                          <a:latin typeface="Times New Roman" pitchFamily="18" charset="0"/>
                          <a:cs typeface="Times New Roman" pitchFamily="18" charset="0"/>
                        </a:rPr>
                        <a:t>авт.; </a:t>
                      </a:r>
                      <a:r>
                        <a:rPr lang="uk-UA" sz="1800" b="1" dirty="0">
                          <a:effectLst/>
                          <a:latin typeface="Times New Roman" pitchFamily="18" charset="0"/>
                          <a:cs typeface="Times New Roman" pitchFamily="18" charset="0"/>
                        </a:rPr>
                        <a:t>за ред. В. О. Кучера, А. </a:t>
                      </a:r>
                      <a:r>
                        <a:rPr lang="uk-UA" sz="1800" b="1" dirty="0" smtClean="0">
                          <a:effectLst/>
                          <a:latin typeface="Times New Roman" pitchFamily="18" charset="0"/>
                          <a:cs typeface="Times New Roman" pitchFamily="18" charset="0"/>
                        </a:rPr>
                        <a:t>О. </a:t>
                      </a:r>
                      <a:r>
                        <a:rPr lang="uk-UA" sz="1800" b="1" dirty="0" err="1">
                          <a:effectLst/>
                          <a:latin typeface="Times New Roman" pitchFamily="18" charset="0"/>
                          <a:cs typeface="Times New Roman" pitchFamily="18" charset="0"/>
                        </a:rPr>
                        <a:t>Дутко</a:t>
                      </a:r>
                      <a:r>
                        <a:rPr lang="uk-UA" sz="1800" b="1" dirty="0">
                          <a:effectLst/>
                          <a:latin typeface="Times New Roman" pitchFamily="18" charset="0"/>
                          <a:cs typeface="Times New Roman" pitchFamily="18" charset="0"/>
                        </a:rPr>
                        <a:t>. Львів : Львівський державний університет внутрішніх справ, </a:t>
                      </a:r>
                      <a:r>
                        <a:rPr lang="uk-UA" sz="1800" b="1" spc="0" dirty="0">
                          <a:effectLst/>
                          <a:latin typeface="Times New Roman" pitchFamily="18" charset="0"/>
                          <a:cs typeface="Times New Roman" pitchFamily="18" charset="0"/>
                        </a:rPr>
                        <a:t>2023. 728 </a:t>
                      </a:r>
                      <a:r>
                        <a:rPr lang="uk-UA" sz="1800" b="1" dirty="0">
                          <a:effectLst/>
                          <a:latin typeface="Times New Roman" pitchFamily="18" charset="0"/>
                          <a:cs typeface="Times New Roman" pitchFamily="18" charset="0"/>
                        </a:rPr>
                        <a:t>с.</a:t>
                      </a:r>
                      <a:endParaRPr lang="ru-RU" sz="1800" b="1" dirty="0">
                        <a:effectLst/>
                        <a:latin typeface="Times New Roman" pitchFamily="18" charset="0"/>
                        <a:cs typeface="Times New Roman" pitchFamily="18" charset="0"/>
                      </a:endParaRPr>
                    </a:p>
                    <a:p>
                      <a:pPr marL="360000" marR="330200" indent="468000" algn="just">
                        <a:lnSpc>
                          <a:spcPct val="100000"/>
                        </a:lnSpc>
                        <a:spcAft>
                          <a:spcPts val="0"/>
                        </a:spcAft>
                      </a:pPr>
                      <a:r>
                        <a:rPr lang="uk-UA" sz="1800" u="none" strike="noStrike" spc="0" dirty="0" smtClean="0">
                          <a:effectLst/>
                          <a:latin typeface="Times New Roman" pitchFamily="18" charset="0"/>
                          <a:cs typeface="Times New Roman" pitchFamily="18" charset="0"/>
                        </a:rPr>
                        <a:t>Розкрито </a:t>
                      </a:r>
                      <a:r>
                        <a:rPr lang="uk-UA" sz="1800" u="none" strike="noStrike" spc="0" dirty="0">
                          <a:effectLst/>
                          <a:latin typeface="Times New Roman" pitchFamily="18" charset="0"/>
                          <a:cs typeface="Times New Roman" pitchFamily="18" charset="0"/>
                        </a:rPr>
                        <a:t>сутність основних інститутів цивільного процесуального права. Увагу зосереджено на позовному, наказному та окремому провадженнях. Проаналізовано норми цивільного процесуального права, які встановлюють порядок здійснення правосуддя в цивільних справах, засади цивільного судочинства, його основні поняття і категорії, зазначені в ЦПК України. Також досліджено вітчизняну судову практику, рішення Європейського суду з прав людини та правові позиції Верховного Суду.</a:t>
                      </a:r>
                      <a:endParaRPr lang="ru-RU" sz="1800" dirty="0">
                        <a:effectLst/>
                        <a:latin typeface="Times New Roman" pitchFamily="18" charset="0"/>
                        <a:cs typeface="Times New Roman" pitchFamily="18" charset="0"/>
                      </a:endParaRPr>
                    </a:p>
                    <a:p>
                      <a:pPr marL="360000" marR="330200" indent="468000" algn="just">
                        <a:lnSpc>
                          <a:spcPct val="100000"/>
                        </a:lnSpc>
                        <a:spcAft>
                          <a:spcPts val="900"/>
                        </a:spcAft>
                      </a:pPr>
                      <a:r>
                        <a:rPr lang="uk-UA" sz="1800" u="none" strike="noStrike" spc="0" dirty="0">
                          <a:effectLst/>
                          <a:latin typeface="Times New Roman" pitchFamily="18" charset="0"/>
                          <a:cs typeface="Times New Roman" pitchFamily="18" charset="0"/>
                        </a:rPr>
                        <a:t>Для здобувачів вищої освіти, які навчаються за спеціальністю «Право», науково-педагогічних працівників, практиків і всіх, хто цікавиться питаннями цивільного процесуального права</a:t>
                      </a:r>
                      <a:r>
                        <a:rPr lang="uk-UA" sz="1800" u="none" strike="noStrike" spc="0" dirty="0" smtClean="0">
                          <a:effectLst/>
                          <a:latin typeface="Times New Roman" pitchFamily="18" charset="0"/>
                          <a:cs typeface="Times New Roman" pitchFamily="18" charset="0"/>
                        </a:rPr>
                        <a:t>.</a:t>
                      </a:r>
                      <a:endParaRPr lang="ru-RU" sz="1800" dirty="0">
                        <a:effectLst/>
                        <a:latin typeface="Times New Roman" pitchFamily="18" charset="0"/>
                        <a:cs typeface="Times New Roman" pitchFamily="18" charset="0"/>
                      </a:endParaRPr>
                    </a:p>
                  </a:txBody>
                  <a:tcPr>
                    <a:solidFill>
                      <a:schemeClr val="bg1"/>
                    </a:solidFill>
                  </a:tcPr>
                </a:tc>
              </a:tr>
            </a:tbl>
          </a:graphicData>
        </a:graphic>
      </p:graphicFrame>
      <p:sp>
        <p:nvSpPr>
          <p:cNvPr id="3" name="Rectangle 3"/>
          <p:cNvSpPr>
            <a:spLocks noChangeArrowheads="1"/>
          </p:cNvSpPr>
          <p:nvPr/>
        </p:nvSpPr>
        <p:spPr bwMode="auto">
          <a:xfrm>
            <a:off x="4687888" y="1797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96973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656" y="676657"/>
            <a:ext cx="3989665" cy="562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extLst>
              <p:ext uri="{D42A27DB-BD31-4B8C-83A1-F6EECF244321}">
                <p14:modId xmlns:p14="http://schemas.microsoft.com/office/powerpoint/2010/main" val="3998430355"/>
              </p:ext>
            </p:extLst>
          </p:nvPr>
        </p:nvGraphicFramePr>
        <p:xfrm>
          <a:off x="4867275" y="982980"/>
          <a:ext cx="6877050" cy="521208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6877050"/>
              </a:tblGrid>
              <a:tr h="3848100">
                <a:tc>
                  <a:txBody>
                    <a:bodyPr/>
                    <a:lstStyle/>
                    <a:p>
                      <a:pPr marL="360000" marR="292100" indent="468000" algn="just">
                        <a:lnSpc>
                          <a:spcPct val="100000"/>
                        </a:lnSpc>
                        <a:spcAft>
                          <a:spcPts val="0"/>
                        </a:spcAft>
                      </a:pPr>
                      <a:r>
                        <a:rPr lang="uk-UA" sz="1800" b="1" u="none" strike="noStrike" spc="0" dirty="0">
                          <a:effectLst/>
                          <a:latin typeface="Times New Roman" pitchFamily="18" charset="0"/>
                          <a:cs typeface="Times New Roman" pitchFamily="18" charset="0"/>
                        </a:rPr>
                        <a:t>Тактика та способи встановлення прихованих вибухових </a:t>
                      </a:r>
                      <a:r>
                        <a:rPr lang="uk-UA" sz="1800" b="1" u="none" strike="noStrike" spc="0" dirty="0" smtClean="0">
                          <a:effectLst/>
                          <a:latin typeface="Times New Roman" pitchFamily="18" charset="0"/>
                          <a:cs typeface="Times New Roman" pitchFamily="18" charset="0"/>
                        </a:rPr>
                        <a:t>пристроїв </a:t>
                      </a:r>
                      <a:r>
                        <a:rPr lang="uk-UA" sz="1800" b="1" u="none" strike="noStrike" spc="0" dirty="0">
                          <a:effectLst/>
                          <a:latin typeface="Times New Roman" pitchFamily="18" charset="0"/>
                          <a:cs typeface="Times New Roman" pitchFamily="18" charset="0"/>
                        </a:rPr>
                        <a:t>на основі ручних гранат : </a:t>
                      </a:r>
                      <a:r>
                        <a:rPr lang="uk-UA" sz="1800" b="1" u="none" strike="noStrike" spc="0" dirty="0" err="1" smtClean="0">
                          <a:effectLst/>
                          <a:latin typeface="Times New Roman" pitchFamily="18" charset="0"/>
                          <a:cs typeface="Times New Roman" pitchFamily="18" charset="0"/>
                        </a:rPr>
                        <a:t>навч</a:t>
                      </a:r>
                      <a:r>
                        <a:rPr lang="uk-UA" sz="1800" b="1" u="none" strike="noStrike" spc="0" dirty="0" smtClean="0">
                          <a:effectLst/>
                          <a:latin typeface="Times New Roman" pitchFamily="18" charset="0"/>
                          <a:cs typeface="Times New Roman" pitchFamily="18" charset="0"/>
                        </a:rPr>
                        <a:t>. </a:t>
                      </a:r>
                      <a:r>
                        <a:rPr lang="uk-UA" sz="1800" b="1" u="none" strike="noStrike" spc="0" dirty="0" err="1" smtClean="0">
                          <a:effectLst/>
                          <a:latin typeface="Times New Roman" pitchFamily="18" charset="0"/>
                          <a:cs typeface="Times New Roman" pitchFamily="18" charset="0"/>
                        </a:rPr>
                        <a:t>посіб</a:t>
                      </a:r>
                      <a:r>
                        <a:rPr lang="uk-UA" sz="1800" b="1" u="none" strike="noStrike" spc="0" dirty="0" smtClean="0">
                          <a:effectLst/>
                          <a:latin typeface="Times New Roman" pitchFamily="18" charset="0"/>
                          <a:cs typeface="Times New Roman" pitchFamily="18" charset="0"/>
                        </a:rPr>
                        <a:t>. </a:t>
                      </a:r>
                      <a:r>
                        <a:rPr lang="uk-UA" sz="1800" b="1" u="none" strike="noStrike" spc="0" dirty="0">
                          <a:effectLst/>
                          <a:latin typeface="Times New Roman" pitchFamily="18" charset="0"/>
                          <a:cs typeface="Times New Roman" pitchFamily="18" charset="0"/>
                        </a:rPr>
                        <a:t>/ Ю. Р. </a:t>
                      </a:r>
                      <a:r>
                        <a:rPr lang="uk-UA" sz="1800" b="1" u="none" strike="noStrike" spc="0" dirty="0" err="1">
                          <a:effectLst/>
                          <a:latin typeface="Times New Roman" pitchFamily="18" charset="0"/>
                          <a:cs typeface="Times New Roman" pitchFamily="18" charset="0"/>
                        </a:rPr>
                        <a:t>Йосипів</a:t>
                      </a:r>
                      <a:r>
                        <a:rPr lang="uk-UA" sz="1800" b="1" u="none" strike="noStrike" spc="0" dirty="0">
                          <a:effectLst/>
                          <a:latin typeface="Times New Roman" pitchFamily="18" charset="0"/>
                          <a:cs typeface="Times New Roman" pitchFamily="18" charset="0"/>
                        </a:rPr>
                        <a:t>, В. М. Синенький, Н. Д. Туз, М. Д. </a:t>
                      </a:r>
                      <a:r>
                        <a:rPr lang="uk-UA" sz="1800" b="1" u="none" strike="noStrike" spc="0" dirty="0" err="1">
                          <a:effectLst/>
                          <a:latin typeface="Times New Roman" pitchFamily="18" charset="0"/>
                          <a:cs typeface="Times New Roman" pitchFamily="18" charset="0"/>
                        </a:rPr>
                        <a:t>Курляк</a:t>
                      </a:r>
                      <a:r>
                        <a:rPr lang="uk-UA" sz="1800" b="1" u="none" strike="noStrike" spc="0" dirty="0">
                          <a:effectLst/>
                          <a:latin typeface="Times New Roman" pitchFamily="18" charset="0"/>
                          <a:cs typeface="Times New Roman" pitchFamily="18" charset="0"/>
                        </a:rPr>
                        <a:t>, М. </a:t>
                      </a:r>
                      <a:r>
                        <a:rPr lang="uk-UA" sz="1800" b="1" u="none" strike="noStrike" spc="0" dirty="0" smtClean="0">
                          <a:effectLst/>
                          <a:latin typeface="Times New Roman" pitchFamily="18" charset="0"/>
                          <a:cs typeface="Times New Roman" pitchFamily="18" charset="0"/>
                        </a:rPr>
                        <a:t>О. </a:t>
                      </a:r>
                      <a:r>
                        <a:rPr lang="uk-UA" sz="1800" b="1" u="none" strike="noStrike" spc="0" dirty="0">
                          <a:effectLst/>
                          <a:latin typeface="Times New Roman" pitchFamily="18" charset="0"/>
                          <a:cs typeface="Times New Roman" pitchFamily="18" charset="0"/>
                        </a:rPr>
                        <a:t>Лиса, В. Р. </a:t>
                      </a:r>
                      <a:r>
                        <a:rPr lang="uk-UA" sz="1800" b="1" u="none" strike="noStrike" spc="0" dirty="0" err="1">
                          <a:effectLst/>
                          <a:latin typeface="Times New Roman" pitchFamily="18" charset="0"/>
                          <a:cs typeface="Times New Roman" pitchFamily="18" charset="0"/>
                        </a:rPr>
                        <a:t>Булачек</a:t>
                      </a:r>
                      <a:r>
                        <a:rPr lang="uk-UA" sz="1800" b="1" u="none" strike="noStrike" spc="0" dirty="0">
                          <a:effectLst/>
                          <a:latin typeface="Times New Roman" pitchFamily="18" charset="0"/>
                          <a:cs typeface="Times New Roman" pitchFamily="18" charset="0"/>
                        </a:rPr>
                        <a:t>. Львів : Львівський державний університет внутрішніх справ, 2023</a:t>
                      </a:r>
                      <a:r>
                        <a:rPr lang="uk-UA" sz="1800" b="1" u="none" strike="noStrike" spc="0" dirty="0" smtClean="0">
                          <a:effectLst/>
                          <a:latin typeface="Times New Roman" pitchFamily="18" charset="0"/>
                          <a:cs typeface="Times New Roman" pitchFamily="18" charset="0"/>
                        </a:rPr>
                        <a:t>. 156 </a:t>
                      </a:r>
                      <a:r>
                        <a:rPr lang="uk-UA" sz="1800" b="1" u="none" strike="noStrike" spc="0" dirty="0">
                          <a:effectLst/>
                          <a:latin typeface="Times New Roman" pitchFamily="18" charset="0"/>
                          <a:cs typeface="Times New Roman" pitchFamily="18" charset="0"/>
                        </a:rPr>
                        <a:t>с. </a:t>
                      </a:r>
                      <a:endParaRPr lang="uk-UA" sz="1800" b="1" u="none" strike="noStrike" spc="0" dirty="0" smtClean="0">
                        <a:effectLst/>
                        <a:latin typeface="Times New Roman" pitchFamily="18" charset="0"/>
                        <a:cs typeface="Times New Roman" pitchFamily="18" charset="0"/>
                      </a:endParaRPr>
                    </a:p>
                    <a:p>
                      <a:pPr marL="360000" marR="292100" indent="468000" algn="just">
                        <a:lnSpc>
                          <a:spcPct val="100000"/>
                        </a:lnSpc>
                        <a:spcAft>
                          <a:spcPts val="0"/>
                        </a:spcAft>
                      </a:pPr>
                      <a:r>
                        <a:rPr lang="uk-UA" sz="1800" dirty="0" smtClean="0">
                          <a:effectLst/>
                          <a:latin typeface="Times New Roman" pitchFamily="18" charset="0"/>
                          <a:cs typeface="Times New Roman" pitchFamily="18" charset="0"/>
                        </a:rPr>
                        <a:t>Подано </a:t>
                      </a:r>
                      <a:r>
                        <a:rPr lang="uk-UA" sz="1800" dirty="0">
                          <a:effectLst/>
                          <a:latin typeface="Times New Roman" pitchFamily="18" charset="0"/>
                          <a:cs typeface="Times New Roman" pitchFamily="18" charset="0"/>
                        </a:rPr>
                        <a:t>інформацію про різноманітні методи прихованого мінування за допомогою ручних гранат, що у значній кількості можна виявити і на територіях України, окупованих російською федерацією, і у кримінальному середовищі.</a:t>
                      </a:r>
                      <a:endParaRPr lang="ru-RU" sz="1800" dirty="0">
                        <a:effectLst/>
                        <a:latin typeface="Times New Roman" pitchFamily="18" charset="0"/>
                        <a:cs typeface="Times New Roman" pitchFamily="18" charset="0"/>
                      </a:endParaRPr>
                    </a:p>
                    <a:p>
                      <a:pPr marL="360000" marR="292100" indent="468000" algn="just">
                        <a:lnSpc>
                          <a:spcPct val="100000"/>
                        </a:lnSpc>
                        <a:spcAft>
                          <a:spcPts val="0"/>
                        </a:spcAft>
                      </a:pPr>
                      <a:r>
                        <a:rPr lang="uk-UA" sz="1800" dirty="0">
                          <a:effectLst/>
                          <a:latin typeface="Times New Roman" pitchFamily="18" charset="0"/>
                          <a:cs typeface="Times New Roman" pitchFamily="18" charset="0"/>
                        </a:rPr>
                        <a:t>Крім ілюстрованого переліку різноманітних видів облаштування гранатних пасток, у навчальному посібнику акцентовано на тактиці мінування, яку застосовують зловмисники під час облаштування </a:t>
                      </a:r>
                      <a:r>
                        <a:rPr lang="uk-UA" sz="1800" dirty="0" smtClean="0">
                          <a:effectLst/>
                          <a:latin typeface="Times New Roman" pitchFamily="18" charset="0"/>
                          <a:cs typeface="Times New Roman" pitchFamily="18" charset="0"/>
                        </a:rPr>
                        <a:t>гранат-пасток </a:t>
                      </a:r>
                      <a:r>
                        <a:rPr lang="uk-UA" sz="1800" dirty="0">
                          <a:effectLst/>
                          <a:latin typeface="Times New Roman" pitchFamily="18" charset="0"/>
                          <a:cs typeface="Times New Roman" pitchFamily="18" charset="0"/>
                        </a:rPr>
                        <a:t>як у природному середовищі, так і в умовах населених пунктів.</a:t>
                      </a:r>
                      <a:endParaRPr lang="ru-RU" sz="1800" dirty="0">
                        <a:effectLst/>
                        <a:latin typeface="Times New Roman" pitchFamily="18" charset="0"/>
                        <a:cs typeface="Times New Roman" pitchFamily="18" charset="0"/>
                      </a:endParaRPr>
                    </a:p>
                    <a:p>
                      <a:pPr marL="360000" marR="292100" indent="468000" algn="just">
                        <a:lnSpc>
                          <a:spcPct val="100000"/>
                        </a:lnSpc>
                        <a:spcAft>
                          <a:spcPts val="285"/>
                        </a:spcAft>
                      </a:pPr>
                      <a:r>
                        <a:rPr lang="uk-UA" sz="1800" dirty="0">
                          <a:effectLst/>
                          <a:latin typeface="Times New Roman" pitchFamily="18" charset="0"/>
                          <a:cs typeface="Times New Roman" pitchFamily="18" charset="0"/>
                        </a:rPr>
                        <a:t>Для працівників Національної поліції, що задіяні до оперативно-силових заходів військового чи кримінального характеру, а також для використання у навчальному процесі системи занять службової підготовки працівників Національної Поліції</a:t>
                      </a:r>
                      <a:r>
                        <a:rPr lang="uk-UA" sz="1800" dirty="0" smtClean="0">
                          <a:effectLst/>
                          <a:latin typeface="Times New Roman" pitchFamily="18" charset="0"/>
                          <a:cs typeface="Times New Roman" pitchFamily="18" charset="0"/>
                        </a:rPr>
                        <a:t>.</a:t>
                      </a:r>
                      <a:endParaRPr lang="ru-RU" sz="1800" dirty="0">
                        <a:effectLst/>
                        <a:latin typeface="Times New Roman" pitchFamily="18" charset="0"/>
                        <a:cs typeface="Times New Roman" pitchFamily="18" charset="0"/>
                      </a:endParaRPr>
                    </a:p>
                  </a:txBody>
                  <a:tcPr marL="0" marR="0" marT="0" marB="0">
                    <a:solidFill>
                      <a:schemeClr val="bg1"/>
                    </a:solidFill>
                  </a:tcPr>
                </a:tc>
              </a:tr>
            </a:tbl>
          </a:graphicData>
        </a:graphic>
      </p:graphicFrame>
      <p:sp>
        <p:nvSpPr>
          <p:cNvPr id="3" name="Rectangle 3"/>
          <p:cNvSpPr>
            <a:spLocks noChangeArrowheads="1"/>
          </p:cNvSpPr>
          <p:nvPr/>
        </p:nvSpPr>
        <p:spPr bwMode="auto">
          <a:xfrm>
            <a:off x="4651375" y="2133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74571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543" y="581026"/>
            <a:ext cx="4102182" cy="572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extLst>
              <p:ext uri="{D42A27DB-BD31-4B8C-83A1-F6EECF244321}">
                <p14:modId xmlns:p14="http://schemas.microsoft.com/office/powerpoint/2010/main" val="3259946014"/>
              </p:ext>
            </p:extLst>
          </p:nvPr>
        </p:nvGraphicFramePr>
        <p:xfrm>
          <a:off x="4867275" y="936118"/>
          <a:ext cx="6886575" cy="5105400"/>
        </p:xfrm>
        <a:graphic>
          <a:graphicData uri="http://schemas.openxmlformats.org/drawingml/2006/table">
            <a:tbl>
              <a:tblPr>
                <a:effectLst>
                  <a:outerShdw blurRad="63500" sx="102000" sy="102000" algn="ctr" rotWithShape="0">
                    <a:prstClr val="black">
                      <a:alpha val="40000"/>
                    </a:prstClr>
                  </a:outerShdw>
                </a:effectLst>
                <a:tableStyleId>{5C22544A-7EE6-4342-B048-85BDC9FD1C3A}</a:tableStyleId>
              </a:tblPr>
              <a:tblGrid>
                <a:gridCol w="6886575"/>
              </a:tblGrid>
              <a:tr h="3886200">
                <a:tc>
                  <a:txBody>
                    <a:bodyPr/>
                    <a:lstStyle/>
                    <a:p>
                      <a:pPr marL="360000" indent="468000" algn="just">
                        <a:lnSpc>
                          <a:spcPct val="100000"/>
                        </a:lnSpc>
                        <a:spcAft>
                          <a:spcPts val="0"/>
                        </a:spcAft>
                        <a:tabLst>
                          <a:tab pos="467360" algn="l"/>
                        </a:tabLst>
                      </a:pPr>
                      <a:r>
                        <a:rPr lang="uk-UA" sz="1800" b="1" spc="0" dirty="0">
                          <a:effectLst/>
                          <a:latin typeface="Times New Roman" pitchFamily="18" charset="0"/>
                          <a:cs typeface="Times New Roman" pitchFamily="18" charset="0"/>
                        </a:rPr>
                        <a:t>Криміналістика : </a:t>
                      </a:r>
                      <a:r>
                        <a:rPr lang="uk-UA" sz="1800" b="1" dirty="0">
                          <a:effectLst/>
                          <a:latin typeface="Times New Roman" pitchFamily="18" charset="0"/>
                          <a:cs typeface="Times New Roman" pitchFamily="18" charset="0"/>
                        </a:rPr>
                        <a:t>підручник / Р. І. </a:t>
                      </a:r>
                      <a:r>
                        <a:rPr lang="uk-UA" sz="1800" b="1" dirty="0" err="1">
                          <a:effectLst/>
                          <a:latin typeface="Times New Roman" pitchFamily="18" charset="0"/>
                          <a:cs typeface="Times New Roman" pitchFamily="18" charset="0"/>
                        </a:rPr>
                        <a:t>Благута</a:t>
                      </a:r>
                      <a:r>
                        <a:rPr lang="uk-UA" sz="1800" b="1" dirty="0">
                          <a:effectLst/>
                          <a:latin typeface="Times New Roman" pitchFamily="18" charset="0"/>
                          <a:cs typeface="Times New Roman" pitchFamily="18" charset="0"/>
                        </a:rPr>
                        <a:t>, </a:t>
                      </a:r>
                      <a:r>
                        <a:rPr lang="uk-UA" sz="1800" b="1" dirty="0" smtClean="0">
                          <a:effectLst/>
                          <a:latin typeface="Times New Roman" pitchFamily="18" charset="0"/>
                          <a:cs typeface="Times New Roman" pitchFamily="18" charset="0"/>
                        </a:rPr>
                        <a:t>О. І.</a:t>
                      </a:r>
                      <a:r>
                        <a:rPr lang="uk-UA" sz="1800" b="1" baseline="0" dirty="0" smtClean="0">
                          <a:effectLst/>
                          <a:latin typeface="Times New Roman" pitchFamily="18" charset="0"/>
                          <a:cs typeface="Times New Roman" pitchFamily="18" charset="0"/>
                        </a:rPr>
                        <a:t> </a:t>
                      </a:r>
                      <a:r>
                        <a:rPr lang="uk-UA" sz="1800" b="1" dirty="0" smtClean="0">
                          <a:effectLst/>
                          <a:latin typeface="Times New Roman" pitchFamily="18" charset="0"/>
                          <a:cs typeface="Times New Roman" pitchFamily="18" charset="0"/>
                        </a:rPr>
                        <a:t>Гарасимів</a:t>
                      </a:r>
                      <a:r>
                        <a:rPr lang="uk-UA" sz="1800" b="1" dirty="0">
                          <a:effectLst/>
                          <a:latin typeface="Times New Roman" pitchFamily="18" charset="0"/>
                          <a:cs typeface="Times New Roman" pitchFamily="18" charset="0"/>
                        </a:rPr>
                        <a:t>, </a:t>
                      </a:r>
                      <a:r>
                        <a:rPr lang="uk-UA" sz="1800" b="1" spc="-50" dirty="0">
                          <a:effectLst/>
                          <a:latin typeface="Times New Roman" pitchFamily="18" charset="0"/>
                          <a:cs typeface="Times New Roman" pitchFamily="18" charset="0"/>
                        </a:rPr>
                        <a:t>	</a:t>
                      </a:r>
                      <a:r>
                        <a:rPr lang="uk-UA" sz="1800" b="1" dirty="0" smtClean="0">
                          <a:effectLst/>
                          <a:latin typeface="Times New Roman" pitchFamily="18" charset="0"/>
                          <a:cs typeface="Times New Roman" pitchFamily="18" charset="0"/>
                        </a:rPr>
                        <a:t>О. </a:t>
                      </a:r>
                      <a:r>
                        <a:rPr lang="uk-UA" sz="1800" b="1" dirty="0">
                          <a:effectLst/>
                          <a:latin typeface="Times New Roman" pitchFamily="18" charset="0"/>
                          <a:cs typeface="Times New Roman" pitchFamily="18" charset="0"/>
                        </a:rPr>
                        <a:t>М. </a:t>
                      </a:r>
                      <a:r>
                        <a:rPr lang="uk-UA" sz="1800" b="1" dirty="0" err="1">
                          <a:effectLst/>
                          <a:latin typeface="Times New Roman" pitchFamily="18" charset="0"/>
                          <a:cs typeface="Times New Roman" pitchFamily="18" charset="0"/>
                        </a:rPr>
                        <a:t>Дуфенюк</a:t>
                      </a:r>
                      <a:r>
                        <a:rPr lang="uk-UA" sz="1800" b="1" dirty="0">
                          <a:effectLst/>
                          <a:latin typeface="Times New Roman" pitchFamily="18" charset="0"/>
                          <a:cs typeface="Times New Roman" pitchFamily="18" charset="0"/>
                        </a:rPr>
                        <a:t> та ін.; за </a:t>
                      </a:r>
                      <a:r>
                        <a:rPr lang="uk-UA" sz="1800" b="1" dirty="0" err="1">
                          <a:effectLst/>
                          <a:latin typeface="Times New Roman" pitchFamily="18" charset="0"/>
                          <a:cs typeface="Times New Roman" pitchFamily="18" charset="0"/>
                        </a:rPr>
                        <a:t>заг</a:t>
                      </a:r>
                      <a:r>
                        <a:rPr lang="uk-UA" sz="1800" b="1" dirty="0">
                          <a:effectLst/>
                          <a:latin typeface="Times New Roman" pitchFamily="18" charset="0"/>
                          <a:cs typeface="Times New Roman" pitchFamily="18" charset="0"/>
                        </a:rPr>
                        <a:t>. ред. Є. В. </a:t>
                      </a:r>
                      <a:r>
                        <a:rPr lang="uk-UA" sz="1800" b="1" dirty="0" err="1">
                          <a:effectLst/>
                          <a:latin typeface="Times New Roman" pitchFamily="18" charset="0"/>
                          <a:cs typeface="Times New Roman" pitchFamily="18" charset="0"/>
                        </a:rPr>
                        <a:t>Пряхіна</a:t>
                      </a:r>
                      <a:r>
                        <a:rPr lang="uk-UA" sz="1800" b="1" dirty="0">
                          <a:effectLst/>
                          <a:latin typeface="Times New Roman" pitchFamily="18" charset="0"/>
                          <a:cs typeface="Times New Roman" pitchFamily="18" charset="0"/>
                        </a:rPr>
                        <a:t>. 4-те вид</a:t>
                      </a:r>
                      <a:r>
                        <a:rPr lang="uk-UA" sz="1800" b="1" dirty="0" smtClean="0">
                          <a:effectLst/>
                          <a:latin typeface="Times New Roman" pitchFamily="18" charset="0"/>
                          <a:cs typeface="Times New Roman" pitchFamily="18" charset="0"/>
                        </a:rPr>
                        <a:t>., перероб</a:t>
                      </a:r>
                      <a:r>
                        <a:rPr lang="uk-UA" sz="1800" b="1" dirty="0">
                          <a:effectLst/>
                          <a:latin typeface="Times New Roman" pitchFamily="18" charset="0"/>
                          <a:cs typeface="Times New Roman" pitchFamily="18" charset="0"/>
                        </a:rPr>
                        <a:t>. і </a:t>
                      </a:r>
                      <a:r>
                        <a:rPr lang="uk-UA" sz="1800" b="1" dirty="0" err="1">
                          <a:effectLst/>
                          <a:latin typeface="Times New Roman" pitchFamily="18" charset="0"/>
                          <a:cs typeface="Times New Roman" pitchFamily="18" charset="0"/>
                        </a:rPr>
                        <a:t>допов</a:t>
                      </a:r>
                      <a:r>
                        <a:rPr lang="uk-UA" sz="1800" b="1" dirty="0">
                          <a:effectLst/>
                          <a:latin typeface="Times New Roman" pitchFamily="18" charset="0"/>
                          <a:cs typeface="Times New Roman" pitchFamily="18" charset="0"/>
                        </a:rPr>
                        <a:t>. Львів : Львівський державний університет внутрішніх справ, 2023. 820 с.</a:t>
                      </a:r>
                      <a:endParaRPr lang="ru-RU" sz="1800" b="1" dirty="0">
                        <a:effectLst/>
                        <a:latin typeface="Times New Roman" pitchFamily="18" charset="0"/>
                        <a:cs typeface="Times New Roman" pitchFamily="18" charset="0"/>
                      </a:endParaRPr>
                    </a:p>
                    <a:p>
                      <a:pPr marL="360000" marR="292100" indent="468000" algn="just">
                        <a:lnSpc>
                          <a:spcPct val="100000"/>
                        </a:lnSpc>
                        <a:spcBef>
                          <a:spcPts val="300"/>
                        </a:spcBef>
                        <a:spcAft>
                          <a:spcPts val="0"/>
                        </a:spcAft>
                      </a:pPr>
                      <a:r>
                        <a:rPr lang="uk-UA" sz="1800" dirty="0" smtClean="0">
                          <a:effectLst/>
                          <a:latin typeface="Times New Roman" pitchFamily="18" charset="0"/>
                          <a:cs typeface="Times New Roman" pitchFamily="18" charset="0"/>
                        </a:rPr>
                        <a:t>Видання </a:t>
                      </a:r>
                      <a:r>
                        <a:rPr lang="uk-UA" sz="1800" dirty="0">
                          <a:effectLst/>
                          <a:latin typeface="Times New Roman" pitchFamily="18" charset="0"/>
                          <a:cs typeface="Times New Roman" pitchFamily="18" charset="0"/>
                        </a:rPr>
                        <a:t>підготовлено відповідно до програми навчальної дисципліни «Криміналістика». Відображено сучасний стан і перспективи розвитку вітчизня­ної криміналістики з урахуванням положень Кримінального процесуального ко­дексу України 2012 р. і внесених до нього змін. Викладено теоретичні основи криміналістики, розкрито питання, що стосуються криміналістичної техніки та окремих її галузей, висвітлено зміст криміналістичної тактики, розглянуто по­ложення методики розслідування окремих видів кримінальних правопорушень.</a:t>
                      </a:r>
                      <a:endParaRPr lang="ru-RU" sz="1800" dirty="0">
                        <a:effectLst/>
                        <a:latin typeface="Times New Roman" pitchFamily="18" charset="0"/>
                        <a:cs typeface="Times New Roman" pitchFamily="18" charset="0"/>
                      </a:endParaRPr>
                    </a:p>
                    <a:p>
                      <a:pPr marL="360000" marR="292100" indent="468000" algn="just">
                        <a:lnSpc>
                          <a:spcPct val="100000"/>
                        </a:lnSpc>
                        <a:spcBef>
                          <a:spcPts val="300"/>
                        </a:spcBef>
                        <a:spcAft>
                          <a:spcPts val="915"/>
                        </a:spcAft>
                      </a:pPr>
                      <a:r>
                        <a:rPr lang="uk-UA" sz="1800" dirty="0">
                          <a:effectLst/>
                          <a:latin typeface="Times New Roman" pitchFamily="18" charset="0"/>
                          <a:cs typeface="Times New Roman" pitchFamily="18" charset="0"/>
                        </a:rPr>
                        <a:t>Для курсантів, студентів, слухачів, аспірантів, ад'юнктів та викладачів вишів і факультетів юридичної спрямованості усіх форм навчання, а також працівників правоохоронних органів</a:t>
                      </a:r>
                      <a:r>
                        <a:rPr lang="uk-UA" sz="1800" dirty="0" smtClean="0">
                          <a:effectLst/>
                          <a:latin typeface="Times New Roman" pitchFamily="18" charset="0"/>
                          <a:cs typeface="Times New Roman" pitchFamily="18" charset="0"/>
                        </a:rPr>
                        <a:t>.</a:t>
                      </a:r>
                      <a:endParaRPr lang="ru-RU" sz="1800" dirty="0">
                        <a:effectLst/>
                        <a:latin typeface="Times New Roman" pitchFamily="18" charset="0"/>
                        <a:cs typeface="Times New Roman" pitchFamily="18" charset="0"/>
                      </a:endParaRPr>
                    </a:p>
                  </a:txBody>
                  <a:tcPr>
                    <a:solidFill>
                      <a:schemeClr val="bg1"/>
                    </a:solidFill>
                  </a:tcPr>
                </a:tc>
              </a:tr>
            </a:tbl>
          </a:graphicData>
        </a:graphic>
      </p:graphicFrame>
      <p:sp>
        <p:nvSpPr>
          <p:cNvPr id="3" name="Rectangle 3"/>
          <p:cNvSpPr>
            <a:spLocks noChangeArrowheads="1"/>
          </p:cNvSpPr>
          <p:nvPr/>
        </p:nvSpPr>
        <p:spPr bwMode="auto">
          <a:xfrm>
            <a:off x="4581525" y="1981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83445215"/>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293</TotalTime>
  <Words>2636</Words>
  <Application>Microsoft Office PowerPoint</Application>
  <PresentationFormat>Широкоэкранный</PresentationFormat>
  <Paragraphs>94</Paragraphs>
  <Slides>23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23</vt:i4>
      </vt:variant>
    </vt:vector>
  </HeadingPairs>
  <TitlesOfParts>
    <vt:vector size="30" baseType="lpstr">
      <vt:lpstr>Arial</vt:lpstr>
      <vt:lpstr>Century Gothic</vt:lpstr>
      <vt:lpstr>Microsoft Sans Serif</vt:lpstr>
      <vt:lpstr>Sylfaen</vt:lpstr>
      <vt:lpstr>Times New Roman</vt:lpstr>
      <vt:lpstr>Wingdings 3</vt:lpstr>
      <vt:lpstr>Легкий дым</vt:lpstr>
      <vt:lpstr>Нові надходження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Нові надходження </dc:title>
  <dc:creator>User</dc:creator>
  <cp:lastModifiedBy>User</cp:lastModifiedBy>
  <cp:revision>22</cp:revision>
  <dcterms:created xsi:type="dcterms:W3CDTF">2025-01-08T12:45:23Z</dcterms:created>
  <dcterms:modified xsi:type="dcterms:W3CDTF">2025-01-09T09:36:06Z</dcterms:modified>
</cp:coreProperties>
</file>