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3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1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76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444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5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527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3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6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3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7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4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5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2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5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3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3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3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846" y="333375"/>
            <a:ext cx="11560629" cy="151629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Нові</a:t>
            </a:r>
            <a:r>
              <a:rPr lang="ru-RU" sz="8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8000" b="1" dirty="0" err="1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надходження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73" y="1845173"/>
            <a:ext cx="10299473" cy="34561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до </a:t>
            </a:r>
            <a:r>
              <a:rPr lang="ru-RU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бібліотеки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Дніпровського</a:t>
            </a: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державного </a:t>
            </a:r>
            <a:r>
              <a:rPr lang="ru-RU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університету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внутрішніх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справ</a:t>
            </a:r>
          </a:p>
          <a:p>
            <a:pPr algn="ctr"/>
            <a:endParaRPr lang="ru-RU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3721" y="6874736"/>
            <a:ext cx="11560629" cy="12546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ІІІ квартал 2024 року</a:t>
            </a:r>
            <a:endParaRPr lang="ru-RU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ru-RU" sz="6600" b="1" dirty="0" smtClean="0">
                <a:ln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6600" b="1" dirty="0" smtClean="0">
                <a:ln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7545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" y="512064"/>
            <a:ext cx="4031383" cy="554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69865"/>
              </p:ext>
            </p:extLst>
          </p:nvPr>
        </p:nvGraphicFramePr>
        <p:xfrm>
          <a:off x="4943475" y="512064"/>
          <a:ext cx="6810375" cy="585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0375"/>
              </a:tblGrid>
              <a:tr h="3614738">
                <a:tc>
                  <a:txBody>
                    <a:bodyPr/>
                    <a:lstStyle/>
                    <a:p>
                      <a:pPr marL="360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Лідерство та комунікації в організації: навчальний посібник /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упоряд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 Я.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Михаліцька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М. Р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Яцик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Львів : Львівський державний університет внутрішніх справ, 2024. 512 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2921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Видання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підготовлено для методичного забезпечення навчальної дисципліни «Лідерство та комунікації в організації». Навчальний матеріал подано у схемах, таблицях, доповнено термінологічним словником, рекомендованою літературою, тестами, питаннями для самоперевірки, ситуаційними вправами, діловими іграми, завданнями, тренінгами з метою оволодіння вміннями та професійними </a:t>
                      </a:r>
                      <a:r>
                        <a:rPr lang="uk-UA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компете­нтностями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пов'язаними із ефективною побудовою командної роботи і комуніка­ціями, здатністю формувати лідерські якості та демонструвати їх у процесі управ­ління людьми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60000" marR="292100" lvl="0" indent="468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Для здобувачів освітнього ступеня «Магістр» у галузі знань 07 «Управління та адміністрування» спеціальності 073 «Менеджмент», які навчаються за освітньо-професійною програмою «Управління та безпека організації», та всіх, хто цікавиться питаннями лідерства та комунікаціями в організації.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91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" y="566928"/>
            <a:ext cx="3941444" cy="55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42163"/>
              </p:ext>
            </p:extLst>
          </p:nvPr>
        </p:nvGraphicFramePr>
        <p:xfrm>
          <a:off x="4852459" y="713041"/>
          <a:ext cx="7000875" cy="530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0875"/>
              </a:tblGrid>
              <a:tr h="3614738">
                <a:tc>
                  <a:txBody>
                    <a:bodyPr/>
                    <a:lstStyle/>
                    <a:p>
                      <a:pPr marL="360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Адміністративно-юрисдикційна діяльність поліції: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посіб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авт.;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ред. 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Ю.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Назара.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Львів: Львівський державний університет внутрішніх справ, 2024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396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1651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Висвітлено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основні положення законодавства України, що регу­лює адміністративно-юрисдикційну діяльність поліції. Зосереджено ува­гу на адміністративно-юрисдикційній діяльності Національної поліції України щодо розгляду та вирішення звернень громадян, застосування дис­циплінарних стягнень і заохочень. Розкрито адміністративно-юрисдикційну діяльність Національної поліції щодо провадження у справах про адмініс­тративні правопорушення та заходи забезпечення провадження. </a:t>
                      </a:r>
                      <a:endParaRPr lang="uk-UA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165100" lvl="0" indent="468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Для здобувачів вищої освіти та науково-педагогічних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працівникі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 закладів вищої освіти зі специфічними умовами навчання, в яких здійснюється підготовка кадрів для Міністерства внутрішніх справ України та Національної поліції, практичних працівників поліцейських підрозділів, а також усіх, хто цікавиться адміністративно-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юрисдикційкою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 діяльністю поліції.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37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48020"/>
              </p:ext>
            </p:extLst>
          </p:nvPr>
        </p:nvGraphicFramePr>
        <p:xfrm>
          <a:off x="4953000" y="1499617"/>
          <a:ext cx="6867525" cy="393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7525"/>
              </a:tblGrid>
              <a:tr h="3614738">
                <a:tc>
                  <a:txBody>
                    <a:bodyPr/>
                    <a:lstStyle/>
                    <a:p>
                      <a:pPr marL="360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-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Нормотворча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діяльність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посіб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авт.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за ред. В. В. Шишка. Львів : Львівський державний університет внутрішніх справ, 2024. 400 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2286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Розроблено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відповідно до програми навчальної дисципліни «Нормотворча діяльність». Розкрито суть, основні стандарти та прин­ципи </a:t>
                      </a:r>
                      <a:r>
                        <a:rPr lang="uk-UA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нормотворчості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Проаналізовано інституційні та конвенцій­ні механізми нормотворчої діяльності. Висвітлено особливості ство­рення нормативно-правових актів різними державними органами. Приділено увагу питанням експертизи нормативно-правових актів та нормотворчої юридичної техніки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60000" marR="228600" lvl="0" indent="468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Для здобувачів вищої освіти, які навчаються за спеціальністю «Право» а також викладачів, практичних працівників і всіх, хто ціка­виться питаннями теорії права.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imag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768097"/>
            <a:ext cx="3887717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0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58369"/>
            <a:ext cx="3955431" cy="535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6569"/>
              </p:ext>
            </p:extLst>
          </p:nvPr>
        </p:nvGraphicFramePr>
        <p:xfrm>
          <a:off x="5038726" y="714948"/>
          <a:ext cx="6886574" cy="5576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6574"/>
              </a:tblGrid>
              <a:tr h="5576124">
                <a:tc>
                  <a:txBody>
                    <a:bodyPr/>
                    <a:lstStyle/>
                    <a:p>
                      <a:pPr marL="360000" marR="342900" indent="46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Типові помилки під час застосування поліцейських заходів примусу: на основі аналізу судової практики: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наук.-практ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посіб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/ Ю. Б.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Ірха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О. І.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Бочек,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А. Мацько. Вінниця :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Нілан-ЛТД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2024. 308 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342900" indent="468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1305" algn="l"/>
                        </a:tabLs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посібнику розглянуто правові засади застосування поліцейських заходів примусу в Україні. Проаналізовано міжнародні стандарти, зарубіжний досвід та правові позиції Європейського суду з прав людини щодо застосування працівниками правоохоронних органів фізичного впливу (сили), спеціальних засобів та вогнепальної зброї. Виокремлено типові помилки під час застосування поліцейських заходів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примусу.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342900" indent="46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суддів, прокурорів, поліцейських, інших працівників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правоохоронних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органів, уповноважених на застосування фізичного впливу (сили), спеціальних засобів та вогнепальної зброї, науково-педагогічних та наукових працівників, здобувачів вищої освіти, а також усіх, хто цікавиться питаннями застосування поліцейських заходів примусу.</a:t>
                      </a: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38388" y="385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8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94944"/>
            <a:ext cx="4176522" cy="560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15227"/>
              </p:ext>
            </p:extLst>
          </p:nvPr>
        </p:nvGraphicFramePr>
        <p:xfrm>
          <a:off x="5295900" y="1862233"/>
          <a:ext cx="6381750" cy="3266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1750"/>
              </a:tblGrid>
              <a:tr h="3266502">
                <a:tc>
                  <a:txBody>
                    <a:bodyPr/>
                    <a:lstStyle/>
                    <a:p>
                      <a:pPr marL="360000" indent="46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Вербицька Х., Головач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Т., </a:t>
                      </a:r>
                      <a:r>
                        <a:rPr lang="uk-UA" sz="1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Посохова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 А. Українсько-англійський розмовник для працівників правоохоронних органів. </a:t>
                      </a:r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Ukrainian-English phrasebook for law enforcement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 officers</a:t>
                      </a:r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).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Львів : Львівський державний університет внутрішніх справ, 2024</a:t>
                      </a:r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.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156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с</a:t>
                      </a:r>
                      <a:r>
                        <a:rPr lang="uk-UA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ylfae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60000" indent="46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Розмовник містить широкий спектр лексичних одиниць і виразів, що охоплюють різні аспекти роботи працівників правоохоронних органів. Для правоохоронців різних сфер діяльності та здобувачів вищої освіти, які використовуватимуть англійську мову за професією в галузі правоохоронної діяльності та правознавства</a:t>
                      </a: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 marR="180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77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2" y="713231"/>
            <a:ext cx="3946398" cy="55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924831"/>
              </p:ext>
            </p:extLst>
          </p:nvPr>
        </p:nvGraphicFramePr>
        <p:xfrm>
          <a:off x="4876800" y="1007173"/>
          <a:ext cx="6877050" cy="530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7050"/>
              </a:tblGrid>
              <a:tr h="3614738">
                <a:tc>
                  <a:txBody>
                    <a:bodyPr/>
                    <a:lstStyle/>
                    <a:p>
                      <a:pPr marL="360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Рудий Т. В.,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Паранчук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Я. С.,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Сеник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 В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Алгоритмізація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програмування. Частина 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Модульне програмування :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посіб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Львів : Львівський державний університет внутрішніх справ, 2024. 176 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1905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Видання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підготовлено для того, щоб допомогти здобувачам вищої освіти опану­вати технології модульного програмування мовою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С++.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Наголошено на видатних можливостях вказівників, подано переваги та особливості організації динамічної пам’яті. Значну увагу надано типам даних користувача: структурам, об’єднанням, переліченням. Викладення теоретичного матеріалу супроводжується прикладами програмних кодів для аналізу самими користувачами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60000" marR="190500" lvl="0" indent="468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Для здобувачів першого (бакалаврського) рівня вищої освіти спеціальностей: 126 "Інформаційні системи та технології", 141 "Електроенергетика, електротехніка та електромеханіка", 152 "Метрологія та інформаційно-вимірювальна техніка", а також усіх бажаючих освоїти мову програмування С++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 marR="108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74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" y="569596"/>
            <a:ext cx="3888104" cy="564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92206"/>
              </p:ext>
            </p:extLst>
          </p:nvPr>
        </p:nvGraphicFramePr>
        <p:xfrm>
          <a:off x="4924425" y="1296353"/>
          <a:ext cx="6877050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7050"/>
              </a:tblGrid>
              <a:tr h="3614738">
                <a:tc>
                  <a:txBody>
                    <a:bodyPr/>
                    <a:lstStyle/>
                    <a:p>
                      <a:pPr marL="360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Інформаційний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бюлетень з проблем діяльності підрозділів 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Національної поліції /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голов.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ред. О. М.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Балинська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Львів : Львівський державний університет внутрішніх справ, 2024. 168 с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60000" marR="0" lvl="0" indent="468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Окреслено роль Національної поліції України у системі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суб’єктв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 забезпечення відшкодування шкоди довкіллю, завданої воєнною агресією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росії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. Акцентовано на проблемі незаконного обігу вогнепальної зброї та питаннях дозвільної системи для її використання. Запропоновано шляхи подолання прогалин у вітчизняному законодавстві, зокрема, наведено пропозиції до проекту Кримінального кодексу України. Оприлюднено рекомендації науково-практичних заходів з актуальних питань щодо підготовки фахівців для підрозділів Національної поліції, протидії торгівлі людьми і незаконній міграції, дотримання прав і свобод дитини в умовах воєнного стану тощо.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0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0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585217"/>
            <a:ext cx="3785616" cy="542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72886"/>
              </p:ext>
            </p:extLst>
          </p:nvPr>
        </p:nvGraphicFramePr>
        <p:xfrm>
          <a:off x="4791075" y="1188720"/>
          <a:ext cx="6924675" cy="420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4675"/>
              </a:tblGrid>
              <a:tr h="3614738">
                <a:tc>
                  <a:txBody>
                    <a:bodyPr/>
                    <a:lstStyle/>
                    <a:p>
                      <a:pPr marL="360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Розслідування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самовільного залишення військової частини : 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метод.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Д.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 Балобанова,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 С. Дейнека, А. 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І.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Кунтій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А. Я. Хитра. Львів : Львівський державний університет внутрішніх справ, 2024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52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1016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Висвітлено особливості розслідування самовільного залишення військової частини чи місця несення служби. Звертається увага на проблеми криміналь­но-правової кваліфікації суміжних злочинів, а також проведення окремих слідчих (розшукових) дій з метою доказування обставин учинення вказаного злочину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60000" marR="101600" lvl="0" indent="468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Для здобувачів вищої освіти закладів освіти відомчого підпорядкування і юридичних закладів вищої освіти Міністерства освіти і науки України, а також працівників органів досудового розслідування.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0000" marR="1016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44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1" y="640081"/>
            <a:ext cx="3844859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88086"/>
              </p:ext>
            </p:extLst>
          </p:nvPr>
        </p:nvGraphicFramePr>
        <p:xfrm>
          <a:off x="4733925" y="1032512"/>
          <a:ext cx="7058025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8025"/>
              </a:tblGrid>
              <a:tr h="3614738">
                <a:tc>
                  <a:txBody>
                    <a:bodyPr/>
                    <a:lstStyle/>
                    <a:p>
                      <a:pPr marL="360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-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Басиста І. В., </a:t>
                      </a:r>
                      <a:r>
                        <a:rPr lang="uk-UA" sz="1800" b="1" spc="-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Благута</a:t>
                      </a:r>
                      <a:r>
                        <a:rPr lang="uk-UA" sz="1800" b="1" spc="-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Р. І., Хитра А. Я</a:t>
                      </a:r>
                      <a:r>
                        <a:rPr lang="uk-UA" sz="1800" b="1" spc="-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Заходи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забезпечення кримінального провадження :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посіб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Львів : Львівський державний університет внутрішніх справ, 2024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200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1397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Розкрито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поняття, проаналізовано підстави, класифікацію, процесуальний порядок застосування заходів забезпечення кри­мінального провадження відповідно до вимог Кримінального про­цесуального кодексу України 2012 року. До розгляду запропоновано низку кримінальних процесуальних проблем, властивих діяльності із прийняття рішень про застосування заходів забезпечення кримі­нального провадження та впродовж виконання таких процесуальних рішень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60000" marR="139700" lvl="0" indent="468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Для здобувачів вищої освіти закладів освіти відомчого підпорядкування і юридичних закладів вищої освіти Міністерства освіти і науки України, а також тих, хто цікавиться кримінальним процесуальним правом України.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0000" marR="1397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6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" y="475488"/>
            <a:ext cx="4059936" cy="54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68093"/>
              </p:ext>
            </p:extLst>
          </p:nvPr>
        </p:nvGraphicFramePr>
        <p:xfrm>
          <a:off x="5010150" y="1123995"/>
          <a:ext cx="6838949" cy="420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949"/>
              </a:tblGrid>
              <a:tr h="3614738">
                <a:tc>
                  <a:txBody>
                    <a:bodyPr/>
                    <a:lstStyle/>
                    <a:p>
                      <a:pPr marL="360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Марій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Множинність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кримінальних правопорушень: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посіб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Львів : Львівський державний університет внутрішніх справ, 2024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92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1524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Викладено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теоретичний матеріал, тестові завдання для пере­вірки ступеня засвоєння здобувачами навчального матеріалу, зада­чі прикладної спрямованості для їх використання під час практич­них занять, питання для самоконтролю та список рекомендованої літератури. Навчальний матеріал з теми «Множинність криміналь­них правопорушень» подано на основі чинного Кримінального ко­дексу України, проекту нового Кримінального кодексу та сучасних наукових позицій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60000" marR="152400" lvl="0" indent="468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Для здобувачів вищої освіти юридичних спеціальносте науково-педагогічних працівників та всіх, хто цікавиться питан­нями кримінального права.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88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420624"/>
            <a:ext cx="4028928" cy="59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913"/>
              </p:ext>
            </p:extLst>
          </p:nvPr>
        </p:nvGraphicFramePr>
        <p:xfrm>
          <a:off x="4991101" y="700452"/>
          <a:ext cx="6829424" cy="530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9424"/>
              </a:tblGrid>
              <a:tr h="4526773">
                <a:tc>
                  <a:txBody>
                    <a:bodyPr/>
                    <a:lstStyle/>
                    <a:p>
                      <a:pPr marL="360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Михаліцька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Н., </a:t>
                      </a:r>
                      <a:r>
                        <a:rPr lang="uk-UA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Яцик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Управління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власним бізнесом :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посіб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у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схемах і таблицях. Львів : Львівський державний університет внутрішніх справ, 2024</a:t>
                      </a:r>
                      <a:r>
                        <a:rPr lang="uk-UA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480 </a:t>
                      </a: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1524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Акцентовано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особливостях набуття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компетентностей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щодо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започаткування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власної справи з метою ведення бізнесу та управління ним.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1524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Охоплено сім тем, які послідовно розкривають сутність і складові еле­менти організаційного забезпечення бізнесу, висвітлюють питання веден­ня власного бізнесу в контексті його правового та податкового регулювання, описують специфіку формування бізнес-комунікації та бізнес-культури, роз­глядають джерела формування можливостей розвитку конкурентних переваг власного бізнесу, обґрунтовують важливість бізнес-планування в управлінні власним бізнесом, характеризують інструменти управління бізнес-ризиками та зміцнення економічної безпеки. </a:t>
                      </a:r>
                      <a:endParaRPr lang="uk-UA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0" marR="1524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Sans Serif" pitchFamily="34" charset="0"/>
                          <a:cs typeface="Times New Roman" pitchFamily="18" charset="0"/>
                        </a:rPr>
                        <a:t>Для здобувачів вищої освіти економічних і юридичних спеціальностей закладів вищої освіти, підприємців та зацікавлених осіб.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Sylfae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49161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305</TotalTime>
  <Words>1346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Microsoft Sans Serif</vt:lpstr>
      <vt:lpstr>Sylfaen</vt:lpstr>
      <vt:lpstr>Times New Roman</vt:lpstr>
      <vt:lpstr>Wingdings 3</vt:lpstr>
      <vt:lpstr>Сектор</vt:lpstr>
      <vt:lpstr>Нові надходження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 надходження</dc:title>
  <dc:creator>User</dc:creator>
  <cp:lastModifiedBy>User</cp:lastModifiedBy>
  <cp:revision>21</cp:revision>
  <dcterms:created xsi:type="dcterms:W3CDTF">2025-01-08T12:55:51Z</dcterms:created>
  <dcterms:modified xsi:type="dcterms:W3CDTF">2025-01-09T09:41:40Z</dcterms:modified>
</cp:coreProperties>
</file>