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9312-6178-41E1-AC75-84EFC3E3429C}" type="datetimeFigureOut">
              <a:rPr lang="ru-RU" smtClean="0"/>
              <a:t>чт, 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52DA-266A-486B-8630-A5CAC14B9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9312-6178-41E1-AC75-84EFC3E3429C}" type="datetimeFigureOut">
              <a:rPr lang="ru-RU" smtClean="0"/>
              <a:t>чт, 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52DA-266A-486B-8630-A5CAC14B9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9312-6178-41E1-AC75-84EFC3E3429C}" type="datetimeFigureOut">
              <a:rPr lang="ru-RU" smtClean="0"/>
              <a:t>чт, 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52DA-266A-486B-8630-A5CAC14B961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9312-6178-41E1-AC75-84EFC3E3429C}" type="datetimeFigureOut">
              <a:rPr lang="ru-RU" smtClean="0"/>
              <a:t>чт, 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52DA-266A-486B-8630-A5CAC14B96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9312-6178-41E1-AC75-84EFC3E3429C}" type="datetimeFigureOut">
              <a:rPr lang="ru-RU" smtClean="0"/>
              <a:t>чт, 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52DA-266A-486B-8630-A5CAC14B9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9312-6178-41E1-AC75-84EFC3E3429C}" type="datetimeFigureOut">
              <a:rPr lang="ru-RU" smtClean="0"/>
              <a:t>чт, 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52DA-266A-486B-8630-A5CAC14B96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9312-6178-41E1-AC75-84EFC3E3429C}" type="datetimeFigureOut">
              <a:rPr lang="ru-RU" smtClean="0"/>
              <a:t>чт, 09.01.2025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52DA-266A-486B-8630-A5CAC14B9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9312-6178-41E1-AC75-84EFC3E3429C}" type="datetimeFigureOut">
              <a:rPr lang="ru-RU" smtClean="0"/>
              <a:t>чт, 09.01.2025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52DA-266A-486B-8630-A5CAC14B9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9312-6178-41E1-AC75-84EFC3E3429C}" type="datetimeFigureOut">
              <a:rPr lang="ru-RU" smtClean="0"/>
              <a:t>чт, 09.01.2025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52DA-266A-486B-8630-A5CAC14B9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9312-6178-41E1-AC75-84EFC3E3429C}" type="datetimeFigureOut">
              <a:rPr lang="ru-RU" smtClean="0"/>
              <a:t>чт, 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52DA-266A-486B-8630-A5CAC14B961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9312-6178-41E1-AC75-84EFC3E3429C}" type="datetimeFigureOut">
              <a:rPr lang="ru-RU" smtClean="0"/>
              <a:t>чт, 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52DA-266A-486B-8630-A5CAC14B96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9FB9312-6178-41E1-AC75-84EFC3E3429C}" type="datetimeFigureOut">
              <a:rPr lang="ru-RU" smtClean="0"/>
              <a:t>чт, 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C852DA-266A-486B-8630-A5CAC14B96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670472" cy="1347875"/>
          </a:xfrm>
        </p:spPr>
        <p:txBody>
          <a:bodyPr>
            <a:noAutofit/>
          </a:bodyPr>
          <a:lstStyle/>
          <a:p>
            <a:r>
              <a:rPr lang="ru-RU" sz="8000" b="1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Нові</a:t>
            </a:r>
            <a:r>
              <a:rPr lang="ru-RU" sz="8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надходження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136" y="2340473"/>
            <a:ext cx="7724605" cy="2744711"/>
          </a:xfrm>
        </p:spPr>
        <p:txBody>
          <a:bodyPr>
            <a:normAutofit/>
          </a:bodyPr>
          <a:lstStyle/>
          <a:p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до </a:t>
            </a:r>
            <a:r>
              <a:rPr lang="ru-RU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бібліотеки</a:t>
            </a: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r>
              <a:rPr lang="ru-RU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Дніпровського</a:t>
            </a:r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державного </a:t>
            </a:r>
            <a:r>
              <a:rPr lang="ru-RU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університету</a:t>
            </a: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r>
              <a:rPr lang="ru-RU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внутрішніх</a:t>
            </a:r>
            <a:r>
              <a:rPr lang="ru-RU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справ</a:t>
            </a:r>
          </a:p>
          <a:p>
            <a:endParaRPr lang="ru-RU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7173416"/>
            <a:ext cx="8670472" cy="10801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6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І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V</a:t>
            </a:r>
            <a:r>
              <a:rPr lang="uk-UA" sz="6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квартал 2024 року</a:t>
            </a:r>
            <a:endParaRPr lang="ru-RU" sz="60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6600" b="1" dirty="0" smtClean="0">
                <a:ln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6600" b="1" dirty="0" smtClean="0">
                <a:ln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3723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99008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841521"/>
              </p:ext>
            </p:extLst>
          </p:nvPr>
        </p:nvGraphicFramePr>
        <p:xfrm>
          <a:off x="3563888" y="1628800"/>
          <a:ext cx="5328592" cy="362712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328592"/>
              </a:tblGrid>
              <a:tr h="2838450">
                <a:tc>
                  <a:txBody>
                    <a:bodyPr/>
                    <a:lstStyle/>
                    <a:p>
                      <a:pPr marL="360000" marR="2159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Професійно-психологічна підготовка поліцейського :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посіб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/ А. М.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Гельбак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Молчанова,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В. Мухіна, Н. В.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Цумарєва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Київ: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Алерта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2024. 258 с.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2159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Навчальне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видання складається з восьми розділів, кожен з яких висвітлює питання щодо професійно-психологічної підготовки працівника і працівниці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поліції.</a:t>
                      </a:r>
                      <a:endParaRPr lang="uk-UA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215900" lvl="0" indent="4572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Посібник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може бути корисний як курсантам, які навчаються в закладах вищої освіти зі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специфічними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умовами навчання, так і викладачам, а також усім, хто цікавиться проблематикою психологічної підготовки та має бажання підвищити свій рівень психологічної культури.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ylfae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79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22579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084614"/>
              </p:ext>
            </p:extLst>
          </p:nvPr>
        </p:nvGraphicFramePr>
        <p:xfrm>
          <a:off x="3563888" y="1340768"/>
          <a:ext cx="5355794" cy="536448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355794"/>
              </a:tblGrid>
              <a:tr h="3614738">
                <a:tc>
                  <a:txBody>
                    <a:bodyPr/>
                    <a:lstStyle/>
                    <a:p>
                      <a:pPr marL="3600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Назимко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Є.С., Пономарьова Т.І.,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Лосич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С.В.,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Павліченко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В.М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Особливості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здійснення </a:t>
                      </a:r>
                      <a:r>
                        <a:rPr lang="uk-UA" sz="1800" b="1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правоохоронної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 на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деокупованих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територіях :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посіб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Київ: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Алерта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2024. 242 с.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1270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навчальному посібнику визначено організаційно-правові та процесуальні засади забезпечення правоохоронної діяльності на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деокупованих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територіях.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Деталізовано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особливості розбудови архітектури кримінологічного забезпечення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деокупованих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територій, проаналізовано особливості застосування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технології </a:t>
                      </a:r>
                      <a:r>
                        <a:rPr lang="en-US" sz="16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OSINT</a:t>
                      </a:r>
                      <a:r>
                        <a:rPr lang="ru-RU" sz="1600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 час розслідування кримінальних правопорушень, вчинених в умовах дії особливого правового режиму воєнного стану.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1270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Навчальний посібник розрахований на представників органів, які належать </a:t>
                      </a:r>
                      <a:r>
                        <a:rPr lang="uk-UA" sz="16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сил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безпеки, учених, здобувачів вищої освіти, а також усіх, хто </a:t>
                      </a:r>
                      <a:r>
                        <a:rPr lang="uk-UA" sz="16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цікавиться комплексними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проблемами здійснення правоохоронної діяльності </a:t>
                      </a:r>
                      <a:r>
                        <a:rPr lang="uk-UA" sz="16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uk-UA" sz="1600" spc="-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деокупованих</a:t>
                      </a:r>
                      <a:r>
                        <a:rPr lang="uk-UA" sz="16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spc="-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територіях.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ylfae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82391" y="-84545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7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38437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401646"/>
              </p:ext>
            </p:extLst>
          </p:nvPr>
        </p:nvGraphicFramePr>
        <p:xfrm>
          <a:off x="3851920" y="1238359"/>
          <a:ext cx="5040561" cy="551688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040561"/>
              </a:tblGrid>
              <a:tr h="3614738">
                <a:tc>
                  <a:txBody>
                    <a:bodyPr/>
                    <a:lstStyle/>
                    <a:p>
                      <a:pPr marL="3600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Школенко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Л.М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Господарське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: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посіб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Київ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Алерта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2024. 390 с.</a:t>
                      </a:r>
                    </a:p>
                    <a:p>
                      <a:pPr marL="360000" marR="1905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Навчальний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посібник підготовлений із використанням нормативних актів станом на 01 листопада 2023 р. Висвітлює основні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теми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інститути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господарського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загальної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частини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(поняття господарського права, господарські правовідносини, господарське законодавство, суб’єкти господарських правовідносин, господарські зобов’язання, господарсько-правова відповідальність, правове регулювання банкрутства, захист прав та законних інтересів суб’єктів господарювання) та особливої частини (економічна конкуренція, приватизація, цінні папери, окремі галузі господарської діяльності, зовнішньоекономічна діяльність). 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1905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Призначений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для здобувачів вищої освіти та викладачів навчальних закладів, а також всіх то застосовує у своїй діяльності норми господарського законодавства або цікавиться питаннями господарського права.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ylfae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47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9"/>
            <a:ext cx="331236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503635"/>
              </p:ext>
            </p:extLst>
          </p:nvPr>
        </p:nvGraphicFramePr>
        <p:xfrm>
          <a:off x="3779912" y="1412776"/>
          <a:ext cx="5112568" cy="536448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112568"/>
              </a:tblGrid>
              <a:tr h="3614738">
                <a:tc>
                  <a:txBody>
                    <a:bodyPr/>
                    <a:lstStyle/>
                    <a:p>
                      <a:pPr marL="360000" marR="1270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Вітвіцький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С.,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Веселов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Ю.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Нестеренко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 М., </a:t>
                      </a:r>
                      <a:r>
                        <a:rPr lang="uk-UA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Єпринцев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uk-UA" sz="1800" b="1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Військові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адміністративні правопорушення : наук.-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комент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Харків : Право, 2024.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1270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пропонованому науково-практичному коментарі подано постатейний аналіз чинної редакції глави 13-Б Кодексу України про адміністративні правопорушення з урахуванням останніх змін і доповнень. Особливу увагу приділено складам вій­ськових адміністративних правопорушень, що зазнали змін, а також тим складам правопорушень, стосовно яких у судовій практиці виникає чимала кількість спір­них питань щодо їх правильної кваліфікації. 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127000" indent="468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Розраховано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на суддів, прокурорів, адвокатів, уповноважених посадових осіб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органів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військового управління та Військової служби правопорядку у Збройних Си­лах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України, студентів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, аспірантів, викладачів юридичних спеціальностей закладів вищої освіти тощо.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56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8682"/>
            <a:ext cx="3096344" cy="49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297062"/>
              </p:ext>
            </p:extLst>
          </p:nvPr>
        </p:nvGraphicFramePr>
        <p:xfrm>
          <a:off x="3635897" y="1197864"/>
          <a:ext cx="5256584" cy="487680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256584"/>
              </a:tblGrid>
              <a:tr h="3614738">
                <a:tc>
                  <a:txBody>
                    <a:bodyPr/>
                    <a:lstStyle/>
                    <a:p>
                      <a:pPr marL="360000" marR="101600"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 </a:t>
                      </a:r>
                      <a:r>
                        <a:rPr lang="uk-UA" sz="1800" b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Національної поліції у сфері дозвільної системи : </a:t>
                      </a:r>
                      <a:r>
                        <a:rPr lang="uk-UA" sz="1800" b="1" u="none" strike="noStrike" spc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</a:t>
                      </a:r>
                      <a:r>
                        <a:rPr lang="uk-UA" sz="1800" b="1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1" u="none" strike="noStrike" spc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посіб</a:t>
                      </a:r>
                      <a:r>
                        <a:rPr lang="uk-UA" sz="1800" b="1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Д. В. </a:t>
                      </a:r>
                      <a:r>
                        <a:rPr lang="uk-UA" sz="1800" b="1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Кіблик</a:t>
                      </a:r>
                      <a:r>
                        <a:rPr lang="uk-UA" sz="1800" b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Ю. М. Ковальчук, О. М. </a:t>
                      </a:r>
                      <a:r>
                        <a:rPr lang="uk-UA" sz="1800" b="1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Мердова</a:t>
                      </a:r>
                      <a:r>
                        <a:rPr lang="uk-UA" sz="1800" b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ін. Кропивницький; Харків ; </a:t>
                      </a:r>
                      <a:r>
                        <a:rPr lang="uk-UA" sz="1800" b="1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ДонДУВС</a:t>
                      </a:r>
                      <a:r>
                        <a:rPr lang="uk-UA" sz="1800" b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Факт, 2024. 220 с.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101600"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Посібник </a:t>
                      </a:r>
                      <a:r>
                        <a:rPr lang="uk-UA" sz="16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містить теоретичний матеріал, питання для самоконтролю, теми доповідей, тестові та практичні завдання.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101600"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Навчальний посібник призначений для здобувачів вищої освіти закладів вищої освіти зі специфічними умовами навчання, які здійснюють підготовку поліцейських, науково-педагогічних працівників, практичних працівників Національної поліції України, а також усіх, хто цікавиться питаннями контролю за обігом зброї.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101600"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Навчальний посібник підготовлено на підставі чинного законодавства України та структури Національної поліції України станом на 01 квітня 2024 року.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Sans Serif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68091" y="36263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1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168352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038259"/>
              </p:ext>
            </p:extLst>
          </p:nvPr>
        </p:nvGraphicFramePr>
        <p:xfrm>
          <a:off x="3635896" y="1628800"/>
          <a:ext cx="5328592" cy="478536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328592"/>
              </a:tblGrid>
              <a:tr h="4207756">
                <a:tc>
                  <a:txBody>
                    <a:bodyPr/>
                    <a:lstStyle/>
                    <a:p>
                      <a:pPr marL="3600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Федчак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І. А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Концептуальні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основи та науково-практичні аспекти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проактивних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моделей правоохоронної діяльності : монографія. Львів : Львівський державний університет внутрішніх справ, 2024. 628 с.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2794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Досліджено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процеси трансформації зарубіжного досвіду реалізації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проактивних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моделей правоохоронної діяльності.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2794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огляду на роль кримінальної аналітичної діяльності, наведено можливості та значення кримінального аналізу в реалізації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проактивних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моделей та концепцій правоохоронної діяльності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60000" marR="279400" lvl="0" indent="4572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керівників і практичних співробітників підрозділів Національної поліції,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Служби безпеки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України, Національного антикорупційного бюро України, Державного бюро розслідувань, прокуратури України, а також науково-педагогічних працівників,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здобувачів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вищої освіти юридичного профілю.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ylfae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67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0219"/>
            <a:ext cx="3168352" cy="497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9429"/>
              </p:ext>
            </p:extLst>
          </p:nvPr>
        </p:nvGraphicFramePr>
        <p:xfrm>
          <a:off x="3707904" y="1628800"/>
          <a:ext cx="5112568" cy="441960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112568"/>
              </a:tblGrid>
              <a:tr h="3614738">
                <a:tc>
                  <a:txBody>
                    <a:bodyPr/>
                    <a:lstStyle/>
                    <a:p>
                      <a:pPr marL="3600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Шостак І.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О.,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Мердов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Формування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культури здоров’я курсантів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закладів вищої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освіти із специфічними умовами навчання, які здійснюють підготовку поліцейських: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монографія.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 : Факт, 2024. 196 с.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2159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Монографію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присвячено дослідженню проблеми форму­вання культури здоров’я курсантів закладів вищої освіти із специфічними умовами навчання, які здійснюють підготовку поліцейських.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Видання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адресоване науково-педагогічним та педагогічним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працівникам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, здобувачам вищої освіти закладів вищої освіти із специфічними умовами навчання, які здійснюють підготовку по­ліцейських, та всім, хто цікавиться питаннями формування куль­тури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ylfaen" pitchFamily="18" charset="0"/>
                          <a:cs typeface="Times New Roman" panose="02020603050405020304" pitchFamily="18" charset="0"/>
                        </a:rPr>
                        <a:t>здоров’я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здобувачів вищої освіти.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ylfae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26457" y="5011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0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1" y="992188"/>
            <a:ext cx="3099816" cy="481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915917"/>
              </p:ext>
            </p:extLst>
          </p:nvPr>
        </p:nvGraphicFramePr>
        <p:xfrm>
          <a:off x="3491880" y="1556792"/>
          <a:ext cx="5400599" cy="505968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400599"/>
              </a:tblGrid>
              <a:tr h="3000375">
                <a:tc>
                  <a:txBody>
                    <a:bodyPr/>
                    <a:lstStyle/>
                    <a:p>
                      <a:pPr marL="3600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Кадала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В., Гузенко О. П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Митне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право: </a:t>
                      </a:r>
                      <a:r>
                        <a:rPr lang="uk-UA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посіб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Львів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Видавництво «Магнолія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2006», 2024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 с.</a:t>
                      </a:r>
                    </a:p>
                    <a:p>
                      <a:pPr marL="360000" marR="1143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Навчальний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посібник підготовлений відповідно до програми дисципліни «Митне право».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кожної теми дисципліни включено методичні вказівки до її вивчення, контрольні питання для самоперевірки знань, напрямки наукових досліджень, тестові й проблемно-дискусійні питання. Посібник містить також глосарій основних термінів та понятійних категорій, які сприяють більш по­глибленому розумінню окремих положень тем дисципліни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60000" marR="114300" lvl="0" indent="4572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Посібник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розрахований на здобувачів вищої освіти й аспірантів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юридич­них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спеціальностей закладів вищої освіти, які вивчають курс «Митне право». Ви­дання маже бути корисним для фахівців митних органів України, юрисконсультів,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ylfaen" pitchFamily="18" charset="0"/>
                          <a:cs typeface="Times New Roman" panose="02020603050405020304" pitchFamily="18" charset="0"/>
                        </a:rPr>
                        <a:t>адвокатів,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аудиторів, науковців, суб'єктів підприємницької діяльності та всіх, хто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ylfaen" pitchFamily="18" charset="0"/>
                          <a:cs typeface="Times New Roman" panose="02020603050405020304" pitchFamily="18" charset="0"/>
                        </a:rPr>
                        <a:t>цікавиться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ylfaen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питаннями правових аспектів діяльності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митниць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ylfae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49029" y="807522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5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09634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86085"/>
              </p:ext>
            </p:extLst>
          </p:nvPr>
        </p:nvGraphicFramePr>
        <p:xfrm>
          <a:off x="3563888" y="1556792"/>
          <a:ext cx="5328592" cy="463296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328592"/>
              </a:tblGrid>
              <a:tr h="3257550">
                <a:tc>
                  <a:txBody>
                    <a:bodyPr/>
                    <a:lstStyle/>
                    <a:p>
                      <a:pPr marL="3600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Захарченко А. М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Алфьоров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 М.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Обмеження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на свободу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мирних зібрань під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дії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военного стану :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наук. нарис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Одеса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Видавництво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Юридика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2024.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</a:t>
                      </a:r>
                    </a:p>
                    <a:p>
                      <a:pPr marL="360000" marR="2032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науковому нарисі досліджено основні питання щодо обмеження права на свободу мирних зібрань під час дії воєнного стану.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Акцентовано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увагу на проблемах реалізації адміністративної відповідальності за порушення порядку організації і проведення мирних зібрань під час дії воєнного стану. </a:t>
                      </a:r>
                      <a:endParaRPr lang="uk-UA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2032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Науковий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нарис може становити інтерес для суб’єктів нормотворчої діяльності,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праців­ників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державних органів, що забезпечують запровадження та здійснення заходів правового режиму воєнного стану, викладачів, аспірантів та студентів закладів вищої освіти юридич­ного профілю.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60000" marR="2032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Sylfae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34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09289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55248"/>
              </p:ext>
            </p:extLst>
          </p:nvPr>
        </p:nvGraphicFramePr>
        <p:xfrm>
          <a:off x="3707904" y="1556792"/>
          <a:ext cx="5184576" cy="368808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184576"/>
              </a:tblGrid>
              <a:tr h="2933700">
                <a:tc>
                  <a:txBody>
                    <a:bodyPr/>
                    <a:lstStyle/>
                    <a:p>
                      <a:pPr marL="360000" marR="1270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Застосування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поліграфування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uk-UA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внутрішньослужбовій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 поліцейських та державних службовців :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метод. </a:t>
                      </a:r>
                      <a:r>
                        <a:rPr lang="uk-UA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/ </a:t>
                      </a:r>
                      <a:r>
                        <a:rPr lang="uk-UA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</a:t>
                      </a:r>
                      <a:r>
                        <a:rPr lang="uk-UA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упоряд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Цуцкірідзе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Одерій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Бурлака та ін. Київ. 2024. 112 с.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1270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основі узагальнення результатів наукових та практич­них досліджень, розглянуто застосування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поліграфування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внутрішньослужбовій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діяльності поліцейських та держав­них службовців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60000" marR="1270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Методичні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рекомендації призначені для використання в практичній,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науково-дослідній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Sans Serif" pitchFamily="34" charset="0"/>
                          <a:cs typeface="Times New Roman" panose="02020603050405020304" pitchFamily="18" charset="0"/>
                        </a:rPr>
                        <a:t>діяльності та навчальному процесі.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ylfae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56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1821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520333"/>
              </p:ext>
            </p:extLst>
          </p:nvPr>
        </p:nvGraphicFramePr>
        <p:xfrm>
          <a:off x="3851920" y="1569435"/>
          <a:ext cx="5040560" cy="484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0"/>
              </a:tblGrid>
              <a:tr h="2981325">
                <a:tc>
                  <a:txBody>
                    <a:bodyPr/>
                    <a:lstStyle/>
                    <a:p>
                      <a:pPr marL="360000" marR="215900"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Кримінологічні дослідження : збірник наук, праць. Вип. 14 : </a:t>
                      </a:r>
                      <a:r>
                        <a:rPr lang="uk-UA" sz="1800" b="1" i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Жертви злочинів у час війни: соціально-гуманітарний, кримінологічний та правовий виміри </a:t>
                      </a:r>
                      <a:r>
                        <a:rPr lang="uk-UA" sz="1800" b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[гол. ред. В. Поклад, канд. філос. наук] ; Донецький </a:t>
                      </a:r>
                      <a:r>
                        <a:rPr lang="uk-UA" sz="1800" b="1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</a:t>
                      </a:r>
                      <a:r>
                        <a:rPr lang="uk-UA" sz="1800" b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1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універ</a:t>
                      </a:r>
                      <a:r>
                        <a:rPr lang="uk-UA" sz="1800" b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внутр. справ. </a:t>
                      </a:r>
                      <a:r>
                        <a:rPr lang="uk-UA" sz="1800" b="1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</a:t>
                      </a:r>
                      <a:r>
                        <a:rPr lang="uk-UA" sz="1800" b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ВД </a:t>
                      </a:r>
                      <a:r>
                        <a:rPr lang="uk-UA" sz="1800" b="1" u="none" strike="noStrike" spc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Дакор</a:t>
                      </a:r>
                      <a:r>
                        <a:rPr lang="uk-UA" sz="1800" b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2024. </a:t>
                      </a:r>
                      <a:r>
                        <a:rPr lang="uk-UA" sz="1800" b="1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</a:t>
                      </a:r>
                      <a:r>
                        <a:rPr lang="uk-UA" sz="1800" b="1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215900"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Збірник </a:t>
                      </a:r>
                      <a:r>
                        <a:rPr lang="uk-UA" sz="16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містить доповіді й наукові статті, представлені на міжвузівській науково-практичній конференції «Жертви злочинів у час війни: соціально- гуманітарний, кримінологічний та правовий виміри» (м. Івано-Франківськ, 27 жовтня 2023 року), роботи учасників конкурсу кримінологічних досліджень молодих учених (2023 р.) та інші наукові праці. </a:t>
                      </a:r>
                      <a:endParaRPr lang="uk-UA" sz="1600" u="none" strike="noStrike" spc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215900"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Збірник </a:t>
                      </a:r>
                      <a:r>
                        <a:rPr lang="uk-UA" sz="16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розрахований на вчених, ад’юнктів, аспірантів, курсантів і студентів, а також тих, хто зацікавлений у дослідженні причин і умов злочинності та заходів </a:t>
                      </a:r>
                      <a:r>
                        <a:rPr lang="uk-UA" sz="16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попередження.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Sans Serif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43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9" y="908721"/>
            <a:ext cx="319298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71406"/>
              </p:ext>
            </p:extLst>
          </p:nvPr>
        </p:nvGraphicFramePr>
        <p:xfrm>
          <a:off x="3635896" y="1340768"/>
          <a:ext cx="5256584" cy="441960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256584"/>
              </a:tblGrid>
              <a:tr h="3581400">
                <a:tc>
                  <a:txBody>
                    <a:bodyPr/>
                    <a:lstStyle/>
                    <a:p>
                      <a:pPr marL="360000" marR="2032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Ладіна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С., Веселов М. Ю., Веселова Л. Ю.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Юридична відповідальність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приватного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нотаріуса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 адміністративного законодавства України : монографія.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Київ: ВД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Дакор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2024. 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2032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Монографія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 однією з комплексних наукових праць, в якій на доктри­нальному рівні досліджено правове регулювання юридичної відповідальності приватного нотаріуса за адміністративним законодавством України, а також вироблено науково обґрунтовані пропозиції стосовно вдосконалення правового регулювання у цій сфері.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2032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Видання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розраховане на викладачів і здобувачів закладів вищої юридичної освіти. Може бути корисним для удосконалення національної правової бази та покращення правозастосування.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Sylfae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7572" y="38009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5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2403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560366"/>
              </p:ext>
            </p:extLst>
          </p:nvPr>
        </p:nvGraphicFramePr>
        <p:xfrm>
          <a:off x="3707904" y="1556792"/>
          <a:ext cx="5184576" cy="457200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184576"/>
              </a:tblGrid>
              <a:tr h="3614738">
                <a:tc>
                  <a:txBody>
                    <a:bodyPr/>
                    <a:lstStyle/>
                    <a:p>
                      <a:pPr marL="3600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Озерна І. В.,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Пугаченко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О.Б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Основи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правових знань для економістів: </a:t>
                      </a:r>
                      <a:r>
                        <a:rPr lang="uk-UA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посіб</a:t>
                      </a:r>
                      <a:r>
                        <a:rPr lang="uk-UA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Київ: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Алерта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2024. 314 с.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177800" indent="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Навчальний </a:t>
                      </a:r>
                      <a:r>
                        <a:rPr lang="uk-UA" sz="16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посібник складено таким чином, щоб майбутній </a:t>
                      </a:r>
                      <a:r>
                        <a:rPr lang="uk-UA" sz="16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фахівець-економіст </a:t>
                      </a:r>
                      <a:r>
                        <a:rPr lang="uk-UA" sz="16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адекватно орієнтувався у правовому просторі: знав основи трудового, податкового, бюджетного, фінансового права та законодавства; </a:t>
                      </a:r>
                      <a:r>
                        <a:rPr lang="uk-UA" sz="1600" u="none" strike="noStrike" spc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</a:t>
                      </a:r>
                      <a:r>
                        <a:rPr lang="uk-UA" sz="1600" u="none" strike="noStrike" spc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u="none" strike="noStrike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вибудовував цивільно-правові відносини та засвоїв особливості їх нормативно-правового регулювання; опанував підстави та види юридичної відповідальності та способи захисту порушених прав.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 marR="177800" lvl="0" indent="4572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ylfaen" pitchFamily="18" charset="0"/>
                          <a:cs typeface="Times New Roman" panose="02020603050405020304" pitchFamily="18" charset="0"/>
                        </a:rPr>
                        <a:t>Навчальний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ylfaen" pitchFamily="18" charset="0"/>
                          <a:cs typeface="Times New Roman" panose="02020603050405020304" pitchFamily="18" charset="0"/>
                        </a:rPr>
                        <a:t>посібник призначений для студентів економічних і юридичних 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ylfaen" pitchFamily="18" charset="0"/>
                          <a:cs typeface="Times New Roman" panose="02020603050405020304" pitchFamily="18" charset="0"/>
                        </a:rPr>
                        <a:t>спеціальностей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ylfaen" pitchFamily="18" charset="0"/>
                          <a:cs typeface="Times New Roman" panose="02020603050405020304" pitchFamily="18" charset="0"/>
                        </a:rPr>
                        <a:t>, аспірантів, практикуючих економістів, юристів та всіх тих, хто цікавиться питаннями юридичного супроводу практичної діяльності в сфері економіки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ylfaen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Sans Serif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471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203</TotalTime>
  <Words>1485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Candara</vt:lpstr>
      <vt:lpstr>Microsoft Sans Serif</vt:lpstr>
      <vt:lpstr>Sylfaen</vt:lpstr>
      <vt:lpstr>Symbol</vt:lpstr>
      <vt:lpstr>Times New Roman</vt:lpstr>
      <vt:lpstr>Волна</vt:lpstr>
      <vt:lpstr>Нові надходження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Нові надходження </dc:title>
  <dc:creator>Zver</dc:creator>
  <cp:lastModifiedBy>User</cp:lastModifiedBy>
  <cp:revision>12</cp:revision>
  <dcterms:created xsi:type="dcterms:W3CDTF">2025-01-08T19:07:18Z</dcterms:created>
  <dcterms:modified xsi:type="dcterms:W3CDTF">2025-01-09T10:25:07Z</dcterms:modified>
</cp:coreProperties>
</file>