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74" r:id="rId2"/>
    <p:sldId id="273"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3" r:id="rId20"/>
    <p:sldId id="291" r:id="rId21"/>
    <p:sldId id="292" r:id="rId2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3" d="100"/>
          <a:sy n="113" d="100"/>
        </p:scale>
        <p:origin x="14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120C13-2514-4D9C-8D4B-A10DA4FFD5A1}" type="datetime1">
              <a:rPr lang="ru-RU" smtClean="0"/>
              <a:t>пт, 29.08.2025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CC122-5347-4C75-98DE-0F72C4F2551C}" type="slidenum">
              <a:rPr lang="ru-RU" smtClean="0"/>
              <a:t>‹#›</a:t>
            </a:fld>
            <a:endParaRPr lang="ru-RU" dirty="0"/>
          </a:p>
        </p:txBody>
      </p:sp>
    </p:spTree>
    <p:extLst>
      <p:ext uri="{BB962C8B-B14F-4D97-AF65-F5344CB8AC3E}">
        <p14:creationId xmlns:p14="http://schemas.microsoft.com/office/powerpoint/2010/main" val="2876061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7CA5-ECF1-43FF-A31E-6BD9B21B57BB}" type="datetime1">
              <a:rPr lang="ru-RU" smtClean="0"/>
              <a:pPr/>
              <a:t>пт, 29.08.2025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ru-RU" noProof="0" smtClean="0"/>
              <a:t>‹#›</a:t>
            </a:fld>
            <a:endParaRPr lang="ru-RU"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893B0CF2-7F87-4E02-A248-870047730F99}" type="slidenum">
              <a:rPr lang="ru-RU" smtClean="0"/>
              <a:t>1</a:t>
            </a:fld>
            <a:endParaRPr lang="ru-RU" dirty="0"/>
          </a:p>
        </p:txBody>
      </p:sp>
    </p:spTree>
    <p:extLst>
      <p:ext uri="{BB962C8B-B14F-4D97-AF65-F5344CB8AC3E}">
        <p14:creationId xmlns:p14="http://schemas.microsoft.com/office/powerpoint/2010/main" val="116851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1">
        <a:schemeClr val="bg1"/>
      </p:bgRef>
    </p:bg>
    <p:spTree>
      <p:nvGrpSpPr>
        <p:cNvPr id="1" name=""/>
        <p:cNvGrpSpPr/>
        <p:nvPr/>
      </p:nvGrpSpPr>
      <p:grpSpPr>
        <a:xfrm>
          <a:off x="0" y="0"/>
          <a:ext cx="0" cy="0"/>
          <a:chOff x="0" y="0"/>
          <a:chExt cx="0" cy="0"/>
        </a:xfrm>
      </p:grpSpPr>
      <p:grpSp>
        <p:nvGrpSpPr>
          <p:cNvPr id="10" name="Группа 9"/>
          <p:cNvGrpSpPr/>
          <p:nvPr/>
        </p:nvGrpSpPr>
        <p:grpSpPr>
          <a:xfrm>
            <a:off x="0" y="6208894"/>
            <a:ext cx="12192000" cy="649106"/>
            <a:chOff x="0" y="6208894"/>
            <a:chExt cx="12192000" cy="649106"/>
          </a:xfrm>
        </p:grpSpPr>
        <p:sp>
          <p:nvSpPr>
            <p:cNvPr id="2" name="Прямоугольник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ru-RU" noProof="0" dirty="0"/>
            </a:p>
          </p:txBody>
        </p:sp>
        <p:cxnSp>
          <p:nvCxnSpPr>
            <p:cNvPr id="7" name="Прямая соединительная линия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Прямая соединительная линия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Заголовок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17" name="Подзаголовок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ru-RU" noProof="0" smtClean="0"/>
              <a:t>Образец подзаголовка</a:t>
            </a:r>
            <a:endParaRPr kumimoji="0" lang="ru-RU" noProof="0" dirty="0"/>
          </a:p>
        </p:txBody>
      </p:sp>
      <p:sp>
        <p:nvSpPr>
          <p:cNvPr id="30" name="Дата 29"/>
          <p:cNvSpPr>
            <a:spLocks noGrp="1"/>
          </p:cNvSpPr>
          <p:nvPr>
            <p:ph type="dt" sz="half" idx="10"/>
          </p:nvPr>
        </p:nvSpPr>
        <p:spPr/>
        <p:txBody>
          <a:bodyPr rtlCol="0"/>
          <a:lstStyle/>
          <a:p>
            <a:pPr rtl="0"/>
            <a:fld id="{D1042E67-0227-4BC3-82B0-5759BC2EE067}" type="datetime1">
              <a:rPr lang="ru-RU" noProof="0" smtClean="0"/>
              <a:t>пт, 29.08.2025</a:t>
            </a:fld>
            <a:endParaRPr lang="ru-RU" noProof="0" dirty="0"/>
          </a:p>
        </p:txBody>
      </p:sp>
      <p:sp>
        <p:nvSpPr>
          <p:cNvPr id="19" name="Нижний колонтитул 18"/>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7" name="Номер слайда 26"/>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kumimoji="0" lang="ru-RU" noProof="0" dirty="0"/>
          </a:p>
        </p:txBody>
      </p:sp>
      <p:sp>
        <p:nvSpPr>
          <p:cNvPr id="3" name="Вертикальный текст 2"/>
          <p:cNvSpPr>
            <a:spLocks noGrp="1"/>
          </p:cNvSpPr>
          <p:nvPr>
            <p:ph type="body" orient="vert" idx="1"/>
          </p:nvPr>
        </p:nvSpPr>
        <p:spPr/>
        <p:txBody>
          <a:bodyPr vert="eaVert"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EADCC9AE-B7F3-45CB-BB2E-3222B2AEBBC3}"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rtlCol="0"/>
          <a:lstStyle/>
          <a:p>
            <a:pPr rtl="0"/>
            <a:r>
              <a:rPr lang="ru-RU" noProof="0" smtClean="0"/>
              <a:t>Образец заголовка</a:t>
            </a:r>
            <a:endParaRPr kumimoji="0" lang="ru-RU" noProof="0" dirty="0"/>
          </a:p>
        </p:txBody>
      </p:sp>
      <p:sp>
        <p:nvSpPr>
          <p:cNvPr id="3" name="Вертикальный текст 2"/>
          <p:cNvSpPr>
            <a:spLocks noGrp="1"/>
          </p:cNvSpPr>
          <p:nvPr>
            <p:ph type="body" orient="vert" idx="1"/>
          </p:nvPr>
        </p:nvSpPr>
        <p:spPr>
          <a:xfrm>
            <a:off x="609600" y="914402"/>
            <a:ext cx="8026400" cy="5211763"/>
          </a:xfrm>
        </p:spPr>
        <p:txBody>
          <a:bodyPr vert="eaVert"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BEE58623-7ACF-43A9-B9A8-787CA2B0B620}"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kumimoji="0" lang="ru-RU" noProof="0" dirty="0"/>
          </a:p>
        </p:txBody>
      </p:sp>
      <p:sp>
        <p:nvSpPr>
          <p:cNvPr id="3" name="Объект 2"/>
          <p:cNvSpPr>
            <a:spLocks noGrp="1"/>
          </p:cNvSpPr>
          <p:nvPr>
            <p:ph idx="1"/>
          </p:nvPr>
        </p:nvSpPr>
        <p:spPr/>
        <p:txBody>
          <a:bodyPr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6CDEFBE7-4C1B-4778-8B46-649E4193A0B2}"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3" name="Текст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ru-RU" noProof="0" smtClean="0"/>
              <a:t>Образец текста</a:t>
            </a:r>
          </a:p>
        </p:txBody>
      </p:sp>
      <p:sp>
        <p:nvSpPr>
          <p:cNvPr id="4" name="Дата 3"/>
          <p:cNvSpPr>
            <a:spLocks noGrp="1"/>
          </p:cNvSpPr>
          <p:nvPr>
            <p:ph type="dt" sz="half" idx="10"/>
          </p:nvPr>
        </p:nvSpPr>
        <p:spPr/>
        <p:txBody>
          <a:bodyPr rtlCol="0"/>
          <a:lstStyle/>
          <a:p>
            <a:pPr rtl="0"/>
            <a:fld id="{F8CCFD91-7790-4468-A129-07AFFDDBA1C7}"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rtlCol="0"/>
          <a:lstStyle/>
          <a:p>
            <a:pPr rtl="0"/>
            <a:r>
              <a:rPr lang="ru-RU" noProof="0" smtClean="0"/>
              <a:t>Образец заголовка</a:t>
            </a:r>
            <a:endParaRPr kumimoji="0" lang="ru-RU" noProof="0" dirty="0"/>
          </a:p>
        </p:txBody>
      </p:sp>
      <p:sp>
        <p:nvSpPr>
          <p:cNvPr id="3" name="Объект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Объект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5" name="Дата 4"/>
          <p:cNvSpPr>
            <a:spLocks noGrp="1"/>
          </p:cNvSpPr>
          <p:nvPr>
            <p:ph type="dt" sz="half" idx="10"/>
          </p:nvPr>
        </p:nvSpPr>
        <p:spPr/>
        <p:txBody>
          <a:bodyPr rtlCol="0"/>
          <a:lstStyle/>
          <a:p>
            <a:pPr rtl="0"/>
            <a:fld id="{5CE41293-93E0-46D4-A151-C6BFE1D839E4}" type="datetime1">
              <a:rPr lang="ru-RU" noProof="0" smtClean="0"/>
              <a:t>пт, 29.08.2025</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rtlCol="0" anchor="b"/>
          <a:lstStyle>
            <a:lvl1pPr>
              <a:defRPr/>
            </a:lvl1pPr>
          </a:lstStyle>
          <a:p>
            <a:pPr rtl="0"/>
            <a:r>
              <a:rPr lang="ru-RU" noProof="0" smtClean="0"/>
              <a:t>Образец заголовка</a:t>
            </a:r>
            <a:endParaRPr kumimoji="0" lang="ru-RU" noProof="0" dirty="0"/>
          </a:p>
        </p:txBody>
      </p:sp>
      <p:sp>
        <p:nvSpPr>
          <p:cNvPr id="3" name="Текст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ru-RU" noProof="0" smtClean="0"/>
              <a:t>Образец текста</a:t>
            </a:r>
          </a:p>
        </p:txBody>
      </p:sp>
      <p:sp>
        <p:nvSpPr>
          <p:cNvPr id="5" name="Объект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Текст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ru-RU" noProof="0" smtClean="0"/>
              <a:t>Образец текста</a:t>
            </a:r>
          </a:p>
        </p:txBody>
      </p:sp>
      <p:sp>
        <p:nvSpPr>
          <p:cNvPr id="6" name="Объект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7" name="Дата 6"/>
          <p:cNvSpPr>
            <a:spLocks noGrp="1"/>
          </p:cNvSpPr>
          <p:nvPr>
            <p:ph type="dt" sz="half" idx="10"/>
          </p:nvPr>
        </p:nvSpPr>
        <p:spPr/>
        <p:txBody>
          <a:bodyPr rtlCol="0"/>
          <a:lstStyle/>
          <a:p>
            <a:pPr rtl="0"/>
            <a:fld id="{59791C00-DC62-4142-9F6D-DA1C45AB977D}" type="datetime1">
              <a:rPr lang="ru-RU" noProof="0" smtClean="0"/>
              <a:t>пт, 29.08.2025</a:t>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3" name="Дата 2"/>
          <p:cNvSpPr>
            <a:spLocks noGrp="1"/>
          </p:cNvSpPr>
          <p:nvPr>
            <p:ph type="dt" sz="half" idx="10"/>
          </p:nvPr>
        </p:nvSpPr>
        <p:spPr/>
        <p:txBody>
          <a:bodyPr rtlCol="0"/>
          <a:lstStyle/>
          <a:p>
            <a:pPr rtl="0"/>
            <a:fld id="{74395BA2-92C5-4296-B336-F8334E18CE48}" type="datetime1">
              <a:rPr lang="ru-RU" noProof="0" smtClean="0"/>
              <a:t>пт, 29.08.2025</a:t>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5DBA5C4-3A0B-44F2-A553-77BCC15D81C0}" type="datetime1">
              <a:rPr lang="ru-RU" noProof="0" smtClean="0"/>
              <a:t>пт, 29.08.2025</a:t>
            </a:fld>
            <a:endParaRPr lang="ru-RU" noProof="0" dirty="0"/>
          </a:p>
        </p:txBody>
      </p:sp>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Номер слайда 3"/>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4" name="Объект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3" name="Текст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ru-RU" noProof="0" smtClean="0"/>
              <a:t>Образец текста</a:t>
            </a:r>
          </a:p>
        </p:txBody>
      </p:sp>
      <p:sp>
        <p:nvSpPr>
          <p:cNvPr id="5" name="Дата 4"/>
          <p:cNvSpPr>
            <a:spLocks noGrp="1"/>
          </p:cNvSpPr>
          <p:nvPr>
            <p:ph type="dt" sz="half" idx="10"/>
          </p:nvPr>
        </p:nvSpPr>
        <p:spPr/>
        <p:txBody>
          <a:bodyPr rtlCol="0"/>
          <a:lstStyle/>
          <a:p>
            <a:pPr rtl="0"/>
            <a:fld id="{6D601DC2-C9FF-4CCB-9CA8-59247185429A}" type="datetime1">
              <a:rPr lang="ru-RU" noProof="0" smtClean="0"/>
              <a:t>пт, 29.08.2025</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о скругленным и усеч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ru-RU" sz="1800" noProof="0" dirty="0"/>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ru-RU" sz="1800" noProof="0" dirty="0"/>
          </a:p>
        </p:txBody>
      </p:sp>
      <p:sp>
        <p:nvSpPr>
          <p:cNvPr id="2" name="Заголовок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ru-RU" noProof="0" smtClean="0"/>
              <a:t>Образец заголовка</a:t>
            </a:r>
            <a:endParaRPr kumimoji="0"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ru-RU" noProof="0" smtClean="0"/>
              <a:t>Вставка рисунка</a:t>
            </a:r>
            <a:endParaRPr kumimoji="0" lang="ru-RU" noProof="0" dirty="0"/>
          </a:p>
        </p:txBody>
      </p:sp>
      <p:sp>
        <p:nvSpPr>
          <p:cNvPr id="4" name="Текст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ru-RU" noProof="0" smtClean="0"/>
              <a:t>Образец текста</a:t>
            </a:r>
          </a:p>
        </p:txBody>
      </p:sp>
      <p:sp>
        <p:nvSpPr>
          <p:cNvPr id="5" name="Дата 4"/>
          <p:cNvSpPr>
            <a:spLocks noGrp="1"/>
          </p:cNvSpPr>
          <p:nvPr>
            <p:ph type="dt" sz="half" idx="10"/>
          </p:nvPr>
        </p:nvSpPr>
        <p:spPr/>
        <p:txBody>
          <a:bodyPr rtlCol="0"/>
          <a:lstStyle/>
          <a:p>
            <a:pPr rtl="0"/>
            <a:fld id="{2900A0FC-F56C-4772-9C86-2C39F56A45E8}" type="datetime1">
              <a:rPr lang="ru-RU" noProof="0" smtClean="0"/>
              <a:t>пт, 29.08.2025</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a:xfrm>
            <a:off x="10769600" y="6356351"/>
            <a:ext cx="812800" cy="365125"/>
          </a:xfrm>
        </p:spPr>
        <p:txBody>
          <a:bodyPr rtlCol="0"/>
          <a:lstStyle/>
          <a:p>
            <a:pPr rtl="0"/>
            <a:fld id="{401CF334-2D5C-4859-84A6-CA7E6E43FAEB}" type="slidenum">
              <a:rPr lang="ru-RU" noProof="0" smtClean="0"/>
              <a:t>‹#›</a:t>
            </a:fld>
            <a:endParaRPr lang="ru-RU" noProof="0"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Группа 24"/>
          <p:cNvGrpSpPr/>
          <p:nvPr/>
        </p:nvGrpSpPr>
        <p:grpSpPr>
          <a:xfrm>
            <a:off x="-29028" y="-7144"/>
            <a:ext cx="12240731" cy="6879658"/>
            <a:chOff x="0" y="-21658"/>
            <a:chExt cx="12240731" cy="6879658"/>
          </a:xfrm>
        </p:grpSpPr>
        <p:sp>
          <p:nvSpPr>
            <p:cNvPr id="26" name="Прямоугольник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27" name="Группа 26"/>
            <p:cNvGrpSpPr/>
            <p:nvPr/>
          </p:nvGrpSpPr>
          <p:grpSpPr>
            <a:xfrm>
              <a:off x="0" y="-21658"/>
              <a:ext cx="12240731" cy="1041400"/>
              <a:chOff x="-25356" y="-7144"/>
              <a:chExt cx="12240731" cy="1041400"/>
            </a:xfrm>
          </p:grpSpPr>
          <p:sp>
            <p:nvSpPr>
              <p:cNvPr id="28" name="Полилиния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
            <p:nvSpPr>
              <p:cNvPr id="29" name="Полилиния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grpSp>
            <p:nvGrpSpPr>
              <p:cNvPr id="31" name="Группа 30"/>
              <p:cNvGrpSpPr/>
              <p:nvPr/>
            </p:nvGrpSpPr>
            <p:grpSpPr>
              <a:xfrm>
                <a:off x="-25356" y="202408"/>
                <a:ext cx="12240731" cy="649224"/>
                <a:chOff x="-19045" y="216550"/>
                <a:chExt cx="9180548" cy="649224"/>
              </a:xfrm>
            </p:grpSpPr>
            <p:sp>
              <p:nvSpPr>
                <p:cNvPr id="32" name="Полилиния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ru-RU" sz="1800" noProof="0" dirty="0"/>
                </a:p>
              </p:txBody>
            </p:sp>
            <p:sp>
              <p:nvSpPr>
                <p:cNvPr id="33" name="Полилиния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ru-RU" sz="1800" noProof="0" dirty="0"/>
                </a:p>
              </p:txBody>
            </p:sp>
          </p:grpSp>
        </p:grpSp>
      </p:grpSp>
      <p:sp>
        <p:nvSpPr>
          <p:cNvPr id="9" name="Заголовок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ru-RU" noProof="0" dirty="0" smtClean="0"/>
              <a:t>Образец заголовка</a:t>
            </a:r>
            <a:endParaRPr kumimoji="0" lang="ru-RU" noProof="0" dirty="0"/>
          </a:p>
        </p:txBody>
      </p:sp>
      <p:sp>
        <p:nvSpPr>
          <p:cNvPr id="30" name="Текст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ru-RU" noProof="0" dirty="0" smtClean="0"/>
              <a:t>Образец текста</a:t>
            </a:r>
          </a:p>
          <a:p>
            <a:pPr lvl="1" rtl="0" eaLnBrk="1" latinLnBrk="0" hangingPunct="1"/>
            <a:r>
              <a:rPr lang="ru-RU" noProof="0" dirty="0" smtClean="0"/>
              <a:t>Второй уровень</a:t>
            </a:r>
          </a:p>
          <a:p>
            <a:pPr lvl="2" rtl="0" eaLnBrk="1" latinLnBrk="0" hangingPunct="1"/>
            <a:r>
              <a:rPr lang="ru-RU" noProof="0" dirty="0" smtClean="0"/>
              <a:t>Третий уровень</a:t>
            </a:r>
          </a:p>
          <a:p>
            <a:pPr lvl="3" rtl="0" eaLnBrk="1" latinLnBrk="0" hangingPunct="1"/>
            <a:r>
              <a:rPr lang="ru-RU" noProof="0" dirty="0" smtClean="0"/>
              <a:t>Четвертый уровень</a:t>
            </a:r>
          </a:p>
          <a:p>
            <a:pPr lvl="4" rtl="0" eaLnBrk="1" latinLnBrk="0" hangingPunct="1"/>
            <a:r>
              <a:rPr lang="ru-RU" noProof="0" dirty="0" smtClean="0"/>
              <a:t>Пятый уровень</a:t>
            </a:r>
            <a:endParaRPr lang="ru-RU" noProof="0" dirty="0"/>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E2826595-62FB-4CCD-B121-F144066977C5}" type="datetime1">
              <a:rPr lang="ru-RU" noProof="0" smtClean="0"/>
              <a:t>пт, 29.08.2025</a:t>
            </a:fld>
            <a:endParaRPr lang="ru-RU" noProof="0" dirty="0"/>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ru-RU" noProof="0" dirty="0" smtClean="0"/>
              <a:t>Добавить нижний колонтитул</a:t>
            </a:r>
            <a:endParaRPr lang="ru-RU" noProof="0" dirty="0"/>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ru-RU" noProof="0" smtClean="0"/>
              <a:pPr/>
              <a:t>‹#›</a:t>
            </a:fld>
            <a:endParaRPr lang="ru-RU"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58800" y="1183295"/>
            <a:ext cx="10468864" cy="1828800"/>
          </a:xfrm>
        </p:spPr>
        <p:txBody>
          <a:bodyPr rtlCol="0">
            <a:normAutofit/>
          </a:bodyPr>
          <a:lstStyle/>
          <a:p>
            <a:pPr rtl="0"/>
            <a:r>
              <a:rPr lang="ru-RU" sz="8000" dirty="0" err="1" smtClean="0"/>
              <a:t>Нові</a:t>
            </a:r>
            <a:r>
              <a:rPr lang="ru-RU" sz="8000" dirty="0" smtClean="0"/>
              <a:t> </a:t>
            </a:r>
            <a:r>
              <a:rPr lang="ru-RU" sz="8000" dirty="0" err="1" smtClean="0"/>
              <a:t>надходження</a:t>
            </a:r>
            <a:endParaRPr lang="ru-RU" sz="8000" dirty="0"/>
          </a:p>
        </p:txBody>
      </p:sp>
      <p:sp>
        <p:nvSpPr>
          <p:cNvPr id="5" name="Подзаголовок 4"/>
          <p:cNvSpPr>
            <a:spLocks noGrp="1"/>
          </p:cNvSpPr>
          <p:nvPr>
            <p:ph type="subTitle" idx="1"/>
          </p:nvPr>
        </p:nvSpPr>
        <p:spPr>
          <a:xfrm>
            <a:off x="643467" y="3228535"/>
            <a:ext cx="10472928" cy="908035"/>
          </a:xfrm>
        </p:spPr>
        <p:txBody>
          <a:bodyPr rtlCol="0">
            <a:noAutofit/>
          </a:bodyPr>
          <a:lstStyle/>
          <a:p>
            <a:pPr algn="ctr" rtl="0"/>
            <a:r>
              <a:rPr lang="ru-RU" sz="2800" dirty="0" smtClean="0"/>
              <a:t>до </a:t>
            </a:r>
            <a:r>
              <a:rPr lang="ru-RU" sz="2800" dirty="0" err="1" smtClean="0"/>
              <a:t>бібліотеки</a:t>
            </a:r>
            <a:r>
              <a:rPr lang="ru-RU" sz="2800" dirty="0" smtClean="0"/>
              <a:t> </a:t>
            </a:r>
            <a:r>
              <a:rPr lang="ru-RU" sz="2800" dirty="0" err="1" smtClean="0"/>
              <a:t>Дніпровського</a:t>
            </a:r>
            <a:r>
              <a:rPr lang="ru-RU" sz="2800" dirty="0" smtClean="0"/>
              <a:t> державного </a:t>
            </a:r>
            <a:r>
              <a:rPr lang="ru-RU" sz="2800" dirty="0" err="1" smtClean="0"/>
              <a:t>університету</a:t>
            </a:r>
            <a:r>
              <a:rPr lang="ru-RU" sz="2800" dirty="0" smtClean="0"/>
              <a:t> </a:t>
            </a:r>
            <a:r>
              <a:rPr lang="ru-RU" sz="2800" dirty="0" err="1" smtClean="0"/>
              <a:t>внутрішніх</a:t>
            </a:r>
            <a:r>
              <a:rPr lang="ru-RU" sz="2800" dirty="0" smtClean="0"/>
              <a:t> справ </a:t>
            </a:r>
          </a:p>
          <a:p>
            <a:pPr algn="ctr" rtl="0"/>
            <a:endParaRPr lang="ru-RU" sz="2800" dirty="0"/>
          </a:p>
        </p:txBody>
      </p:sp>
      <p:sp>
        <p:nvSpPr>
          <p:cNvPr id="6" name="Заголовок 3"/>
          <p:cNvSpPr txBox="1">
            <a:spLocks/>
          </p:cNvSpPr>
          <p:nvPr/>
        </p:nvSpPr>
        <p:spPr>
          <a:xfrm>
            <a:off x="711200" y="3682553"/>
            <a:ext cx="10468864" cy="1828800"/>
          </a:xfrm>
          <a:prstGeom prst="rect">
            <a:avLst/>
          </a:prstGeom>
          <a:ln>
            <a:noFill/>
          </a:ln>
        </p:spPr>
        <p:txBody>
          <a:bodyPr vert="horz" lIns="0"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r>
              <a:rPr lang="ru-RU" dirty="0" smtClean="0"/>
              <a:t>І </a:t>
            </a:r>
            <a:r>
              <a:rPr lang="ru-RU" dirty="0" err="1" smtClean="0"/>
              <a:t>півріччя</a:t>
            </a:r>
            <a:r>
              <a:rPr lang="ru-RU" dirty="0" smtClean="0"/>
              <a:t> 2025 року</a:t>
            </a:r>
            <a:endParaRPr lang="ru-RU" dirty="0"/>
          </a:p>
        </p:txBody>
      </p:sp>
    </p:spTree>
    <p:extLst>
      <p:ext uri="{BB962C8B-B14F-4D97-AF65-F5344CB8AC3E}">
        <p14:creationId xmlns:p14="http://schemas.microsoft.com/office/powerpoint/2010/main" val="3910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0"/>
          <p:cNvPicPr/>
          <p:nvPr/>
        </p:nvPicPr>
        <p:blipFill>
          <a:blip r:embed="rId2"/>
          <a:stretch/>
        </p:blipFill>
        <p:spPr>
          <a:xfrm>
            <a:off x="661846" y="1232782"/>
            <a:ext cx="3708819" cy="5091818"/>
          </a:xfrm>
          <a:prstGeom prst="rect">
            <a:avLst/>
          </a:prstGeom>
        </p:spPr>
      </p:pic>
      <p:sp>
        <p:nvSpPr>
          <p:cNvPr id="3" name="Прямоугольник 2"/>
          <p:cNvSpPr/>
          <p:nvPr/>
        </p:nvSpPr>
        <p:spPr>
          <a:xfrm>
            <a:off x="5389536" y="2046678"/>
            <a:ext cx="6096000" cy="3464025"/>
          </a:xfrm>
          <a:prstGeom prst="rect">
            <a:avLst/>
          </a:prstGeom>
        </p:spPr>
        <p:txBody>
          <a:bodyPr>
            <a:spAutoFit/>
          </a:bodyPr>
          <a:lstStyle/>
          <a:p>
            <a:pPr indent="736600" algn="just"/>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Взаємодія учасників кримінального провадження під час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досудового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розслідування: правові аспекти та основні форми :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 авт.</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ред. В.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Сокуренка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МВС України, Харків,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нац.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ун-т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внутр</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справ. -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3-тє вид</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перероб. - Харків: ХНУВС, 2024. - 208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304800" algn="just">
              <a:lnSpc>
                <a:spcPct val="95000"/>
              </a:lnSpc>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навчальному посібнику висвітлено актуальні питання організа­ції взаємодії учасників кримінального провадження під час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досудового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розслідування, зокрема слідчого з оперативними підрозділами, експертом, спеціалістом, прокурором. Розглянуто теоретичні підходи до поняття «взаємодія», надано класифікацію видів і форм взаємодії, розкрито проблемні теоретичні та прикладні питання взаємодії під час застосування заходів забезпечення кримінального провадження.</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uk-UA" sz="1400" dirty="0">
                <a:solidFill>
                  <a:srgbClr val="000000"/>
                </a:solidFill>
                <a:latin typeface="Times New Roman" panose="02020603050405020304" pitchFamily="18" charset="0"/>
                <a:cs typeface="Times New Roman" panose="02020603050405020304" pitchFamily="18" charset="0"/>
              </a:rPr>
              <a:t>Розраховано на курсантів, слухачів, студентів, ад'юнктів, аспіра­нтів, викладачів, науковців закладів вищої освіти, працівників орга­нів досудового розслідування та інших підрозділів Національної по­ліції України, прокуратури.</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1"/>
          <p:cNvPicPr/>
          <p:nvPr/>
        </p:nvPicPr>
        <p:blipFill>
          <a:blip r:embed="rId2"/>
          <a:stretch/>
        </p:blipFill>
        <p:spPr>
          <a:xfrm>
            <a:off x="715133" y="1250082"/>
            <a:ext cx="3585934" cy="5040651"/>
          </a:xfrm>
          <a:prstGeom prst="rect">
            <a:avLst/>
          </a:prstGeom>
        </p:spPr>
      </p:pic>
      <p:sp>
        <p:nvSpPr>
          <p:cNvPr id="3" name="Прямоугольник 2"/>
          <p:cNvSpPr/>
          <p:nvPr/>
        </p:nvSpPr>
        <p:spPr>
          <a:xfrm>
            <a:off x="4992177" y="2647022"/>
            <a:ext cx="6096000" cy="2246769"/>
          </a:xfrm>
          <a:prstGeom prst="rect">
            <a:avLst/>
          </a:prstGeom>
        </p:spPr>
        <p:txBody>
          <a:bodyPr>
            <a:spAutoFit/>
          </a:bodyPr>
          <a:lstStyle/>
          <a:p>
            <a:pPr indent="457200" algn="just"/>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Формула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якісного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правового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дослідження: </a:t>
            </a:r>
            <a:r>
              <a:rPr lang="ru-RU"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навч</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посіб</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Д. П.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Євтєєва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 С.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Батиргареєва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 В.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Лапкін</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за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ред.</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 С. </a:t>
            </a:r>
            <a:r>
              <a:rPr lang="ru-RU"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Батирга</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реєвої</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Харків: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Майдан, 2024. - 110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Навчальний </a:t>
            </a:r>
            <a:r>
              <a:rPr lang="uk-UA" sz="1400" dirty="0">
                <a:solidFill>
                  <a:srgbClr val="000000"/>
                </a:solidFill>
                <a:latin typeface="Times New Roman" panose="02020603050405020304" pitchFamily="18" charset="0"/>
                <a:cs typeface="Times New Roman" panose="02020603050405020304" pitchFamily="18" charset="0"/>
              </a:rPr>
              <a:t>посібник містить керівництво до виконання дослі­джень із юридичних наук. У ньому наводяться практичні поради щодо вибору теми роботи, опису методології, наукових результатів та їх практичного значення, формування бази дослідження, мови та стилю написання наукової праці та ін. Видання буде корисним як для дослідників на початку наукового шляху, так і для досвідчених уче­них при підготовці дисертаційних робіт, монографій, наукових </a:t>
            </a:r>
            <a:r>
              <a:rPr lang="uk-UA" sz="1400" dirty="0" smtClean="0">
                <a:solidFill>
                  <a:srgbClr val="000000"/>
                </a:solidFill>
                <a:latin typeface="Times New Roman" panose="02020603050405020304" pitchFamily="18" charset="0"/>
                <a:cs typeface="Times New Roman" panose="02020603050405020304" pitchFamily="18" charset="0"/>
              </a:rPr>
              <a:t>статей </a:t>
            </a:r>
            <a:r>
              <a:rPr lang="uk-UA" sz="1400" dirty="0">
                <a:solidFill>
                  <a:srgbClr val="000000"/>
                </a:solidFill>
                <a:latin typeface="Times New Roman" panose="02020603050405020304" pitchFamily="18" charset="0"/>
                <a:cs typeface="Times New Roman" panose="02020603050405020304" pitchFamily="18" charset="0"/>
              </a:rPr>
              <a:t>та інших видів наукових </a:t>
            </a:r>
            <a:r>
              <a:rPr lang="uk-UA" sz="1400" dirty="0" smtClean="0">
                <a:solidFill>
                  <a:srgbClr val="000000"/>
                </a:solidFill>
                <a:latin typeface="Times New Roman" panose="02020603050405020304" pitchFamily="18" charset="0"/>
                <a:cs typeface="Times New Roman" panose="02020603050405020304" pitchFamily="18" charset="0"/>
              </a:rPr>
              <a:t>праць.</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4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2"/>
          <p:cNvPicPr/>
          <p:nvPr/>
        </p:nvPicPr>
        <p:blipFill>
          <a:blip r:embed="rId2"/>
          <a:stretch/>
        </p:blipFill>
        <p:spPr>
          <a:xfrm>
            <a:off x="628658" y="1217559"/>
            <a:ext cx="3663942" cy="5115508"/>
          </a:xfrm>
          <a:prstGeom prst="rect">
            <a:avLst/>
          </a:prstGeom>
        </p:spPr>
      </p:pic>
      <p:sp>
        <p:nvSpPr>
          <p:cNvPr id="3" name="Прямоугольник 2"/>
          <p:cNvSpPr/>
          <p:nvPr/>
        </p:nvSpPr>
        <p:spPr>
          <a:xfrm>
            <a:off x="5077129" y="1897876"/>
            <a:ext cx="6096000" cy="3754874"/>
          </a:xfrm>
          <a:prstGeom prst="rect">
            <a:avLst/>
          </a:prstGeom>
        </p:spPr>
        <p:txBody>
          <a:bodyPr>
            <a:spAutoFit/>
          </a:bodyPr>
          <a:lstStyle/>
          <a:p>
            <a:pPr indent="457200" algn="just"/>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Боровик А. В</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Адміністративно-правовий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механізм взаємодії суб’єктів сектору безпеки й оборони щодо забезпечення національної безпеки: питання теорії та практики : монографія / А. В. Боровик,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Г.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Вархов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 3.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Деревянко.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Одеса : Видавництво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—186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монографічному дослідженні розкриті </a:t>
            </a:r>
            <a:r>
              <a:rPr lang="uk-UA" sz="1400"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категорійно</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-поняттєве визначення, зміст, сутність адміністративно-правового механізму взаємодії суб’єктів сектору безпеки й оборони щодо забезпечення національної безпеки, а також детермінації його особ­ливостей у системному та комплексному вияві.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Визначено види, форми та методи взаємодії суб’єктів сектору безпеки й оборони щодо забезпечення національної безпеки. З’ясовано особливості здійснення інформа­ційної взаємодії між </a:t>
            </a:r>
            <a:r>
              <a:rPr lang="uk-UA" sz="1400"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суб</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єктами</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сектору безпеки й оборони щодо забезпечення націо­нальної безпеки з уточненням про необхідність створення єдиної системи елект­ронної взаємодії між ними, що об </a:t>
            </a:r>
            <a:r>
              <a:rPr lang="uk-UA" sz="1400"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єднуватиме</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інформаційні ресурси, бази даних, електронні сервіси тощо та дасть можливість забезпечити швидкий і безпечний обмін інформацією.</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8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4"/>
          <p:cNvPicPr/>
          <p:nvPr/>
        </p:nvPicPr>
        <p:blipFill>
          <a:blip r:embed="rId2"/>
          <a:stretch/>
        </p:blipFill>
        <p:spPr>
          <a:xfrm>
            <a:off x="705613" y="1298529"/>
            <a:ext cx="3578520" cy="5026071"/>
          </a:xfrm>
          <a:prstGeom prst="rect">
            <a:avLst/>
          </a:prstGeom>
        </p:spPr>
      </p:pic>
      <p:sp>
        <p:nvSpPr>
          <p:cNvPr id="3" name="Прямоугольник 2"/>
          <p:cNvSpPr/>
          <p:nvPr/>
        </p:nvSpPr>
        <p:spPr>
          <a:xfrm>
            <a:off x="4954292" y="2041849"/>
            <a:ext cx="6096000" cy="3539430"/>
          </a:xfrm>
          <a:prstGeom prst="rect">
            <a:avLst/>
          </a:prstGeom>
        </p:spPr>
        <p:txBody>
          <a:bodyPr>
            <a:spAutoFit/>
          </a:bodyPr>
          <a:lstStyle/>
          <a:p>
            <a:pPr indent="457200" algn="just"/>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Курилюк</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Ю.Б</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Мота</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А.Ф</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Гринько Р.В</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Демчик Н.П</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Кутпнір</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Я.О</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Михеєнко</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М.М</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Адміністративно-юрисдикційна діяльність органів охорони державного кордону :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підручник /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Ю.Б</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Курилюк</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А.Ф</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Мота</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Р.В</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Гринько,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Н.П</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Демчик,</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Я.О.</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Кутпнір</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М.М</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Михеєнко</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Київ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ВД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Дакор</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2023.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- 484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Видання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підготовлено з урахуванням останніх змін в адміністративному законо­давстві та присвячено з’ясуванню теоретичних і законодавчих положень, що сто­суються інституту адміністративної відповідальності та процесуального порядку її реалізації Також розглянуто окремі особливості здійснення органами охорони </a:t>
            </a:r>
            <a:r>
              <a:rPr lang="ru-RU"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держа</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a:t>
            </a:r>
            <a:r>
              <a:rPr lang="ru-RU" sz="140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ного</a:t>
            </a:r>
            <a:r>
              <a:rPr lang="ru-RU"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кордону України </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адміністративно-юрисдикційних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повноважень.</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Призначено для представників науково-педагогічного складу, студентів, слу­хачів та курсантів вищих навчальних закладів, а також усіх, хто цікавиться </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реалізацією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державно-владних повноважень посадовими особами Державної прикордонної служби України, пов’язаних зі здійсненням </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адміністративно-юрисдикційної діяльності.</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43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5"/>
          <p:cNvPicPr/>
          <p:nvPr/>
        </p:nvPicPr>
        <p:blipFill>
          <a:blip r:embed="rId2"/>
          <a:stretch/>
        </p:blipFill>
        <p:spPr>
          <a:xfrm>
            <a:off x="667903" y="1211497"/>
            <a:ext cx="3683964" cy="5070770"/>
          </a:xfrm>
          <a:prstGeom prst="rect">
            <a:avLst/>
          </a:prstGeom>
        </p:spPr>
      </p:pic>
      <p:sp>
        <p:nvSpPr>
          <p:cNvPr id="3" name="Прямоугольник 2"/>
          <p:cNvSpPr/>
          <p:nvPr/>
        </p:nvSpPr>
        <p:spPr>
          <a:xfrm>
            <a:off x="5337013" y="1330836"/>
            <a:ext cx="6096000" cy="4832092"/>
          </a:xfrm>
          <a:prstGeom prst="rect">
            <a:avLst/>
          </a:prstGeom>
        </p:spPr>
        <p:txBody>
          <a:bodyPr>
            <a:spAutoFit/>
          </a:bodyPr>
          <a:lstStyle/>
          <a:p>
            <a:pPr indent="457200" algn="just"/>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Варченко О. О</a:t>
            </a:r>
            <a:r>
              <a:rPr lang="ru-RU"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Забезпечення </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поваги </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до </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людської гідності </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в </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кримінальному провадженні: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монографія.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Харків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Юрайт</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2023.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- 280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роботі здійснено комплексне дослідження проблематики забезпечення поваги до людської гідності у кримінальному провадженні, зокрема: проаналізовано особливості людської гідності як об’єкта охорони у кримінальних процесуальних правовідносинах; охарактеризовано місце поваги до людської гідності в сис­темі інших засад кримінального процесу; визначено проблемні аспекти забезпечення поваги до людської гідності під час застосування окремих заходів забезпечення кримінального провадження; виявлено пробле­матику, пов’язану із забезпеченням поваги до людської гідності під час збирання доказів на стадії </a:t>
            </a:r>
            <a:r>
              <a:rPr lang="uk-UA"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досудового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розслідування; проаналізовано спірні питання реалізації засади поваги до людської гідності в судових провадженнях; досліджено проблематику відновлення поваги до людської гідності та компенсації шкоди, завданої незаконними діями органів, що здійснюють оперативно-розшукову діяльність, органів </a:t>
            </a:r>
            <a:r>
              <a:rPr lang="uk-UA"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досудового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розслідування, прокуратури і суду; розглянуто специфіку провадження щодо померлої особи з метою захисту її честі та гідності (реабілітації); науково обґрунтовано пропозиції щодо удосконалення правового регулювання і практики забезпечення поваги до людської гідності у сфері кримінального судочинства.</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Видання адресоване науковцям, аспірантам, студентам юридичних навчальних закладів, </a:t>
            </a:r>
            <a:r>
              <a:rPr lang="ru-RU"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юри­стам-практикам.</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60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6"/>
          <p:cNvPicPr/>
          <p:nvPr/>
        </p:nvPicPr>
        <p:blipFill>
          <a:blip r:embed="rId2"/>
          <a:stretch/>
        </p:blipFill>
        <p:spPr>
          <a:xfrm>
            <a:off x="629328" y="1274208"/>
            <a:ext cx="3663272" cy="5024992"/>
          </a:xfrm>
          <a:prstGeom prst="rect">
            <a:avLst/>
          </a:prstGeom>
        </p:spPr>
      </p:pic>
      <p:sp>
        <p:nvSpPr>
          <p:cNvPr id="3" name="Прямоугольник 2"/>
          <p:cNvSpPr/>
          <p:nvPr/>
        </p:nvSpPr>
        <p:spPr>
          <a:xfrm>
            <a:off x="5143142" y="1801545"/>
            <a:ext cx="6096000" cy="3970318"/>
          </a:xfrm>
          <a:prstGeom prst="rect">
            <a:avLst/>
          </a:prstGeom>
        </p:spPr>
        <p:txBody>
          <a:bodyPr>
            <a:spAutoFit/>
          </a:bodyPr>
          <a:lstStyle/>
          <a:p>
            <a:pPr indent="457200" algn="just"/>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Бандурка О.М.,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Греченко</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Ярмиш</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О.Н</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Поліція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міліція в Україні з XVIII століття і до сього­дення: Наукове видання у семи томах. Т. 4: Міліція в Укра­їні в роки німецько-радянської війни та повоєнний період (червень 1941 - березень 1953 рр.): історико-правове до­слідження: [монографія]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О.М. Бандурка, В.А.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Греченко</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О.Н.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Ярмиш</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Харків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Майдан, 2023.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- 504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tabLst>
                <a:tab pos="6160770" algn="l"/>
              </a:tabLs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Монографію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присвячено недостатньо дослідженій темі в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історико-правовій науці -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організації та діяльності міліції України в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1941-1953-х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роках. Ця книга є четвертою в унікальному циклі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робіт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авторів з історії поліції та міліції на теренах України. Дослідники аналізують діяльність міліції упродовж двох різних періодів: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німець­ко-радянської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війни та в повоєнні роки, відзначаючи особливості її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роботи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кожному з вказаних етапів. Розглянуто питання про зміни в організації міліції, її підпорядкуванні та структурі, кадрове забез­печення, протидію злочинності, охорону громадського порядку та адміністративну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діяльність.</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Книга</a:t>
            </a:r>
            <a:r>
              <a:rPr lang="uk-UA" sz="1400" dirty="0" smtClean="0">
                <a:solidFill>
                  <a:srgbClr val="000000"/>
                </a:solidFill>
                <a:latin typeface="Times New Roman" panose="02020603050405020304" pitchFamily="18" charset="0"/>
                <a:cs typeface="Times New Roman" panose="02020603050405020304" pitchFamily="18" charset="0"/>
              </a:rPr>
              <a:t> </a:t>
            </a:r>
            <a:r>
              <a:rPr lang="uk-UA" sz="1400" dirty="0">
                <a:solidFill>
                  <a:srgbClr val="000000"/>
                </a:solidFill>
                <a:latin typeface="Times New Roman" panose="02020603050405020304" pitchFamily="18" charset="0"/>
                <a:cs typeface="Times New Roman" panose="02020603050405020304" pitchFamily="18" charset="0"/>
              </a:rPr>
              <a:t>розрахована на науковців і практичних працівників </a:t>
            </a:r>
            <a:r>
              <a:rPr lang="uk-UA" sz="1400" dirty="0" smtClean="0">
                <a:solidFill>
                  <a:srgbClr val="000000"/>
                </a:solidFill>
                <a:latin typeface="Times New Roman" panose="02020603050405020304" pitchFamily="18" charset="0"/>
                <a:cs typeface="Times New Roman" panose="02020603050405020304" pitchFamily="18" charset="0"/>
              </a:rPr>
              <a:t>поліції, ветеранів </a:t>
            </a:r>
            <a:r>
              <a:rPr lang="uk-UA" sz="1400" dirty="0">
                <a:solidFill>
                  <a:srgbClr val="000000"/>
                </a:solidFill>
                <a:latin typeface="Times New Roman" panose="02020603050405020304" pitchFamily="18" charset="0"/>
                <a:cs typeface="Times New Roman" panose="02020603050405020304" pitchFamily="18" charset="0"/>
              </a:rPr>
              <a:t>міліції, курсантів і студентів, краєзнавців - усіх, хто </a:t>
            </a:r>
            <a:r>
              <a:rPr lang="uk-UA" sz="1400" dirty="0" smtClean="0">
                <a:solidFill>
                  <a:srgbClr val="000000"/>
                </a:solidFill>
                <a:latin typeface="Times New Roman" panose="02020603050405020304" pitchFamily="18" charset="0"/>
                <a:cs typeface="Times New Roman" panose="02020603050405020304" pitchFamily="18" charset="0"/>
              </a:rPr>
              <a:t>цікавиться </a:t>
            </a:r>
            <a:r>
              <a:rPr lang="uk-UA" sz="1400" dirty="0">
                <a:solidFill>
                  <a:srgbClr val="000000"/>
                </a:solidFill>
                <a:latin typeface="Times New Roman" panose="02020603050405020304" pitchFamily="18" charset="0"/>
                <a:cs typeface="Times New Roman" panose="02020603050405020304" pitchFamily="18" charset="0"/>
              </a:rPr>
              <a:t>історією органів охорони </a:t>
            </a:r>
            <a:r>
              <a:rPr lang="uk-UA" sz="1400" dirty="0" smtClean="0">
                <a:solidFill>
                  <a:srgbClr val="000000"/>
                </a:solidFill>
                <a:latin typeface="Times New Roman" panose="02020603050405020304" pitchFamily="18" charset="0"/>
                <a:cs typeface="Times New Roman" panose="02020603050405020304" pitchFamily="18" charset="0"/>
              </a:rPr>
              <a:t>правопорядку.</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62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7"/>
          <p:cNvPicPr/>
          <p:nvPr/>
        </p:nvPicPr>
        <p:blipFill>
          <a:blip r:embed="rId2"/>
          <a:stretch/>
        </p:blipFill>
        <p:spPr>
          <a:xfrm>
            <a:off x="659822" y="1241179"/>
            <a:ext cx="3666646" cy="5108821"/>
          </a:xfrm>
          <a:prstGeom prst="rect">
            <a:avLst/>
          </a:prstGeom>
        </p:spPr>
      </p:pic>
      <p:sp>
        <p:nvSpPr>
          <p:cNvPr id="3" name="Прямоугольник 2"/>
          <p:cNvSpPr/>
          <p:nvPr/>
        </p:nvSpPr>
        <p:spPr>
          <a:xfrm>
            <a:off x="5030778" y="3318535"/>
            <a:ext cx="6096000" cy="954107"/>
          </a:xfrm>
          <a:prstGeom prst="rect">
            <a:avLst/>
          </a:prstGeom>
        </p:spPr>
        <p:txBody>
          <a:bodyPr>
            <a:spAutoFit/>
          </a:bodyPr>
          <a:lstStyle/>
          <a:p>
            <a:pPr algn="just"/>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Діяльність поліцейських щодо запобігання та протидії домашньому насильству: методичні рекомендації для поліцейських мобільних груп реагування на факти вчинення домашнього насильства / О.В. Ковальова, А.І.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Берендеева.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Одеса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ОДУВС, 2023.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- 60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05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8"/>
          <p:cNvPicPr/>
          <p:nvPr/>
        </p:nvPicPr>
        <p:blipFill>
          <a:blip r:embed="rId2"/>
          <a:stretch/>
        </p:blipFill>
        <p:spPr>
          <a:xfrm>
            <a:off x="653483" y="1245429"/>
            <a:ext cx="3647584" cy="5028372"/>
          </a:xfrm>
          <a:prstGeom prst="rect">
            <a:avLst/>
          </a:prstGeom>
        </p:spPr>
      </p:pic>
      <p:sp>
        <p:nvSpPr>
          <p:cNvPr id="3" name="Прямоугольник 2"/>
          <p:cNvSpPr/>
          <p:nvPr/>
        </p:nvSpPr>
        <p:spPr>
          <a:xfrm>
            <a:off x="5254356" y="2205343"/>
            <a:ext cx="6096000" cy="3108543"/>
          </a:xfrm>
          <a:prstGeom prst="rect">
            <a:avLst/>
          </a:prstGeom>
        </p:spPr>
        <p:txBody>
          <a:bodyPr>
            <a:spAutoFit/>
          </a:bodyPr>
          <a:lstStyle/>
          <a:p>
            <a:pPr indent="457200" algn="just"/>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Єдність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судової практики у вимірі стандартів якості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кримінального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процесуального законодавства України: монографія / за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ред</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 Г.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Шило ;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Нац. акад.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 наук України, НДІ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вивч</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проблем зло­чинності ім.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акад.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Сташиса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Харків : Право 2023 - 352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Монографію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присвячено дослідженню проблем забезпечення єдності су­дової практики у світлі стандартів якості кримінального процесуального зако­нодавства України. У роботі запропоновано систему концептуальних положень </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теоретико-правового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прикладного характеру щодо якісної характеристики кримінального процесуального законодавства, досліджено правові та інновацій­ні засоби забезпечення єдності у правозастосуванні, а також висвітлено роль Верховного Суду в механізмі забезпечення сталості та єдності судової практики.</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Для науковців, працівників органів кримінальної юстиції, викладачів, аспі­рантів і студентів-правників.</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1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9"/>
          <p:cNvPicPr/>
          <p:nvPr/>
        </p:nvPicPr>
        <p:blipFill>
          <a:blip r:embed="rId2"/>
          <a:stretch/>
        </p:blipFill>
        <p:spPr>
          <a:xfrm>
            <a:off x="658793" y="1210142"/>
            <a:ext cx="3625340" cy="5080591"/>
          </a:xfrm>
          <a:prstGeom prst="rect">
            <a:avLst/>
          </a:prstGeom>
        </p:spPr>
      </p:pic>
      <p:sp>
        <p:nvSpPr>
          <p:cNvPr id="3" name="Прямоугольник 2"/>
          <p:cNvSpPr/>
          <p:nvPr/>
        </p:nvSpPr>
        <p:spPr>
          <a:xfrm>
            <a:off x="5166103" y="1549834"/>
            <a:ext cx="6096000" cy="4401205"/>
          </a:xfrm>
          <a:prstGeom prst="rect">
            <a:avLst/>
          </a:prstGeom>
        </p:spPr>
        <p:txBody>
          <a:bodyPr>
            <a:spAutoFit/>
          </a:bodyPr>
          <a:lstStyle/>
          <a:p>
            <a:pPr indent="457200" algn="just"/>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Орлов Ю. В</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Злочинність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протидія їй в умовах війни: кримінально-правовий та кримінологічний виміри: монографія / Ю. В.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Орлов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Кримінол</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асоц</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України. - Харків : Право, 2023. - 252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Монографія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присвячена теоретичним і практичним питанням протидії зло­чинності кримінально-правовими та кримінологічними засобами в умовах війни. Досліджуються засади й особливості реалізації кримінально-правової політики як системної реакції на кримінальні загрози збройної агресії, проблеми кваліфікації воєнних злочинів і пов’язаних із війною кримінальних правопорушень, у тому числі тих, що за міжнародним кримінальним правом мають ознаки злочинів проти людяності. Поруч із кримінально-правовою презентовано результати застосування кримінологічної оптики до виявлення, опису та пояснення сутності, детермінант злочину агресії як кримінального </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перформансу</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також етіології, складових і осо­бливостей проявлення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сучасного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російського фашизму. Аналізується специфіка впливу воєнних і антивоєнних факторів на криміногенну обстановку, її тенденції,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проблеми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адаптивності системи протидії злочинності та шляхи їх вирішення. </a:t>
            </a:r>
            <a:r>
              <a:rPr lang="uk-UA" sz="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центується</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увага на специфіці кримінологічного забезпечення перехідного право­суддя в Україні, відповідних зонах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кримінонгенних</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ризиків.</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науковців, практичних працівників правоохоронних органів,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представників</a:t>
            </a:r>
            <a:r>
              <a:rPr lang="uk-UA" sz="1400" dirty="0" smtClean="0">
                <a:solidFill>
                  <a:srgbClr val="000000"/>
                </a:solidFill>
                <a:latin typeface="Times New Roman" panose="02020603050405020304" pitchFamily="18" charset="0"/>
                <a:cs typeface="Times New Roman" panose="02020603050405020304" pitchFamily="18" charset="0"/>
              </a:rPr>
              <a:t>, які </a:t>
            </a:r>
            <a:r>
              <a:rPr lang="uk-UA" sz="1400" dirty="0">
                <a:solidFill>
                  <a:srgbClr val="000000"/>
                </a:solidFill>
                <a:latin typeface="Times New Roman" panose="02020603050405020304" pitchFamily="18" charset="0"/>
                <a:cs typeface="Times New Roman" panose="02020603050405020304" pitchFamily="18" charset="0"/>
              </a:rPr>
              <a:t>цікавляться проблематикою протидії злочинності.</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8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2"/>
          <p:cNvPicPr/>
          <p:nvPr/>
        </p:nvPicPr>
        <p:blipFill>
          <a:blip r:embed="rId2"/>
          <a:stretch/>
        </p:blipFill>
        <p:spPr>
          <a:xfrm>
            <a:off x="772218" y="1256579"/>
            <a:ext cx="3528849" cy="5017222"/>
          </a:xfrm>
          <a:prstGeom prst="rect">
            <a:avLst/>
          </a:prstGeom>
        </p:spPr>
      </p:pic>
      <p:sp>
        <p:nvSpPr>
          <p:cNvPr id="3" name="Прямоугольник 2"/>
          <p:cNvSpPr/>
          <p:nvPr/>
        </p:nvSpPr>
        <p:spPr>
          <a:xfrm>
            <a:off x="5286644" y="3072692"/>
            <a:ext cx="6096000" cy="1384995"/>
          </a:xfrm>
          <a:prstGeom prst="rect">
            <a:avLst/>
          </a:prstGeom>
        </p:spPr>
        <p:txBody>
          <a:bodyPr>
            <a:spAutoFit/>
          </a:bodyPr>
          <a:lstStyle/>
          <a:p>
            <a:pPr indent="457200" algn="just"/>
            <a:r>
              <a:rPr lang="ru-RU" sz="1400" b="1" dirty="0" err="1" smtClean="0">
                <a:latin typeface="Times New Roman" panose="02020603050405020304" pitchFamily="18" charset="0"/>
                <a:cs typeface="Times New Roman" panose="02020603050405020304" pitchFamily="18" charset="0"/>
              </a:rPr>
              <a:t>Посібник</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з </a:t>
            </a:r>
            <a:r>
              <a:rPr lang="ru-RU" sz="1400" b="1" dirty="0" err="1">
                <a:latin typeface="Times New Roman" panose="02020603050405020304" pitchFamily="18" charset="0"/>
                <a:cs typeface="Times New Roman" panose="02020603050405020304" pitchFamily="18" charset="0"/>
              </a:rPr>
              <a:t>особливостей</a:t>
            </a:r>
            <a:r>
              <a:rPr lang="ru-RU" sz="1400"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проведення</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процесуального</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інтерв'ю</a:t>
            </a:r>
            <a:r>
              <a:rPr lang="ru-RU" sz="1400" b="1" dirty="0">
                <a:latin typeface="Times New Roman" panose="02020603050405020304" pitchFamily="18" charset="0"/>
                <a:cs typeface="Times New Roman" panose="02020603050405020304" pitchFamily="18" charset="0"/>
              </a:rPr>
              <a:t> в рамках </a:t>
            </a:r>
            <a:r>
              <a:rPr lang="ru-RU" sz="1400" b="1" dirty="0" err="1">
                <a:latin typeface="Times New Roman" panose="02020603050405020304" pitchFamily="18" charset="0"/>
                <a:cs typeface="Times New Roman" panose="02020603050405020304" pitchFamily="18" charset="0"/>
              </a:rPr>
              <a:t>кримінального</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розслідування</a:t>
            </a:r>
            <a:r>
              <a:rPr lang="ru-RU" sz="1400" b="1" dirty="0">
                <a:latin typeface="Times New Roman" panose="02020603050405020304" pitchFamily="18" charset="0"/>
                <a:cs typeface="Times New Roman" panose="02020603050405020304" pitchFamily="18" charset="0"/>
              </a:rPr>
              <a:t> : </a:t>
            </a:r>
            <a:r>
              <a:rPr lang="ru-RU" sz="1400" b="1" dirty="0" err="1">
                <a:latin typeface="Times New Roman" panose="02020603050405020304" pitchFamily="18" charset="0"/>
                <a:cs typeface="Times New Roman" panose="02020603050405020304" pitchFamily="18" charset="0"/>
              </a:rPr>
              <a:t>посібник</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Організація</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Об'єднаних</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Націй</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Управління</a:t>
            </a:r>
            <a:r>
              <a:rPr lang="ru-RU" sz="1400" b="1" dirty="0">
                <a:latin typeface="Times New Roman" panose="02020603050405020304" pitchFamily="18" charset="0"/>
                <a:cs typeface="Times New Roman" panose="02020603050405020304" pitchFamily="18" charset="0"/>
              </a:rPr>
              <a:t> Верховного </a:t>
            </a:r>
            <a:r>
              <a:rPr lang="ru-RU" sz="1400" b="1" dirty="0" err="1">
                <a:latin typeface="Times New Roman" panose="02020603050405020304" pitchFamily="18" charset="0"/>
                <a:cs typeface="Times New Roman" panose="02020603050405020304" pitchFamily="18" charset="0"/>
              </a:rPr>
              <a:t>комісара</a:t>
            </a:r>
            <a:r>
              <a:rPr lang="ru-RU" sz="1400" b="1" dirty="0">
                <a:latin typeface="Times New Roman" panose="02020603050405020304" pitchFamily="18" charset="0"/>
                <a:cs typeface="Times New Roman" panose="02020603050405020304" pitchFamily="18" charset="0"/>
              </a:rPr>
              <a:t> ООН з прав </a:t>
            </a:r>
            <a:r>
              <a:rPr lang="ru-RU" sz="1400" b="1" dirty="0" err="1">
                <a:latin typeface="Times New Roman" panose="02020603050405020304" pitchFamily="18" charset="0"/>
                <a:cs typeface="Times New Roman" panose="02020603050405020304" pitchFamily="18" charset="0"/>
              </a:rPr>
              <a:t>людини</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Управління</a:t>
            </a:r>
            <a:r>
              <a:rPr lang="ru-RU" sz="1400" b="1" dirty="0">
                <a:latin typeface="Times New Roman" panose="02020603050405020304" pitchFamily="18" charset="0"/>
                <a:cs typeface="Times New Roman" panose="02020603050405020304" pitchFamily="18" charset="0"/>
              </a:rPr>
              <a:t> ООН з </a:t>
            </a:r>
            <a:r>
              <a:rPr lang="ru-RU" sz="1400" b="1" dirty="0" err="1">
                <a:latin typeface="Times New Roman" panose="02020603050405020304" pitchFamily="18" charset="0"/>
                <a:cs typeface="Times New Roman" panose="02020603050405020304" pitchFamily="18" charset="0"/>
              </a:rPr>
              <a:t>наркотиків</a:t>
            </a:r>
            <a:r>
              <a:rPr lang="ru-RU" sz="1400" b="1" dirty="0">
                <a:latin typeface="Times New Roman" panose="02020603050405020304" pitchFamily="18" charset="0"/>
                <a:cs typeface="Times New Roman" panose="02020603050405020304" pitchFamily="18" charset="0"/>
              </a:rPr>
              <a:t> і </a:t>
            </a:r>
            <a:r>
              <a:rPr lang="ru-RU" sz="1400" b="1" dirty="0" err="1">
                <a:latin typeface="Times New Roman" panose="02020603050405020304" pitchFamily="18" charset="0"/>
                <a:cs typeface="Times New Roman" panose="02020603050405020304" pitchFamily="18" charset="0"/>
              </a:rPr>
              <a:t>злочинності</a:t>
            </a:r>
            <a:r>
              <a:rPr lang="ru-RU" sz="1400" b="1" dirty="0">
                <a:latin typeface="Times New Roman" panose="02020603050405020304" pitchFamily="18" charset="0"/>
                <a:cs typeface="Times New Roman" panose="02020603050405020304" pitchFamily="18" charset="0"/>
              </a:rPr>
              <a:t>, Департамент </a:t>
            </a:r>
            <a:r>
              <a:rPr lang="ru-RU" sz="1400" b="1" dirty="0" err="1">
                <a:latin typeface="Times New Roman" panose="02020603050405020304" pitchFamily="18" charset="0"/>
                <a:cs typeface="Times New Roman" panose="02020603050405020304" pitchFamily="18" charset="0"/>
              </a:rPr>
              <a:t>операцій</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із</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підтримки</a:t>
            </a:r>
            <a:r>
              <a:rPr lang="ru-RU" sz="1400" b="1" dirty="0">
                <a:latin typeface="Times New Roman" panose="02020603050405020304" pitchFamily="18" charset="0"/>
                <a:cs typeface="Times New Roman" panose="02020603050405020304" pitchFamily="18" charset="0"/>
              </a:rPr>
              <a:t> миру ; </a:t>
            </a:r>
            <a:r>
              <a:rPr lang="ru-RU" sz="1400" b="1" dirty="0" err="1">
                <a:latin typeface="Times New Roman" panose="02020603050405020304" pitchFamily="18" charset="0"/>
                <a:cs typeface="Times New Roman" panose="02020603050405020304" pitchFamily="18" charset="0"/>
              </a:rPr>
              <a:t>заг</a:t>
            </a:r>
            <a:r>
              <a:rPr lang="ru-RU" sz="1400" b="1" dirty="0">
                <a:latin typeface="Times New Roman" panose="02020603050405020304" pitchFamily="18" charset="0"/>
                <a:cs typeface="Times New Roman" panose="02020603050405020304" pitchFamily="18" charset="0"/>
              </a:rPr>
              <a:t>. ред.: Ю. Л. </a:t>
            </a:r>
            <a:r>
              <a:rPr lang="ru-RU" sz="1400" b="1" dirty="0" err="1">
                <a:latin typeface="Times New Roman" panose="02020603050405020304" pitchFamily="18" charset="0"/>
                <a:cs typeface="Times New Roman" panose="02020603050405020304" pitchFamily="18" charset="0"/>
              </a:rPr>
              <a:t>Бєлоусов</a:t>
            </a:r>
            <a:r>
              <a:rPr lang="ru-RU" sz="1400" b="1" dirty="0">
                <a:latin typeface="Times New Roman" panose="02020603050405020304" pitchFamily="18" charset="0"/>
                <a:cs typeface="Times New Roman" panose="02020603050405020304" pitchFamily="18" charset="0"/>
              </a:rPr>
              <a:t>, В. В. </a:t>
            </a:r>
            <a:r>
              <a:rPr lang="ru-RU" sz="1400" b="1" dirty="0" err="1">
                <a:latin typeface="Times New Roman" panose="02020603050405020304" pitchFamily="18" charset="0"/>
                <a:cs typeface="Times New Roman" panose="02020603050405020304" pitchFamily="18" charset="0"/>
              </a:rPr>
              <a:t>Яворська</a:t>
            </a:r>
            <a:r>
              <a:rPr lang="ru-RU" sz="1400" b="1" dirty="0">
                <a:latin typeface="Times New Roman" panose="02020603050405020304" pitchFamily="18" charset="0"/>
                <a:cs typeface="Times New Roman" panose="02020603050405020304" pitchFamily="18" charset="0"/>
              </a:rPr>
              <a:t>. - [Б. м.] : ООН, </a:t>
            </a:r>
            <a:r>
              <a:rPr lang="ru-RU" sz="1400" b="1" dirty="0" smtClean="0">
                <a:latin typeface="Times New Roman" panose="02020603050405020304" pitchFamily="18" charset="0"/>
                <a:cs typeface="Times New Roman" panose="02020603050405020304" pitchFamily="18" charset="0"/>
              </a:rPr>
              <a:t>2024. </a:t>
            </a:r>
            <a:r>
              <a:rPr lang="ru-RU" sz="1400" b="1" dirty="0">
                <a:latin typeface="Times New Roman" panose="02020603050405020304" pitchFamily="18" charset="0"/>
                <a:cs typeface="Times New Roman" panose="02020603050405020304" pitchFamily="18" charset="0"/>
              </a:rPr>
              <a:t>- 59 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6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utre 1"/>
          <p:cNvPicPr/>
          <p:nvPr/>
        </p:nvPicPr>
        <p:blipFill>
          <a:blip r:embed="rId2"/>
          <a:stretch/>
        </p:blipFill>
        <p:spPr>
          <a:xfrm>
            <a:off x="828460" y="1212714"/>
            <a:ext cx="3498008" cy="5052620"/>
          </a:xfrm>
          <a:prstGeom prst="rect">
            <a:avLst/>
          </a:prstGeom>
        </p:spPr>
      </p:pic>
      <p:sp>
        <p:nvSpPr>
          <p:cNvPr id="5" name="Прямоугольник 4"/>
          <p:cNvSpPr/>
          <p:nvPr/>
        </p:nvSpPr>
        <p:spPr>
          <a:xfrm>
            <a:off x="5172559" y="1861587"/>
            <a:ext cx="6096000" cy="3754874"/>
          </a:xfrm>
          <a:prstGeom prst="rect">
            <a:avLst/>
          </a:prstGeom>
        </p:spPr>
        <p:txBody>
          <a:bodyPr>
            <a:spAutoFit/>
          </a:bodyPr>
          <a:lstStyle/>
          <a:p>
            <a:pPr indent="457200" algn="just"/>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С</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Захист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справах,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пов’язаних з корупцією: теорія та судова прак­тика / О. П.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С.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Наук.-дослід. ін-т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публіч</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права. - Київ: Видавництво «Норма права», 2025. 232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посібнику проаналізовано законодавство про адміністративні правопорушення, пов’язані з корупцією, а також інші, зокрема перед­бачені </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 ст.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188</a:t>
            </a:r>
            <a:r>
              <a:rPr lang="uk-UA"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46</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212</a:t>
            </a:r>
            <a:r>
              <a:rPr lang="uk-UA"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15</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212</a:t>
            </a:r>
            <a:r>
              <a:rPr lang="uk-UA"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21</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КУпАП, які хоча і не входять до Глави 13-А «Адміністративні правопорушення, пов’язані з корупцією», проте застосовуються антикорупційними органами у своїй діяльності.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Авторами видання наведено основні характеристики складів адмі­ністративних правопорушень, розкрито дискусійні питання щодо їх застосування та вивчено судову практику, в тому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числі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 посиланням на рішення ЄСПЛ.</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Посібник призначений для осіб, відносно яких здійснюється про­вадження, службових осіб, до повноважень яких віднесено додержан­ня антикорупційного законодавства, адвокатів, працівників право­охоронних органів, науковців, здобувачів вищої освіти та широкого кола осіб.</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7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0"/>
          <p:cNvPicPr/>
          <p:nvPr/>
        </p:nvPicPr>
        <p:blipFill>
          <a:blip r:embed="rId2"/>
          <a:stretch/>
        </p:blipFill>
        <p:spPr>
          <a:xfrm>
            <a:off x="660066" y="1238716"/>
            <a:ext cx="3666401" cy="5068951"/>
          </a:xfrm>
          <a:prstGeom prst="rect">
            <a:avLst/>
          </a:prstGeom>
        </p:spPr>
      </p:pic>
      <p:sp>
        <p:nvSpPr>
          <p:cNvPr id="3" name="Прямоугольник 2"/>
          <p:cNvSpPr/>
          <p:nvPr/>
        </p:nvSpPr>
        <p:spPr>
          <a:xfrm>
            <a:off x="5371310" y="3403859"/>
            <a:ext cx="6096000" cy="738664"/>
          </a:xfrm>
          <a:prstGeom prst="rect">
            <a:avLst/>
          </a:prstGeom>
        </p:spPr>
        <p:txBody>
          <a:bodyPr>
            <a:spAutoFit/>
          </a:bodyPr>
          <a:lstStyle/>
          <a:p>
            <a:pPr indent="457200" algn="just"/>
            <a:r>
              <a:rPr lang="en-US" sz="1400" b="1" dirty="0" err="1" smtClean="0">
                <a:latin typeface="Times New Roman" panose="02020603050405020304" pitchFamily="18" charset="0"/>
                <a:cs typeface="Times New Roman" panose="02020603050405020304" pitchFamily="18" charset="0"/>
              </a:rPr>
              <a:t>Luciuk</a:t>
            </a:r>
            <a:r>
              <a:rPr lang="en-US" sz="1400" b="1" dirty="0" smtClean="0">
                <a:latin typeface="Times New Roman" panose="02020603050405020304" pitchFamily="18" charset="0"/>
                <a:cs typeface="Times New Roman" panose="02020603050405020304" pitchFamily="18" charset="0"/>
              </a:rPr>
              <a:t> L</a:t>
            </a:r>
            <a:r>
              <a:rPr lang="en-US" sz="1400" b="1" dirty="0">
                <a:latin typeface="Times New Roman" panose="02020603050405020304" pitchFamily="18" charset="0"/>
                <a:cs typeface="Times New Roman" panose="02020603050405020304" pitchFamily="18" charset="0"/>
              </a:rPr>
              <a:t>. Y. </a:t>
            </a:r>
            <a:r>
              <a:rPr lang="en-US" sz="1400" b="1" dirty="0" smtClean="0">
                <a:latin typeface="Times New Roman" panose="02020603050405020304" pitchFamily="18" charset="0"/>
                <a:cs typeface="Times New Roman" panose="02020603050405020304" pitchFamily="18" charset="0"/>
              </a:rPr>
              <a:t>The Galicia division: They Fought for Ukraine / L. Y. </a:t>
            </a:r>
            <a:r>
              <a:rPr lang="en-US" sz="1400" b="1" dirty="0" err="1" smtClean="0">
                <a:latin typeface="Times New Roman" panose="02020603050405020304" pitchFamily="18" charset="0"/>
                <a:cs typeface="Times New Roman" panose="02020603050405020304" pitchFamily="18" charset="0"/>
              </a:rPr>
              <a:t>Luciuk</a:t>
            </a:r>
            <a:r>
              <a:rPr lang="en-US" sz="1400" b="1" dirty="0" smtClean="0">
                <a:latin typeface="Times New Roman" panose="02020603050405020304" pitchFamily="18" charset="0"/>
                <a:cs typeface="Times New Roman" panose="02020603050405020304" pitchFamily="18" charset="0"/>
              </a:rPr>
              <a:t>. – [</a:t>
            </a:r>
            <a:r>
              <a:rPr lang="en-US" sz="1400" b="1" dirty="0" err="1" smtClean="0">
                <a:latin typeface="Times New Roman" panose="02020603050405020304" pitchFamily="18" charset="0"/>
                <a:cs typeface="Times New Roman" panose="02020603050405020304" pitchFamily="18" charset="0"/>
              </a:rPr>
              <a:t>Kharkiv</a:t>
            </a:r>
            <a:r>
              <a:rPr lang="en-US" sz="1400" b="1" dirty="0" smtClean="0">
                <a:latin typeface="Times New Roman" panose="02020603050405020304" pitchFamily="18" charset="0"/>
                <a:cs typeface="Times New Roman" panose="02020603050405020304" pitchFamily="18" charset="0"/>
              </a:rPr>
              <a:t>]: The </a:t>
            </a:r>
            <a:r>
              <a:rPr lang="en-US" sz="1400" b="1" dirty="0" err="1" smtClean="0">
                <a:latin typeface="Times New Roman" panose="02020603050405020304" pitchFamily="18" charset="0"/>
                <a:cs typeface="Times New Roman" panose="02020603050405020304" pitchFamily="18" charset="0"/>
              </a:rPr>
              <a:t>Kashtan</a:t>
            </a:r>
            <a:r>
              <a:rPr lang="en-US" sz="1400" b="1" dirty="0" smtClean="0">
                <a:latin typeface="Times New Roman" panose="02020603050405020304" pitchFamily="18" charset="0"/>
                <a:cs typeface="Times New Roman" panose="02020603050405020304" pitchFamily="18" charset="0"/>
              </a:rPr>
              <a:t> Press, 2023 – 22 p.</a:t>
            </a:r>
          </a:p>
          <a:p>
            <a:pPr indent="457200" algn="just"/>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Переклад назви: Дивізія Галичина: Вони воювали за Україну</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5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1"/>
          <p:cNvPicPr/>
          <p:nvPr/>
        </p:nvPicPr>
        <p:blipFill>
          <a:blip r:embed="rId2"/>
          <a:stretch/>
        </p:blipFill>
        <p:spPr>
          <a:xfrm>
            <a:off x="708880" y="1254353"/>
            <a:ext cx="3541387" cy="5061779"/>
          </a:xfrm>
          <a:prstGeom prst="rect">
            <a:avLst/>
          </a:prstGeom>
        </p:spPr>
      </p:pic>
      <p:sp>
        <p:nvSpPr>
          <p:cNvPr id="3" name="Прямоугольник 2"/>
          <p:cNvSpPr/>
          <p:nvPr/>
        </p:nvSpPr>
        <p:spPr>
          <a:xfrm>
            <a:off x="4927600" y="2985023"/>
            <a:ext cx="6096000" cy="1600438"/>
          </a:xfrm>
          <a:prstGeom prst="rect">
            <a:avLst/>
          </a:prstGeom>
        </p:spPr>
        <p:txBody>
          <a:bodyPr>
            <a:spAutoFit/>
          </a:bodyPr>
          <a:lstStyle/>
          <a:p>
            <a:pPr indent="457200" algn="just"/>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ENEMY ARCHIVES</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Soviet Counterinsurgency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Operations and the</a:t>
            </a:r>
            <a:b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Ukrainian Nationalist </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Movement. </a:t>
            </a:r>
            <a:r>
              <a:rPr lang="en-US"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Selections </a:t>
            </a:r>
            <a:r>
              <a:rPr lang="en-US" sz="1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from the Secret Police </a:t>
            </a:r>
            <a:r>
              <a:rPr lang="en-US"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Archives /</a:t>
            </a:r>
            <a:r>
              <a:rPr lang="en-US" sz="1400" dirty="0">
                <a:latin typeface="Times New Roman" panose="02020603050405020304" pitchFamily="18" charset="0"/>
                <a:ea typeface="Arial" panose="020B0604020202020204" pitchFamily="34" charset="0"/>
                <a:cs typeface="Times New Roman" panose="02020603050405020304" pitchFamily="18" charset="0"/>
              </a:rPr>
              <a:t> </a:t>
            </a:r>
            <a:r>
              <a:rPr lang="en-US"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Edited by </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 </a:t>
            </a:r>
            <a:r>
              <a:rPr lang="en-US"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Viatrovych</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 </a:t>
            </a:r>
            <a:r>
              <a:rPr lang="en-US"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Luciuk</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London-Chicago: McGill-Queen’s University Press, 2024. – 988 p.</a:t>
            </a:r>
            <a:endPar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Переклад назви: Ворожі архіви. Радянські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конрповстанські</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операції та Український Націоналістичний Рух. Вибране з архіву радянської міліції.</a:t>
            </a:r>
            <a:endParaRPr lang="ru-RU" sz="1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1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
          <p:cNvPicPr/>
          <p:nvPr/>
        </p:nvPicPr>
        <p:blipFill>
          <a:blip r:embed="rId2"/>
          <a:stretch/>
        </p:blipFill>
        <p:spPr>
          <a:xfrm>
            <a:off x="679583" y="1228259"/>
            <a:ext cx="3621484" cy="5121741"/>
          </a:xfrm>
          <a:prstGeom prst="rect">
            <a:avLst/>
          </a:prstGeom>
        </p:spPr>
      </p:pic>
      <p:sp>
        <p:nvSpPr>
          <p:cNvPr id="3" name="Прямоугольник 2"/>
          <p:cNvSpPr/>
          <p:nvPr/>
        </p:nvSpPr>
        <p:spPr>
          <a:xfrm>
            <a:off x="5251486" y="2234857"/>
            <a:ext cx="6096000" cy="3108543"/>
          </a:xfrm>
          <a:prstGeom prst="rect">
            <a:avLst/>
          </a:prstGeom>
        </p:spPr>
        <p:txBody>
          <a:bodyPr>
            <a:spAutoFit/>
          </a:bodyPr>
          <a:lstStyle/>
          <a:p>
            <a:pPr marL="36000" indent="457200" algn="just"/>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Кікалішвілі</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Ткаченко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Протидія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корупційній злочинності в Україні: практичний аспект: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Кікалішвілі</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Ткаченко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Київ: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Норма права,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- 364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36000"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посібнику сформовано цілісну концепцію кримінологічних засад стратегії й тактики протидії корупційній злочинності в Україні як системи знань про їх сутність, форми, види і засоби забезпечення, а також основні напрями удосконалення у кримі­нально-превентивній практиці й протидії злочинності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цілому</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6000" indent="457200" algn="just"/>
            <a:r>
              <a:rPr lang="uk-UA" sz="1400" dirty="0">
                <a:solidFill>
                  <a:srgbClr val="000000"/>
                </a:solidFill>
                <a:latin typeface="Times New Roman" panose="02020603050405020304" pitchFamily="18" charset="0"/>
                <a:cs typeface="Times New Roman" panose="02020603050405020304" pitchFamily="18" charset="0"/>
              </a:rPr>
              <a:t>Видання розраховано на науковців, викладачів, здобувачів першого (бакалаврського), другого (магістерського) та третього (</a:t>
            </a:r>
            <a:r>
              <a:rPr lang="uk-UA" sz="1400" dirty="0" err="1">
                <a:solidFill>
                  <a:srgbClr val="000000"/>
                </a:solidFill>
                <a:latin typeface="Times New Roman" panose="02020603050405020304" pitchFamily="18" charset="0"/>
                <a:cs typeface="Times New Roman" panose="02020603050405020304" pitchFamily="18" charset="0"/>
              </a:rPr>
              <a:t>освітньо</a:t>
            </a:r>
            <a:r>
              <a:rPr lang="uk-UA" sz="1400" dirty="0">
                <a:solidFill>
                  <a:srgbClr val="000000"/>
                </a:solidFill>
                <a:latin typeface="Times New Roman" panose="02020603050405020304" pitchFamily="18" charset="0"/>
                <a:cs typeface="Times New Roman" panose="02020603050405020304" pitchFamily="18" charset="0"/>
              </a:rPr>
              <a:t>-наукового) рівнів вищої освіти закладів вищої освіти, в яких готують правників, співробітників правоохоронних орга­нів, прокуратури та суду, а також на усіх, хто цікавиться розвит­ком наук кримінально-правового циклу</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3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3"/>
          <p:cNvPicPr/>
          <p:nvPr/>
        </p:nvPicPr>
        <p:blipFill>
          <a:blip r:embed="rId2"/>
          <a:stretch/>
        </p:blipFill>
        <p:spPr>
          <a:xfrm>
            <a:off x="708829" y="1218421"/>
            <a:ext cx="3600704" cy="5080779"/>
          </a:xfrm>
          <a:prstGeom prst="rect">
            <a:avLst/>
          </a:prstGeom>
        </p:spPr>
      </p:pic>
      <p:sp>
        <p:nvSpPr>
          <p:cNvPr id="3" name="Прямоугольник 2"/>
          <p:cNvSpPr/>
          <p:nvPr/>
        </p:nvSpPr>
        <p:spPr>
          <a:xfrm>
            <a:off x="5323525" y="1450486"/>
            <a:ext cx="6096000" cy="4616648"/>
          </a:xfrm>
          <a:prstGeom prst="rect">
            <a:avLst/>
          </a:prstGeom>
        </p:spPr>
        <p:txBody>
          <a:bodyPr>
            <a:spAutoFit/>
          </a:bodyPr>
          <a:lstStyle/>
          <a:p>
            <a:pPr indent="457200" algn="just"/>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П</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Негласні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слідчі (розшукові) дії: теорія і практика / О. П.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Наук.-дослід. ін-т публічного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права. - 2-ге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випр</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доповн</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Київ: Норма права, 2024. - 464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запропонованому виданні досліджено основні засади правового регулювання організації та проведення негласних (слідчих) розшукових дій, тактичні прийоми, що використовуються учасниками кримінального провадження під час їх проведення, наведено зразки процесуальних доку­ментів та надано рекомендації щодо їх складання з урахуванням особли­востей, притаманних кожній НС(Р)Д.</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Рекомендації щодо організації проведення та фіксації ходу і результа­тів НС(Р)Д надано на підставі правових позицій Верховного Суду, ЄСПЛ, рекомендацій правоохоронних органів та практичного досвіду з ураху­ванням змін, внесених до кримінального процесуального законодавства у зв’язку з введенням воєнного стану.</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Книгу доповнено актуальною судовою практикою з правовими пози­ціями Верховного Суду у справах, розглянутих в 2023 році, зокрема у сфері використання результатів НС(Р)Д, одержаних в інших кримінальних про­вадженнях, щодо проблемних питань проведення і фіксації контролю за вчиненням злочину. </a:t>
            </a: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Посібник </a:t>
            </a:r>
            <a:r>
              <a:rPr lang="uk-UA" sz="1400" dirty="0">
                <a:solidFill>
                  <a:srgbClr val="000000"/>
                </a:solidFill>
                <a:latin typeface="Times New Roman" panose="02020603050405020304" pitchFamily="18" charset="0"/>
                <a:cs typeface="Times New Roman" panose="02020603050405020304" pitchFamily="18" charset="0"/>
              </a:rPr>
              <a:t>призначений для працівників правоохоронних органів, адво­катів, суддів, науковців, здобувачів вищої освіти та широкого кола осіб.</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4"/>
          <p:cNvPicPr/>
          <p:nvPr/>
        </p:nvPicPr>
        <p:blipFill>
          <a:blip r:embed="rId2"/>
          <a:stretch/>
        </p:blipFill>
        <p:spPr>
          <a:xfrm>
            <a:off x="667250" y="1302743"/>
            <a:ext cx="3650750" cy="5021858"/>
          </a:xfrm>
          <a:prstGeom prst="rect">
            <a:avLst/>
          </a:prstGeom>
        </p:spPr>
      </p:pic>
      <p:sp>
        <p:nvSpPr>
          <p:cNvPr id="3" name="Прямоугольник 2"/>
          <p:cNvSpPr/>
          <p:nvPr/>
        </p:nvSpPr>
        <p:spPr>
          <a:xfrm>
            <a:off x="5262823" y="1828513"/>
            <a:ext cx="6096000" cy="3970318"/>
          </a:xfrm>
          <a:prstGeom prst="rect">
            <a:avLst/>
          </a:prstGeom>
        </p:spPr>
        <p:txBody>
          <a:bodyPr>
            <a:spAutoFit/>
          </a:bodyPr>
          <a:lstStyle/>
          <a:p>
            <a:pPr indent="457200" algn="just"/>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П.,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С</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Документа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кримінальному провадженні (теорія,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практика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застосу­вання, зразки) / О. П.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С.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Бабікова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Наук.-дослід. ін-т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публіч</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права. - 2-ге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випр</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доповн</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Київ: Норма права, 2024. - 396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виданні досліджено теоретичні та практичні аспекти, пов’язані зі складанням та використанням документів, використанням електро­нних інформаційних та інформаційно-телекомунікаційних систем у кри­мінальному провадженні з урахуванням змін, внесених у законодавство в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звязку</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із введенням військового стану. Наведено основні вимоги до документів та запропоновано зразки найбільш застосованих процесуальних документів, які складаються учасниками кримінального провадження. Для слідчих та адвокатів буде в нагоді перелік питань, що ставляться при призначенні експертиз.</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підготовці посібника використано матеріали кримінальних про­ваджень, адвокатських досьє, судових справ, аналітичні та дослідні матеріали правоохоронних органів, судову практику.</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Визначений для здобувачів вищої освіти, працівників правоохоронних органів, адвокатів, науковців та широкого кола осіб</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5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6"/>
          <p:cNvPicPr/>
          <p:nvPr/>
        </p:nvPicPr>
        <p:blipFill>
          <a:blip r:embed="rId2"/>
          <a:stretch/>
        </p:blipFill>
        <p:spPr>
          <a:xfrm>
            <a:off x="652611" y="1157466"/>
            <a:ext cx="3665389" cy="5124802"/>
          </a:xfrm>
          <a:prstGeom prst="rect">
            <a:avLst/>
          </a:prstGeom>
        </p:spPr>
      </p:pic>
      <p:sp>
        <p:nvSpPr>
          <p:cNvPr id="3" name="Прямоугольник 2"/>
          <p:cNvSpPr/>
          <p:nvPr/>
        </p:nvSpPr>
        <p:spPr>
          <a:xfrm>
            <a:off x="5265406" y="1842430"/>
            <a:ext cx="6096000" cy="3754874"/>
          </a:xfrm>
          <a:prstGeom prst="rect">
            <a:avLst/>
          </a:prstGeom>
        </p:spPr>
        <p:txBody>
          <a:bodyPr>
            <a:spAutoFit/>
          </a:bodyPr>
          <a:lstStyle/>
          <a:p>
            <a:pPr indent="457200" algn="just"/>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Греченко В. А., </a:t>
            </a:r>
            <a:r>
              <a:rPr lang="ru-RU"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Ярмиш</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О. Н</a:t>
            </a:r>
            <a:r>
              <a:rPr lang="ru-RU"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Поліція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Міліція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Україні з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XVIII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століття і до сьогоде</a:t>
            </a:r>
            <a:r>
              <a:rPr lang="uk-UA" sz="1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ння</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наукове видання у десяти томах. Т. 5 : Міліція в Україні в період часткової лібералізації політичного режиму (березень 1953 </a:t>
            </a:r>
            <a:r>
              <a:rPr lang="uk-UA" sz="1400"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серпень 1962 рр.):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історико-правове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дослідження: [монографія]. — Харків: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Промарт</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 452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Монографію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присвячено недостатньо дослідженій темі в історико-правовій науці — організації та діяльності міліції України в 1953 1962 роках. Ця книга є п’ятою в унікальному циклі робіт авторів з історії поліції та міліції на теренах України, починаючи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 XVIII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 ідо сьогодення. Розглянуто питання про зміни в організації міліції упродовж 1950-х років, реорганізації її структури, кадрове забезпечення, протидію злочинності, охорону громадського порядку та адміністративну діяльність, а також вплив на всі ці види діяльності органів внутрішніх справ лібералізації політичного режиму в державі»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Книга розрахована </a:t>
            </a:r>
            <a:r>
              <a:rPr lang="uk-UA" sz="1400" dirty="0">
                <a:solidFill>
                  <a:srgbClr val="000000"/>
                </a:solidFill>
                <a:latin typeface="Times New Roman" panose="02020603050405020304" pitchFamily="18" charset="0"/>
                <a:cs typeface="Times New Roman" panose="02020603050405020304" pitchFamily="18" charset="0"/>
              </a:rPr>
              <a:t>на науковців і практичних працівників поліції, ветеранів міліції, курсантів і студентів, краєзнавців — усіх, хто цікавиться історією права та правоохоронних органів</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4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7"/>
          <p:cNvPicPr/>
          <p:nvPr/>
        </p:nvPicPr>
        <p:blipFill>
          <a:blip r:embed="rId2"/>
          <a:stretch/>
        </p:blipFill>
        <p:spPr>
          <a:xfrm>
            <a:off x="635840" y="1247678"/>
            <a:ext cx="3690628" cy="5043055"/>
          </a:xfrm>
          <a:prstGeom prst="rect">
            <a:avLst/>
          </a:prstGeom>
        </p:spPr>
      </p:pic>
      <p:sp>
        <p:nvSpPr>
          <p:cNvPr id="3" name="Прямоугольник 2"/>
          <p:cNvSpPr/>
          <p:nvPr/>
        </p:nvSpPr>
        <p:spPr>
          <a:xfrm>
            <a:off x="4913250" y="2753542"/>
            <a:ext cx="6096000" cy="2031325"/>
          </a:xfrm>
          <a:prstGeom prst="rect">
            <a:avLst/>
          </a:prstGeom>
        </p:spPr>
        <p:txBody>
          <a:bodyPr>
            <a:spAutoFit/>
          </a:bodyPr>
          <a:lstStyle/>
          <a:p>
            <a:pPr marL="72000" indent="457200" algn="just"/>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Коваленко А. В</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Криміналістичне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вчення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збирання, дослідження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 доказів у кримінальному провадженні: монографія.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Київ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Алерта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- 558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72000"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монографії розглянуто теоретичні та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праксеологічні</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основи окремого криміналістичного вчення про збирання, дослідження та використання доказів у кримінальному провадженні.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marL="72000" indent="457200" algn="just"/>
            <a:r>
              <a:rPr lang="uk-UA" sz="1400" dirty="0">
                <a:solidFill>
                  <a:srgbClr val="000000"/>
                </a:solidFill>
                <a:latin typeface="Times New Roman" panose="02020603050405020304" pitchFamily="18" charset="0"/>
                <a:cs typeface="Times New Roman" panose="02020603050405020304" pitchFamily="18" charset="0"/>
              </a:rPr>
              <a:t>Для науковців, аспірантів (ад’юнктів), здобувачів вищої освіти, а також для співробітників органів досудового розслідування, прокурорів, адвокатів, суддів.</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9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8"/>
          <p:cNvPicPr/>
          <p:nvPr/>
        </p:nvPicPr>
        <p:blipFill>
          <a:blip r:embed="rId2"/>
          <a:stretch/>
        </p:blipFill>
        <p:spPr>
          <a:xfrm>
            <a:off x="691390" y="1276893"/>
            <a:ext cx="3679131" cy="5030774"/>
          </a:xfrm>
          <a:prstGeom prst="rect">
            <a:avLst/>
          </a:prstGeom>
        </p:spPr>
      </p:pic>
      <p:sp>
        <p:nvSpPr>
          <p:cNvPr id="3" name="Прямоугольник 2"/>
          <p:cNvSpPr/>
          <p:nvPr/>
        </p:nvSpPr>
        <p:spPr>
          <a:xfrm>
            <a:off x="5097940" y="1376234"/>
            <a:ext cx="6096000" cy="4832092"/>
          </a:xfrm>
          <a:prstGeom prst="rect">
            <a:avLst/>
          </a:prstGeom>
        </p:spPr>
        <p:txBody>
          <a:bodyPr>
            <a:spAutoFit/>
          </a:bodyPr>
          <a:lstStyle/>
          <a:p>
            <a:pPr indent="457200" algn="just"/>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Шат</a:t>
            </a:r>
            <a:r>
              <a:rPr lang="ru-RU"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рава</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О.,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Осіпов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 В</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Реалізація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права на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звернення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адміністративного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суду та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способи його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судового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захисту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питання теорії та практики : монографія.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Харків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Факт,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- 292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Монографію </a:t>
            </a:r>
            <a:r>
              <a:rPr lang="uk-UA" sz="1400" dirty="0">
                <a:solidFill>
                  <a:srgbClr val="000000"/>
                </a:solidFill>
                <a:latin typeface="Times New Roman" panose="02020603050405020304" pitchFamily="18" charset="0"/>
                <a:cs typeface="Times New Roman" panose="02020603050405020304" pitchFamily="18" charset="0"/>
              </a:rPr>
              <a:t>присвячено визначенню сутності та особливостей реалізації права на звернення до адміністративного суду та способів його судового захисту. Визначено, що право на захист в адміністративному судочинстві, як і право на адміністративний позов, мають дуалістичну правову природу, що характеризується процесуально-правовим та матеріально-правовим аспектами. Адміністративну юстицію як інститут</a:t>
            </a:r>
            <a:r>
              <a:rPr lang="uk-UA" sz="1400" cap="small" dirty="0">
                <a:solidFill>
                  <a:srgbClr val="000000"/>
                </a:solidFill>
                <a:latin typeface="Times New Roman" panose="02020603050405020304" pitchFamily="18" charset="0"/>
                <a:cs typeface="Times New Roman" panose="02020603050405020304" pitchFamily="18" charset="0"/>
              </a:rPr>
              <a:t> </a:t>
            </a:r>
            <a:r>
              <a:rPr lang="uk-UA" sz="1400" dirty="0" smtClean="0">
                <a:solidFill>
                  <a:srgbClr val="000000"/>
                </a:solidFill>
                <a:latin typeface="Times New Roman" panose="02020603050405020304" pitchFamily="18" charset="0"/>
                <a:cs typeface="Times New Roman" panose="02020603050405020304" pitchFamily="18" charset="0"/>
              </a:rPr>
              <a:t>судового захисту прав, свобод та інтересів у сфері </a:t>
            </a:r>
            <a:r>
              <a:rPr lang="uk-UA" sz="1400" dirty="0">
                <a:solidFill>
                  <a:srgbClr val="000000"/>
                </a:solidFill>
                <a:latin typeface="Times New Roman" panose="02020603050405020304" pitchFamily="18" charset="0"/>
                <a:cs typeface="Times New Roman" panose="02020603050405020304" pitchFamily="18" charset="0"/>
              </a:rPr>
              <a:t>публічно-правових </a:t>
            </a:r>
            <a:r>
              <a:rPr lang="uk-UA" sz="1400" dirty="0" smtClean="0">
                <a:solidFill>
                  <a:srgbClr val="000000"/>
                </a:solidFill>
                <a:latin typeface="Times New Roman" panose="02020603050405020304" pitchFamily="18" charset="0"/>
                <a:cs typeface="Times New Roman" panose="02020603050405020304" pitchFamily="18" charset="0"/>
              </a:rPr>
              <a:t>відносин розглянуто в сукупності трьох </a:t>
            </a:r>
            <a:r>
              <a:rPr lang="uk-UA" sz="1400" dirty="0">
                <a:solidFill>
                  <a:srgbClr val="000000"/>
                </a:solidFill>
                <a:latin typeface="Times New Roman" panose="02020603050405020304" pitchFamily="18" charset="0"/>
                <a:cs typeface="Times New Roman" panose="02020603050405020304" pitchFamily="18" charset="0"/>
              </a:rPr>
              <a:t>тісно пов’язаних між собою </a:t>
            </a:r>
            <a:r>
              <a:rPr lang="uk-UA" sz="1400" dirty="0" smtClean="0">
                <a:solidFill>
                  <a:srgbClr val="000000"/>
                </a:solidFill>
                <a:latin typeface="Times New Roman" panose="02020603050405020304" pitchFamily="18" charset="0"/>
                <a:cs typeface="Times New Roman" panose="02020603050405020304" pitchFamily="18" charset="0"/>
              </a:rPr>
              <a:t>складових </a:t>
            </a:r>
            <a:r>
              <a:rPr lang="uk-UA" sz="1400" dirty="0">
                <a:solidFill>
                  <a:srgbClr val="000000"/>
                </a:solidFill>
                <a:latin typeface="Times New Roman" panose="02020603050405020304" pitchFamily="18" charset="0"/>
                <a:cs typeface="Times New Roman" panose="02020603050405020304" pitchFamily="18" charset="0"/>
              </a:rPr>
              <a:t>- функціонально-змістовної, процесуальної та </a:t>
            </a:r>
            <a:r>
              <a:rPr lang="uk-UA" sz="1400" dirty="0" smtClean="0">
                <a:solidFill>
                  <a:srgbClr val="000000"/>
                </a:solidFill>
                <a:latin typeface="Times New Roman" panose="02020603050405020304" pitchFamily="18" charset="0"/>
                <a:cs typeface="Times New Roman" panose="02020603050405020304" pitchFamily="18" charset="0"/>
              </a:rPr>
              <a:t>інституційної. Доведено, що чинне законодавство надає  можливість </a:t>
            </a:r>
            <a:r>
              <a:rPr lang="uk-UA" sz="1400" dirty="0">
                <a:solidFill>
                  <a:srgbClr val="000000"/>
                </a:solidFill>
                <a:latin typeface="Times New Roman" panose="02020603050405020304" pitchFamily="18" charset="0"/>
                <a:cs typeface="Times New Roman" panose="02020603050405020304" pitchFamily="18" charset="0"/>
              </a:rPr>
              <a:t>для реалізації права </a:t>
            </a:r>
            <a:r>
              <a:rPr lang="uk-UA" sz="1400" dirty="0" smtClean="0">
                <a:solidFill>
                  <a:srgbClr val="000000"/>
                </a:solidFill>
                <a:latin typeface="Times New Roman" panose="02020603050405020304" pitchFamily="18" charset="0"/>
                <a:cs typeface="Times New Roman" panose="02020603050405020304" pitchFamily="18" charset="0"/>
              </a:rPr>
              <a:t>на звернення до адміністративного суду двом категоріям </a:t>
            </a:r>
            <a:r>
              <a:rPr lang="uk-UA" sz="1400" dirty="0">
                <a:solidFill>
                  <a:srgbClr val="000000"/>
                </a:solidFill>
                <a:latin typeface="Times New Roman" panose="02020603050405020304" pitchFamily="18" charset="0"/>
                <a:cs typeface="Times New Roman" panose="02020603050405020304" pitchFamily="18" charset="0"/>
              </a:rPr>
              <a:t>осіб - приватної та публічної приналежності, однак тільки щодо тих </a:t>
            </a:r>
            <a:r>
              <a:rPr lang="uk-UA" sz="1400" dirty="0" smtClean="0">
                <a:solidFill>
                  <a:srgbClr val="000000"/>
                </a:solidFill>
                <a:latin typeface="Times New Roman" panose="02020603050405020304" pitchFamily="18" charset="0"/>
                <a:cs typeface="Times New Roman" panose="02020603050405020304" pitchFamily="18" charset="0"/>
              </a:rPr>
              <a:t>категорій адміністративних справ, що становлять межі </a:t>
            </a:r>
            <a:r>
              <a:rPr lang="uk-UA" sz="1400" dirty="0">
                <a:solidFill>
                  <a:srgbClr val="000000"/>
                </a:solidFill>
                <a:latin typeface="Times New Roman" panose="02020603050405020304" pitchFamily="18" charset="0"/>
                <a:cs typeface="Times New Roman" panose="02020603050405020304" pitchFamily="18" charset="0"/>
              </a:rPr>
              <a:t>його </a:t>
            </a:r>
            <a:r>
              <a:rPr lang="uk-UA" sz="1400" dirty="0" err="1">
                <a:solidFill>
                  <a:srgbClr val="000000"/>
                </a:solidFill>
                <a:latin typeface="Times New Roman" panose="02020603050405020304" pitchFamily="18" charset="0"/>
                <a:cs typeface="Times New Roman" panose="02020603050405020304" pitchFamily="18" charset="0"/>
              </a:rPr>
              <a:t>юрисдикційності</a:t>
            </a:r>
            <a:r>
              <a:rPr lang="uk-UA" sz="1400" dirty="0">
                <a:solidFill>
                  <a:srgbClr val="000000"/>
                </a:solidFill>
                <a:latin typeface="Times New Roman" panose="02020603050405020304" pitchFamily="18" charset="0"/>
                <a:cs typeface="Times New Roman" panose="02020603050405020304" pitchFamily="18" charset="0"/>
              </a:rPr>
              <a:t>. </a:t>
            </a:r>
            <a:r>
              <a:rPr lang="uk-UA" sz="1400" dirty="0" smtClean="0">
                <a:solidFill>
                  <a:srgbClr val="000000"/>
                </a:solidFill>
                <a:latin typeface="Times New Roman" panose="02020603050405020304" pitchFamily="18" charset="0"/>
                <a:cs typeface="Times New Roman" panose="02020603050405020304" pitchFamily="18" charset="0"/>
              </a:rPr>
              <a:t>З’ясовано сутність механізму реалізації </a:t>
            </a:r>
            <a:r>
              <a:rPr lang="uk-UA" sz="1400" dirty="0">
                <a:solidFill>
                  <a:srgbClr val="000000"/>
                </a:solidFill>
                <a:latin typeface="Times New Roman" panose="02020603050405020304" pitchFamily="18" charset="0"/>
                <a:cs typeface="Times New Roman" panose="02020603050405020304" pitchFamily="18" charset="0"/>
              </a:rPr>
              <a:t>права на звернення до </a:t>
            </a:r>
            <a:r>
              <a:rPr lang="uk-UA" sz="1400" dirty="0" smtClean="0">
                <a:solidFill>
                  <a:srgbClr val="000000"/>
                </a:solidFill>
                <a:latin typeface="Times New Roman" panose="02020603050405020304" pitchFamily="18" charset="0"/>
                <a:cs typeface="Times New Roman" panose="02020603050405020304" pitchFamily="18" charset="0"/>
              </a:rPr>
              <a:t>адміністративного суду та </a:t>
            </a:r>
            <a:r>
              <a:rPr lang="uk-UA" sz="1400" dirty="0">
                <a:solidFill>
                  <a:srgbClr val="000000"/>
                </a:solidFill>
                <a:latin typeface="Times New Roman" panose="02020603050405020304" pitchFamily="18" charset="0"/>
                <a:cs typeface="Times New Roman" panose="02020603050405020304" pitchFamily="18" charset="0"/>
              </a:rPr>
              <a:t>запропоновано розглядати у вузькому та </a:t>
            </a:r>
            <a:r>
              <a:rPr lang="uk-UA" sz="1400" dirty="0" smtClean="0">
                <a:solidFill>
                  <a:srgbClr val="000000"/>
                </a:solidFill>
                <a:latin typeface="Times New Roman" panose="02020603050405020304" pitchFamily="18" charset="0"/>
                <a:cs typeface="Times New Roman" panose="02020603050405020304" pitchFamily="18" charset="0"/>
              </a:rPr>
              <a:t>широкому розумінні. Досліджено зарубіжний досвід функціонування механізму реалізації права на звернення до адміністративного суду та можливості </a:t>
            </a:r>
            <a:r>
              <a:rPr lang="uk-UA" sz="1400" dirty="0">
                <a:solidFill>
                  <a:srgbClr val="000000"/>
                </a:solidFill>
                <a:latin typeface="Times New Roman" panose="02020603050405020304" pitchFamily="18" charset="0"/>
                <a:cs typeface="Times New Roman" panose="02020603050405020304" pitchFamily="18" charset="0"/>
              </a:rPr>
              <a:t>його </a:t>
            </a:r>
            <a:r>
              <a:rPr lang="uk-UA" sz="1400" dirty="0" smtClean="0">
                <a:solidFill>
                  <a:srgbClr val="000000"/>
                </a:solidFill>
                <a:latin typeface="Times New Roman" panose="02020603050405020304" pitchFamily="18" charset="0"/>
                <a:cs typeface="Times New Roman" panose="02020603050405020304" pitchFamily="18" charset="0"/>
              </a:rPr>
              <a:t>використання в Україні. Виокремлено </a:t>
            </a:r>
            <a:r>
              <a:rPr lang="uk-UA" sz="1400" dirty="0">
                <a:solidFill>
                  <a:srgbClr val="000000"/>
                </a:solidFill>
                <a:latin typeface="Times New Roman" panose="02020603050405020304" pitchFamily="18" charset="0"/>
                <a:cs typeface="Times New Roman" panose="02020603050405020304" pitchFamily="18" charset="0"/>
              </a:rPr>
              <a:t>напрямки, </a:t>
            </a:r>
            <a:r>
              <a:rPr lang="uk-UA" sz="1400" dirty="0" smtClean="0">
                <a:solidFill>
                  <a:srgbClr val="000000"/>
                </a:solidFill>
                <a:latin typeface="Times New Roman" panose="02020603050405020304" pitchFamily="18" charset="0"/>
                <a:cs typeface="Times New Roman" panose="02020603050405020304" pitchFamily="18" charset="0"/>
              </a:rPr>
              <a:t>спрямовані а вдосконалення механізму реалізації права на звернення до адміністративного </a:t>
            </a:r>
            <a:r>
              <a:rPr lang="uk-UA" sz="1400" dirty="0">
                <a:solidFill>
                  <a:srgbClr val="000000"/>
                </a:solidFill>
                <a:latin typeface="Times New Roman" panose="02020603050405020304" pitchFamily="18" charset="0"/>
                <a:cs typeface="Times New Roman" panose="02020603050405020304" pitchFamily="18" charset="0"/>
              </a:rPr>
              <a:t>суду та </a:t>
            </a:r>
            <a:r>
              <a:rPr lang="uk-UA" sz="1400" dirty="0" smtClean="0">
                <a:solidFill>
                  <a:srgbClr val="000000"/>
                </a:solidFill>
                <a:latin typeface="Times New Roman" panose="02020603050405020304" pitchFamily="18" charset="0"/>
                <a:cs typeface="Times New Roman" panose="02020603050405020304" pitchFamily="18" charset="0"/>
              </a:rPr>
              <a:t>способів судового захисту.</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68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9"/>
          <p:cNvPicPr/>
          <p:nvPr/>
        </p:nvPicPr>
        <p:blipFill>
          <a:blip r:embed="rId2"/>
          <a:stretch/>
        </p:blipFill>
        <p:spPr>
          <a:xfrm>
            <a:off x="702958" y="1285327"/>
            <a:ext cx="3548170" cy="5022340"/>
          </a:xfrm>
          <a:prstGeom prst="rect">
            <a:avLst/>
          </a:prstGeom>
        </p:spPr>
      </p:pic>
      <p:sp>
        <p:nvSpPr>
          <p:cNvPr id="3" name="Прямоугольник 2"/>
          <p:cNvSpPr/>
          <p:nvPr/>
        </p:nvSpPr>
        <p:spPr>
          <a:xfrm>
            <a:off x="4762428" y="1811338"/>
            <a:ext cx="6096000" cy="3970318"/>
          </a:xfrm>
          <a:prstGeom prst="rect">
            <a:avLst/>
          </a:prstGeom>
        </p:spPr>
        <p:txBody>
          <a:bodyPr>
            <a:spAutoFit/>
          </a:bodyPr>
          <a:lstStyle/>
          <a:p>
            <a:pPr indent="457200" algn="just"/>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Особливі </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порядки  кримінального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провадження :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підручник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В.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Капліна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О.І</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Марочкін</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Демура</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ін.] ; за ред.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Капліної</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Нац</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ун-т їм. Ярослава Мудрого.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Харків : Право,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- 366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підготовлений авторським колективом кафедри кримінального процесу Національного юридичного університету імені Ярослава Мудрого. У ньо­му враховано зміни та доповнення, що їх було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внесено</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чинного кримінально­го процесуального законодавства України, практику Європейського суду з прав людини, правові позиції Конституційного Суду України, постанови Верховного Суду та новітню правозастосовну практику. У підручнику відображено сучасні наукові підходи до розуміння поняття форми кримінального провадження, систе­ми кримінального процесу, особливих порядків кримінального провадження, їхніх видів та процесуального порядку їхнього здійснення. Підручник відповідає про­грамам навчальних дисциплін «Кримінальний процес» та «Особливі порядки кримінального провадження».</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Для студентів </a:t>
            </a:r>
            <a:r>
              <a:rPr lang="uk-UA" sz="1400" dirty="0" err="1">
                <a:solidFill>
                  <a:srgbClr val="000000"/>
                </a:solidFill>
                <a:latin typeface="Times New Roman" panose="02020603050405020304" pitchFamily="18" charset="0"/>
                <a:cs typeface="Times New Roman" panose="02020603050405020304" pitchFamily="18" charset="0"/>
              </a:rPr>
              <a:t>бакалаврату</a:t>
            </a:r>
            <a:r>
              <a:rPr lang="uk-UA" sz="1400" dirty="0">
                <a:solidFill>
                  <a:srgbClr val="000000"/>
                </a:solidFill>
                <a:latin typeface="Times New Roman" panose="02020603050405020304" pitchFamily="18" charset="0"/>
                <a:cs typeface="Times New Roman" panose="02020603050405020304" pitchFamily="18" charset="0"/>
              </a:rPr>
              <a:t> та магістратури, аспірантів, слухачів і курсантів юридичних навчальних закладів, викладачів, учених-правознавців, а також прак­тичних працівників - суддів, прокурорів, слідчих, адвокатів та ін.</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95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мозгового штурма">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45_TF03460637.potx" id="{F42726C0-6660-44EB-84CB-9AAEF4C07D5F}" vid="{C5E20908-8830-4429-B2D1-54A91E0450D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Деловая презентация для мозгового штурма</Template>
  <TotalTime>244</TotalTime>
  <Words>2836</Words>
  <Application>Microsoft Office PowerPoint</Application>
  <PresentationFormat>Широкоэкранный</PresentationFormat>
  <Paragraphs>60</Paragraphs>
  <Slides>21</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Calibri</vt:lpstr>
      <vt:lpstr>Cambria</vt:lpstr>
      <vt:lpstr>Century Gothic</vt:lpstr>
      <vt:lpstr>Georgia</vt:lpstr>
      <vt:lpstr>Palatino Linotype</vt:lpstr>
      <vt:lpstr>Times New Roman</vt:lpstr>
      <vt:lpstr>Wingdings 2</vt:lpstr>
      <vt:lpstr>Презентация мозгового штурма</vt:lpstr>
      <vt:lpstr>Нові надходження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Нові надходження</dc:title>
  <dc:creator>User</dc:creator>
  <cp:lastModifiedBy>User</cp:lastModifiedBy>
  <cp:revision>20</cp:revision>
  <dcterms:created xsi:type="dcterms:W3CDTF">2025-08-28T12:41:45Z</dcterms:created>
  <dcterms:modified xsi:type="dcterms:W3CDTF">2025-08-29T12:26:03Z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