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handoutMasterIdLst>
    <p:handoutMasterId r:id="rId19"/>
  </p:handoutMasterIdLst>
  <p:sldIdLst>
    <p:sldId id="272" r:id="rId2"/>
    <p:sldId id="273" r:id="rId3"/>
    <p:sldId id="275" r:id="rId4"/>
    <p:sldId id="276" r:id="rId5"/>
    <p:sldId id="277" r:id="rId6"/>
    <p:sldId id="274" r:id="rId7"/>
    <p:sldId id="278" r:id="rId8"/>
    <p:sldId id="279" r:id="rId9"/>
    <p:sldId id="280" r:id="rId10"/>
    <p:sldId id="281" r:id="rId11"/>
    <p:sldId id="282" r:id="rId12"/>
    <p:sldId id="283" r:id="rId13"/>
    <p:sldId id="284" r:id="rId14"/>
    <p:sldId id="285" r:id="rId15"/>
    <p:sldId id="287" r:id="rId16"/>
    <p:sldId id="286" r:id="rId17"/>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1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120C13-2514-4D9C-8D4B-A10DA4FFD5A1}" type="datetime1">
              <a:rPr lang="ru-RU" smtClean="0"/>
              <a:t>пт, 29.08.2025</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CC122-5347-4C75-98DE-0F72C4F2551C}" type="slidenum">
              <a:rPr lang="ru-RU" smtClean="0"/>
              <a:t>‹#›</a:t>
            </a:fld>
            <a:endParaRPr lang="ru-RU" dirty="0"/>
          </a:p>
        </p:txBody>
      </p:sp>
    </p:spTree>
    <p:extLst>
      <p:ext uri="{BB962C8B-B14F-4D97-AF65-F5344CB8AC3E}">
        <p14:creationId xmlns:p14="http://schemas.microsoft.com/office/powerpoint/2010/main" val="2876061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67CA5-ECF1-43FF-A31E-6BD9B21B57BB}" type="datetime1">
              <a:rPr lang="ru-RU" smtClean="0"/>
              <a:pPr/>
              <a:t>пт, 29.08.2025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smtClean="0"/>
              <a:t>Образец текста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93B0CF2-7F87-4E02-A248-870047730F99}" type="slidenum">
              <a:rPr lang="ru-RU" noProof="0" smtClean="0"/>
              <a:t>‹#›</a:t>
            </a:fld>
            <a:endParaRPr lang="ru-RU" noProof="0"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893B0CF2-7F87-4E02-A248-870047730F99}" type="slidenum">
              <a:rPr lang="ru-RU" smtClean="0"/>
              <a:t>1</a:t>
            </a:fld>
            <a:endParaRPr lang="ru-RU" dirty="0"/>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893B0CF2-7F87-4E02-A248-870047730F99}" type="slidenum">
              <a:rPr lang="ru-RU" noProof="0" smtClean="0"/>
              <a:t>2</a:t>
            </a:fld>
            <a:endParaRPr lang="ru-RU" noProof="0" dirty="0"/>
          </a:p>
        </p:txBody>
      </p:sp>
    </p:spTree>
    <p:extLst>
      <p:ext uri="{BB962C8B-B14F-4D97-AF65-F5344CB8AC3E}">
        <p14:creationId xmlns:p14="http://schemas.microsoft.com/office/powerpoint/2010/main" val="403063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1">
        <a:schemeClr val="bg1"/>
      </p:bgRef>
    </p:bg>
    <p:spTree>
      <p:nvGrpSpPr>
        <p:cNvPr id="1" name=""/>
        <p:cNvGrpSpPr/>
        <p:nvPr/>
      </p:nvGrpSpPr>
      <p:grpSpPr>
        <a:xfrm>
          <a:off x="0" y="0"/>
          <a:ext cx="0" cy="0"/>
          <a:chOff x="0" y="0"/>
          <a:chExt cx="0" cy="0"/>
        </a:xfrm>
      </p:grpSpPr>
      <p:grpSp>
        <p:nvGrpSpPr>
          <p:cNvPr id="10" name="Группа 9"/>
          <p:cNvGrpSpPr/>
          <p:nvPr/>
        </p:nvGrpSpPr>
        <p:grpSpPr>
          <a:xfrm>
            <a:off x="0" y="6208894"/>
            <a:ext cx="12192000" cy="649106"/>
            <a:chOff x="0" y="6208894"/>
            <a:chExt cx="12192000" cy="649106"/>
          </a:xfrm>
        </p:grpSpPr>
        <p:sp>
          <p:nvSpPr>
            <p:cNvPr id="2" name="Прямоугольник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ru-RU" noProof="0" dirty="0"/>
            </a:p>
          </p:txBody>
        </p:sp>
        <p:cxnSp>
          <p:nvCxnSpPr>
            <p:cNvPr id="7" name="Прямая соединительная линия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Прямая соединительная линия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Заголовок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pPr rtl="0"/>
            <a:r>
              <a:rPr lang="ru-RU" noProof="0" smtClean="0"/>
              <a:t>Образец заголовка</a:t>
            </a:r>
            <a:endParaRPr kumimoji="0" lang="ru-RU" noProof="0" dirty="0"/>
          </a:p>
        </p:txBody>
      </p:sp>
      <p:sp>
        <p:nvSpPr>
          <p:cNvPr id="17" name="Подзаголовок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ru-RU" noProof="0" smtClean="0"/>
              <a:t>Образец подзаголовка</a:t>
            </a:r>
            <a:endParaRPr kumimoji="0" lang="ru-RU" noProof="0" dirty="0"/>
          </a:p>
        </p:txBody>
      </p:sp>
      <p:sp>
        <p:nvSpPr>
          <p:cNvPr id="30" name="Дата 29"/>
          <p:cNvSpPr>
            <a:spLocks noGrp="1"/>
          </p:cNvSpPr>
          <p:nvPr>
            <p:ph type="dt" sz="half" idx="10"/>
          </p:nvPr>
        </p:nvSpPr>
        <p:spPr/>
        <p:txBody>
          <a:bodyPr rtlCol="0"/>
          <a:lstStyle/>
          <a:p>
            <a:pPr rtl="0"/>
            <a:fld id="{D1042E67-0227-4BC3-82B0-5759BC2EE067}" type="datetime1">
              <a:rPr lang="ru-RU" noProof="0" smtClean="0"/>
              <a:t>пт, 29.08.2025</a:t>
            </a:fld>
            <a:endParaRPr lang="ru-RU" noProof="0" dirty="0"/>
          </a:p>
        </p:txBody>
      </p:sp>
      <p:sp>
        <p:nvSpPr>
          <p:cNvPr id="19" name="Нижний колонтитул 18"/>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27" name="Номер слайда 26"/>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kumimoji="0" lang="ru-RU" noProof="0" dirty="0"/>
          </a:p>
        </p:txBody>
      </p:sp>
      <p:sp>
        <p:nvSpPr>
          <p:cNvPr id="3" name="Вертикальный текст 2"/>
          <p:cNvSpPr>
            <a:spLocks noGrp="1"/>
          </p:cNvSpPr>
          <p:nvPr>
            <p:ph type="body" orient="vert" idx="1"/>
          </p:nvPr>
        </p:nvSpPr>
        <p:spPr/>
        <p:txBody>
          <a:bodyPr vert="eaVert" rtlCol="0"/>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Дата 3"/>
          <p:cNvSpPr>
            <a:spLocks noGrp="1"/>
          </p:cNvSpPr>
          <p:nvPr>
            <p:ph type="dt" sz="half" idx="10"/>
          </p:nvPr>
        </p:nvSpPr>
        <p:spPr/>
        <p:txBody>
          <a:bodyPr rtlCol="0"/>
          <a:lstStyle/>
          <a:p>
            <a:pPr rtl="0"/>
            <a:fld id="{EADCC9AE-B7F3-45CB-BB2E-3222B2AEBBC3}" type="datetime1">
              <a:rPr lang="ru-RU" noProof="0" smtClean="0"/>
              <a:t>пт, 29.08.2025</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914402"/>
            <a:ext cx="2743200" cy="5211763"/>
          </a:xfrm>
        </p:spPr>
        <p:txBody>
          <a:bodyPr vert="eaVert" rtlCol="0"/>
          <a:lstStyle/>
          <a:p>
            <a:pPr rtl="0"/>
            <a:r>
              <a:rPr lang="ru-RU" noProof="0" smtClean="0"/>
              <a:t>Образец заголовка</a:t>
            </a:r>
            <a:endParaRPr kumimoji="0" lang="ru-RU" noProof="0" dirty="0"/>
          </a:p>
        </p:txBody>
      </p:sp>
      <p:sp>
        <p:nvSpPr>
          <p:cNvPr id="3" name="Вертикальный текст 2"/>
          <p:cNvSpPr>
            <a:spLocks noGrp="1"/>
          </p:cNvSpPr>
          <p:nvPr>
            <p:ph type="body" orient="vert" idx="1"/>
          </p:nvPr>
        </p:nvSpPr>
        <p:spPr>
          <a:xfrm>
            <a:off x="609600" y="914402"/>
            <a:ext cx="8026400" cy="5211763"/>
          </a:xfrm>
        </p:spPr>
        <p:txBody>
          <a:bodyPr vert="eaVert" rtlCol="0"/>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Дата 3"/>
          <p:cNvSpPr>
            <a:spLocks noGrp="1"/>
          </p:cNvSpPr>
          <p:nvPr>
            <p:ph type="dt" sz="half" idx="10"/>
          </p:nvPr>
        </p:nvSpPr>
        <p:spPr/>
        <p:txBody>
          <a:bodyPr rtlCol="0"/>
          <a:lstStyle/>
          <a:p>
            <a:pPr rtl="0"/>
            <a:fld id="{BEE58623-7ACF-43A9-B9A8-787CA2B0B620}" type="datetime1">
              <a:rPr lang="ru-RU" noProof="0" smtClean="0"/>
              <a:t>пт, 29.08.2025</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kumimoji="0" lang="ru-RU" noProof="0" dirty="0"/>
          </a:p>
        </p:txBody>
      </p:sp>
      <p:sp>
        <p:nvSpPr>
          <p:cNvPr id="3" name="Объект 2"/>
          <p:cNvSpPr>
            <a:spLocks noGrp="1"/>
          </p:cNvSpPr>
          <p:nvPr>
            <p:ph idx="1"/>
          </p:nvPr>
        </p:nvSpPr>
        <p:spPr/>
        <p:txBody>
          <a:bodyPr rtlCol="0"/>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Дата 3"/>
          <p:cNvSpPr>
            <a:spLocks noGrp="1"/>
          </p:cNvSpPr>
          <p:nvPr>
            <p:ph type="dt" sz="half" idx="10"/>
          </p:nvPr>
        </p:nvSpPr>
        <p:spPr/>
        <p:txBody>
          <a:bodyPr rtlCol="0"/>
          <a:lstStyle/>
          <a:p>
            <a:pPr rtl="0"/>
            <a:fld id="{6CDEFBE7-4C1B-4778-8B46-649E4193A0B2}" type="datetime1">
              <a:rPr lang="ru-RU" noProof="0" smtClean="0"/>
              <a:t>пт, 29.08.2025</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pPr rtl="0"/>
            <a:r>
              <a:rPr lang="ru-RU" noProof="0" smtClean="0"/>
              <a:t>Образец заголовка</a:t>
            </a:r>
            <a:endParaRPr kumimoji="0" lang="ru-RU" noProof="0" dirty="0"/>
          </a:p>
        </p:txBody>
      </p:sp>
      <p:sp>
        <p:nvSpPr>
          <p:cNvPr id="3" name="Текст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ru-RU" noProof="0" smtClean="0"/>
              <a:t>Образец текста</a:t>
            </a:r>
          </a:p>
        </p:txBody>
      </p:sp>
      <p:sp>
        <p:nvSpPr>
          <p:cNvPr id="4" name="Дата 3"/>
          <p:cNvSpPr>
            <a:spLocks noGrp="1"/>
          </p:cNvSpPr>
          <p:nvPr>
            <p:ph type="dt" sz="half" idx="10"/>
          </p:nvPr>
        </p:nvSpPr>
        <p:spPr/>
        <p:txBody>
          <a:bodyPr rtlCol="0"/>
          <a:lstStyle/>
          <a:p>
            <a:pPr rtl="0"/>
            <a:fld id="{F8CCFD91-7790-4468-A129-07AFFDDBA1C7}" type="datetime1">
              <a:rPr lang="ru-RU" noProof="0" smtClean="0"/>
              <a:t>пт, 29.08.2025</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rtlCol="0"/>
          <a:lstStyle/>
          <a:p>
            <a:pPr rtl="0"/>
            <a:r>
              <a:rPr lang="ru-RU" noProof="0" smtClean="0"/>
              <a:t>Образец заголовка</a:t>
            </a:r>
            <a:endParaRPr kumimoji="0" lang="ru-RU" noProof="0" dirty="0"/>
          </a:p>
        </p:txBody>
      </p:sp>
      <p:sp>
        <p:nvSpPr>
          <p:cNvPr id="3" name="Объект 2"/>
          <p:cNvSpPr>
            <a:spLocks noGrp="1"/>
          </p:cNvSpPr>
          <p:nvPr>
            <p:ph sz="half" idx="1"/>
          </p:nvPr>
        </p:nvSpPr>
        <p:spPr>
          <a:xfrm>
            <a:off x="609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Объект 3"/>
          <p:cNvSpPr>
            <a:spLocks noGrp="1"/>
          </p:cNvSpPr>
          <p:nvPr>
            <p:ph sz="half" idx="2"/>
          </p:nvPr>
        </p:nvSpPr>
        <p:spPr>
          <a:xfrm>
            <a:off x="6197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5" name="Дата 4"/>
          <p:cNvSpPr>
            <a:spLocks noGrp="1"/>
          </p:cNvSpPr>
          <p:nvPr>
            <p:ph type="dt" sz="half" idx="10"/>
          </p:nvPr>
        </p:nvSpPr>
        <p:spPr/>
        <p:txBody>
          <a:bodyPr rtlCol="0"/>
          <a:lstStyle/>
          <a:p>
            <a:pPr rtl="0"/>
            <a:fld id="{5CE41293-93E0-46D4-A151-C6BFE1D839E4}" type="datetime1">
              <a:rPr lang="ru-RU" noProof="0" smtClean="0"/>
              <a:t>пт, 29.08.2025</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Номер слайда 6"/>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tIns="45720" rtlCol="0" anchor="b"/>
          <a:lstStyle>
            <a:lvl1pPr>
              <a:defRPr/>
            </a:lvl1pPr>
          </a:lstStyle>
          <a:p>
            <a:pPr rtl="0"/>
            <a:r>
              <a:rPr lang="ru-RU" noProof="0" smtClean="0"/>
              <a:t>Образец заголовка</a:t>
            </a:r>
            <a:endParaRPr kumimoji="0" lang="ru-RU" noProof="0" dirty="0"/>
          </a:p>
        </p:txBody>
      </p:sp>
      <p:sp>
        <p:nvSpPr>
          <p:cNvPr id="3" name="Текст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ru-RU" noProof="0" smtClean="0"/>
              <a:t>Образец текста</a:t>
            </a:r>
          </a:p>
        </p:txBody>
      </p:sp>
      <p:sp>
        <p:nvSpPr>
          <p:cNvPr id="5" name="Объект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Текст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ru-RU" noProof="0" smtClean="0"/>
              <a:t>Образец текста</a:t>
            </a:r>
          </a:p>
        </p:txBody>
      </p:sp>
      <p:sp>
        <p:nvSpPr>
          <p:cNvPr id="6" name="Объект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7" name="Дата 6"/>
          <p:cNvSpPr>
            <a:spLocks noGrp="1"/>
          </p:cNvSpPr>
          <p:nvPr>
            <p:ph type="dt" sz="half" idx="10"/>
          </p:nvPr>
        </p:nvSpPr>
        <p:spPr/>
        <p:txBody>
          <a:bodyPr rtlCol="0"/>
          <a:lstStyle/>
          <a:p>
            <a:pPr rtl="0"/>
            <a:fld id="{59791C00-DC62-4142-9F6D-DA1C45AB977D}" type="datetime1">
              <a:rPr lang="ru-RU" noProof="0" smtClean="0"/>
              <a:t>пт, 29.08.2025</a:t>
            </a:fld>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9" name="Номер слайда 8"/>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rtl="0"/>
            <a:r>
              <a:rPr lang="ru-RU" noProof="0" smtClean="0"/>
              <a:t>Образец заголовка</a:t>
            </a:r>
            <a:endParaRPr kumimoji="0" lang="ru-RU" noProof="0" dirty="0"/>
          </a:p>
        </p:txBody>
      </p:sp>
      <p:sp>
        <p:nvSpPr>
          <p:cNvPr id="3" name="Дата 2"/>
          <p:cNvSpPr>
            <a:spLocks noGrp="1"/>
          </p:cNvSpPr>
          <p:nvPr>
            <p:ph type="dt" sz="half" idx="10"/>
          </p:nvPr>
        </p:nvSpPr>
        <p:spPr/>
        <p:txBody>
          <a:bodyPr rtlCol="0"/>
          <a:lstStyle/>
          <a:p>
            <a:pPr rtl="0"/>
            <a:fld id="{74395BA2-92C5-4296-B336-F8334E18CE48}" type="datetime1">
              <a:rPr lang="ru-RU" noProof="0" smtClean="0"/>
              <a:t>пт, 29.08.2025</a:t>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55DBA5C4-3A0B-44F2-A553-77BCC15D81C0}" type="datetime1">
              <a:rPr lang="ru-RU" noProof="0" smtClean="0"/>
              <a:t>пт, 29.08.2025</a:t>
            </a:fld>
            <a:endParaRPr lang="ru-RU" noProof="0" dirty="0"/>
          </a:p>
        </p:txBody>
      </p:sp>
      <p:sp>
        <p:nvSpPr>
          <p:cNvPr id="3" name="Нижний колонтитул 2"/>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Номер слайда 3"/>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mj-lt"/>
                <a:ea typeface="+mj-ea"/>
                <a:cs typeface="+mj-cs"/>
              </a:defRPr>
            </a:lvl1pPr>
          </a:lstStyle>
          <a:p>
            <a:pPr rtl="0"/>
            <a:r>
              <a:rPr lang="ru-RU" noProof="0" smtClean="0"/>
              <a:t>Образец заголовка</a:t>
            </a:r>
            <a:endParaRPr kumimoji="0" lang="ru-RU" noProof="0" dirty="0"/>
          </a:p>
        </p:txBody>
      </p:sp>
      <p:sp>
        <p:nvSpPr>
          <p:cNvPr id="4" name="Объект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3" name="Текст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ru-RU" noProof="0" smtClean="0"/>
              <a:t>Образец текста</a:t>
            </a:r>
          </a:p>
        </p:txBody>
      </p:sp>
      <p:sp>
        <p:nvSpPr>
          <p:cNvPr id="5" name="Дата 4"/>
          <p:cNvSpPr>
            <a:spLocks noGrp="1"/>
          </p:cNvSpPr>
          <p:nvPr>
            <p:ph type="dt" sz="half" idx="10"/>
          </p:nvPr>
        </p:nvSpPr>
        <p:spPr/>
        <p:txBody>
          <a:bodyPr rtlCol="0"/>
          <a:lstStyle/>
          <a:p>
            <a:pPr rtl="0"/>
            <a:fld id="{6D601DC2-C9FF-4CCB-9CA8-59247185429A}" type="datetime1">
              <a:rPr lang="ru-RU" noProof="0" smtClean="0"/>
              <a:t>пт, 29.08.2025</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Номер слайда 6"/>
          <p:cNvSpPr>
            <a:spLocks noGrp="1"/>
          </p:cNvSpPr>
          <p:nvPr>
            <p:ph type="sldNum" sz="quarter" idx="12"/>
          </p:nvPr>
        </p:nvSpPr>
        <p:spPr/>
        <p:txBody>
          <a:bodyPr rtlCol="0"/>
          <a:lstStyle/>
          <a:p>
            <a:pPr rtl="0"/>
            <a:fld id="{401CF334-2D5C-4859-84A6-CA7E6E43FAEB}" type="slidenum">
              <a:rPr lang="ru-RU" noProof="0" smtClean="0"/>
              <a:t>‹#›</a:t>
            </a:fld>
            <a:endParaRPr lang="ru-RU"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о скругленным и усеченным углом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ru-RU" sz="1800" noProof="0" dirty="0"/>
          </a:p>
        </p:txBody>
      </p:sp>
      <p:sp>
        <p:nvSpPr>
          <p:cNvPr id="12" name="Прямоугольный треугольник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ru-RU" sz="1800" noProof="0" dirty="0"/>
          </a:p>
        </p:txBody>
      </p:sp>
      <p:sp>
        <p:nvSpPr>
          <p:cNvPr id="2" name="Заголовок 1"/>
          <p:cNvSpPr>
            <a:spLocks noGrp="1"/>
          </p:cNvSpPr>
          <p:nvPr>
            <p:ph type="title"/>
          </p:nvPr>
        </p:nvSpPr>
        <p:spPr>
          <a:xfrm>
            <a:off x="812800" y="1176997"/>
            <a:ext cx="2950464" cy="1582621"/>
          </a:xfrm>
        </p:spPr>
        <p:txBody>
          <a:bodyPr vert="horz" lIns="45720" tIns="45720" rIns="45720" bIns="45720" rtlCol="0" anchor="b"/>
          <a:lstStyle>
            <a:lvl1pPr algn="l">
              <a:buNone/>
              <a:defRPr sz="2000" b="1">
                <a:solidFill>
                  <a:schemeClr val="tx2"/>
                </a:solidFill>
              </a:defRPr>
            </a:lvl1pPr>
          </a:lstStyle>
          <a:p>
            <a:pPr rtl="0"/>
            <a:r>
              <a:rPr lang="ru-RU" noProof="0" smtClean="0"/>
              <a:t>Образец заголовка</a:t>
            </a:r>
            <a:endParaRPr kumimoji="0" lang="ru-RU" noProof="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ru-RU" noProof="0" smtClean="0"/>
              <a:t>Вставка рисунка</a:t>
            </a:r>
            <a:endParaRPr kumimoji="0" lang="ru-RU" noProof="0" dirty="0"/>
          </a:p>
        </p:txBody>
      </p:sp>
      <p:sp>
        <p:nvSpPr>
          <p:cNvPr id="4" name="Текст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ru-RU" noProof="0" smtClean="0"/>
              <a:t>Образец текста</a:t>
            </a:r>
          </a:p>
        </p:txBody>
      </p:sp>
      <p:sp>
        <p:nvSpPr>
          <p:cNvPr id="5" name="Дата 4"/>
          <p:cNvSpPr>
            <a:spLocks noGrp="1"/>
          </p:cNvSpPr>
          <p:nvPr>
            <p:ph type="dt" sz="half" idx="10"/>
          </p:nvPr>
        </p:nvSpPr>
        <p:spPr/>
        <p:txBody>
          <a:bodyPr rtlCol="0"/>
          <a:lstStyle/>
          <a:p>
            <a:pPr rtl="0"/>
            <a:fld id="{2900A0FC-F56C-4772-9C86-2C39F56A45E8}" type="datetime1">
              <a:rPr lang="ru-RU" noProof="0" smtClean="0"/>
              <a:t>пт, 29.08.2025</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Номер слайда 6"/>
          <p:cNvSpPr>
            <a:spLocks noGrp="1"/>
          </p:cNvSpPr>
          <p:nvPr>
            <p:ph type="sldNum" sz="quarter" idx="12"/>
          </p:nvPr>
        </p:nvSpPr>
        <p:spPr>
          <a:xfrm>
            <a:off x="10769600" y="6356351"/>
            <a:ext cx="812800" cy="365125"/>
          </a:xfrm>
        </p:spPr>
        <p:txBody>
          <a:bodyPr rtlCol="0"/>
          <a:lstStyle/>
          <a:p>
            <a:pPr rtl="0"/>
            <a:fld id="{401CF334-2D5C-4859-84A6-CA7E6E43FAEB}" type="slidenum">
              <a:rPr lang="ru-RU" noProof="0" smtClean="0"/>
              <a:t>‹#›</a:t>
            </a:fld>
            <a:endParaRPr lang="ru-RU" noProof="0" dirty="0"/>
          </a:p>
        </p:txBody>
      </p:sp>
      <p:sp>
        <p:nvSpPr>
          <p:cNvPr id="10" name="Полилиния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ru-RU" sz="1800" noProof="0" dirty="0">
              <a:solidFill>
                <a:schemeClr val="tx1"/>
              </a:solidFill>
              <a:latin typeface="+mn-lt"/>
              <a:ea typeface="+mn-ea"/>
              <a:cs typeface="+mn-cs"/>
            </a:endParaRPr>
          </a:p>
        </p:txBody>
      </p:sp>
      <p:sp>
        <p:nvSpPr>
          <p:cNvPr id="11" name="Полилиния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ru-RU"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Группа 24"/>
          <p:cNvGrpSpPr/>
          <p:nvPr/>
        </p:nvGrpSpPr>
        <p:grpSpPr>
          <a:xfrm>
            <a:off x="-29028" y="-7144"/>
            <a:ext cx="12240731" cy="6879658"/>
            <a:chOff x="0" y="-21658"/>
            <a:chExt cx="12240731" cy="6879658"/>
          </a:xfrm>
        </p:grpSpPr>
        <p:sp>
          <p:nvSpPr>
            <p:cNvPr id="26" name="Прямоугольник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27" name="Группа 26"/>
            <p:cNvGrpSpPr/>
            <p:nvPr/>
          </p:nvGrpSpPr>
          <p:grpSpPr>
            <a:xfrm>
              <a:off x="0" y="-21658"/>
              <a:ext cx="12240731" cy="1041400"/>
              <a:chOff x="-25356" y="-7144"/>
              <a:chExt cx="12240731" cy="1041400"/>
            </a:xfrm>
          </p:grpSpPr>
          <p:sp>
            <p:nvSpPr>
              <p:cNvPr id="28" name="Полилиния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ru-RU" sz="1800" noProof="0" dirty="0">
                  <a:solidFill>
                    <a:schemeClr val="tx1"/>
                  </a:solidFill>
                  <a:latin typeface="+mn-lt"/>
                  <a:ea typeface="+mn-ea"/>
                  <a:cs typeface="+mn-cs"/>
                </a:endParaRPr>
              </a:p>
            </p:txBody>
          </p:sp>
          <p:sp>
            <p:nvSpPr>
              <p:cNvPr id="29" name="Полилиния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ru-RU" sz="1800" noProof="0" dirty="0">
                  <a:solidFill>
                    <a:schemeClr val="tx1"/>
                  </a:solidFill>
                  <a:latin typeface="+mn-lt"/>
                  <a:ea typeface="+mn-ea"/>
                  <a:cs typeface="+mn-cs"/>
                </a:endParaRPr>
              </a:p>
            </p:txBody>
          </p:sp>
          <p:grpSp>
            <p:nvGrpSpPr>
              <p:cNvPr id="31" name="Группа 30"/>
              <p:cNvGrpSpPr/>
              <p:nvPr/>
            </p:nvGrpSpPr>
            <p:grpSpPr>
              <a:xfrm>
                <a:off x="-25356" y="202408"/>
                <a:ext cx="12240731" cy="649224"/>
                <a:chOff x="-19045" y="216550"/>
                <a:chExt cx="9180548" cy="649224"/>
              </a:xfrm>
            </p:grpSpPr>
            <p:sp>
              <p:nvSpPr>
                <p:cNvPr id="32" name="Полилиния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ru-RU" sz="1800" noProof="0" dirty="0"/>
                </a:p>
              </p:txBody>
            </p:sp>
            <p:sp>
              <p:nvSpPr>
                <p:cNvPr id="33" name="Полилиния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ru-RU" sz="1800" noProof="0" dirty="0"/>
                </a:p>
              </p:txBody>
            </p:sp>
          </p:grpSp>
        </p:grpSp>
      </p:grpSp>
      <p:sp>
        <p:nvSpPr>
          <p:cNvPr id="9" name="Заголовок 8"/>
          <p:cNvSpPr>
            <a:spLocks noGrp="1"/>
          </p:cNvSpPr>
          <p:nvPr>
            <p:ph type="title"/>
          </p:nvPr>
        </p:nvSpPr>
        <p:spPr>
          <a:xfrm>
            <a:off x="609600" y="704088"/>
            <a:ext cx="10972800" cy="1143000"/>
          </a:xfrm>
          <a:prstGeom prst="rect">
            <a:avLst/>
          </a:prstGeom>
        </p:spPr>
        <p:txBody>
          <a:bodyPr vert="horz" lIns="0" rIns="0" bIns="0" rtlCol="0" anchor="b">
            <a:normAutofit/>
          </a:bodyPr>
          <a:lstStyle/>
          <a:p>
            <a:pPr rtl="0"/>
            <a:r>
              <a:rPr lang="ru-RU" noProof="0" dirty="0" smtClean="0"/>
              <a:t>Образец заголовка</a:t>
            </a:r>
            <a:endParaRPr kumimoji="0" lang="ru-RU" noProof="0" dirty="0"/>
          </a:p>
        </p:txBody>
      </p:sp>
      <p:sp>
        <p:nvSpPr>
          <p:cNvPr id="30" name="Текст 29"/>
          <p:cNvSpPr>
            <a:spLocks noGrp="1"/>
          </p:cNvSpPr>
          <p:nvPr>
            <p:ph type="body" idx="1"/>
          </p:nvPr>
        </p:nvSpPr>
        <p:spPr>
          <a:xfrm>
            <a:off x="609600" y="1935480"/>
            <a:ext cx="10972800" cy="4389120"/>
          </a:xfrm>
          <a:prstGeom prst="rect">
            <a:avLst/>
          </a:prstGeom>
        </p:spPr>
        <p:txBody>
          <a:bodyPr vert="horz" rtlCol="0">
            <a:normAutofit/>
          </a:bodyPr>
          <a:lstStyle/>
          <a:p>
            <a:pPr lvl="0" rtl="0" eaLnBrk="1" latinLnBrk="0" hangingPunct="1"/>
            <a:r>
              <a:rPr lang="ru-RU" noProof="0" dirty="0" smtClean="0"/>
              <a:t>Образец текста</a:t>
            </a:r>
          </a:p>
          <a:p>
            <a:pPr lvl="1" rtl="0" eaLnBrk="1" latinLnBrk="0" hangingPunct="1"/>
            <a:r>
              <a:rPr lang="ru-RU" noProof="0" dirty="0" smtClean="0"/>
              <a:t>Второй уровень</a:t>
            </a:r>
          </a:p>
          <a:p>
            <a:pPr lvl="2" rtl="0" eaLnBrk="1" latinLnBrk="0" hangingPunct="1"/>
            <a:r>
              <a:rPr lang="ru-RU" noProof="0" dirty="0" smtClean="0"/>
              <a:t>Третий уровень</a:t>
            </a:r>
          </a:p>
          <a:p>
            <a:pPr lvl="3" rtl="0" eaLnBrk="1" latinLnBrk="0" hangingPunct="1"/>
            <a:r>
              <a:rPr lang="ru-RU" noProof="0" dirty="0" smtClean="0"/>
              <a:t>Четвертый уровень</a:t>
            </a:r>
          </a:p>
          <a:p>
            <a:pPr lvl="4" rtl="0" eaLnBrk="1" latinLnBrk="0" hangingPunct="1"/>
            <a:r>
              <a:rPr lang="ru-RU" noProof="0" dirty="0" smtClean="0"/>
              <a:t>Пятый уровень</a:t>
            </a:r>
            <a:endParaRPr lang="ru-RU" noProof="0" dirty="0"/>
          </a:p>
        </p:txBody>
      </p:sp>
      <p:sp>
        <p:nvSpPr>
          <p:cNvPr id="10" name="Дата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fld id="{E2826595-62FB-4CCD-B121-F144066977C5}" type="datetime1">
              <a:rPr lang="ru-RU" noProof="0" smtClean="0"/>
              <a:t>пт, 29.08.2025</a:t>
            </a:fld>
            <a:endParaRPr lang="ru-RU" noProof="0" dirty="0"/>
          </a:p>
        </p:txBody>
      </p:sp>
      <p:sp>
        <p:nvSpPr>
          <p:cNvPr id="22" name="Нижний колонтитул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r>
              <a:rPr lang="ru-RU" noProof="0" dirty="0" smtClean="0"/>
              <a:t>Добавить нижний колонтитул</a:t>
            </a:r>
            <a:endParaRPr lang="ru-RU" noProof="0" dirty="0"/>
          </a:p>
        </p:txBody>
      </p:sp>
      <p:sp>
        <p:nvSpPr>
          <p:cNvPr id="18" name="Номер слайда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defRPr>
            </a:lvl1pPr>
          </a:lstStyle>
          <a:p>
            <a:pPr rtl="0"/>
            <a:fld id="{401CF334-2D5C-4859-84A6-CA7E6E43FAEB}" type="slidenum">
              <a:rPr lang="ru-RU" noProof="0" smtClean="0"/>
              <a:pPr/>
              <a:t>‹#›</a:t>
            </a:fld>
            <a:endParaRPr lang="ru-RU" noProof="0"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11200" y="2080762"/>
            <a:ext cx="10468864" cy="1828800"/>
          </a:xfrm>
        </p:spPr>
        <p:txBody>
          <a:bodyPr rtlCol="0">
            <a:normAutofit/>
          </a:bodyPr>
          <a:lstStyle/>
          <a:p>
            <a:pPr algn="ctr" rtl="0"/>
            <a:r>
              <a:rPr lang="ru-RU" sz="5400" dirty="0" err="1" smtClean="0"/>
              <a:t>Нові</a:t>
            </a:r>
            <a:r>
              <a:rPr lang="ru-RU" sz="5400" dirty="0" smtClean="0"/>
              <a:t> </a:t>
            </a:r>
            <a:r>
              <a:rPr lang="ru-RU" sz="5400" dirty="0" err="1" smtClean="0"/>
              <a:t>надходження</a:t>
            </a:r>
            <a:endParaRPr lang="ru-RU" sz="5400" dirty="0"/>
          </a:p>
        </p:txBody>
      </p:sp>
      <p:sp>
        <p:nvSpPr>
          <p:cNvPr id="5" name="Подзаголовок 4"/>
          <p:cNvSpPr>
            <a:spLocks noGrp="1"/>
          </p:cNvSpPr>
          <p:nvPr>
            <p:ph type="subTitle" idx="1"/>
          </p:nvPr>
        </p:nvSpPr>
        <p:spPr>
          <a:xfrm>
            <a:off x="711200" y="3806241"/>
            <a:ext cx="10472928" cy="908035"/>
          </a:xfrm>
        </p:spPr>
        <p:txBody>
          <a:bodyPr rtlCol="0"/>
          <a:lstStyle/>
          <a:p>
            <a:pPr algn="ctr" rtl="0"/>
            <a:r>
              <a:rPr lang="ru-RU" dirty="0" smtClean="0"/>
              <a:t>до </a:t>
            </a:r>
            <a:r>
              <a:rPr lang="ru-RU" dirty="0" err="1" smtClean="0"/>
              <a:t>бібліотеки</a:t>
            </a:r>
            <a:r>
              <a:rPr lang="ru-RU" dirty="0" smtClean="0"/>
              <a:t> </a:t>
            </a:r>
            <a:r>
              <a:rPr lang="ru-RU" dirty="0" err="1" smtClean="0"/>
              <a:t>Дніпровського</a:t>
            </a:r>
            <a:r>
              <a:rPr lang="ru-RU" dirty="0" smtClean="0"/>
              <a:t> державного </a:t>
            </a:r>
            <a:r>
              <a:rPr lang="ru-RU" dirty="0" err="1" smtClean="0"/>
              <a:t>університету</a:t>
            </a:r>
            <a:r>
              <a:rPr lang="ru-RU" dirty="0" smtClean="0"/>
              <a:t> </a:t>
            </a:r>
            <a:r>
              <a:rPr lang="ru-RU" dirty="0" err="1" smtClean="0"/>
              <a:t>внутрішніх</a:t>
            </a:r>
            <a:r>
              <a:rPr lang="ru-RU" dirty="0" smtClean="0"/>
              <a:t> справ </a:t>
            </a:r>
          </a:p>
          <a:p>
            <a:pPr algn="ctr" rtl="0"/>
            <a:endParaRPr lang="ru-RU" dirty="0"/>
          </a:p>
        </p:txBody>
      </p:sp>
      <p:sp>
        <p:nvSpPr>
          <p:cNvPr id="6" name="Заголовок 3"/>
          <p:cNvSpPr txBox="1">
            <a:spLocks/>
          </p:cNvSpPr>
          <p:nvPr/>
        </p:nvSpPr>
        <p:spPr>
          <a:xfrm>
            <a:off x="855133" y="4055087"/>
            <a:ext cx="10468864" cy="1828800"/>
          </a:xfrm>
          <a:prstGeom prst="rect">
            <a:avLst/>
          </a:prstGeom>
          <a:ln>
            <a:noFill/>
          </a:ln>
        </p:spPr>
        <p:txBody>
          <a:bodyPr vert="horz" lIns="0"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tx2"/>
                </a:solidFill>
                <a:effectLst/>
                <a:latin typeface="+mj-lt"/>
                <a:ea typeface="+mj-ea"/>
                <a:cs typeface="+mj-cs"/>
              </a:defRPr>
            </a:lvl1pPr>
          </a:lstStyle>
          <a:p>
            <a:r>
              <a:rPr lang="ru-RU" dirty="0" smtClean="0"/>
              <a:t>І </a:t>
            </a:r>
            <a:r>
              <a:rPr lang="ru-RU" dirty="0" err="1" smtClean="0"/>
              <a:t>півріччя</a:t>
            </a:r>
            <a:r>
              <a:rPr lang="ru-RU" dirty="0" smtClean="0"/>
              <a:t> 2025 року</a:t>
            </a:r>
            <a:endParaRPr lang="ru-RU" dirty="0"/>
          </a:p>
        </p:txBody>
      </p:sp>
      <p:sp>
        <p:nvSpPr>
          <p:cNvPr id="7" name="Заголовок 3"/>
          <p:cNvSpPr txBox="1">
            <a:spLocks/>
          </p:cNvSpPr>
          <p:nvPr/>
        </p:nvSpPr>
        <p:spPr>
          <a:xfrm>
            <a:off x="711200" y="946164"/>
            <a:ext cx="10468864" cy="1828800"/>
          </a:xfrm>
          <a:prstGeom prst="rect">
            <a:avLst/>
          </a:prstGeom>
          <a:ln>
            <a:noFill/>
          </a:ln>
        </p:spPr>
        <p:txBody>
          <a:bodyPr vert="horz" lIns="0" tIns="0" rIns="18288" bIns="0" rtlCol="0" anchor="b">
            <a:normAutofit fontScale="92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tx2"/>
                </a:solidFill>
                <a:effectLst/>
                <a:latin typeface="+mj-lt"/>
                <a:ea typeface="+mj-ea"/>
                <a:cs typeface="+mj-cs"/>
              </a:defRPr>
            </a:lvl1pPr>
          </a:lstStyle>
          <a:p>
            <a:r>
              <a:rPr lang="ru-RU" sz="8000" dirty="0" err="1" smtClean="0">
                <a:solidFill>
                  <a:schemeClr val="bg2">
                    <a:lumMod val="50000"/>
                  </a:schemeClr>
                </a:solidFill>
              </a:rPr>
              <a:t>Праці</a:t>
            </a:r>
            <a:r>
              <a:rPr lang="ru-RU" sz="8000" dirty="0" smtClean="0">
                <a:solidFill>
                  <a:schemeClr val="bg2">
                    <a:lumMod val="50000"/>
                  </a:schemeClr>
                </a:solidFill>
              </a:rPr>
              <a:t> </a:t>
            </a:r>
            <a:r>
              <a:rPr lang="ru-RU" sz="8000" dirty="0" err="1" smtClean="0">
                <a:solidFill>
                  <a:schemeClr val="bg2">
                    <a:lumMod val="50000"/>
                  </a:schemeClr>
                </a:solidFill>
              </a:rPr>
              <a:t>вчених</a:t>
            </a:r>
            <a:r>
              <a:rPr lang="ru-RU" sz="8000" dirty="0" smtClean="0">
                <a:solidFill>
                  <a:schemeClr val="bg2">
                    <a:lumMod val="50000"/>
                  </a:schemeClr>
                </a:solidFill>
              </a:rPr>
              <a:t> ДДУВС</a:t>
            </a:r>
            <a:endParaRPr lang="ru-RU" sz="8000" dirty="0">
              <a:solidFill>
                <a:schemeClr val="bg2">
                  <a:lumMod val="50000"/>
                </a:schemeClr>
              </a:solidFill>
            </a:endParaRPr>
          </a:p>
        </p:txBody>
      </p:sp>
      <p:pic>
        <p:nvPicPr>
          <p:cNvPr id="1026"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4996543" y="355613"/>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27"/>
          <p:cNvPicPr/>
          <p:nvPr/>
        </p:nvPicPr>
        <p:blipFill>
          <a:blip r:embed="rId2"/>
          <a:stretch/>
        </p:blipFill>
        <p:spPr>
          <a:xfrm>
            <a:off x="630872" y="1227637"/>
            <a:ext cx="3754861" cy="5046163"/>
          </a:xfrm>
          <a:prstGeom prst="rect">
            <a:avLst/>
          </a:prstGeom>
        </p:spPr>
      </p:pic>
      <p:sp>
        <p:nvSpPr>
          <p:cNvPr id="3" name="Прямоугольник 2"/>
          <p:cNvSpPr/>
          <p:nvPr/>
        </p:nvSpPr>
        <p:spPr>
          <a:xfrm>
            <a:off x="5176761" y="2519611"/>
            <a:ext cx="6096000" cy="2462213"/>
          </a:xfrm>
          <a:prstGeom prst="rect">
            <a:avLst/>
          </a:prstGeom>
        </p:spPr>
        <p:txBody>
          <a:bodyPr>
            <a:spAutoFit/>
          </a:bodyPr>
          <a:lstStyle/>
          <a:p>
            <a:pPr indent="457200" algn="just"/>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Дії працівників Національної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поліції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 час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зупинки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критичної кровотечі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умовах  військових  дій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метод.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рек</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 О.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Чаплинський</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 Бідняк, В. А. Бідняк та ін. ; Дніпропетровський державний університет внутрішніх справ.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Одеса : Видавництво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Юридика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2024. - 64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cs typeface="Times New Roman" panose="02020603050405020304" pitchFamily="18" charset="0"/>
              </a:rPr>
              <a:t>У </a:t>
            </a:r>
            <a:r>
              <a:rPr lang="uk-UA" sz="1400" dirty="0">
                <a:solidFill>
                  <a:srgbClr val="000000"/>
                </a:solidFill>
                <a:latin typeface="Times New Roman" panose="02020603050405020304" pitchFamily="18" charset="0"/>
                <a:cs typeface="Times New Roman" panose="02020603050405020304" pitchFamily="18" charset="0"/>
              </a:rPr>
              <a:t>методичних рекомендаціях наведено алгоритм дій працівників Національної поліції під час зупинки критичної кровотечі в умовах військових дій. Робота розрахована на практичних співробітників Національної </a:t>
            </a:r>
            <a:r>
              <a:rPr lang="uk-UA" sz="1400" dirty="0" smtClean="0">
                <a:solidFill>
                  <a:srgbClr val="000000"/>
                </a:solidFill>
                <a:latin typeface="Times New Roman" panose="02020603050405020304" pitchFamily="18" charset="0"/>
                <a:cs typeface="Times New Roman" panose="02020603050405020304" pitchFamily="18" charset="0"/>
              </a:rPr>
              <a:t>поліції </a:t>
            </a:r>
            <a:r>
              <a:rPr lang="uk-UA" sz="1400" dirty="0">
                <a:solidFill>
                  <a:srgbClr val="000000"/>
                </a:solidFill>
                <a:latin typeface="Times New Roman" panose="02020603050405020304" pitchFamily="18" charset="0"/>
                <a:cs typeface="Times New Roman" panose="02020603050405020304" pitchFamily="18" charset="0"/>
              </a:rPr>
              <a:t>України, науковців, викладачів, курсантів, студентів, слухачів, аспірантів і ад’юнктів закладів вищої освіти системи МВС України та інших юридичних закладів</a:t>
            </a:r>
            <a:endParaRPr lang="ru-RU" sz="1400" dirty="0">
              <a:latin typeface="Times New Roman" panose="02020603050405020304" pitchFamily="18" charset="0"/>
              <a:cs typeface="Times New Roman" panose="02020603050405020304" pitchFamily="18" charset="0"/>
            </a:endParaRPr>
          </a:p>
        </p:txBody>
      </p:sp>
      <p:pic>
        <p:nvPicPr>
          <p:cNvPr id="4"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87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28"/>
          <p:cNvPicPr/>
          <p:nvPr/>
        </p:nvPicPr>
        <p:blipFill>
          <a:blip r:embed="rId2"/>
          <a:stretch/>
        </p:blipFill>
        <p:spPr>
          <a:xfrm>
            <a:off x="641080" y="1266372"/>
            <a:ext cx="3668453" cy="5041295"/>
          </a:xfrm>
          <a:prstGeom prst="rect">
            <a:avLst/>
          </a:prstGeom>
        </p:spPr>
      </p:pic>
      <p:sp>
        <p:nvSpPr>
          <p:cNvPr id="3" name="Прямоугольник 2"/>
          <p:cNvSpPr/>
          <p:nvPr/>
        </p:nvSpPr>
        <p:spPr>
          <a:xfrm>
            <a:off x="4982029" y="2448191"/>
            <a:ext cx="6096000" cy="2677656"/>
          </a:xfrm>
          <a:prstGeom prst="rect">
            <a:avLst/>
          </a:prstGeom>
        </p:spPr>
        <p:txBody>
          <a:bodyPr>
            <a:spAutoFit/>
          </a:bodyPr>
          <a:lstStyle/>
          <a:p>
            <a:pPr indent="457200" algn="just"/>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Tactical Features of Conducting an Inspection of the Scene of the Incident in the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Til</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De-occupied Territories : </a:t>
            </a:r>
            <a:r>
              <a:rPr lang="en-US"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Method</a:t>
            </a:r>
            <a:r>
              <a:rPr lang="uk-UA"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a:t>
            </a:r>
            <a:r>
              <a:rPr lang="en-US"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Recommend</a:t>
            </a:r>
            <a:r>
              <a:rPr lang="uk-UA"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a:t>
            </a:r>
            <a:r>
              <a:rPr lang="en-US"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a:t>
            </a:r>
            <a:r>
              <a:rPr lang="en-US"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Kostiantyn</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Chaplynskyi</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Olha</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Maksymenko</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Valentyn</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Bidniak</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Tetiana</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Pakulova</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Hanna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Dekusar</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Yuliia</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Halenko</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Taras</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Volikov</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 Dnipropetrovsk State University of Internal Affairs. - Odesa : Publishing house “</a:t>
            </a:r>
            <a:r>
              <a:rPr lang="en-US"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Juridica</a:t>
            </a:r>
            <a:r>
              <a:rPr lang="en-US"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2024. - 32 p.</a:t>
            </a:r>
            <a:endParaRPr lang="ru-RU" sz="1400" b="1" dirty="0">
              <a:latin typeface="Times New Roman" panose="02020603050405020304" pitchFamily="18" charset="0"/>
              <a:ea typeface="Georgia" panose="02040502050405020303" pitchFamily="18" charset="0"/>
              <a:cs typeface="Times New Roman" panose="02020603050405020304" pitchFamily="18" charset="0"/>
            </a:endParaRPr>
          </a:p>
          <a:p>
            <a:pPr indent="457200" algn="just"/>
            <a:r>
              <a:rPr lang="en-US"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These </a:t>
            </a:r>
            <a:r>
              <a:rPr lang="en-US" sz="1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methodical recommendations stipulate algorithm of actions for the National Police during inspection of the incident scene under active military operations. This publication is directed to practitioners of the National Police of Ukraine, scientists, lecturers, cadets, students, trainees, graduate students and adjuncts of higher educational institutions of the MIA system of Ukraine and other legal </a:t>
            </a:r>
            <a:r>
              <a:rPr lang="en-US"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institutions</a:t>
            </a:r>
            <a:r>
              <a:rPr lang="uk-UA" sz="14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4"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49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29"/>
          <p:cNvPicPr/>
          <p:nvPr/>
        </p:nvPicPr>
        <p:blipFill>
          <a:blip r:embed="rId2"/>
          <a:stretch/>
        </p:blipFill>
        <p:spPr>
          <a:xfrm>
            <a:off x="714345" y="1302430"/>
            <a:ext cx="3561322" cy="5047570"/>
          </a:xfrm>
          <a:prstGeom prst="rect">
            <a:avLst/>
          </a:prstGeom>
        </p:spPr>
      </p:pic>
      <p:sp>
        <p:nvSpPr>
          <p:cNvPr id="3" name="Прямоугольник 2"/>
          <p:cNvSpPr/>
          <p:nvPr/>
        </p:nvSpPr>
        <p:spPr>
          <a:xfrm>
            <a:off x="5026780" y="2810552"/>
            <a:ext cx="6081487" cy="2031325"/>
          </a:xfrm>
          <a:prstGeom prst="rect">
            <a:avLst/>
          </a:prstGeom>
        </p:spPr>
        <p:txBody>
          <a:bodyPr wrap="square">
            <a:spAutoFit/>
          </a:bodyPr>
          <a:lstStyle/>
          <a:p>
            <a:pPr indent="457200" algn="just"/>
            <a:r>
              <a:rPr lang="uk-UA"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Особливості проведення огляду місця події в умовах збройного </a:t>
            </a:r>
            <a:r>
              <a:rPr lang="uk-UA"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конфлікту: метод. </a:t>
            </a:r>
            <a:r>
              <a:rPr lang="uk-UA" sz="1400" b="1" dirty="0" err="1"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рек</a:t>
            </a:r>
            <a:r>
              <a:rPr lang="uk-UA"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 </a:t>
            </a:r>
            <a:r>
              <a:rPr lang="ru-RU"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С. </a:t>
            </a:r>
            <a:r>
              <a:rPr lang="uk-UA"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В. </a:t>
            </a:r>
            <a:r>
              <a:rPr lang="uk-UA"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Обшалов</a:t>
            </a:r>
            <a:r>
              <a:rPr lang="uk-UA"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Д. Б. </a:t>
            </a:r>
            <a:r>
              <a:rPr lang="ru-RU"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Санакоев, К. </a:t>
            </a:r>
            <a:r>
              <a:rPr lang="uk-UA"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О. </a:t>
            </a:r>
            <a:r>
              <a:rPr lang="uk-UA"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Чаплинський</a:t>
            </a:r>
            <a:r>
              <a:rPr lang="uk-UA"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та ін. ; Дніпропетровський державний університет внутрішніх справ. - Одеса: Видавництво «</a:t>
            </a:r>
            <a:r>
              <a:rPr lang="uk-UA"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Юридика</a:t>
            </a:r>
            <a:r>
              <a:rPr lang="uk-UA"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2023. - 40 с.</a:t>
            </a:r>
            <a:endParaRPr lang="ru-RU" sz="1400" b="1" dirty="0">
              <a:latin typeface="Times New Roman" panose="02020603050405020304" pitchFamily="18" charset="0"/>
              <a:ea typeface="Georgia" panose="02040502050405020303"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cs typeface="Times New Roman" panose="02020603050405020304" pitchFamily="18" charset="0"/>
              </a:rPr>
              <a:t>У </a:t>
            </a:r>
            <a:r>
              <a:rPr lang="uk-UA" sz="1400" dirty="0">
                <a:solidFill>
                  <a:srgbClr val="000000"/>
                </a:solidFill>
                <a:latin typeface="Times New Roman" panose="02020603050405020304" pitchFamily="18" charset="0"/>
                <a:cs typeface="Times New Roman" panose="02020603050405020304" pitchFamily="18" charset="0"/>
              </a:rPr>
              <a:t>методичних рекомендаціях наведено алгоритм дій працівників Національної поліції під час проведення огляду місця події в умовах воєнного стану. Робота розрахована на працівників Національної поліції, науковців, викладачів, курсантів, студентів, слухачів, аспірантів і ад’юнктів закладів вищої освіти системи МВС України та інших юридичних закладів.</a:t>
            </a:r>
            <a:endParaRPr lang="ru-RU" sz="1400" dirty="0">
              <a:latin typeface="Times New Roman" panose="02020603050405020304" pitchFamily="18" charset="0"/>
              <a:cs typeface="Times New Roman" panose="02020603050405020304" pitchFamily="18" charset="0"/>
            </a:endParaRPr>
          </a:p>
        </p:txBody>
      </p:sp>
      <p:pic>
        <p:nvPicPr>
          <p:cNvPr id="4"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56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30"/>
          <p:cNvPicPr/>
          <p:nvPr/>
        </p:nvPicPr>
        <p:blipFill>
          <a:blip r:embed="rId2"/>
          <a:stretch/>
        </p:blipFill>
        <p:spPr>
          <a:xfrm>
            <a:off x="550108" y="1240474"/>
            <a:ext cx="3750959" cy="5084126"/>
          </a:xfrm>
          <a:prstGeom prst="rect">
            <a:avLst/>
          </a:prstGeom>
        </p:spPr>
      </p:pic>
      <p:sp>
        <p:nvSpPr>
          <p:cNvPr id="3" name="Прямоугольник 2"/>
          <p:cNvSpPr/>
          <p:nvPr/>
        </p:nvSpPr>
        <p:spPr>
          <a:xfrm>
            <a:off x="4920343" y="1240474"/>
            <a:ext cx="6096000" cy="5047536"/>
          </a:xfrm>
          <a:prstGeom prst="rect">
            <a:avLst/>
          </a:prstGeom>
        </p:spPr>
        <p:txBody>
          <a:bodyPr>
            <a:spAutoFit/>
          </a:bodyPr>
          <a:lstStyle/>
          <a:p>
            <a:pPr indent="457200" algn="just"/>
            <a:r>
              <a:rPr lang="ru-RU"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Корогод</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С. В</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Кримінальна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відповідальність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умисне вбивство, поєднане із зґвалтуванням або сексуальним насильством: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монографія / С</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Коро­год</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Ф. </a:t>
            </a:r>
            <a:r>
              <a:rPr lang="ru-RU"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Примаченко.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Одеса: Видавництво «</a:t>
            </a:r>
            <a:r>
              <a:rPr lang="uk-UA"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Юридика</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2023. -172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Монографію </a:t>
            </a:r>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присвячено удосконаленню теоретичних положень криміналь­ного права в частині кримінальної відповідальності за умисне вбивство, поєднане із зґвалтуванням або сексуальним насильством, та створенню удосконаленої кон­струкції норм, що встановлюють відповідальність за цей злочин, а також розро­бленню рекомендацій щодо вдосконалення відповідного законодавства й практики його застосування. Подано історико-правовий нарис розвитку та сучасного стану законодавства про кримінальну відповідальність за умисне вбивство, поєднане із зґвалтуванням або сексуальним насильством. Визначено підстави і принципи криміналізації умисного вбивства, поєднаного із зґвалтуванням або сексуальним насильством. Висвітлено зарубіжний досвід правового регулювання відповідаль­ності за умисне вбивство, поєднане із зґвалтуванням або сексуальним насильством, об’єктивні та суб’єктивні ознаки досліджуваного злочину.</a:t>
            </a:r>
            <a:endParaRPr lang="ru-RU" sz="1400" dirty="0">
              <a:latin typeface="Times New Roman" panose="02020603050405020304" pitchFamily="18" charset="0"/>
              <a:ea typeface="Georgia" panose="02040502050405020303"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cs typeface="Times New Roman" panose="02020603050405020304" pitchFamily="18" charset="0"/>
              </a:rPr>
              <a:t>Для науковців, викладачів, докторантів, ад’юнктів і аспірантів, курсантів, студен­тів та слухачів юридичних закладів вищої освіти, працівників прокуратури, Націо­нальної поліції та Служби безпеки України, адвокатів і суддів, усіх тих, кого цікавлять юридична наука та правоохоронна практика</a:t>
            </a:r>
            <a:endParaRPr lang="ru-RU" sz="1400" dirty="0">
              <a:latin typeface="Times New Roman" panose="02020603050405020304" pitchFamily="18" charset="0"/>
              <a:cs typeface="Times New Roman" panose="02020603050405020304" pitchFamily="18" charset="0"/>
            </a:endParaRPr>
          </a:p>
        </p:txBody>
      </p:sp>
      <p:pic>
        <p:nvPicPr>
          <p:cNvPr id="4"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09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31"/>
          <p:cNvPicPr/>
          <p:nvPr/>
        </p:nvPicPr>
        <p:blipFill>
          <a:blip r:embed="rId2"/>
          <a:stretch/>
        </p:blipFill>
        <p:spPr>
          <a:xfrm>
            <a:off x="726682" y="1246552"/>
            <a:ext cx="3540518" cy="5061116"/>
          </a:xfrm>
          <a:prstGeom prst="rect">
            <a:avLst/>
          </a:prstGeom>
        </p:spPr>
      </p:pic>
      <p:sp>
        <p:nvSpPr>
          <p:cNvPr id="3" name="Прямоугольник 2"/>
          <p:cNvSpPr/>
          <p:nvPr/>
        </p:nvSpPr>
        <p:spPr>
          <a:xfrm>
            <a:off x="4991706" y="2254084"/>
            <a:ext cx="6096000" cy="2893100"/>
          </a:xfrm>
          <a:prstGeom prst="rect">
            <a:avLst/>
          </a:prstGeom>
        </p:spPr>
        <p:txBody>
          <a:bodyPr>
            <a:spAutoFit/>
          </a:bodyPr>
          <a:lstStyle/>
          <a:p>
            <a:pPr indent="457200" algn="just"/>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Здійснення досудового розслідування слідчими Національної поліції: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практ</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посіб</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кол</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авт</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Дніпро</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ДДУВС;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Київ: «7БЦ</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2023.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- 512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навчально-практичному посібнику на підставі чинного кримінального процесуального законодавства України викладено питання процесуальної діяльності, що здійснюється слідчими Національної поліції на стадії досудового розслідування. Висвітлено діяльність органів досудового розслідування та інших його учасників, що здійснюється на початку досудового розслідування, під час здійснення процесуальних дій та прийняття процесуальних рішень, у тому числі кінцевих рішень для цієї стадії.</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cs typeface="Times New Roman" panose="02020603050405020304" pitchFamily="18" charset="0"/>
              </a:rPr>
              <a:t>Для викладачів, науковців, здобувачів вищої освіти правничих ЗВО, працівників суду, прокуратури та органів досудового розслідування</a:t>
            </a:r>
            <a:endParaRPr lang="ru-RU" sz="1400" dirty="0">
              <a:latin typeface="Times New Roman" panose="02020603050405020304" pitchFamily="18" charset="0"/>
              <a:cs typeface="Times New Roman" panose="02020603050405020304" pitchFamily="18" charset="0"/>
            </a:endParaRPr>
          </a:p>
        </p:txBody>
      </p:sp>
      <p:pic>
        <p:nvPicPr>
          <p:cNvPr id="4"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89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3"/>
          <p:cNvPicPr/>
          <p:nvPr/>
        </p:nvPicPr>
        <p:blipFill>
          <a:blip r:embed="rId2"/>
          <a:stretch/>
        </p:blipFill>
        <p:spPr>
          <a:xfrm>
            <a:off x="539706" y="1250648"/>
            <a:ext cx="3744428" cy="5057019"/>
          </a:xfrm>
          <a:prstGeom prst="rect">
            <a:avLst/>
          </a:prstGeom>
        </p:spPr>
      </p:pic>
      <p:sp>
        <p:nvSpPr>
          <p:cNvPr id="3" name="Прямоугольник 2"/>
          <p:cNvSpPr/>
          <p:nvPr/>
        </p:nvSpPr>
        <p:spPr>
          <a:xfrm>
            <a:off x="4944532" y="3040493"/>
            <a:ext cx="6096000" cy="738664"/>
          </a:xfrm>
          <a:prstGeom prst="rect">
            <a:avLst/>
          </a:prstGeom>
        </p:spPr>
        <p:txBody>
          <a:bodyPr>
            <a:spAutoFit/>
          </a:bodyPr>
          <a:lstStyle/>
          <a:p>
            <a:pPr indent="457200" algn="just"/>
            <a:r>
              <a:rPr lang="ru-RU" sz="1400" b="1" dirty="0" err="1" smtClean="0">
                <a:solidFill>
                  <a:srgbClr val="000000"/>
                </a:solidFill>
                <a:latin typeface="Times New Roman" panose="02020603050405020304" pitchFamily="18" charset="0"/>
                <a:ea typeface="Times New Roman" panose="02020603050405020304" pitchFamily="18" charset="0"/>
              </a:rPr>
              <a:t>Ярмиш</a:t>
            </a:r>
            <a:r>
              <a:rPr lang="ru-RU" sz="1400" b="1" dirty="0" smtClean="0">
                <a:solidFill>
                  <a:srgbClr val="000000"/>
                </a:solidFill>
                <a:latin typeface="Times New Roman" panose="02020603050405020304" pitchFamily="18" charset="0"/>
                <a:ea typeface="Times New Roman" panose="02020603050405020304" pitchFamily="18" charset="0"/>
              </a:rPr>
              <a:t> О., </a:t>
            </a:r>
            <a:r>
              <a:rPr lang="ru-RU" sz="1400" b="1" dirty="0" err="1" smtClean="0">
                <a:solidFill>
                  <a:srgbClr val="000000"/>
                </a:solidFill>
                <a:latin typeface="Times New Roman" panose="02020603050405020304" pitchFamily="18" charset="0"/>
                <a:ea typeface="Times New Roman" panose="02020603050405020304" pitchFamily="18" charset="0"/>
              </a:rPr>
              <a:t>Бернадський</a:t>
            </a:r>
            <a:r>
              <a:rPr lang="ru-RU" sz="1400" b="1" dirty="0" smtClean="0">
                <a:solidFill>
                  <a:srgbClr val="000000"/>
                </a:solidFill>
                <a:latin typeface="Times New Roman" panose="02020603050405020304" pitchFamily="18" charset="0"/>
                <a:ea typeface="Times New Roman" panose="02020603050405020304" pitchFamily="18" charset="0"/>
              </a:rPr>
              <a:t> Б. </a:t>
            </a:r>
            <a:r>
              <a:rPr lang="ru-RU" sz="1400" b="1" dirty="0" smtClean="0">
                <a:solidFill>
                  <a:srgbClr val="000000"/>
                </a:solidFill>
                <a:latin typeface="Times New Roman" panose="02020603050405020304" pitchFamily="18" charset="0"/>
                <a:ea typeface="Times New Roman" panose="02020603050405020304" pitchFamily="18" charset="0"/>
              </a:rPr>
              <a:t>« л</a:t>
            </a:r>
            <a:r>
              <a:rPr lang="uk-UA" sz="1400" b="1" dirty="0" err="1" smtClean="0">
                <a:solidFill>
                  <a:srgbClr val="000000"/>
                </a:solidFill>
                <a:latin typeface="Times New Roman" panose="02020603050405020304" pitchFamily="18" charset="0"/>
                <a:ea typeface="Times New Roman" panose="02020603050405020304" pitchFamily="18" charset="0"/>
              </a:rPr>
              <a:t>ицарі</a:t>
            </a:r>
            <a:r>
              <a:rPr lang="uk-UA" sz="1400" b="1" dirty="0" smtClean="0">
                <a:solidFill>
                  <a:srgbClr val="000000"/>
                </a:solidFill>
                <a:latin typeface="Times New Roman" panose="02020603050405020304" pitchFamily="18" charset="0"/>
                <a:ea typeface="Times New Roman" panose="02020603050405020304" pitchFamily="18" charset="0"/>
              </a:rPr>
              <a:t> </a:t>
            </a:r>
            <a:r>
              <a:rPr lang="ru-RU" sz="1400" b="1" dirty="0" smtClean="0">
                <a:solidFill>
                  <a:srgbClr val="000000"/>
                </a:solidFill>
                <a:latin typeface="Times New Roman" panose="02020603050405020304" pitchFamily="18" charset="0"/>
                <a:ea typeface="Times New Roman" panose="02020603050405020304" pitchFamily="18" charset="0"/>
              </a:rPr>
              <a:t>плаща й </a:t>
            </a:r>
            <a:r>
              <a:rPr lang="uk-UA" sz="1400" b="1" dirty="0" smtClean="0">
                <a:solidFill>
                  <a:srgbClr val="000000"/>
                </a:solidFill>
                <a:latin typeface="Times New Roman" panose="02020603050405020304" pitchFamily="18" charset="0"/>
                <a:ea typeface="Times New Roman" panose="02020603050405020304" pitchFamily="18" charset="0"/>
              </a:rPr>
              <a:t>кинджала</a:t>
            </a:r>
            <a:r>
              <a:rPr lang="ru-RU" sz="1400" b="1" dirty="0" smtClean="0">
                <a:solidFill>
                  <a:srgbClr val="000000"/>
                </a:solidFill>
                <a:latin typeface="Times New Roman" panose="02020603050405020304" pitchFamily="18" charset="0"/>
                <a:ea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rPr>
              <a:t>(українська історія крізь призму діяльності </a:t>
            </a:r>
            <a:r>
              <a:rPr lang="ru-RU" sz="1400" b="1" dirty="0" smtClean="0">
                <a:solidFill>
                  <a:srgbClr val="000000"/>
                </a:solidFill>
                <a:latin typeface="Times New Roman" panose="02020603050405020304" pitchFamily="18" charset="0"/>
                <a:ea typeface="Times New Roman" panose="02020603050405020304" pitchFamily="18" charset="0"/>
              </a:rPr>
              <a:t>спецслужб) /  </a:t>
            </a:r>
            <a:r>
              <a:rPr lang="ru-RU" sz="1400" b="1" dirty="0" smtClean="0">
                <a:solidFill>
                  <a:srgbClr val="000000"/>
                </a:solidFill>
                <a:latin typeface="Times New Roman" panose="02020603050405020304" pitchFamily="18" charset="0"/>
                <a:ea typeface="Times New Roman" panose="02020603050405020304" pitchFamily="18" charset="0"/>
              </a:rPr>
              <a:t>О. </a:t>
            </a:r>
            <a:r>
              <a:rPr lang="ru-RU" sz="1400" b="1" dirty="0" err="1" smtClean="0">
                <a:solidFill>
                  <a:srgbClr val="000000"/>
                </a:solidFill>
                <a:latin typeface="Times New Roman" panose="02020603050405020304" pitchFamily="18" charset="0"/>
                <a:ea typeface="Times New Roman" panose="02020603050405020304" pitchFamily="18" charset="0"/>
              </a:rPr>
              <a:t>Ярмиш</a:t>
            </a:r>
            <a:r>
              <a:rPr lang="ru-RU" sz="1400" b="1" dirty="0" smtClean="0">
                <a:solidFill>
                  <a:srgbClr val="000000"/>
                </a:solidFill>
                <a:latin typeface="Times New Roman" panose="02020603050405020304" pitchFamily="18" charset="0"/>
                <a:ea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rPr>
              <a:t/>
            </a:r>
            <a:br>
              <a:rPr lang="ru-RU" sz="1400" b="1" dirty="0">
                <a:solidFill>
                  <a:srgbClr val="000000"/>
                </a:solidFill>
                <a:latin typeface="Times New Roman" panose="02020603050405020304" pitchFamily="18" charset="0"/>
                <a:ea typeface="Times New Roman" panose="02020603050405020304" pitchFamily="18" charset="0"/>
              </a:rPr>
            </a:br>
            <a:r>
              <a:rPr lang="ru-RU" sz="1400" b="1" dirty="0" smtClean="0">
                <a:solidFill>
                  <a:srgbClr val="000000"/>
                </a:solidFill>
                <a:latin typeface="Times New Roman" panose="02020603050405020304" pitchFamily="18" charset="0"/>
                <a:ea typeface="Times New Roman" panose="02020603050405020304" pitchFamily="18" charset="0"/>
              </a:rPr>
              <a:t>Б. </a:t>
            </a:r>
            <a:r>
              <a:rPr lang="ru-RU" sz="1400" b="1" dirty="0" err="1" smtClean="0">
                <a:solidFill>
                  <a:srgbClr val="000000"/>
                </a:solidFill>
                <a:latin typeface="Times New Roman" panose="02020603050405020304" pitchFamily="18" charset="0"/>
                <a:ea typeface="Times New Roman" panose="02020603050405020304" pitchFamily="18" charset="0"/>
              </a:rPr>
              <a:t>Бернадський</a:t>
            </a:r>
            <a:r>
              <a:rPr lang="ru-RU" sz="1400" b="1" dirty="0" smtClean="0">
                <a:solidFill>
                  <a:srgbClr val="000000"/>
                </a:solidFill>
                <a:latin typeface="Times New Roman" panose="02020603050405020304" pitchFamily="18" charset="0"/>
                <a:ea typeface="Times New Roman" panose="02020603050405020304" pitchFamily="18" charset="0"/>
              </a:rPr>
              <a:t>. – </a:t>
            </a:r>
            <a:r>
              <a:rPr lang="ru-RU" sz="1400" b="1" dirty="0" err="1" smtClean="0">
                <a:solidFill>
                  <a:srgbClr val="000000"/>
                </a:solidFill>
                <a:latin typeface="Times New Roman" panose="02020603050405020304" pitchFamily="18" charset="0"/>
                <a:ea typeface="Times New Roman" panose="02020603050405020304" pitchFamily="18" charset="0"/>
              </a:rPr>
              <a:t>Харків</a:t>
            </a:r>
            <a:r>
              <a:rPr lang="ru-RU" sz="1400" b="1" dirty="0" smtClean="0">
                <a:solidFill>
                  <a:srgbClr val="000000"/>
                </a:solidFill>
                <a:latin typeface="Times New Roman" panose="02020603050405020304" pitchFamily="18" charset="0"/>
                <a:ea typeface="Times New Roman" panose="02020603050405020304" pitchFamily="18" charset="0"/>
              </a:rPr>
              <a:t>: «</a:t>
            </a:r>
            <a:r>
              <a:rPr lang="ru-RU" sz="1400" b="1" dirty="0">
                <a:solidFill>
                  <a:srgbClr val="000000"/>
                </a:solidFill>
                <a:latin typeface="Times New Roman" panose="02020603050405020304" pitchFamily="18" charset="0"/>
                <a:ea typeface="Times New Roman" panose="02020603050405020304" pitchFamily="18" charset="0"/>
              </a:rPr>
              <a:t>ФОЛІО</a:t>
            </a:r>
            <a:r>
              <a:rPr lang="ru-RU" sz="1400" b="1" dirty="0" smtClean="0">
                <a:solidFill>
                  <a:srgbClr val="000000"/>
                </a:solidFill>
                <a:latin typeface="Times New Roman" panose="02020603050405020304" pitchFamily="18" charset="0"/>
                <a:ea typeface="Times New Roman" panose="02020603050405020304" pitchFamily="18" charset="0"/>
              </a:rPr>
              <a:t>», 2023. – 448 с.</a:t>
            </a:r>
            <a:endParaRPr lang="ru-RU" sz="1400" b="1" dirty="0">
              <a:effectLst/>
              <a:latin typeface="Times New Roman" panose="02020603050405020304" pitchFamily="18" charset="0"/>
              <a:ea typeface="Times New Roman" panose="02020603050405020304" pitchFamily="18" charset="0"/>
            </a:endParaRPr>
          </a:p>
        </p:txBody>
      </p:sp>
      <p:pic>
        <p:nvPicPr>
          <p:cNvPr id="4"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97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32"/>
          <p:cNvPicPr/>
          <p:nvPr/>
        </p:nvPicPr>
        <p:blipFill>
          <a:blip r:embed="rId2"/>
          <a:stretch/>
        </p:blipFill>
        <p:spPr>
          <a:xfrm>
            <a:off x="654081" y="1132568"/>
            <a:ext cx="3723187" cy="5253718"/>
          </a:xfrm>
          <a:prstGeom prst="rect">
            <a:avLst/>
          </a:prstGeom>
        </p:spPr>
      </p:pic>
      <p:sp>
        <p:nvSpPr>
          <p:cNvPr id="3" name="Прямоугольник 2"/>
          <p:cNvSpPr/>
          <p:nvPr/>
        </p:nvSpPr>
        <p:spPr>
          <a:xfrm>
            <a:off x="5109028" y="3236207"/>
            <a:ext cx="6096000" cy="523220"/>
          </a:xfrm>
          <a:prstGeom prst="rect">
            <a:avLst/>
          </a:prstGeom>
        </p:spPr>
        <p:txBody>
          <a:bodyPr>
            <a:spAutoFit/>
          </a:bodyPr>
          <a:lstStyle/>
          <a:p>
            <a:pPr algn="just"/>
            <a:r>
              <a:rPr lang="uk-UA" sz="1400" b="1" dirty="0">
                <a:solidFill>
                  <a:srgbClr val="000000"/>
                </a:solidFill>
                <a:latin typeface="Times New Roman" panose="02020603050405020304" pitchFamily="18" charset="0"/>
                <a:cs typeface="Times New Roman" panose="02020603050405020304" pitchFamily="18" charset="0"/>
              </a:rPr>
              <a:t>Науковий вісник Дніпровського державного університету внутрішніх справ: Науковий журнал. </a:t>
            </a:r>
            <a:r>
              <a:rPr lang="uk-UA" sz="1400" b="1" dirty="0" smtClean="0">
                <a:solidFill>
                  <a:srgbClr val="000000"/>
                </a:solidFill>
                <a:latin typeface="Times New Roman" panose="02020603050405020304" pitchFamily="18" charset="0"/>
                <a:cs typeface="Times New Roman" panose="02020603050405020304" pitchFamily="18" charset="0"/>
              </a:rPr>
              <a:t>- 2024</a:t>
            </a:r>
            <a:r>
              <a:rPr lang="uk-UA" sz="1400" b="1" dirty="0">
                <a:solidFill>
                  <a:srgbClr val="000000"/>
                </a:solidFill>
                <a:latin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cs typeface="Times New Roman" panose="02020603050405020304" pitchFamily="18" charset="0"/>
              </a:rPr>
              <a:t> - № </a:t>
            </a:r>
            <a:r>
              <a:rPr lang="uk-UA" sz="1400" b="1" dirty="0">
                <a:solidFill>
                  <a:srgbClr val="000000"/>
                </a:solidFill>
                <a:latin typeface="Times New Roman" panose="02020603050405020304" pitchFamily="18" charset="0"/>
                <a:cs typeface="Times New Roman" panose="02020603050405020304" pitchFamily="18" charset="0"/>
              </a:rPr>
              <a:t>3 (130). </a:t>
            </a:r>
            <a:r>
              <a:rPr lang="uk-UA" sz="1400" b="1" dirty="0" smtClean="0">
                <a:solidFill>
                  <a:srgbClr val="000000"/>
                </a:solidFill>
                <a:latin typeface="Times New Roman" panose="02020603050405020304" pitchFamily="18" charset="0"/>
                <a:cs typeface="Times New Roman" panose="02020603050405020304" pitchFamily="18" charset="0"/>
              </a:rPr>
              <a:t> - 232 </a:t>
            </a:r>
            <a:r>
              <a:rPr lang="uk-UA" sz="1400" b="1" dirty="0">
                <a:solidFill>
                  <a:srgbClr val="000000"/>
                </a:solidFill>
                <a:latin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cs typeface="Times New Roman" panose="02020603050405020304" pitchFamily="18" charset="0"/>
            </a:endParaRPr>
          </a:p>
        </p:txBody>
      </p:sp>
      <p:pic>
        <p:nvPicPr>
          <p:cNvPr id="4"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06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utre 1"/>
          <p:cNvPicPr/>
          <p:nvPr/>
        </p:nvPicPr>
        <p:blipFill>
          <a:blip r:embed="rId3"/>
          <a:stretch/>
        </p:blipFill>
        <p:spPr>
          <a:xfrm>
            <a:off x="653883" y="1262742"/>
            <a:ext cx="3554051" cy="5070325"/>
          </a:xfrm>
          <a:prstGeom prst="rect">
            <a:avLst/>
          </a:prstGeom>
        </p:spPr>
      </p:pic>
      <p:sp>
        <p:nvSpPr>
          <p:cNvPr id="6" name="Прямоугольник 5"/>
          <p:cNvSpPr/>
          <p:nvPr/>
        </p:nvSpPr>
        <p:spPr>
          <a:xfrm>
            <a:off x="5246914" y="3114779"/>
            <a:ext cx="6096000" cy="1169551"/>
          </a:xfrm>
          <a:prstGeom prst="rect">
            <a:avLst/>
          </a:prstGeom>
          <a:ln>
            <a:noFill/>
          </a:ln>
        </p:spPr>
        <p:style>
          <a:lnRef idx="2">
            <a:schemeClr val="dk1"/>
          </a:lnRef>
          <a:fillRef idx="1">
            <a:schemeClr val="lt1"/>
          </a:fillRef>
          <a:effectRef idx="0">
            <a:schemeClr val="dk1"/>
          </a:effectRef>
          <a:fontRef idx="minor">
            <a:schemeClr val="dk1"/>
          </a:fontRef>
        </p:style>
        <p:txBody>
          <a:bodyPr anchor="ctr">
            <a:spAutoFit/>
          </a:bodyPr>
          <a:lstStyle/>
          <a:p>
            <a:pPr indent="457200" algn="just"/>
            <a:r>
              <a:rPr lang="ru-RU" sz="1400" b="1" dirty="0" err="1" smtClean="0">
                <a:latin typeface="Times New Roman" panose="02020603050405020304" pitchFamily="18" charset="0"/>
                <a:cs typeface="Times New Roman" panose="02020603050405020304" pitchFamily="18" charset="0"/>
              </a:rPr>
              <a:t>Навчальний</a:t>
            </a:r>
            <a:r>
              <a:rPr lang="ru-RU" sz="1400" b="1" dirty="0" smtClean="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посібник</a:t>
            </a:r>
            <a:r>
              <a:rPr lang="ru-RU" sz="1400" b="1" dirty="0">
                <a:latin typeface="Times New Roman" panose="02020603050405020304" pitchFamily="18" charset="0"/>
                <a:cs typeface="Times New Roman" panose="02020603050405020304" pitchFamily="18" charset="0"/>
              </a:rPr>
              <a:t> для </a:t>
            </a:r>
            <a:r>
              <a:rPr lang="ru-RU" sz="1400" b="1" dirty="0" err="1">
                <a:latin typeface="Times New Roman" panose="02020603050405020304" pitchFamily="18" charset="0"/>
                <a:cs typeface="Times New Roman" panose="02020603050405020304" pitchFamily="18" charset="0"/>
              </a:rPr>
              <a:t>підготовки</a:t>
            </a:r>
            <a:r>
              <a:rPr lang="ru-RU" sz="1400" b="1" dirty="0">
                <a:latin typeface="Times New Roman" panose="02020603050405020304" pitchFamily="18" charset="0"/>
                <a:cs typeface="Times New Roman" panose="02020603050405020304" pitchFamily="18" charset="0"/>
              </a:rPr>
              <a:t> до </a:t>
            </a:r>
            <a:r>
              <a:rPr lang="ru-RU" sz="1400" b="1" dirty="0" err="1">
                <a:latin typeface="Times New Roman" panose="02020603050405020304" pitchFamily="18" charset="0"/>
                <a:cs typeface="Times New Roman" panose="02020603050405020304" pitchFamily="18" charset="0"/>
              </a:rPr>
              <a:t>атестації</a:t>
            </a:r>
            <a:r>
              <a:rPr lang="ru-RU" sz="1400" b="1" dirty="0">
                <a:latin typeface="Times New Roman" panose="02020603050405020304" pitchFamily="18" charset="0"/>
                <a:cs typeface="Times New Roman" panose="02020603050405020304" pitchFamily="18" charset="0"/>
              </a:rPr>
              <a:t> з курсу «</a:t>
            </a:r>
            <a:r>
              <a:rPr lang="ru-RU" sz="1400" b="1" dirty="0" err="1">
                <a:latin typeface="Times New Roman" panose="02020603050405020304" pitchFamily="18" charset="0"/>
                <a:cs typeface="Times New Roman" panose="02020603050405020304" pitchFamily="18" charset="0"/>
              </a:rPr>
              <a:t>Кримінальне</a:t>
            </a:r>
            <a:r>
              <a:rPr lang="ru-RU" sz="1400" b="1" dirty="0">
                <a:latin typeface="Times New Roman" panose="02020603050405020304" pitchFamily="18" charset="0"/>
                <a:cs typeface="Times New Roman" panose="02020603050405020304" pitchFamily="18" charset="0"/>
              </a:rPr>
              <a:t> право» </a:t>
            </a:r>
            <a:r>
              <a:rPr lang="ru-RU"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кол. </a:t>
            </a:r>
            <a:r>
              <a:rPr lang="uk-UA" sz="1400" b="1" dirty="0" err="1">
                <a:latin typeface="Times New Roman" panose="02020603050405020304" pitchFamily="18" charset="0"/>
                <a:cs typeface="Times New Roman" panose="02020603050405020304" pitchFamily="18" charset="0"/>
              </a:rPr>
              <a:t>авт</a:t>
            </a:r>
            <a:r>
              <a:rPr lang="uk-UA" sz="1400" b="1" dirty="0">
                <a:latin typeface="Times New Roman" panose="02020603050405020304" pitchFamily="18" charset="0"/>
                <a:cs typeface="Times New Roman" panose="02020603050405020304" pitchFamily="18" charset="0"/>
              </a:rPr>
              <a:t>. </a:t>
            </a:r>
            <a:r>
              <a:rPr lang="uk-UA" sz="1400" b="1" dirty="0" smtClean="0">
                <a:latin typeface="Times New Roman" panose="02020603050405020304" pitchFamily="18" charset="0"/>
                <a:cs typeface="Times New Roman" panose="02020603050405020304" pitchFamily="18" charset="0"/>
              </a:rPr>
              <a:t>- Дніпро </a:t>
            </a:r>
            <a:r>
              <a:rPr lang="uk-UA" sz="1400" b="1" dirty="0">
                <a:latin typeface="Times New Roman" panose="02020603050405020304" pitchFamily="18" charset="0"/>
                <a:cs typeface="Times New Roman" panose="02020603050405020304" pitchFamily="18" charset="0"/>
              </a:rPr>
              <a:t>: </a:t>
            </a:r>
            <a:r>
              <a:rPr lang="uk-UA" sz="1400" b="1" dirty="0" smtClean="0">
                <a:latin typeface="Times New Roman" panose="02020603050405020304" pitchFamily="18" charset="0"/>
                <a:cs typeface="Times New Roman" panose="02020603050405020304" pitchFamily="18" charset="0"/>
              </a:rPr>
              <a:t>ДДУВС, </a:t>
            </a:r>
            <a:r>
              <a:rPr lang="uk-UA" sz="1400" b="1" dirty="0">
                <a:latin typeface="Times New Roman" panose="02020603050405020304" pitchFamily="18" charset="0"/>
                <a:cs typeface="Times New Roman" panose="02020603050405020304" pitchFamily="18" charset="0"/>
              </a:rPr>
              <a:t>2024. </a:t>
            </a:r>
            <a:r>
              <a:rPr lang="uk-UA" sz="1400" b="1" dirty="0" smtClean="0">
                <a:latin typeface="Times New Roman" panose="02020603050405020304" pitchFamily="18" charset="0"/>
                <a:cs typeface="Times New Roman" panose="02020603050405020304" pitchFamily="18" charset="0"/>
              </a:rPr>
              <a:t>- 444 </a:t>
            </a:r>
            <a:r>
              <a:rPr lang="uk-UA" sz="1400" b="1" dirty="0">
                <a:latin typeface="Times New Roman" panose="02020603050405020304" pitchFamily="18" charset="0"/>
                <a:cs typeface="Times New Roman" panose="02020603050405020304" pitchFamily="18" charset="0"/>
              </a:rPr>
              <a:t>с.</a:t>
            </a:r>
          </a:p>
          <a:p>
            <a:pPr indent="457200" algn="just"/>
            <a:r>
              <a:rPr lang="ru-RU" sz="1400" dirty="0" err="1" smtClean="0">
                <a:latin typeface="Times New Roman" panose="02020603050405020304" pitchFamily="18" charset="0"/>
                <a:cs typeface="Times New Roman" panose="02020603050405020304" pitchFamily="18" charset="0"/>
              </a:rPr>
              <a:t>Посібник</a:t>
            </a:r>
            <a:r>
              <a:rPr lang="ru-RU" sz="1400" dirty="0" smtClean="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містить</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стислий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виклад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основних</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питань</a:t>
            </a:r>
            <a:r>
              <a:rPr lang="ru-RU" sz="1400" dirty="0">
                <a:latin typeface="Times New Roman" panose="02020603050405020304" pitchFamily="18" charset="0"/>
                <a:cs typeface="Times New Roman" panose="02020603050405020304" pitchFamily="18" charset="0"/>
              </a:rPr>
              <a:t> для </a:t>
            </a:r>
            <a:r>
              <a:rPr lang="ru-RU" sz="1400" dirty="0" err="1">
                <a:latin typeface="Times New Roman" panose="02020603050405020304" pitchFamily="18" charset="0"/>
                <a:cs typeface="Times New Roman" panose="02020603050405020304" pitchFamily="18" charset="0"/>
              </a:rPr>
              <a:t>підготовки</a:t>
            </a:r>
            <a:r>
              <a:rPr lang="ru-RU" sz="1400" dirty="0">
                <a:latin typeface="Times New Roman" panose="02020603050405020304" pitchFamily="18" charset="0"/>
                <a:cs typeface="Times New Roman" panose="02020603050405020304" pitchFamily="18" charset="0"/>
              </a:rPr>
              <a:t> до </a:t>
            </a:r>
            <a:r>
              <a:rPr lang="ru-RU" sz="1400" dirty="0" err="1">
                <a:latin typeface="Times New Roman" panose="02020603050405020304" pitchFamily="18" charset="0"/>
                <a:cs typeface="Times New Roman" panose="02020603050405020304" pitchFamily="18" charset="0"/>
              </a:rPr>
              <a:t>атестації</a:t>
            </a:r>
            <a:r>
              <a:rPr lang="ru-RU" sz="1400" dirty="0">
                <a:latin typeface="Times New Roman" panose="02020603050405020304" pitchFamily="18" charset="0"/>
                <a:cs typeface="Times New Roman" panose="02020603050405020304" pitchFamily="18" charset="0"/>
              </a:rPr>
              <a:t> з курсу </a:t>
            </a:r>
            <a:r>
              <a:rPr lang="ru-RU" sz="1400" dirty="0" err="1">
                <a:latin typeface="Times New Roman" panose="02020603050405020304" pitchFamily="18" charset="0"/>
                <a:cs typeface="Times New Roman" panose="02020603050405020304" pitchFamily="18" charset="0"/>
              </a:rPr>
              <a:t>кримінального</a:t>
            </a:r>
            <a:r>
              <a:rPr lang="ru-RU" sz="1400" dirty="0">
                <a:latin typeface="Times New Roman" panose="02020603050405020304" pitchFamily="18" charset="0"/>
                <a:cs typeface="Times New Roman" panose="02020603050405020304" pitchFamily="18" charset="0"/>
              </a:rPr>
              <a:t> права </a:t>
            </a:r>
            <a:r>
              <a:rPr lang="ru-RU" sz="1400" dirty="0" err="1">
                <a:latin typeface="Times New Roman" panose="02020603050405020304" pitchFamily="18" charset="0"/>
                <a:cs typeface="Times New Roman" panose="02020603050405020304" pitchFamily="18" charset="0"/>
              </a:rPr>
              <a:t>України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відповідно</a:t>
            </a:r>
            <a:r>
              <a:rPr lang="ru-RU" sz="1400" dirty="0">
                <a:latin typeface="Times New Roman" panose="02020603050405020304" pitchFamily="18" charset="0"/>
                <a:cs typeface="Times New Roman" panose="02020603050405020304" pitchFamily="18" charset="0"/>
              </a:rPr>
              <a:t> до </a:t>
            </a:r>
            <a:r>
              <a:rPr lang="ru-RU" sz="1400" dirty="0" err="1">
                <a:latin typeface="Times New Roman" panose="02020603050405020304" pitchFamily="18" charset="0"/>
                <a:cs typeface="Times New Roman" panose="02020603050405020304" pitchFamily="18" charset="0"/>
              </a:rPr>
              <a:t>програм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атестації</a:t>
            </a:r>
            <a:r>
              <a:rPr lang="ru-RU" sz="1400" dirty="0">
                <a:latin typeface="Times New Roman" panose="02020603050405020304" pitchFamily="18" charset="0"/>
                <a:cs typeface="Times New Roman" panose="02020603050405020304" pitchFamily="18" charset="0"/>
              </a:rPr>
              <a:t> для </a:t>
            </a:r>
            <a:r>
              <a:rPr lang="ru-RU" sz="1400" dirty="0" err="1">
                <a:latin typeface="Times New Roman" panose="02020603050405020304" pitchFamily="18" charset="0"/>
                <a:cs typeface="Times New Roman" panose="02020603050405020304" pitchFamily="18" charset="0"/>
              </a:rPr>
              <a:t>курсантів</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слухачів</a:t>
            </a:r>
            <a:r>
              <a:rPr lang="ru-RU" sz="1400" dirty="0">
                <a:latin typeface="Times New Roman" panose="02020603050405020304" pitchFamily="18" charset="0"/>
                <a:cs typeface="Times New Roman" panose="02020603050405020304" pitchFamily="18" charset="0"/>
              </a:rPr>
              <a:t> та </a:t>
            </a:r>
            <a:r>
              <a:rPr lang="ru-RU" sz="1400" dirty="0" err="1">
                <a:latin typeface="Times New Roman" panose="02020603050405020304" pitchFamily="18" charset="0"/>
                <a:cs typeface="Times New Roman" panose="02020603050405020304" pitchFamily="18" charset="0"/>
              </a:rPr>
              <a:t>студентів</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юридичних</a:t>
            </a:r>
            <a:r>
              <a:rPr lang="ru-RU" sz="1400" dirty="0">
                <a:latin typeface="Times New Roman" panose="02020603050405020304" pitchFamily="18" charset="0"/>
                <a:cs typeface="Times New Roman" panose="02020603050405020304" pitchFamily="18" charset="0"/>
              </a:rPr>
              <a:t> ЗВО.</a:t>
            </a:r>
          </a:p>
        </p:txBody>
      </p:sp>
      <p:pic>
        <p:nvPicPr>
          <p:cNvPr id="7" name="Picture 2" descr="Дніпровський державний університет внутрішніх справ"/>
          <p:cNvPicPr>
            <a:picLocks noChangeAspect="1" noChangeArrowheads="1"/>
          </p:cNvPicPr>
          <p:nvPr/>
        </p:nvPicPr>
        <p:blipFill rotWithShape="1">
          <a:blip r:embed="rId4">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45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3"/>
          <p:cNvPicPr/>
          <p:nvPr/>
        </p:nvPicPr>
        <p:blipFill>
          <a:blip r:embed="rId2"/>
          <a:stretch/>
        </p:blipFill>
        <p:spPr>
          <a:xfrm>
            <a:off x="710715" y="1209493"/>
            <a:ext cx="3573417" cy="5089707"/>
          </a:xfrm>
          <a:prstGeom prst="rect">
            <a:avLst/>
          </a:prstGeom>
        </p:spPr>
      </p:pic>
      <p:sp>
        <p:nvSpPr>
          <p:cNvPr id="3" name="Прямоугольник 2"/>
          <p:cNvSpPr/>
          <p:nvPr/>
        </p:nvSpPr>
        <p:spPr>
          <a:xfrm>
            <a:off x="4963885" y="1378827"/>
            <a:ext cx="6096000" cy="4616648"/>
          </a:xfrm>
          <a:prstGeom prst="rect">
            <a:avLst/>
          </a:prstGeom>
        </p:spPr>
        <p:txBody>
          <a:bodyPr>
            <a:spAutoFit/>
          </a:bodyPr>
          <a:lstStyle/>
          <a:p>
            <a:pPr indent="457200" algn="just"/>
            <a:r>
              <a:rPr lang="uk-UA" sz="1400" b="1" dirty="0">
                <a:latin typeface="Times New Roman" panose="02020603050405020304" pitchFamily="18" charset="0"/>
                <a:ea typeface="Georgia" panose="02040502050405020303" pitchFamily="18" charset="0"/>
                <a:cs typeface="Times New Roman" panose="02020603050405020304" pitchFamily="18" charset="0"/>
              </a:rPr>
              <a:t>Кримінологічні та психологічні портрети осіб, які вчиняють кримінальні правопорушення, пов’язані зі збройною агресією </a:t>
            </a:r>
            <a:r>
              <a:rPr lang="uk-UA" sz="1400" b="1" dirty="0" err="1">
                <a:latin typeface="Times New Roman" panose="02020603050405020304" pitchFamily="18" charset="0"/>
                <a:ea typeface="Georgia" panose="02040502050405020303" pitchFamily="18" charset="0"/>
                <a:cs typeface="Times New Roman" panose="02020603050405020304" pitchFamily="18" charset="0"/>
              </a:rPr>
              <a:t>рф</a:t>
            </a:r>
            <a:r>
              <a:rPr lang="uk-UA" sz="1400" b="1" dirty="0">
                <a:latin typeface="Times New Roman" panose="02020603050405020304" pitchFamily="18" charset="0"/>
                <a:ea typeface="Georgia" panose="02040502050405020303" pitchFamily="18" charset="0"/>
                <a:cs typeface="Times New Roman" panose="02020603050405020304" pitchFamily="18" charset="0"/>
              </a:rPr>
              <a:t> : </a:t>
            </a:r>
            <a:r>
              <a:rPr lang="uk-UA" sz="1400" b="1" dirty="0" smtClean="0">
                <a:latin typeface="Times New Roman" panose="02020603050405020304" pitchFamily="18" charset="0"/>
                <a:ea typeface="Cambria" panose="02040503050406030204" pitchFamily="18" charset="0"/>
                <a:cs typeface="Times New Roman" panose="02020603050405020304" pitchFamily="18" charset="0"/>
              </a:rPr>
              <a:t>метод. </a:t>
            </a:r>
            <a:r>
              <a:rPr lang="uk-UA" sz="1400" b="1" dirty="0" err="1">
                <a:latin typeface="Times New Roman" panose="02020603050405020304" pitchFamily="18" charset="0"/>
                <a:ea typeface="Cambria" panose="02040503050406030204" pitchFamily="18" charset="0"/>
                <a:cs typeface="Times New Roman" panose="02020603050405020304" pitchFamily="18" charset="0"/>
              </a:rPr>
              <a:t>рек</a:t>
            </a:r>
            <a:r>
              <a:rPr lang="uk-UA" sz="1400" b="1" dirty="0">
                <a:latin typeface="Times New Roman" panose="02020603050405020304" pitchFamily="18" charset="0"/>
                <a:ea typeface="Cambria" panose="02040503050406030204" pitchFamily="18" charset="0"/>
                <a:cs typeface="Times New Roman" panose="02020603050405020304" pitchFamily="18" charset="0"/>
              </a:rPr>
              <a:t>. / </a:t>
            </a:r>
            <a:r>
              <a:rPr lang="uk-UA" sz="1400" b="1" dirty="0" err="1">
                <a:latin typeface="Times New Roman" panose="02020603050405020304" pitchFamily="18" charset="0"/>
                <a:ea typeface="Cambria" panose="02040503050406030204" pitchFamily="18" charset="0"/>
                <a:cs typeface="Times New Roman" panose="02020603050405020304" pitchFamily="18" charset="0"/>
              </a:rPr>
              <a:t>Кол</a:t>
            </a:r>
            <a:r>
              <a:rPr lang="uk-UA" sz="1400" b="1" dirty="0">
                <a:latin typeface="Times New Roman" panose="02020603050405020304" pitchFamily="18" charset="0"/>
                <a:ea typeface="Cambria" panose="02040503050406030204" pitchFamily="18" charset="0"/>
                <a:cs typeface="Times New Roman" panose="02020603050405020304" pitchFamily="18" charset="0"/>
              </a:rPr>
              <a:t>. </a:t>
            </a:r>
            <a:r>
              <a:rPr lang="uk-UA" sz="1400" b="1" dirty="0" err="1">
                <a:latin typeface="Times New Roman" panose="02020603050405020304" pitchFamily="18" charset="0"/>
                <a:ea typeface="Cambria" panose="02040503050406030204" pitchFamily="18" charset="0"/>
                <a:cs typeface="Times New Roman" panose="02020603050405020304" pitchFamily="18" charset="0"/>
              </a:rPr>
              <a:t>авт</a:t>
            </a:r>
            <a:r>
              <a:rPr lang="uk-UA" sz="1400" b="1" dirty="0">
                <a:latin typeface="Times New Roman" panose="02020603050405020304" pitchFamily="18" charset="0"/>
                <a:ea typeface="Cambria" panose="02040503050406030204" pitchFamily="18" charset="0"/>
                <a:cs typeface="Times New Roman" panose="02020603050405020304" pitchFamily="18" charset="0"/>
              </a:rPr>
              <a:t>.: </a:t>
            </a:r>
            <a:r>
              <a:rPr lang="uk-UA" sz="1400" b="1" dirty="0">
                <a:latin typeface="Times New Roman" panose="02020603050405020304" pitchFamily="18" charset="0"/>
                <a:ea typeface="Georgia" panose="02040502050405020303" pitchFamily="18" charset="0"/>
                <a:cs typeface="Times New Roman" panose="02020603050405020304" pitchFamily="18" charset="0"/>
              </a:rPr>
              <a:t>О. </a:t>
            </a:r>
            <a:r>
              <a:rPr lang="uk-UA" sz="1400" b="1" dirty="0">
                <a:latin typeface="Times New Roman" panose="02020603050405020304" pitchFamily="18" charset="0"/>
                <a:ea typeface="Cambria" panose="02040503050406030204" pitchFamily="18" charset="0"/>
                <a:cs typeface="Times New Roman" panose="02020603050405020304" pitchFamily="18" charset="0"/>
              </a:rPr>
              <a:t>С. </a:t>
            </a:r>
            <a:r>
              <a:rPr lang="uk-UA" sz="1400" b="1" dirty="0" err="1">
                <a:latin typeface="Times New Roman" panose="02020603050405020304" pitchFamily="18" charset="0"/>
                <a:ea typeface="Cambria" panose="02040503050406030204" pitchFamily="18" charset="0"/>
                <a:cs typeface="Times New Roman" panose="02020603050405020304" pitchFamily="18" charset="0"/>
              </a:rPr>
              <a:t>Юнін</a:t>
            </a:r>
            <a:r>
              <a:rPr lang="uk-UA" sz="1400" b="1" dirty="0">
                <a:latin typeface="Times New Roman" panose="02020603050405020304" pitchFamily="18" charset="0"/>
                <a:ea typeface="Cambria" panose="02040503050406030204" pitchFamily="18" charset="0"/>
                <a:cs typeface="Times New Roman" panose="02020603050405020304" pitchFamily="18" charset="0"/>
              </a:rPr>
              <a:t>, В. С. Березняк, В. Г. </a:t>
            </a:r>
            <a:r>
              <a:rPr lang="uk-UA" sz="1400" b="1" dirty="0" err="1">
                <a:latin typeface="Times New Roman" panose="02020603050405020304" pitchFamily="18" charset="0"/>
                <a:ea typeface="Cambria" panose="02040503050406030204" pitchFamily="18" charset="0"/>
                <a:cs typeface="Times New Roman" panose="02020603050405020304" pitchFamily="18" charset="0"/>
              </a:rPr>
              <a:t>Хашев</a:t>
            </a:r>
            <a:r>
              <a:rPr lang="uk-UA" sz="1400" b="1" dirty="0">
                <a:latin typeface="Times New Roman" panose="02020603050405020304" pitchFamily="18" charset="0"/>
                <a:ea typeface="Cambria" panose="02040503050406030204" pitchFamily="18" charset="0"/>
                <a:cs typeface="Times New Roman" panose="02020603050405020304" pitchFamily="18" charset="0"/>
              </a:rPr>
              <a:t> та ін. </a:t>
            </a:r>
            <a:r>
              <a:rPr lang="uk-UA" sz="1400" b="1" dirty="0" smtClean="0">
                <a:latin typeface="Times New Roman" panose="02020603050405020304" pitchFamily="18" charset="0"/>
                <a:ea typeface="Cambria" panose="02040503050406030204" pitchFamily="18" charset="0"/>
                <a:cs typeface="Times New Roman" panose="02020603050405020304" pitchFamily="18" charset="0"/>
              </a:rPr>
              <a:t>- Дніпро </a:t>
            </a:r>
            <a:r>
              <a:rPr lang="uk-UA" sz="1400" b="1" dirty="0">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latin typeface="Times New Roman" panose="02020603050405020304" pitchFamily="18" charset="0"/>
                <a:ea typeface="Cambria" panose="02040503050406030204" pitchFamily="18" charset="0"/>
                <a:cs typeface="Times New Roman" panose="02020603050405020304" pitchFamily="18" charset="0"/>
              </a:rPr>
              <a:t>ДДУВС, </a:t>
            </a:r>
            <a:r>
              <a:rPr lang="uk-UA" sz="1400" b="1" dirty="0">
                <a:latin typeface="Times New Roman" panose="02020603050405020304" pitchFamily="18" charset="0"/>
                <a:ea typeface="Cambria" panose="02040503050406030204" pitchFamily="18" charset="0"/>
                <a:cs typeface="Times New Roman" panose="02020603050405020304" pitchFamily="18" charset="0"/>
              </a:rPr>
              <a:t>2024. </a:t>
            </a:r>
            <a:r>
              <a:rPr lang="uk-UA" sz="1400" b="1" dirty="0" smtClean="0">
                <a:latin typeface="Times New Roman" panose="02020603050405020304" pitchFamily="18" charset="0"/>
                <a:ea typeface="Cambria" panose="02040503050406030204" pitchFamily="18" charset="0"/>
                <a:cs typeface="Times New Roman" panose="02020603050405020304" pitchFamily="18" charset="0"/>
              </a:rPr>
              <a:t>- 44 </a:t>
            </a:r>
            <a:r>
              <a:rPr lang="uk-UA" sz="1400" b="1" dirty="0">
                <a:latin typeface="Times New Roman" panose="02020603050405020304" pitchFamily="18" charset="0"/>
                <a:ea typeface="Cambria" panose="020405030504060302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latin typeface="Times New Roman" panose="02020603050405020304" pitchFamily="18" charset="0"/>
                <a:ea typeface="Times New Roman" panose="02020603050405020304" pitchFamily="18" charset="0"/>
                <a:cs typeface="Times New Roman" panose="02020603050405020304" pitchFamily="18" charset="0"/>
              </a:rPr>
              <a:t>Методичні </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рекомендації підготовлено з ініціативи авторського колективу кафедри кримінального права та кримінології із залученням авторів з кафедри криміналістики та </a:t>
            </a:r>
            <a:r>
              <a:rPr lang="uk-UA" sz="1400" dirty="0" err="1">
                <a:latin typeface="Times New Roman" panose="02020603050405020304" pitchFamily="18" charset="0"/>
                <a:ea typeface="Times New Roman" panose="02020603050405020304" pitchFamily="18" charset="0"/>
                <a:cs typeface="Times New Roman" panose="02020603050405020304" pitchFamily="18" charset="0"/>
              </a:rPr>
              <a:t>домедичної</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 підготовки і кафедри психології, соціології та педагогіки Дніпровського державного університету внутрішніх справ із метою надання науково обґрунтованих рекомендацій щодо кримінологічних та психологічних портретів осіб, які вчиняють кримінальні правопорушення, пов’язані зі збройною агресією </a:t>
            </a:r>
            <a:r>
              <a:rPr lang="uk-UA" sz="1400" dirty="0" err="1">
                <a:latin typeface="Times New Roman" panose="02020603050405020304" pitchFamily="18" charset="0"/>
                <a:ea typeface="Times New Roman" panose="02020603050405020304" pitchFamily="18" charset="0"/>
                <a:cs typeface="Times New Roman" panose="02020603050405020304" pitchFamily="18" charset="0"/>
              </a:rPr>
              <a:t>рф</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latin typeface="Times New Roman" panose="02020603050405020304" pitchFamily="18" charset="0"/>
                <a:ea typeface="Times New Roman" panose="02020603050405020304" pitchFamily="18" charset="0"/>
                <a:cs typeface="Times New Roman" panose="02020603050405020304" pitchFamily="18" charset="0"/>
              </a:rPr>
              <a:t>У межах методичних рекомендацій авторами визначено типові способи вчинення кримінальних правопорушень, пов’язаних зі збройною агресією </a:t>
            </a:r>
            <a:r>
              <a:rPr lang="uk-UA" sz="1400" dirty="0" err="1">
                <a:latin typeface="Times New Roman" panose="02020603050405020304" pitchFamily="18" charset="0"/>
                <a:ea typeface="Times New Roman" panose="02020603050405020304" pitchFamily="18" charset="0"/>
                <a:cs typeface="Times New Roman" panose="02020603050405020304" pitchFamily="18" charset="0"/>
              </a:rPr>
              <a:t>рф</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 здійснено </a:t>
            </a:r>
            <a:r>
              <a:rPr lang="uk-UA" sz="1400" dirty="0" err="1">
                <a:latin typeface="Times New Roman" panose="02020603050405020304" pitchFamily="18" charset="0"/>
                <a:ea typeface="Times New Roman" panose="02020603050405020304" pitchFamily="18" charset="0"/>
                <a:cs typeface="Times New Roman" panose="02020603050405020304" pitchFamily="18" charset="0"/>
              </a:rPr>
              <a:t>тилологізацію</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 осіб, які вчиняють такі кримінальні правопорушення, також сформовано психологічні портрети цих осіб.</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cs typeface="Times New Roman" panose="02020603050405020304" pitchFamily="18" charset="0"/>
              </a:rPr>
              <a:t>Методичні рекомендації </a:t>
            </a:r>
            <a:r>
              <a:rPr lang="uk-UA" sz="1400" dirty="0">
                <a:solidFill>
                  <a:srgbClr val="000000"/>
                </a:solidFill>
                <a:latin typeface="Times New Roman" panose="02020603050405020304" pitchFamily="18" charset="0"/>
                <a:cs typeface="Times New Roman" panose="02020603050405020304" pitchFamily="18" charset="0"/>
              </a:rPr>
              <a:t>можуть бути використані як навчальний </a:t>
            </a:r>
            <a:r>
              <a:rPr lang="uk-UA" sz="1400" dirty="0" smtClean="0">
                <a:solidFill>
                  <a:srgbClr val="000000"/>
                </a:solidFill>
                <a:latin typeface="Times New Roman" panose="02020603050405020304" pitchFamily="18" charset="0"/>
                <a:cs typeface="Times New Roman" panose="02020603050405020304" pitchFamily="18" charset="0"/>
              </a:rPr>
              <a:t>навчання в освітньому </a:t>
            </a:r>
            <a:r>
              <a:rPr lang="uk-UA" sz="1400" dirty="0">
                <a:solidFill>
                  <a:srgbClr val="000000"/>
                </a:solidFill>
                <a:latin typeface="Times New Roman" panose="02020603050405020304" pitchFamily="18" charset="0"/>
                <a:cs typeface="Times New Roman" panose="02020603050405020304" pitchFamily="18" charset="0"/>
              </a:rPr>
              <a:t>процесі ЗВО України зі специфічними умовами </a:t>
            </a:r>
            <a:r>
              <a:rPr lang="uk-UA" sz="1400" dirty="0" smtClean="0">
                <a:solidFill>
                  <a:srgbClr val="000000"/>
                </a:solidFill>
                <a:latin typeface="Times New Roman" panose="02020603050405020304" pitchFamily="18" charset="0"/>
                <a:cs typeface="Times New Roman" panose="02020603050405020304" pitchFamily="18" charset="0"/>
              </a:rPr>
              <a:t>навчання поліцейських для оволодіння </a:t>
            </a:r>
            <a:r>
              <a:rPr lang="uk-UA" sz="1400" dirty="0">
                <a:solidFill>
                  <a:srgbClr val="000000"/>
                </a:solidFill>
                <a:latin typeface="Times New Roman" panose="02020603050405020304" pitchFamily="18" charset="0"/>
                <a:cs typeface="Times New Roman" panose="02020603050405020304" pitchFamily="18" charset="0"/>
              </a:rPr>
              <a:t>знаннями, напрацювання навичок майбутніх </a:t>
            </a:r>
            <a:r>
              <a:rPr lang="uk-UA"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кваліфікацій </a:t>
            </a:r>
            <a:r>
              <a:rPr lang="uk-UA" sz="14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курсантів та д</a:t>
            </a:r>
            <a:r>
              <a:rPr lang="uk-UA" sz="1400" dirty="0" smtClean="0">
                <a:solidFill>
                  <a:srgbClr val="000000"/>
                </a:solidFill>
                <a:latin typeface="Times New Roman" panose="02020603050405020304" pitchFamily="18" charset="0"/>
                <a:cs typeface="Times New Roman" panose="02020603050405020304" pitchFamily="18" charset="0"/>
              </a:rPr>
              <a:t>іючих </a:t>
            </a:r>
            <a:r>
              <a:rPr lang="uk-UA" sz="1400" dirty="0">
                <a:solidFill>
                  <a:srgbClr val="000000"/>
                </a:solidFill>
                <a:latin typeface="Times New Roman" panose="02020603050405020304" pitchFamily="18" charset="0"/>
                <a:cs typeface="Times New Roman" panose="02020603050405020304" pitchFamily="18" charset="0"/>
              </a:rPr>
              <a:t>поліцейських (у межах підвищення </a:t>
            </a:r>
            <a:r>
              <a:rPr lang="uk-UA" sz="1400" dirty="0" smtClean="0">
                <a:solidFill>
                  <a:srgbClr val="000000"/>
                </a:solidFill>
                <a:latin typeface="Times New Roman" panose="02020603050405020304" pitchFamily="18" charset="0"/>
                <a:cs typeface="Times New Roman" panose="02020603050405020304" pitchFamily="18" charset="0"/>
              </a:rPr>
              <a:t>кваліфікації щодо запобігання </a:t>
            </a:r>
            <a:r>
              <a:rPr lang="uk-UA" sz="1400" dirty="0">
                <a:solidFill>
                  <a:srgbClr val="000000"/>
                </a:solidFill>
                <a:latin typeface="Times New Roman" panose="02020603050405020304" pitchFamily="18" charset="0"/>
                <a:cs typeface="Times New Roman" panose="02020603050405020304" pitchFamily="18" charset="0"/>
              </a:rPr>
              <a:t>підрозділами Національної поліції України правопорушенням, пов’язаним зі збройною агресією </a:t>
            </a:r>
            <a:r>
              <a:rPr lang="uk-UA" sz="1400" dirty="0" err="1">
                <a:solidFill>
                  <a:srgbClr val="000000"/>
                </a:solidFill>
                <a:latin typeface="Times New Roman" panose="02020603050405020304" pitchFamily="18" charset="0"/>
                <a:cs typeface="Times New Roman" panose="02020603050405020304" pitchFamily="18" charset="0"/>
              </a:rPr>
              <a:t>рф</a:t>
            </a:r>
            <a:r>
              <a:rPr lang="uk-UA" sz="1400" dirty="0">
                <a:solidFill>
                  <a:srgbClr val="000000"/>
                </a:solidFill>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4"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3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4"/>
          <p:cNvPicPr/>
          <p:nvPr/>
        </p:nvPicPr>
        <p:blipFill>
          <a:blip r:embed="rId2"/>
          <a:stretch/>
        </p:blipFill>
        <p:spPr>
          <a:xfrm>
            <a:off x="634273" y="1183912"/>
            <a:ext cx="3632927" cy="5202374"/>
          </a:xfrm>
          <a:prstGeom prst="rect">
            <a:avLst/>
          </a:prstGeom>
        </p:spPr>
      </p:pic>
      <p:sp>
        <p:nvSpPr>
          <p:cNvPr id="3" name="Прямоугольник 2"/>
          <p:cNvSpPr/>
          <p:nvPr/>
        </p:nvSpPr>
        <p:spPr>
          <a:xfrm>
            <a:off x="5256590" y="2453912"/>
            <a:ext cx="6096000" cy="2462213"/>
          </a:xfrm>
          <a:prstGeom prst="rect">
            <a:avLst/>
          </a:prstGeom>
        </p:spPr>
        <p:txBody>
          <a:bodyPr>
            <a:spAutoFit/>
          </a:bodyPr>
          <a:lstStyle/>
          <a:p>
            <a:pPr indent="457200" algn="just"/>
            <a:r>
              <a:rPr lang="uk-UA" sz="1400" b="1" dirty="0">
                <a:latin typeface="Times New Roman" panose="02020603050405020304" pitchFamily="18" charset="0"/>
                <a:ea typeface="Georgia" panose="02040502050405020303" pitchFamily="18" charset="0"/>
                <a:cs typeface="Times New Roman" panose="02020603050405020304" pitchFamily="18" charset="0"/>
              </a:rPr>
              <a:t>Навчальний посібник для підготовки до державного екзамену з дисциплін «Кримінальний процес», «Криміналістика» / </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В. В. </a:t>
            </a:r>
            <a:r>
              <a:rPr lang="uk-UA" sz="1400" dirty="0" err="1">
                <a:latin typeface="Times New Roman" panose="02020603050405020304" pitchFamily="18" charset="0"/>
                <a:ea typeface="Times New Roman" panose="02020603050405020304" pitchFamily="18" charset="0"/>
                <a:cs typeface="Times New Roman" panose="02020603050405020304" pitchFamily="18" charset="0"/>
              </a:rPr>
              <a:t>Шаблистий</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 А. Ф.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Волобуев, Г. </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Л. </a:t>
            </a:r>
            <a:r>
              <a:rPr lang="uk-UA" sz="1400" dirty="0" err="1">
                <a:latin typeface="Times New Roman" panose="02020603050405020304" pitchFamily="18" charset="0"/>
                <a:ea typeface="Times New Roman" panose="02020603050405020304" pitchFamily="18" charset="0"/>
                <a:cs typeface="Times New Roman" panose="02020603050405020304" pitchFamily="18" charset="0"/>
              </a:rPr>
              <a:t>Д’яковський</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 та ін. Дніпро : </a:t>
            </a:r>
            <a:r>
              <a:rPr lang="uk-UA" sz="1400" dirty="0" err="1">
                <a:latin typeface="Times New Roman" panose="02020603050405020304" pitchFamily="18" charset="0"/>
                <a:ea typeface="Times New Roman" panose="02020603050405020304" pitchFamily="18" charset="0"/>
                <a:cs typeface="Times New Roman" panose="02020603050405020304" pitchFamily="18" charset="0"/>
              </a:rPr>
              <a:t>Дніпров</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err="1">
                <a:latin typeface="Times New Roman" panose="02020603050405020304" pitchFamily="18" charset="0"/>
                <a:ea typeface="Times New Roman" panose="02020603050405020304" pitchFamily="18" charset="0"/>
                <a:cs typeface="Times New Roman" panose="02020603050405020304" pitchFamily="18" charset="0"/>
              </a:rPr>
              <a:t>держ</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ун-т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внутр</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справ, 2024. 332 с.</a:t>
            </a:r>
            <a:endParaRPr lang="ru-RU" sz="1400" b="1" dirty="0">
              <a:latin typeface="Times New Roman" panose="02020603050405020304" pitchFamily="18" charset="0"/>
              <a:ea typeface="Georgia" panose="02040502050405020303" pitchFamily="18" charset="0"/>
              <a:cs typeface="Times New Roman" panose="02020603050405020304" pitchFamily="18" charset="0"/>
            </a:endParaRPr>
          </a:p>
          <a:p>
            <a:pPr indent="457200" algn="just"/>
            <a:r>
              <a:rPr lang="uk-UA" sz="1400" dirty="0" smtClean="0">
                <a:latin typeface="Times New Roman" panose="02020603050405020304" pitchFamily="18" charset="0"/>
                <a:ea typeface="Times New Roman" panose="02020603050405020304" pitchFamily="18" charset="0"/>
                <a:cs typeface="Times New Roman" panose="02020603050405020304" pitchFamily="18" charset="0"/>
              </a:rPr>
              <a:t>Навчальний </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посібник підготовлено з урахуванням основних концепцій та сучасного рівня розвитку криміналістики, останніх змін кримінального процесуального законодавства. Вміщено перелік питань, що виносяться на державний комплексний екзамен, та методичні вказівки й рекомендації щодо підготовки до комплексного державного екзамену.</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r>
              <a:rPr lang="uk-UA" sz="1400" dirty="0">
                <a:solidFill>
                  <a:srgbClr val="000000"/>
                </a:solidFill>
                <a:latin typeface="Times New Roman" panose="02020603050405020304" pitchFamily="18" charset="0"/>
                <a:cs typeface="Times New Roman" panose="02020603050405020304" pitchFamily="18" charset="0"/>
              </a:rPr>
              <a:t>Для здобувачів вищої освіта першого (</a:t>
            </a:r>
            <a:r>
              <a:rPr lang="uk-UA" sz="1400" dirty="0" err="1">
                <a:solidFill>
                  <a:srgbClr val="000000"/>
                </a:solidFill>
                <a:latin typeface="Times New Roman" panose="02020603050405020304" pitchFamily="18" charset="0"/>
                <a:cs typeface="Times New Roman" panose="02020603050405020304" pitchFamily="18" charset="0"/>
              </a:rPr>
              <a:t>багалаврського</a:t>
            </a:r>
            <a:r>
              <a:rPr lang="uk-UA" sz="1400" dirty="0">
                <a:solidFill>
                  <a:srgbClr val="000000"/>
                </a:solidFill>
                <a:latin typeface="Times New Roman" panose="02020603050405020304" pitchFamily="18" charset="0"/>
                <a:cs typeface="Times New Roman" panose="02020603050405020304" pitchFamily="18" charset="0"/>
              </a:rPr>
              <a:t>) рівня </a:t>
            </a:r>
            <a:r>
              <a:rPr lang="uk-UA" sz="1400" dirty="0" err="1">
                <a:solidFill>
                  <a:srgbClr val="000000"/>
                </a:solidFill>
                <a:latin typeface="Times New Roman" panose="02020603050405020304" pitchFamily="18" charset="0"/>
                <a:cs typeface="Times New Roman" panose="02020603050405020304" pitchFamily="18" charset="0"/>
              </a:rPr>
              <a:t>вишої</a:t>
            </a:r>
            <a:r>
              <a:rPr lang="uk-UA" sz="1400" dirty="0">
                <a:solidFill>
                  <a:srgbClr val="000000"/>
                </a:solidFill>
                <a:latin typeface="Times New Roman" panose="02020603050405020304" pitchFamily="18" charset="0"/>
                <a:cs typeface="Times New Roman" panose="02020603050405020304" pitchFamily="18" charset="0"/>
              </a:rPr>
              <a:t> освіти за спеціальністю 262 Правоохоронна діяльність</a:t>
            </a:r>
            <a:endParaRPr lang="ru-RU" sz="1400" dirty="0">
              <a:latin typeface="Times New Roman" panose="02020603050405020304" pitchFamily="18" charset="0"/>
              <a:cs typeface="Times New Roman" panose="02020603050405020304" pitchFamily="18" charset="0"/>
            </a:endParaRPr>
          </a:p>
        </p:txBody>
      </p:sp>
      <p:pic>
        <p:nvPicPr>
          <p:cNvPr id="4"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22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5"/>
          <p:cNvPicPr/>
          <p:nvPr/>
        </p:nvPicPr>
        <p:blipFill>
          <a:blip r:embed="rId2"/>
          <a:stretch/>
        </p:blipFill>
        <p:spPr>
          <a:xfrm>
            <a:off x="716734" y="1194798"/>
            <a:ext cx="3564980" cy="5089887"/>
          </a:xfrm>
          <a:prstGeom prst="rect">
            <a:avLst/>
          </a:prstGeom>
        </p:spPr>
      </p:pic>
      <p:sp>
        <p:nvSpPr>
          <p:cNvPr id="3" name="Прямоугольник 2"/>
          <p:cNvSpPr/>
          <p:nvPr/>
        </p:nvSpPr>
        <p:spPr>
          <a:xfrm>
            <a:off x="5000171" y="2293191"/>
            <a:ext cx="6096000" cy="2893100"/>
          </a:xfrm>
          <a:prstGeom prst="rect">
            <a:avLst/>
          </a:prstGeom>
        </p:spPr>
        <p:txBody>
          <a:bodyPr>
            <a:spAutoFit/>
          </a:bodyPr>
          <a:lstStyle/>
          <a:p>
            <a:pPr indent="457200" algn="just"/>
            <a:r>
              <a:rPr 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Логвиненко Б., Уварова </a:t>
            </a:r>
            <a:r>
              <a:rPr lang="uk-UA" sz="1400" b="1" dirty="0" smtClean="0">
                <a:latin typeface="Times New Roman" panose="02020603050405020304" pitchFamily="18" charset="0"/>
                <a:ea typeface="Times New Roman" panose="02020603050405020304" pitchFamily="18" charset="0"/>
                <a:cs typeface="Times New Roman" panose="02020603050405020304" pitchFamily="18" charset="0"/>
              </a:rPr>
              <a:t>Н.</a:t>
            </a:r>
            <a:r>
              <a:rPr 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Науково-практичний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коментар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Закону України «Про засади запобігання та протидії дискримінації в Україні</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Київ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Видавничий дім «Кондор», 2024. </a:t>
            </a:r>
            <a:r>
              <a:rPr lang="uk-UA"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- 108 </a:t>
            </a:r>
            <a:r>
              <a:rPr lang="uk-UA"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cs typeface="Times New Roman" panose="02020603050405020304" pitchFamily="18" charset="0"/>
              </a:rPr>
              <a:t>Видання містить постатейний науково-практичний коментар до Закону України «Про засади запобігання та протидії дискримінації в Україні» від 06.09.2012 № 5207-VI (станом на 31.08.2023). Коментар охоплює загальні положення, механізм забезпечення запобігання та протидії дискримінації, відповідальність за порушення законодавства про запобігання та протидію дискримінації, а також прикінцеві положення. Науково-практичний коментар розрахований на науковців, правників, суддів, поліцейських, державних службовців, представників громадських і міжнародних організацій, здобувачів вищої освіти та всіх, хто цікавиться питаннями забезпечення прав людини</a:t>
            </a:r>
            <a:endParaRPr lang="ru-RU" sz="1400" dirty="0">
              <a:latin typeface="Times New Roman" panose="02020603050405020304" pitchFamily="18" charset="0"/>
              <a:cs typeface="Times New Roman" panose="02020603050405020304" pitchFamily="18" charset="0"/>
            </a:endParaRPr>
          </a:p>
        </p:txBody>
      </p:sp>
      <p:pic>
        <p:nvPicPr>
          <p:cNvPr id="4"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07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1"/>
          <p:cNvPicPr/>
          <p:nvPr/>
        </p:nvPicPr>
        <p:blipFill>
          <a:blip r:embed="rId2"/>
          <a:stretch/>
        </p:blipFill>
        <p:spPr>
          <a:xfrm>
            <a:off x="661610" y="1223371"/>
            <a:ext cx="3664857" cy="5067362"/>
          </a:xfrm>
          <a:prstGeom prst="rect">
            <a:avLst/>
          </a:prstGeom>
        </p:spPr>
      </p:pic>
      <p:sp>
        <p:nvSpPr>
          <p:cNvPr id="3" name="Прямоугольник 2"/>
          <p:cNvSpPr/>
          <p:nvPr/>
        </p:nvSpPr>
        <p:spPr>
          <a:xfrm>
            <a:off x="5038877" y="1448728"/>
            <a:ext cx="6137123" cy="4616648"/>
          </a:xfrm>
          <a:prstGeom prst="rect">
            <a:avLst/>
          </a:prstGeom>
        </p:spPr>
        <p:txBody>
          <a:bodyPr wrap="square" anchor="ctr">
            <a:spAutoFit/>
          </a:bodyPr>
          <a:lstStyle/>
          <a:p>
            <a:pPr indent="457200" algn="just"/>
            <a:r>
              <a:rPr lang="ru-RU" sz="1400" b="1" dirty="0">
                <a:latin typeface="Times New Roman" panose="02020603050405020304" pitchFamily="18" charset="0"/>
                <a:ea typeface="Times New Roman" panose="02020603050405020304" pitchFamily="18" charset="0"/>
                <a:cs typeface="Times New Roman" panose="02020603050405020304" pitchFamily="18" charset="0"/>
              </a:rPr>
              <a:t>Бурлака В. </a:t>
            </a:r>
            <a:r>
              <a:rPr lang="ru-RU" sz="1400" b="1" dirty="0" smtClean="0">
                <a:latin typeface="Times New Roman" panose="02020603050405020304" pitchFamily="18" charset="0"/>
                <a:ea typeface="Times New Roman" panose="02020603050405020304" pitchFamily="18" charset="0"/>
                <a:cs typeface="Times New Roman" panose="02020603050405020304" pitchFamily="18" charset="0"/>
              </a:rPr>
              <a:t>В</a:t>
            </a:r>
            <a:r>
              <a:rPr lang="uk-UA"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latin typeface="Times New Roman" panose="02020603050405020304" pitchFamily="18" charset="0"/>
                <a:ea typeface="Georgia" panose="02040502050405020303" pitchFamily="18" charset="0"/>
                <a:cs typeface="Times New Roman" panose="02020603050405020304" pitchFamily="18" charset="0"/>
              </a:rPr>
              <a:t>Особливості </a:t>
            </a:r>
            <a:r>
              <a:rPr lang="uk-UA" sz="1400" b="1" dirty="0">
                <a:latin typeface="Times New Roman" panose="02020603050405020304" pitchFamily="18" charset="0"/>
                <a:ea typeface="Georgia" panose="02040502050405020303" pitchFamily="18" charset="0"/>
                <a:cs typeface="Times New Roman" panose="02020603050405020304" pitchFamily="18" charset="0"/>
              </a:rPr>
              <a:t>кваліфікації кримінальних правопорушень проти культурної спадщини України в умовах воєнного стану : </a:t>
            </a:r>
            <a:r>
              <a:rPr lang="uk-UA" sz="1400" b="1" dirty="0">
                <a:latin typeface="Times New Roman" panose="02020603050405020304" pitchFamily="18" charset="0"/>
                <a:ea typeface="Times New Roman" panose="02020603050405020304" pitchFamily="18" charset="0"/>
                <a:cs typeface="Times New Roman" panose="02020603050405020304" pitchFamily="18" charset="0"/>
              </a:rPr>
              <a:t>метод. </a:t>
            </a:r>
            <a:r>
              <a:rPr lang="ru-RU" sz="1400" b="1" dirty="0">
                <a:latin typeface="Times New Roman" panose="02020603050405020304" pitchFamily="18" charset="0"/>
                <a:ea typeface="Times New Roman" panose="02020603050405020304" pitchFamily="18" charset="0"/>
                <a:cs typeface="Times New Roman" panose="02020603050405020304" pitchFamily="18" charset="0"/>
              </a:rPr>
              <a:t>рек. </a:t>
            </a:r>
            <a:r>
              <a:rPr lang="uk-UA" sz="1400" b="1" dirty="0">
                <a:latin typeface="Times New Roman" panose="02020603050405020304" pitchFamily="18" charset="0"/>
                <a:ea typeface="Times New Roman" panose="02020603050405020304" pitchFamily="18" charset="0"/>
                <a:cs typeface="Times New Roman" panose="02020603050405020304" pitchFamily="18" charset="0"/>
              </a:rPr>
              <a:t>/ В. В. Бурлака, О. Ю. </a:t>
            </a:r>
            <a:r>
              <a:rPr lang="uk-UA" sz="1400" b="1" dirty="0" err="1">
                <a:latin typeface="Times New Roman" panose="02020603050405020304" pitchFamily="18" charset="0"/>
                <a:ea typeface="Times New Roman" panose="02020603050405020304" pitchFamily="18" charset="0"/>
                <a:cs typeface="Times New Roman" panose="02020603050405020304" pitchFamily="18" charset="0"/>
              </a:rPr>
              <a:t>Дрок</a:t>
            </a:r>
            <a:r>
              <a:rPr lang="uk-UA" sz="1400" b="1" dirty="0">
                <a:latin typeface="Times New Roman" panose="02020603050405020304" pitchFamily="18" charset="0"/>
                <a:ea typeface="Times New Roman" panose="02020603050405020304" pitchFamily="18" charset="0"/>
                <a:cs typeface="Times New Roman" panose="02020603050405020304" pitchFamily="18" charset="0"/>
              </a:rPr>
              <a:t>, В. П. </a:t>
            </a:r>
            <a:r>
              <a:rPr lang="ru-RU" sz="1400" b="1" dirty="0">
                <a:latin typeface="Times New Roman" panose="02020603050405020304" pitchFamily="18" charset="0"/>
                <a:ea typeface="Times New Roman" panose="02020603050405020304" pitchFamily="18" charset="0"/>
                <a:cs typeface="Times New Roman" panose="02020603050405020304" pitchFamily="18" charset="0"/>
              </a:rPr>
              <a:t>Савенко, </a:t>
            </a:r>
            <a:r>
              <a:rPr lang="uk-UA" sz="1400" b="1" dirty="0">
                <a:latin typeface="Times New Roman" panose="02020603050405020304" pitchFamily="18" charset="0"/>
                <a:ea typeface="Times New Roman" panose="02020603050405020304" pitchFamily="18" charset="0"/>
                <a:cs typeface="Times New Roman" panose="02020603050405020304" pitchFamily="18" charset="0"/>
              </a:rPr>
              <a:t>С. В. </a:t>
            </a:r>
            <a:r>
              <a:rPr lang="uk-UA" sz="1400" b="1" dirty="0" err="1">
                <a:latin typeface="Times New Roman" panose="02020603050405020304" pitchFamily="18" charset="0"/>
                <a:ea typeface="Times New Roman" panose="02020603050405020304" pitchFamily="18" charset="0"/>
                <a:cs typeface="Times New Roman" panose="02020603050405020304" pitchFamily="18" charset="0"/>
              </a:rPr>
              <a:t>Корогод</a:t>
            </a:r>
            <a:r>
              <a:rPr lang="uk-UA" sz="1400" b="1" dirty="0">
                <a:latin typeface="Times New Roman" panose="02020603050405020304" pitchFamily="18" charset="0"/>
                <a:ea typeface="Times New Roman" panose="02020603050405020304" pitchFamily="18" charset="0"/>
                <a:cs typeface="Times New Roman" panose="02020603050405020304" pitchFamily="18" charset="0"/>
              </a:rPr>
              <a:t>, А. Г. Чорна. </a:t>
            </a:r>
            <a:r>
              <a:rPr lang="uk-UA" sz="1400" b="1" dirty="0" smtClean="0">
                <a:latin typeface="Times New Roman" panose="02020603050405020304" pitchFamily="18" charset="0"/>
                <a:ea typeface="Times New Roman" panose="02020603050405020304" pitchFamily="18" charset="0"/>
                <a:cs typeface="Times New Roman" panose="02020603050405020304" pitchFamily="18" charset="0"/>
              </a:rPr>
              <a:t>- Дніпро : ДДУВС, </a:t>
            </a:r>
            <a:r>
              <a:rPr lang="uk-UA" sz="1400" b="1" dirty="0">
                <a:latin typeface="Times New Roman" panose="02020603050405020304" pitchFamily="18" charset="0"/>
                <a:ea typeface="Times New Roman" panose="02020603050405020304" pitchFamily="18" charset="0"/>
                <a:cs typeface="Times New Roman" panose="02020603050405020304" pitchFamily="18" charset="0"/>
              </a:rPr>
              <a:t>2024. </a:t>
            </a:r>
            <a:r>
              <a:rPr lang="uk-UA" sz="1400" b="1" dirty="0" smtClean="0">
                <a:latin typeface="Times New Roman" panose="02020603050405020304" pitchFamily="18" charset="0"/>
                <a:ea typeface="Times New Roman" panose="02020603050405020304" pitchFamily="18" charset="0"/>
                <a:cs typeface="Times New Roman" panose="02020603050405020304" pitchFamily="18" charset="0"/>
              </a:rPr>
              <a:t>- 112 </a:t>
            </a:r>
            <a:r>
              <a:rPr lang="uk-UA" sz="1400" b="1" dirty="0">
                <a:latin typeface="Times New Roman" panose="02020603050405020304" pitchFamily="18" charset="0"/>
                <a:ea typeface="Times New Roman" panose="02020603050405020304" pitchFamily="18" charset="0"/>
                <a:cs typeface="Times New Roman" panose="02020603050405020304" pitchFamily="18" charset="0"/>
              </a:rPr>
              <a:t>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latin typeface="Times New Roman" panose="02020603050405020304" pitchFamily="18" charset="0"/>
                <a:ea typeface="Times New Roman" panose="02020603050405020304" pitchFamily="18" charset="0"/>
                <a:cs typeface="Times New Roman" panose="02020603050405020304" pitchFamily="18" charset="0"/>
              </a:rPr>
              <a:t>Видання </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розроблено з метою надання науково обґрунтованих рекомендацій щодо визначення особливостей кваліфікації кримінальних правопорушень проти культурної спадщини України в умовах воєнного стану.</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latin typeface="Times New Roman" panose="02020603050405020304" pitchFamily="18" charset="0"/>
                <a:ea typeface="Times New Roman" panose="02020603050405020304" pitchFamily="18" charset="0"/>
                <a:cs typeface="Times New Roman" panose="02020603050405020304" pitchFamily="18" charset="0"/>
              </a:rPr>
              <a:t>З’ясовано </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міжнародні стандарти та практики кримінально-правового захисту культурної спадщини; визначено об’єкти культурної спадщини в країні, види та правові засади їх охорони; виокремлено кримінальні правопорушення проти культурної спадщини: види, причини вчинення та наслідки вчинення в умовах воєнного стану; здійснено правовий аналіз складів кримінальних правопорушень проти культурної спадщини України, викладено рекомендації щодо їх кваліфікації та здійснення загальних і спеціальних форм протидії поліцією вчиненню зазначених кримінальних правопорушень.</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cs typeface="Times New Roman" panose="02020603050405020304" pitchFamily="18" charset="0"/>
              </a:rPr>
              <a:t>Розраховано на посадових осіб </a:t>
            </a:r>
            <a:r>
              <a:rPr lang="uk-UA" sz="1400" dirty="0">
                <a:solidFill>
                  <a:srgbClr val="000000"/>
                </a:solidFill>
                <a:latin typeface="Times New Roman" panose="02020603050405020304" pitchFamily="18" charset="0"/>
                <a:cs typeface="Times New Roman" panose="02020603050405020304" pitchFamily="18" charset="0"/>
              </a:rPr>
              <a:t>органів досудового розслідування Національної поліції України, СБУ та інших суб’єктів розслідування кримінальних правопорушень проти культурної спадщини України в умовах воєнного стану. Можуть бути використані в освітньому процесі ЗВО МВС України зі специфічними умовами навчання, що готують поліцейських.</a:t>
            </a:r>
            <a:endParaRPr lang="ru-RU" sz="1400" dirty="0">
              <a:latin typeface="Times New Roman" panose="02020603050405020304" pitchFamily="18" charset="0"/>
              <a:cs typeface="Times New Roman" panose="02020603050405020304" pitchFamily="18" charset="0"/>
            </a:endParaRPr>
          </a:p>
        </p:txBody>
      </p:sp>
      <p:pic>
        <p:nvPicPr>
          <p:cNvPr id="4"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8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24"/>
          <p:cNvPicPr/>
          <p:nvPr/>
        </p:nvPicPr>
        <p:blipFill rotWithShape="1">
          <a:blip r:embed="rId2"/>
          <a:srcRect t="1690"/>
          <a:stretch/>
        </p:blipFill>
        <p:spPr>
          <a:xfrm>
            <a:off x="712410" y="1286933"/>
            <a:ext cx="3599543" cy="5037668"/>
          </a:xfrm>
          <a:prstGeom prst="rect">
            <a:avLst/>
          </a:prstGeom>
        </p:spPr>
      </p:pic>
      <p:sp>
        <p:nvSpPr>
          <p:cNvPr id="3" name="Прямоугольник 2"/>
          <p:cNvSpPr/>
          <p:nvPr/>
        </p:nvSpPr>
        <p:spPr>
          <a:xfrm>
            <a:off x="5029200" y="1605164"/>
            <a:ext cx="6096000" cy="4401205"/>
          </a:xfrm>
          <a:prstGeom prst="rect">
            <a:avLst/>
          </a:prstGeom>
        </p:spPr>
        <p:txBody>
          <a:bodyPr anchor="ctr">
            <a:spAutoFit/>
          </a:bodyPr>
          <a:lstStyle/>
          <a:p>
            <a:pPr indent="457200" algn="just"/>
            <a:r>
              <a:rPr lang="ru-RU"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Чаплинський</a:t>
            </a:r>
            <a:r>
              <a:rPr lang="ru-RU"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К.О</a:t>
            </a:r>
            <a:r>
              <a:rPr lang="ru-RU"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a:t>
            </a:r>
            <a:r>
              <a:rPr lang="en-US"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Теоретичні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та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праксеологічні</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засади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розслідування криміналь­них правопорушень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у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сфері надання послуг із працевлаштування за кордоном : монографія / К. О.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Чаплинський</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М. П.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Павлик,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В. В.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Зарубей</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Н. В.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Павлова.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Одеса : Видавництво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Юридика</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2024. —330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Наукову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розробку присвячено аналізу складного та багатоаспектного явища — роз­слідуванню кримінальних правопорушень у сфері надання послуг із працевлашту­вання за кордоном. Розглянуто нормативно-правове забезпечення діяльності у сфері працевлаштування за кордоном та окреслено статус суб’єктів, які мають відношення до такої діяльності. Визначено фактори як вітчизняного, так і міжнародного харак­теру, що впливають на рівень криміногенних проявів у сфері працевлаштування за кордоном. Вирізнено й охарактеризовано складові криміналістичної характери­стики наведених протиправних дій. Розкрито особливості планування та організації розслідування.</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cs typeface="Times New Roman" panose="02020603050405020304" pitchFamily="18" charset="0"/>
              </a:rPr>
              <a:t>Для </a:t>
            </a:r>
            <a:r>
              <a:rPr lang="uk-UA" sz="1400" dirty="0">
                <a:solidFill>
                  <a:srgbClr val="000000"/>
                </a:solidFill>
                <a:latin typeface="Times New Roman" panose="02020603050405020304" pitchFamily="18" charset="0"/>
                <a:cs typeface="Times New Roman" panose="02020603050405020304" pitchFamily="18" charset="0"/>
              </a:rPr>
              <a:t>науковців, викладачів, курсантів і студентів закладів вищої освіти зі специфіч­ними умовами навчання, аспірантів та ад’юнктів, докторантів, працівників органів прокуратури, оперативних і слідчих підрозділів Національної поліції України, усіх тих, хто виявляє інтерес до юридичної науки та правозастосовної </a:t>
            </a:r>
            <a:r>
              <a:rPr lang="uk-UA" sz="1400" dirty="0" smtClean="0">
                <a:solidFill>
                  <a:srgbClr val="000000"/>
                </a:solidFill>
                <a:latin typeface="Times New Roman" panose="02020603050405020304" pitchFamily="18" charset="0"/>
                <a:cs typeface="Times New Roman" panose="02020603050405020304" pitchFamily="18" charset="0"/>
              </a:rPr>
              <a:t>практики.</a:t>
            </a:r>
            <a:endParaRPr lang="ru-RU" sz="1400" dirty="0">
              <a:latin typeface="Times New Roman" panose="02020603050405020304" pitchFamily="18" charset="0"/>
              <a:cs typeface="Times New Roman" panose="02020603050405020304" pitchFamily="18" charset="0"/>
            </a:endParaRPr>
          </a:p>
        </p:txBody>
      </p:sp>
      <p:pic>
        <p:nvPicPr>
          <p:cNvPr id="4"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0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25"/>
          <p:cNvPicPr/>
          <p:nvPr/>
        </p:nvPicPr>
        <p:blipFill>
          <a:blip r:embed="rId2"/>
          <a:stretch/>
        </p:blipFill>
        <p:spPr>
          <a:xfrm>
            <a:off x="636242" y="1213154"/>
            <a:ext cx="3647891" cy="5102979"/>
          </a:xfrm>
          <a:prstGeom prst="rect">
            <a:avLst/>
          </a:prstGeom>
        </p:spPr>
      </p:pic>
      <p:sp>
        <p:nvSpPr>
          <p:cNvPr id="3" name="Прямоугольник 2"/>
          <p:cNvSpPr/>
          <p:nvPr/>
        </p:nvSpPr>
        <p:spPr>
          <a:xfrm>
            <a:off x="4888894" y="1456319"/>
            <a:ext cx="6096000" cy="4616648"/>
          </a:xfrm>
          <a:prstGeom prst="rect">
            <a:avLst/>
          </a:prstGeom>
        </p:spPr>
        <p:txBody>
          <a:bodyPr>
            <a:spAutoFit/>
          </a:bodyPr>
          <a:lstStyle/>
          <a:p>
            <a:pPr indent="457200" algn="just"/>
            <a:r>
              <a:rPr lang="ru-RU" sz="1400" b="1"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Чаплинський</a:t>
            </a:r>
            <a:r>
              <a:rPr lang="ru-RU" sz="1400" b="1"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К. О</a:t>
            </a:r>
            <a:r>
              <a:rPr lang="ru-RU"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a:t>
            </a:r>
            <a:r>
              <a:rPr lang="en-US" sz="1400" b="1"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Концептуальні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засади методики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розслідування легалізації (відмивання)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майна,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одержаного злочинним шляхом, учиненого злочинним угрупо­ванням : монографія / К. О.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Чаплинський</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Р. С. Тютюнник, В. В.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Зарубей</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 Одеса : Видавництво «</a:t>
            </a:r>
            <a:r>
              <a:rPr lang="uk-UA"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Юридика</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2024. - 274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rPr>
              <a:t>Наукову </a:t>
            </a:r>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розробку присвячено аналізу складного й багатоаспектного явища - протидії легалізації (відмивання) майна, одержаного злочинним шляхом, учиненого злочинним угрупованням. Визна­чено фактори як вітчизняного, так і міжнародного характеру, що пливають на рівень криміногенних проявів. Досліджено криміналістичну характеристику легалізації (відмивання) майна та виокремлено основні її елементи. Визначено типові способи вчинення й приховування злочинів. З’ясовано пред­мет злочинного посягання, </a:t>
            </a:r>
            <a:r>
              <a:rPr lang="uk-UA" sz="1400" dirty="0" err="1">
                <a:solidFill>
                  <a:srgbClr val="000000"/>
                </a:solidFill>
                <a:latin typeface="Times New Roman" panose="02020603050405020304" pitchFamily="18" charset="0"/>
                <a:ea typeface="Georgia" panose="02040502050405020303" pitchFamily="18" charset="0"/>
                <a:cs typeface="Times New Roman" panose="02020603050405020304" pitchFamily="18" charset="0"/>
              </a:rPr>
              <a:t>слідову</a:t>
            </a:r>
            <a:r>
              <a:rPr lang="uk-UA" sz="1400" dirty="0">
                <a:solidFill>
                  <a:srgbClr val="000000"/>
                </a:solidFill>
                <a:latin typeface="Times New Roman" panose="02020603050405020304" pitchFamily="18" charset="0"/>
                <a:ea typeface="Georgia" panose="02040502050405020303" pitchFamily="18" charset="0"/>
                <a:cs typeface="Times New Roman" panose="02020603050405020304" pitchFamily="18" charset="0"/>
              </a:rPr>
              <a:t> картину та обстановку легалізації (відмивання) майна. Визначено структуру злочинного угруповання та надано характеристику її учасникам. Виокремлено типові слідчі ситуації та запропоновано програми дій слідчого на початковому етапі розслідування. </a:t>
            </a:r>
            <a:endParaRPr lang="en-US" sz="1400" dirty="0" smtClean="0">
              <a:solidFill>
                <a:srgbClr val="000000"/>
              </a:solidFill>
              <a:latin typeface="Times New Roman" panose="02020603050405020304" pitchFamily="18" charset="0"/>
              <a:ea typeface="Georgia" panose="02040502050405020303"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cs typeface="Times New Roman" panose="02020603050405020304" pitchFamily="18" charset="0"/>
              </a:rPr>
              <a:t>Для </a:t>
            </a:r>
            <a:r>
              <a:rPr lang="uk-UA" sz="1400" dirty="0">
                <a:solidFill>
                  <a:srgbClr val="000000"/>
                </a:solidFill>
                <a:latin typeface="Times New Roman" panose="02020603050405020304" pitchFamily="18" charset="0"/>
                <a:cs typeface="Times New Roman" panose="02020603050405020304" pitchFamily="18" charset="0"/>
              </a:rPr>
              <a:t>науковців, викладачів, курсантів і студентів закладів вищої освіти зі специфічними умовами навчання, аспірантів та ад’юнктів, докторантів, працівників органів прокуратури, оперативних і слідчих підрозділів Національної поліції України, усіх тих, хто виявляє інтерес до юридичної науки та </a:t>
            </a:r>
            <a:r>
              <a:rPr lang="uk-UA" sz="1400" dirty="0" smtClean="0">
                <a:solidFill>
                  <a:srgbClr val="000000"/>
                </a:solidFill>
                <a:latin typeface="Times New Roman" panose="02020603050405020304" pitchFamily="18" charset="0"/>
                <a:cs typeface="Times New Roman" panose="02020603050405020304" pitchFamily="18" charset="0"/>
              </a:rPr>
              <a:t>пр</a:t>
            </a:r>
            <a:r>
              <a:rPr lang="uk-UA" sz="1400" dirty="0" smtClean="0">
                <a:solidFill>
                  <a:srgbClr val="000000"/>
                </a:solidFill>
                <a:latin typeface="Times New Roman" panose="02020603050405020304" pitchFamily="18" charset="0"/>
                <a:cs typeface="Times New Roman" panose="02020603050405020304" pitchFamily="18" charset="0"/>
              </a:rPr>
              <a:t>авозастосовної п</a:t>
            </a:r>
            <a:r>
              <a:rPr lang="uk-UA" sz="1400" dirty="0" smtClean="0">
                <a:solidFill>
                  <a:srgbClr val="000000"/>
                </a:solidFill>
                <a:latin typeface="Times New Roman" panose="02020603050405020304" pitchFamily="18" charset="0"/>
                <a:cs typeface="Times New Roman" panose="02020603050405020304" pitchFamily="18" charset="0"/>
              </a:rPr>
              <a:t>р</a:t>
            </a:r>
            <a:r>
              <a:rPr lang="uk-UA" sz="1400" dirty="0" smtClean="0">
                <a:solidFill>
                  <a:srgbClr val="000000"/>
                </a:solidFill>
                <a:latin typeface="Times New Roman" panose="02020603050405020304" pitchFamily="18" charset="0"/>
                <a:cs typeface="Times New Roman" panose="02020603050405020304" pitchFamily="18" charset="0"/>
              </a:rPr>
              <a:t>актики.</a:t>
            </a:r>
            <a:endParaRPr lang="ru-RU" sz="1400" dirty="0">
              <a:latin typeface="Times New Roman" panose="02020603050405020304" pitchFamily="18" charset="0"/>
              <a:cs typeface="Times New Roman" panose="02020603050405020304" pitchFamily="18" charset="0"/>
            </a:endParaRPr>
          </a:p>
        </p:txBody>
      </p:sp>
      <p:pic>
        <p:nvPicPr>
          <p:cNvPr id="4"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23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utre 26"/>
          <p:cNvPicPr/>
          <p:nvPr/>
        </p:nvPicPr>
        <p:blipFill>
          <a:blip r:embed="rId2"/>
          <a:stretch/>
        </p:blipFill>
        <p:spPr>
          <a:xfrm>
            <a:off x="612019" y="1175657"/>
            <a:ext cx="3663648" cy="5230449"/>
          </a:xfrm>
          <a:prstGeom prst="rect">
            <a:avLst/>
          </a:prstGeom>
        </p:spPr>
      </p:pic>
      <p:sp>
        <p:nvSpPr>
          <p:cNvPr id="3" name="Прямоугольник 2"/>
          <p:cNvSpPr/>
          <p:nvPr/>
        </p:nvSpPr>
        <p:spPr>
          <a:xfrm>
            <a:off x="4996542" y="1805722"/>
            <a:ext cx="6096000" cy="3970318"/>
          </a:xfrm>
          <a:prstGeom prst="rect">
            <a:avLst/>
          </a:prstGeom>
        </p:spPr>
        <p:txBody>
          <a:bodyPr>
            <a:spAutoFit/>
          </a:bodyPr>
          <a:lstStyle/>
          <a:p>
            <a:pPr indent="457200" algn="just"/>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Сидоров О.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А. Стратегічний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менеджмент: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підручник /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Сидоров О. А</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r>
              <a:rPr lang="ru-RU" sz="1400" b="1" dirty="0">
                <a:latin typeface="Times New Roman" panose="02020603050405020304" pitchFamily="18" charset="0"/>
                <a:ea typeface="Cambria" panose="02040503050406030204" pitchFamily="18" charset="0"/>
                <a:cs typeface="Times New Roman" panose="02020603050405020304" pitchFamily="18" charset="0"/>
              </a:rPr>
              <a:t> </a:t>
            </a:r>
            <a:r>
              <a:rPr lang="uk-UA" sz="1400" b="1"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Фісуненко</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Н. О., </a:t>
            </a:r>
            <a:r>
              <a:rPr lang="ru-RU"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Альошина</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Т. В., Фоменко </a:t>
            </a:r>
            <a:r>
              <a:rPr lang="uk-UA"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А. Є. </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uk-UA"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Дніпро: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Арт-</a:t>
            </a:r>
            <a:r>
              <a:rPr lang="ru-RU" sz="14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Прес</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ru-RU" sz="1400" b="1"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2024. </a:t>
            </a:r>
            <a:r>
              <a:rPr lang="ru-RU" sz="1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- 320 с.</a:t>
            </a:r>
            <a:endParaRPr lang="ru-RU" sz="14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Підручник </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містить теоретичні, методологічні та методичні по­ложення </a:t>
            </a:r>
            <a:r>
              <a:rPr lang="uk-UA"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статегічного</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менеджменту. Авторами розглянуто основні принципи та технології аналізу, підготовка і прийняття управлінських рішень, а також </a:t>
            </a:r>
            <a:r>
              <a:rPr lang="uk-UA"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запропована</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реалізація обраних стратегій. Послідов­но розкриваються концептуальні аспекти стратегічного менеджменту від закономірностей становлення теоретичного базису до практично­го втілення моделей, теорій і алгоритмів у стратегічному управлінні організацією. Розглянуті у підручнику теми відображають загальну ло­гіку відповідної освітньої компоненти, супроводжуються практичними завданнями та запитаннями для самоконтролю.</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uk-UA" sz="1400" dirty="0">
                <a:solidFill>
                  <a:srgbClr val="000000"/>
                </a:solidFill>
                <a:latin typeface="Times New Roman" panose="02020603050405020304" pitchFamily="18" charset="0"/>
                <a:cs typeface="Times New Roman" panose="02020603050405020304" pitchFamily="18" charset="0"/>
              </a:rPr>
              <a:t>Підручник призначено для здобувачів вищої освіти, які навчають­ся за спеціальністю 073 «Менеджмент» освітньо-професійної програ­ми першого (бакалаврського) рівня вищої освіти, а також рекомен­довано широкому загалу читацької аудиторії, зацікавленої у пізнанні стратегічного менеджменту</a:t>
            </a:r>
            <a:endParaRPr lang="ru-RU" sz="1400" dirty="0">
              <a:latin typeface="Times New Roman" panose="02020603050405020304" pitchFamily="18" charset="0"/>
              <a:cs typeface="Times New Roman" panose="02020603050405020304" pitchFamily="18" charset="0"/>
            </a:endParaRPr>
          </a:p>
        </p:txBody>
      </p:sp>
      <p:pic>
        <p:nvPicPr>
          <p:cNvPr id="4" name="Picture 2" descr="Дніпровський державний університет внутрішніх справ"/>
          <p:cNvPicPr>
            <a:picLocks noChangeAspect="1" noChangeArrowheads="1"/>
          </p:cNvPicPr>
          <p:nvPr/>
        </p:nvPicPr>
        <p:blipFill rotWithShape="1">
          <a:blip r:embed="rId3">
            <a:extLst>
              <a:ext uri="{28A0092B-C50C-407E-A947-70E740481C1C}">
                <a14:useLocalDpi xmlns:a14="http://schemas.microsoft.com/office/drawing/2010/main" val="0"/>
              </a:ext>
            </a:extLst>
          </a:blip>
          <a:srcRect l="4491" r="80179"/>
          <a:stretch/>
        </p:blipFill>
        <p:spPr bwMode="auto">
          <a:xfrm>
            <a:off x="10493829" y="136530"/>
            <a:ext cx="1698171"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2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резентация мозгового штурма">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845_TF03460637.potx" id="{F42726C0-6660-44EB-84CB-9AAEF4C07D5F}" vid="{C5E20908-8830-4429-B2D1-54A91E0450D7}"/>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Деловая презентация для мозгового штурма</Template>
  <TotalTime>602</TotalTime>
  <Words>1963</Words>
  <Application>Microsoft Office PowerPoint</Application>
  <PresentationFormat>Широкоэкранный</PresentationFormat>
  <Paragraphs>44</Paragraphs>
  <Slides>16</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Arial</vt:lpstr>
      <vt:lpstr>Calibri</vt:lpstr>
      <vt:lpstr>Cambria</vt:lpstr>
      <vt:lpstr>Century Gothic</vt:lpstr>
      <vt:lpstr>Georgia</vt:lpstr>
      <vt:lpstr>Palatino Linotype</vt:lpstr>
      <vt:lpstr>Times New Roman</vt:lpstr>
      <vt:lpstr>Wingdings 2</vt:lpstr>
      <vt:lpstr>Презентация мозгового штурма</vt:lpstr>
      <vt:lpstr>Нові надходження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Творческое собрание</dc:title>
  <dc:creator>User</dc:creator>
  <cp:lastModifiedBy>User</cp:lastModifiedBy>
  <cp:revision>32</cp:revision>
  <dcterms:created xsi:type="dcterms:W3CDTF">2025-08-28T09:29:57Z</dcterms:created>
  <dcterms:modified xsi:type="dcterms:W3CDTF">2025-08-29T12:27:22Z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