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4" r:id="rId4"/>
    <p:sldId id="268" r:id="rId5"/>
    <p:sldId id="269" r:id="rId6"/>
    <p:sldId id="264" r:id="rId7"/>
    <p:sldId id="259" r:id="rId8"/>
    <p:sldId id="260" r:id="rId9"/>
    <p:sldId id="278" r:id="rId10"/>
    <p:sldId id="263" r:id="rId11"/>
    <p:sldId id="262" r:id="rId12"/>
    <p:sldId id="275" r:id="rId13"/>
    <p:sldId id="270" r:id="rId14"/>
    <p:sldId id="271" r:id="rId15"/>
    <p:sldId id="272" r:id="rId16"/>
    <p:sldId id="277" r:id="rId17"/>
    <p:sldId id="273" r:id="rId18"/>
    <p:sldId id="276" r:id="rId19"/>
    <p:sldId id="280" r:id="rId20"/>
    <p:sldId id="279" r:id="rId21"/>
    <p:sldId id="261" r:id="rId22"/>
    <p:sldId id="267" r:id="rId23"/>
    <p:sldId id="266" r:id="rId24"/>
    <p:sldId id="265"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BABB85-D7BC-4B82-ADB5-6513D847DEB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1A9D2ADC-B35B-4D09-A7E4-D22B20945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500AECE-2EA3-470F-ACDE-E3640D3CEF78}"/>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5" name="Нижний колонтитул 4">
            <a:extLst>
              <a:ext uri="{FF2B5EF4-FFF2-40B4-BE49-F238E27FC236}">
                <a16:creationId xmlns:a16="http://schemas.microsoft.com/office/drawing/2014/main" xmlns="" id="{1EEAE084-5BE5-4A22-A30C-B6BF9A6F8B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0C03B56-91C6-4DC1-809A-A4923CBD0A70}"/>
              </a:ext>
            </a:extLst>
          </p:cNvPr>
          <p:cNvSpPr>
            <a:spLocks noGrp="1"/>
          </p:cNvSpPr>
          <p:nvPr>
            <p:ph type="sldNum" sz="quarter" idx="12"/>
          </p:nvPr>
        </p:nvSpPr>
        <p:spPr/>
        <p:txBody>
          <a:bodyPr/>
          <a:lstStyle/>
          <a:p>
            <a:fld id="{E00A27AF-8C2E-42E5-B77E-304213A14AFF}" type="slidenum">
              <a:rPr lang="ru-RU" smtClean="0"/>
              <a:t>‹#›</a:t>
            </a:fld>
            <a:endParaRPr lang="ru-RU"/>
          </a:p>
        </p:txBody>
      </p:sp>
      <p:pic>
        <p:nvPicPr>
          <p:cNvPr id="8" name="Рисунок 7">
            <a:extLst>
              <a:ext uri="{FF2B5EF4-FFF2-40B4-BE49-F238E27FC236}">
                <a16:creationId xmlns:a16="http://schemas.microsoft.com/office/drawing/2014/main" xmlns="" id="{398FCB31-DE89-40BF-90D8-FCDD4C4AC9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157"/>
          <a:stretch/>
        </p:blipFill>
        <p:spPr>
          <a:xfrm>
            <a:off x="0" y="2528455"/>
            <a:ext cx="12192000" cy="4329545"/>
          </a:xfrm>
          <a:prstGeom prst="rect">
            <a:avLst/>
          </a:prstGeom>
        </p:spPr>
      </p:pic>
      <p:sp>
        <p:nvSpPr>
          <p:cNvPr id="7" name="Прямоугольник 6">
            <a:extLst>
              <a:ext uri="{FF2B5EF4-FFF2-40B4-BE49-F238E27FC236}">
                <a16:creationId xmlns:a16="http://schemas.microsoft.com/office/drawing/2014/main" xmlns="" id="{AA3058ED-0D11-410B-8486-422D7646615F}"/>
              </a:ext>
            </a:extLst>
          </p:cNvPr>
          <p:cNvSpPr/>
          <p:nvPr userDrawn="1"/>
        </p:nvSpPr>
        <p:spPr>
          <a:xfrm>
            <a:off x="0" y="0"/>
            <a:ext cx="12192000" cy="2595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xmlns="" id="{79A0D35B-16A1-46A5-A34D-ECC586538A20}"/>
              </a:ext>
            </a:extLst>
          </p:cNvPr>
          <p:cNvSpPr/>
          <p:nvPr userDrawn="1"/>
        </p:nvSpPr>
        <p:spPr>
          <a:xfrm>
            <a:off x="0" y="0"/>
            <a:ext cx="12192000" cy="5237018"/>
          </a:xfrm>
          <a:prstGeom prst="rect">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0625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62A942-2F3C-4A49-BFD7-B4B3723EBD2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80863EB7-4CD9-4C15-AAAE-DA93730F68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99AA8DB-0639-43C5-94D2-EC57630B2EC9}"/>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5" name="Нижний колонтитул 4">
            <a:extLst>
              <a:ext uri="{FF2B5EF4-FFF2-40B4-BE49-F238E27FC236}">
                <a16:creationId xmlns:a16="http://schemas.microsoft.com/office/drawing/2014/main" xmlns="" id="{30E931D7-3871-44C5-9BA0-398BC21441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C05B3DB-EDDE-43CE-B968-CDB40E80F445}"/>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20361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3E25B43A-4FF9-4D05-A8D4-6D12DFAE66E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904150B2-D0B5-4736-931D-A5E0F7C2AB9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B256AF6-20AF-4BF0-BB31-4608FEA35310}"/>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5" name="Нижний колонтитул 4">
            <a:extLst>
              <a:ext uri="{FF2B5EF4-FFF2-40B4-BE49-F238E27FC236}">
                <a16:creationId xmlns:a16="http://schemas.microsoft.com/office/drawing/2014/main" xmlns="" id="{416C8CBA-6075-4785-BF42-473D202564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626BEC2-5CF1-4F38-8BF0-A19EC4080C8C}"/>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219870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5A01E3-5AAF-4A07-935A-C727DC2516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4AC2978-A651-4EC4-A66D-E724E20DB0A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D45A28E-3320-4608-9DE3-A56C079BABB0}"/>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5" name="Нижний колонтитул 4">
            <a:extLst>
              <a:ext uri="{FF2B5EF4-FFF2-40B4-BE49-F238E27FC236}">
                <a16:creationId xmlns:a16="http://schemas.microsoft.com/office/drawing/2014/main" xmlns="" id="{5C8781D3-AB01-4F28-99C3-578863A723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29C75C2-C8B6-4715-BBDB-EA6C7D8E1490}"/>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328391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D7C242-11AF-4850-B06B-4F5919D252D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7848D8A8-18BD-41D9-9A27-234DD5E20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751851C6-C979-4653-97C7-57648FAD5F2E}"/>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5" name="Нижний колонтитул 4">
            <a:extLst>
              <a:ext uri="{FF2B5EF4-FFF2-40B4-BE49-F238E27FC236}">
                <a16:creationId xmlns:a16="http://schemas.microsoft.com/office/drawing/2014/main" xmlns="" id="{8F44F6A9-244C-4A4F-BF1F-D68804BFC9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75CB1B6-264E-488A-B2AB-439E60587922}"/>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420068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730D5A-348E-4F4C-AF69-3AEC4A716A4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4D0527E-BE04-462C-9820-CA877A104A4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D99F971-A78F-41E2-8758-11B583A6CAA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AD60971-6133-46A0-83DC-29C96218CF15}"/>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6" name="Нижний колонтитул 5">
            <a:extLst>
              <a:ext uri="{FF2B5EF4-FFF2-40B4-BE49-F238E27FC236}">
                <a16:creationId xmlns:a16="http://schemas.microsoft.com/office/drawing/2014/main" xmlns="" id="{968BFCB0-F592-4450-897B-3C5F981E682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0EB040F-21A0-4E88-AF92-DD8B38652D8E}"/>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246885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060345-7B68-4BAF-8436-2DACBB88689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662A6FD-2003-4A78-B033-578B2E28F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23F2DF43-121D-41DE-952B-6599B6A57E9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1B7841E8-275E-494D-99BF-A30164747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271225C1-83A7-4361-ADBA-702D96F6F1F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8B0A597-080B-48B6-ABCE-2007F52302C5}"/>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8" name="Нижний колонтитул 7">
            <a:extLst>
              <a:ext uri="{FF2B5EF4-FFF2-40B4-BE49-F238E27FC236}">
                <a16:creationId xmlns:a16="http://schemas.microsoft.com/office/drawing/2014/main" xmlns="" id="{1D660FED-89E1-4A32-8AE6-B4EAACD583A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AFAA66E2-C5D6-4087-82D4-BEB008B97B3A}"/>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221025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06EF57-0DD3-4C54-8E0C-BCE9EFA8DC2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317737DD-2824-4228-B360-2AF8CEAC53ED}"/>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4" name="Нижний колонтитул 3">
            <a:extLst>
              <a:ext uri="{FF2B5EF4-FFF2-40B4-BE49-F238E27FC236}">
                <a16:creationId xmlns:a16="http://schemas.microsoft.com/office/drawing/2014/main" xmlns="" id="{81BEE8EB-FAC9-4BC1-9256-094ED97087B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E076D767-2DC1-4C77-A590-9F6D1A56F6D4}"/>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157097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205C982-1A8E-432F-A959-66C61824193F}"/>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3" name="Нижний колонтитул 2">
            <a:extLst>
              <a:ext uri="{FF2B5EF4-FFF2-40B4-BE49-F238E27FC236}">
                <a16:creationId xmlns:a16="http://schemas.microsoft.com/office/drawing/2014/main" xmlns="" id="{76885DC1-B6CA-4710-99BB-01F94ABB03B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2D4763FC-C0D1-481B-A317-99B2915E89AE}"/>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303088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8B8F05-01E6-441D-B7FC-B1802612080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CD2AB1CC-8208-4E92-A5FD-248672AEC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DF81E20-03FE-40DC-856E-A3037C197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8F20405E-B355-492D-B239-FF2EA6F677E4}"/>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6" name="Нижний колонтитул 5">
            <a:extLst>
              <a:ext uri="{FF2B5EF4-FFF2-40B4-BE49-F238E27FC236}">
                <a16:creationId xmlns:a16="http://schemas.microsoft.com/office/drawing/2014/main" xmlns="" id="{1EE4AE52-554A-436A-BF9A-5DAD1CB774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1DCB8A9-6141-4C13-90FD-C49EB0325744}"/>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339454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674A49-281A-4630-809A-5F1A345ECE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250CB06-0F85-4108-A5AB-0550A4C96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DD2702A-380C-4ABB-8B84-C425F2C75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43E7F3D-C69F-499B-BE9A-4991F2D1020F}"/>
              </a:ext>
            </a:extLst>
          </p:cNvPr>
          <p:cNvSpPr>
            <a:spLocks noGrp="1"/>
          </p:cNvSpPr>
          <p:nvPr>
            <p:ph type="dt" sz="half" idx="10"/>
          </p:nvPr>
        </p:nvSpPr>
        <p:spPr/>
        <p:txBody>
          <a:bodyPr/>
          <a:lstStyle/>
          <a:p>
            <a:fld id="{0F936F72-EC3D-4D05-B35D-B6C7E3D499C1}" type="datetimeFigureOut">
              <a:rPr lang="ru-RU" smtClean="0"/>
              <a:t>чт, 25.12.2025</a:t>
            </a:fld>
            <a:endParaRPr lang="ru-RU"/>
          </a:p>
        </p:txBody>
      </p:sp>
      <p:sp>
        <p:nvSpPr>
          <p:cNvPr id="6" name="Нижний колонтитул 5">
            <a:extLst>
              <a:ext uri="{FF2B5EF4-FFF2-40B4-BE49-F238E27FC236}">
                <a16:creationId xmlns:a16="http://schemas.microsoft.com/office/drawing/2014/main" xmlns="" id="{F9E0E959-A709-4498-8386-626FB8808A5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3C2E649-3748-4558-BA23-B65F7A7CC926}"/>
              </a:ext>
            </a:extLst>
          </p:cNvPr>
          <p:cNvSpPr>
            <a:spLocks noGrp="1"/>
          </p:cNvSpPr>
          <p:nvPr>
            <p:ph type="sldNum" sz="quarter" idx="12"/>
          </p:nvPr>
        </p:nvSpPr>
        <p:spPr/>
        <p:txBody>
          <a:bodyPr/>
          <a:lstStyle/>
          <a:p>
            <a:fld id="{E00A27AF-8C2E-42E5-B77E-304213A14AFF}" type="slidenum">
              <a:rPr lang="ru-RU" smtClean="0"/>
              <a:t>‹#›</a:t>
            </a:fld>
            <a:endParaRPr lang="ru-RU"/>
          </a:p>
        </p:txBody>
      </p:sp>
    </p:spTree>
    <p:extLst>
      <p:ext uri="{BB962C8B-B14F-4D97-AF65-F5344CB8AC3E}">
        <p14:creationId xmlns:p14="http://schemas.microsoft.com/office/powerpoint/2010/main" val="352826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D9B455-BD5A-4EFC-A0E2-340FB90C9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A516A7D-2F26-435E-A576-522D8ED8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8C179BB-86E9-40FB-B6E2-821F0E6A6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6F72-EC3D-4D05-B35D-B6C7E3D499C1}" type="datetimeFigureOut">
              <a:rPr lang="ru-RU" smtClean="0"/>
              <a:t>чт, 25.12.2025</a:t>
            </a:fld>
            <a:endParaRPr lang="ru-RU"/>
          </a:p>
        </p:txBody>
      </p:sp>
      <p:sp>
        <p:nvSpPr>
          <p:cNvPr id="5" name="Нижний колонтитул 4">
            <a:extLst>
              <a:ext uri="{FF2B5EF4-FFF2-40B4-BE49-F238E27FC236}">
                <a16:creationId xmlns:a16="http://schemas.microsoft.com/office/drawing/2014/main" xmlns="" id="{EA557A7A-F089-47A4-85AD-D6222B1FF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AE193FC-1362-415F-B2A3-3273D253A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A27AF-8C2E-42E5-B77E-304213A14AFF}" type="slidenum">
              <a:rPr lang="ru-RU" smtClean="0"/>
              <a:t>‹#›</a:t>
            </a:fld>
            <a:endParaRPr lang="ru-RU"/>
          </a:p>
        </p:txBody>
      </p:sp>
      <p:pic>
        <p:nvPicPr>
          <p:cNvPr id="8" name="Рисунок 7">
            <a:extLst>
              <a:ext uri="{FF2B5EF4-FFF2-40B4-BE49-F238E27FC236}">
                <a16:creationId xmlns:a16="http://schemas.microsoft.com/office/drawing/2014/main" xmlns="" id="{15F81619-D514-4EA2-AB90-CAE385342FD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61812"/>
          <a:stretch/>
        </p:blipFill>
        <p:spPr>
          <a:xfrm>
            <a:off x="0" y="5688216"/>
            <a:ext cx="6096000" cy="1169784"/>
          </a:xfrm>
          <a:prstGeom prst="rect">
            <a:avLst/>
          </a:prstGeom>
        </p:spPr>
      </p:pic>
      <p:pic>
        <p:nvPicPr>
          <p:cNvPr id="9" name="Рисунок 8">
            <a:extLst>
              <a:ext uri="{FF2B5EF4-FFF2-40B4-BE49-F238E27FC236}">
                <a16:creationId xmlns:a16="http://schemas.microsoft.com/office/drawing/2014/main" xmlns="" id="{074B4D02-59BB-4776-A825-F13716EDAC0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61812"/>
          <a:stretch/>
        </p:blipFill>
        <p:spPr>
          <a:xfrm flipH="1">
            <a:off x="6096000" y="5688216"/>
            <a:ext cx="6096002" cy="1169784"/>
          </a:xfrm>
          <a:prstGeom prst="rect">
            <a:avLst/>
          </a:prstGeom>
        </p:spPr>
      </p:pic>
      <p:sp>
        <p:nvSpPr>
          <p:cNvPr id="7" name="Прямоугольник 6">
            <a:extLst>
              <a:ext uri="{FF2B5EF4-FFF2-40B4-BE49-F238E27FC236}">
                <a16:creationId xmlns:a16="http://schemas.microsoft.com/office/drawing/2014/main" xmlns="" id="{74776E7E-95AB-4BA6-8E2B-C0D1E7F6F22B}"/>
              </a:ext>
            </a:extLst>
          </p:cNvPr>
          <p:cNvSpPr/>
          <p:nvPr userDrawn="1"/>
        </p:nvSpPr>
        <p:spPr>
          <a:xfrm>
            <a:off x="0" y="0"/>
            <a:ext cx="12192000" cy="5237018"/>
          </a:xfrm>
          <a:prstGeom prst="rect">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961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04FC53-DEEC-4A53-A962-2DB289FEEEBD}"/>
              </a:ext>
            </a:extLst>
          </p:cNvPr>
          <p:cNvSpPr>
            <a:spLocks noGrp="1"/>
          </p:cNvSpPr>
          <p:nvPr>
            <p:ph type="ctrTitle"/>
          </p:nvPr>
        </p:nvSpPr>
        <p:spPr>
          <a:xfrm>
            <a:off x="-642937" y="272474"/>
            <a:ext cx="12280755" cy="1256289"/>
          </a:xfrm>
        </p:spPr>
        <p:txBody>
          <a:bodyPr>
            <a:noAutofit/>
          </a:bodyPr>
          <a:lstStyle/>
          <a:p>
            <a:pPr algn="r"/>
            <a:r>
              <a:rPr lang="ru-RU" sz="8000" b="1" dirty="0" err="1">
                <a:ln w="13462">
                  <a:solidFill>
                    <a:schemeClr val="bg1"/>
                  </a:solidFill>
                  <a:prstDash val="solid"/>
                </a:ln>
                <a:solidFill>
                  <a:schemeClr val="accent1">
                    <a:lumMod val="7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Праці</a:t>
            </a:r>
            <a:r>
              <a:rPr lang="ru-RU" sz="8000" b="1" dirty="0">
                <a:ln w="13462">
                  <a:solidFill>
                    <a:schemeClr val="bg1"/>
                  </a:solidFill>
                  <a:prstDash val="solid"/>
                </a:ln>
                <a:solidFill>
                  <a:schemeClr val="accent1">
                    <a:lumMod val="7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a:t>
            </a:r>
            <a:r>
              <a:rPr lang="ru-RU" sz="8000" b="1" dirty="0" err="1" smtClean="0">
                <a:ln w="13462">
                  <a:solidFill>
                    <a:schemeClr val="bg1"/>
                  </a:solidFill>
                  <a:prstDash val="solid"/>
                </a:ln>
                <a:solidFill>
                  <a:schemeClr val="accent1">
                    <a:lumMod val="7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вчених</a:t>
            </a:r>
            <a:r>
              <a:rPr lang="ru-RU" sz="8000" b="1" dirty="0" smtClean="0">
                <a:ln w="13462">
                  <a:solidFill>
                    <a:schemeClr val="bg1"/>
                  </a:solidFill>
                  <a:prstDash val="solid"/>
                </a:ln>
                <a:solidFill>
                  <a:schemeClr val="accent1">
                    <a:lumMod val="7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ДДУВС</a:t>
            </a:r>
            <a:endParaRPr lang="ru-RU" sz="8000" b="1" dirty="0">
              <a:ln w="13462">
                <a:solidFill>
                  <a:schemeClr val="bg1"/>
                </a:solidFill>
                <a:prstDash val="solid"/>
              </a:ln>
              <a:solidFill>
                <a:schemeClr val="accent1">
                  <a:lumMod val="7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4" name="Заголовок 3"/>
          <p:cNvSpPr txBox="1">
            <a:spLocks/>
          </p:cNvSpPr>
          <p:nvPr/>
        </p:nvSpPr>
        <p:spPr>
          <a:xfrm>
            <a:off x="2968625" y="1528763"/>
            <a:ext cx="5489575" cy="633863"/>
          </a:xfrm>
          <a:prstGeom prst="rect">
            <a:avLst/>
          </a:prstGeom>
          <a:ln>
            <a:noFill/>
          </a:ln>
        </p:spPr>
        <p:txBody>
          <a:bodyPr vert="horz" lIns="0" tIns="0" rIns="18288" bIns="0" rtlCol="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smtClean="0">
                <a:ln>
                  <a:noFill/>
                </a:ln>
                <a:solidFill>
                  <a:srgbClr val="242852"/>
                </a:solidFill>
                <a:effectLst/>
                <a:uLnTx/>
                <a:uFillTx/>
                <a:latin typeface="Century Gothic" panose="020B0502020202020204"/>
                <a:ea typeface="+mj-ea"/>
                <a:cs typeface="+mj-cs"/>
              </a:rPr>
              <a:t>Нові надходження</a:t>
            </a:r>
            <a:endParaRPr kumimoji="0" lang="ru-RU" sz="5400" b="1" i="0" u="none" strike="noStrike" kern="1200" cap="none" spc="0" normalizeH="0" baseline="0" noProof="0" dirty="0">
              <a:ln>
                <a:noFill/>
              </a:ln>
              <a:solidFill>
                <a:srgbClr val="242852"/>
              </a:solidFill>
              <a:effectLst/>
              <a:uLnTx/>
              <a:uFillTx/>
              <a:latin typeface="Century Gothic" panose="020B0502020202020204"/>
              <a:ea typeface="+mj-ea"/>
              <a:cs typeface="+mj-cs"/>
            </a:endParaRPr>
          </a:p>
        </p:txBody>
      </p:sp>
      <p:sp>
        <p:nvSpPr>
          <p:cNvPr id="5" name="Прямоугольник 4"/>
          <p:cNvSpPr/>
          <p:nvPr/>
        </p:nvSpPr>
        <p:spPr>
          <a:xfrm>
            <a:off x="904009" y="2096667"/>
            <a:ext cx="6096000" cy="1292662"/>
          </a:xfrm>
          <a:prstGeom prst="rect">
            <a:avLst/>
          </a:prstGeom>
        </p:spPr>
        <p:txBody>
          <a:bodyPr>
            <a:spAutoFit/>
          </a:bodyPr>
          <a:lstStyle/>
          <a:p>
            <a:pPr marR="45720" lvl="0" algn="ctr">
              <a:spcBef>
                <a:spcPct val="20000"/>
              </a:spcBef>
              <a:buClr>
                <a:srgbClr val="297FD5">
                  <a:lumMod val="50000"/>
                </a:srgbClr>
              </a:buClr>
              <a:buSzPct val="95000"/>
            </a:pPr>
            <a:r>
              <a:rPr lang="ru-RU" sz="2600" dirty="0">
                <a:solidFill>
                  <a:prstClr val="black"/>
                </a:solidFill>
                <a:latin typeface="Palatino Linotype" panose="02040502050505030304"/>
              </a:rPr>
              <a:t>до </a:t>
            </a:r>
            <a:r>
              <a:rPr lang="ru-RU" sz="2600" dirty="0" err="1">
                <a:solidFill>
                  <a:prstClr val="black"/>
                </a:solidFill>
                <a:latin typeface="Palatino Linotype" panose="02040502050505030304"/>
              </a:rPr>
              <a:t>бібліотеки</a:t>
            </a:r>
            <a:r>
              <a:rPr lang="ru-RU" sz="2600" dirty="0">
                <a:solidFill>
                  <a:prstClr val="black"/>
                </a:solidFill>
                <a:latin typeface="Palatino Linotype" panose="02040502050505030304"/>
              </a:rPr>
              <a:t> </a:t>
            </a:r>
            <a:r>
              <a:rPr lang="ru-RU" sz="2600" dirty="0" err="1">
                <a:solidFill>
                  <a:prstClr val="black"/>
                </a:solidFill>
                <a:latin typeface="Palatino Linotype" panose="02040502050505030304"/>
              </a:rPr>
              <a:t>Дніпровського</a:t>
            </a:r>
            <a:r>
              <a:rPr lang="ru-RU" sz="2600" dirty="0">
                <a:solidFill>
                  <a:prstClr val="black"/>
                </a:solidFill>
                <a:latin typeface="Palatino Linotype" panose="02040502050505030304"/>
              </a:rPr>
              <a:t> державного </a:t>
            </a:r>
            <a:r>
              <a:rPr lang="ru-RU" sz="2600" dirty="0" err="1">
                <a:solidFill>
                  <a:prstClr val="black"/>
                </a:solidFill>
                <a:latin typeface="Palatino Linotype" panose="02040502050505030304"/>
              </a:rPr>
              <a:t>університету</a:t>
            </a:r>
            <a:r>
              <a:rPr lang="ru-RU" sz="2600" dirty="0">
                <a:solidFill>
                  <a:prstClr val="black"/>
                </a:solidFill>
                <a:latin typeface="Palatino Linotype" panose="02040502050505030304"/>
              </a:rPr>
              <a:t> </a:t>
            </a:r>
            <a:r>
              <a:rPr lang="ru-RU" sz="2600" dirty="0" err="1">
                <a:solidFill>
                  <a:prstClr val="black"/>
                </a:solidFill>
                <a:latin typeface="Palatino Linotype" panose="02040502050505030304"/>
              </a:rPr>
              <a:t>внутрішніх</a:t>
            </a:r>
            <a:r>
              <a:rPr lang="ru-RU" sz="2600" dirty="0">
                <a:solidFill>
                  <a:prstClr val="black"/>
                </a:solidFill>
                <a:latin typeface="Palatino Linotype" panose="02040502050505030304"/>
              </a:rPr>
              <a:t> справ </a:t>
            </a:r>
          </a:p>
        </p:txBody>
      </p:sp>
      <p:sp>
        <p:nvSpPr>
          <p:cNvPr id="6" name="Заголовок 3"/>
          <p:cNvSpPr txBox="1">
            <a:spLocks/>
          </p:cNvSpPr>
          <p:nvPr/>
        </p:nvSpPr>
        <p:spPr>
          <a:xfrm>
            <a:off x="3222625" y="4857470"/>
            <a:ext cx="8246533" cy="1409708"/>
          </a:xfrm>
          <a:prstGeom prst="rect">
            <a:avLst/>
          </a:prstGeom>
          <a:ln>
            <a:noFill/>
          </a:ln>
        </p:spPr>
        <p:txBody>
          <a:bodyPr vert="horz" lIns="0" tIns="0" rIns="18288" bIns="0" rtlCol="0" anchor="b">
            <a:prstTxWarp prst="textFadeRight">
              <a:avLst/>
            </a:prstTxWarp>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r>
              <a:rPr lang="ru-RU" dirty="0" smtClean="0">
                <a:ln>
                  <a:solidFill>
                    <a:schemeClr val="accent1">
                      <a:lumMod val="60000"/>
                      <a:lumOff val="40000"/>
                    </a:schemeClr>
                  </a:solidFill>
                </a:ln>
                <a:solidFill>
                  <a:schemeClr val="bg1"/>
                </a:solidFill>
                <a:effectLst>
                  <a:outerShdw blurRad="38100" dist="38100" dir="2700000" algn="tl">
                    <a:srgbClr val="000000">
                      <a:alpha val="43137"/>
                    </a:srgbClr>
                  </a:outerShdw>
                </a:effectLst>
                <a:latin typeface="Century Gothic" panose="020B0502020202020204"/>
              </a:rPr>
              <a:t>ІІ </a:t>
            </a:r>
            <a:r>
              <a:rPr lang="ru-RU" dirty="0" err="1" smtClean="0">
                <a:ln>
                  <a:solidFill>
                    <a:schemeClr val="accent1">
                      <a:lumMod val="60000"/>
                      <a:lumOff val="40000"/>
                    </a:schemeClr>
                  </a:solidFill>
                </a:ln>
                <a:solidFill>
                  <a:schemeClr val="bg1"/>
                </a:solidFill>
                <a:effectLst>
                  <a:outerShdw blurRad="38100" dist="38100" dir="2700000" algn="tl">
                    <a:srgbClr val="000000">
                      <a:alpha val="43137"/>
                    </a:srgbClr>
                  </a:outerShdw>
                </a:effectLst>
                <a:latin typeface="Century Gothic" panose="020B0502020202020204"/>
              </a:rPr>
              <a:t>півріччя</a:t>
            </a:r>
            <a:r>
              <a:rPr lang="ru-RU" dirty="0" smtClean="0">
                <a:ln>
                  <a:solidFill>
                    <a:schemeClr val="accent1">
                      <a:lumMod val="60000"/>
                      <a:lumOff val="40000"/>
                    </a:schemeClr>
                  </a:solidFill>
                </a:ln>
                <a:solidFill>
                  <a:schemeClr val="bg1"/>
                </a:solidFill>
                <a:effectLst>
                  <a:outerShdw blurRad="38100" dist="38100" dir="2700000" algn="tl">
                    <a:srgbClr val="000000">
                      <a:alpha val="43137"/>
                    </a:srgbClr>
                  </a:outerShdw>
                </a:effectLst>
                <a:latin typeface="Century Gothic" panose="020B0502020202020204"/>
              </a:rPr>
              <a:t> 2025 року</a:t>
            </a:r>
            <a:endParaRPr lang="ru-RU" dirty="0">
              <a:ln>
                <a:solidFill>
                  <a:schemeClr val="accent1">
                    <a:lumMod val="60000"/>
                    <a:lumOff val="40000"/>
                  </a:schemeClr>
                </a:solidFill>
              </a:ln>
              <a:solidFill>
                <a:schemeClr val="bg1"/>
              </a:solidFill>
              <a:effectLst>
                <a:outerShdw blurRad="38100" dist="38100" dir="2700000" algn="tl">
                  <a:srgbClr val="000000">
                    <a:alpha val="43137"/>
                  </a:srgbClr>
                </a:outerShdw>
              </a:effectLst>
              <a:latin typeface="Century Gothic" panose="020B0502020202020204"/>
            </a:endParaRPr>
          </a:p>
        </p:txBody>
      </p:sp>
      <p:pic>
        <p:nvPicPr>
          <p:cNvPr id="8"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8567499" y="1368424"/>
            <a:ext cx="3070319" cy="272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4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utre 5"/>
          <p:cNvPicPr/>
          <p:nvPr/>
        </p:nvPicPr>
        <p:blipFill>
          <a:blip r:embed="rId3"/>
          <a:stretch/>
        </p:blipFill>
        <p:spPr>
          <a:xfrm>
            <a:off x="640398" y="874712"/>
            <a:ext cx="3045778" cy="4168775"/>
          </a:xfrm>
          <a:prstGeom prst="rect">
            <a:avLst/>
          </a:prstGeom>
        </p:spPr>
      </p:pic>
      <p:sp>
        <p:nvSpPr>
          <p:cNvPr id="2" name="Прямоугольник 1"/>
          <p:cNvSpPr/>
          <p:nvPr/>
        </p:nvSpPr>
        <p:spPr>
          <a:xfrm>
            <a:off x="4300538" y="1962151"/>
            <a:ext cx="7129462" cy="2470933"/>
          </a:xfrm>
          <a:prstGeom prst="rect">
            <a:avLst/>
          </a:prstGeom>
        </p:spPr>
        <p:txBody>
          <a:bodyPr wrap="square">
            <a:spAutoFit/>
          </a:bodyPr>
          <a:lstStyle/>
          <a:p>
            <a:pPr indent="542925" algn="just">
              <a:lnSpc>
                <a:spcPct val="109000"/>
              </a:lnSpc>
              <a:spcBef>
                <a:spcPts val="29200"/>
              </a:spcBef>
              <a:spcAft>
                <a:spcPts val="0"/>
              </a:spcAft>
            </a:pP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Синиціна</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Ю. П.,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Дісковський</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О. А</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Методи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багатомірної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статистики у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психології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метод.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рек. для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підгот</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до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практ</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занять (для </a:t>
            </a:r>
            <a:r>
              <a:rPr lang="uk-UA" sz="1600" b="1" dirty="0" err="1" smtClean="0">
                <a:latin typeface="Times New Roman" panose="02020603050405020304" pitchFamily="18" charset="0"/>
                <a:ea typeface="Times New Roman" panose="02020603050405020304" pitchFamily="18" charset="0"/>
                <a:cs typeface="Times New Roman" panose="02020603050405020304" pitchFamily="18" charset="0"/>
              </a:rPr>
              <a:t>здоб</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першого (бакалаврського) рівня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вищ</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освіти за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спец.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053/С4 «Психологія»).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- 72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10000"/>
              </a:lnSpc>
              <a:spcAft>
                <a:spcPts val="0"/>
              </a:spcAft>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Методичні рекомендації призначено для підготовки до практичних занять з тем, передбачених навчальним планом з дисципліни «Методи багатомірної статистики в психології».</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Для здобувачів першого (бакалаврського) рівня вищої освіти за спеціальністю 053/С4 «Психологія» та викладачів закладів вищої 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044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4"/>
          <p:cNvPicPr/>
          <p:nvPr/>
        </p:nvPicPr>
        <p:blipFill>
          <a:blip r:embed="rId3"/>
          <a:stretch/>
        </p:blipFill>
        <p:spPr>
          <a:xfrm>
            <a:off x="644843" y="995363"/>
            <a:ext cx="3155632" cy="4214811"/>
          </a:xfrm>
          <a:prstGeom prst="rect">
            <a:avLst/>
          </a:prstGeom>
        </p:spPr>
      </p:pic>
      <p:sp>
        <p:nvSpPr>
          <p:cNvPr id="2" name="Прямоугольник 1"/>
          <p:cNvSpPr/>
          <p:nvPr/>
        </p:nvSpPr>
        <p:spPr>
          <a:xfrm>
            <a:off x="4214813" y="1695109"/>
            <a:ext cx="7443788" cy="3515065"/>
          </a:xfrm>
          <a:prstGeom prst="rect">
            <a:avLst/>
          </a:prstGeom>
        </p:spPr>
        <p:txBody>
          <a:bodyPr wrap="square">
            <a:spAutoFit/>
          </a:bodyPr>
          <a:lstStyle/>
          <a:p>
            <a:pPr indent="542925" algn="just">
              <a:lnSpc>
                <a:spcPct val="109000"/>
              </a:lnSpc>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Інформаційні та комунікаційні технології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А.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Дісковський</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Е. В.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Рижков</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Ю. П. </a:t>
            </a:r>
            <a:r>
              <a:rPr lang="uk-UA" sz="1600" b="1" dirty="0" err="1" smtClean="0">
                <a:latin typeface="Times New Roman" panose="02020603050405020304" pitchFamily="18" charset="0"/>
                <a:ea typeface="Times New Roman" panose="02020603050405020304" pitchFamily="18" charset="0"/>
                <a:cs typeface="Times New Roman" panose="02020603050405020304" pitchFamily="18" charset="0"/>
              </a:rPr>
              <a:t>Синиціна</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 О. Прокопов</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Дніпро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- 272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542925" algn="just">
              <a:lnSpc>
                <a:spcPct val="109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 Навчальний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посібник призначено для вивчення дисципліни «Інформаційні та комунікаційні технології». Його зміст розроблено у відповідності до вимог Типових освітніх програм за відповідними спеціальностями та робочих навчальних програм вивчення дисципліни. Передбачається отримання здобувачами освіти сукупності теоретичних і практичних знань, навичок і вмінь щодо використання інформаційних та комунікаційних технологій у професійній діяльності.</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Розраховано на здобувачів першого (бакалаврського рівня) за спеціальністю 262/К9 «Правоохоронна діяльність». Може бути використано під у процесі підготовки практичних працівників Національної поліції.</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489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21"/>
          <p:cNvPicPr/>
          <p:nvPr/>
        </p:nvPicPr>
        <p:blipFill>
          <a:blip r:embed="rId3"/>
          <a:stretch/>
        </p:blipFill>
        <p:spPr>
          <a:xfrm>
            <a:off x="575733" y="1035050"/>
            <a:ext cx="3181879" cy="4379913"/>
          </a:xfrm>
          <a:prstGeom prst="rect">
            <a:avLst/>
          </a:prstGeom>
        </p:spPr>
      </p:pic>
      <p:sp>
        <p:nvSpPr>
          <p:cNvPr id="2" name="Прямоугольник 1"/>
          <p:cNvSpPr/>
          <p:nvPr/>
        </p:nvSpPr>
        <p:spPr>
          <a:xfrm>
            <a:off x="4229101" y="1647826"/>
            <a:ext cx="7243762" cy="4299895"/>
          </a:xfrm>
          <a:prstGeom prst="rect">
            <a:avLst/>
          </a:prstGeom>
        </p:spPr>
        <p:txBody>
          <a:bodyPr wrap="square">
            <a:spAutoFit/>
          </a:bodyPr>
          <a:lstStyle/>
          <a:p>
            <a:pPr indent="457200" algn="just">
              <a:lnSpc>
                <a:spcPct val="119000"/>
              </a:lnSpc>
              <a:spcBef>
                <a:spcPts val="22400"/>
              </a:spcBef>
              <a:spcAft>
                <a:spcPts val="20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Кваліфікація кримінальних правопорушень проти довкілля :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к</a:t>
            </a:r>
            <a:r>
              <a:rPr lang="ru-RU" sz="1600" dirty="0" err="1" smtClean="0">
                <a:latin typeface="Times New Roman" panose="02020603050405020304" pitchFamily="18" charset="0"/>
                <a:ea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авт</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 Дніпро :ДДУВС,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2025.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- 228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5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Викладено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комплексний аналіз складів кримінальних правопорушень, передбачених розділом VIII Особливої частини КК України. Системно розглянуто питання кваліфікації кримінальних правопорушень проти довкілля залежно від характеру об’єкта посягання, особливостей їх предмета і об’єктивної сторони.</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5000"/>
              </a:lnSpc>
              <a:spcAft>
                <a:spcPts val="200"/>
              </a:spcAft>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Розглянуто такі групи кримінальних правопорушень проти довкілля: проти екологічної безпеки, у сфері землекористування, охорони надр, атмосферного повітря та водних ресурсів, захисту рослинного і тваринного світу тощо. Особливу увагу приділено судовій практиці застосування відповідних кримінально-правових норм.</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solidFill>
                  <a:srgbClr val="000000"/>
                </a:solidFill>
                <a:latin typeface="Times New Roman" panose="02020603050405020304" pitchFamily="18" charset="0"/>
                <a:cs typeface="Times New Roman" panose="02020603050405020304" pitchFamily="18" charset="0"/>
              </a:rPr>
              <a:t>Може бути використано як навчальний матеріал в освітньому процесі ЗВО України зі специфічними умовами навчання для оволодіння курсантами та поліцейськими (у межах підвищення кваліфікації) знаннями й навичками правильної кваліфікації кримінальних правопорушень проти </a:t>
            </a:r>
            <a:r>
              <a:rPr lang="uk-UA" sz="1600" dirty="0" smtClean="0">
                <a:solidFill>
                  <a:srgbClr val="000000"/>
                </a:solidFill>
                <a:latin typeface="Times New Roman" panose="02020603050405020304" pitchFamily="18" charset="0"/>
                <a:cs typeface="Times New Roman" panose="02020603050405020304" pitchFamily="18" charset="0"/>
              </a:rPr>
              <a:t>довкілля.</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29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2"/>
          <p:cNvPicPr/>
          <p:nvPr/>
        </p:nvPicPr>
        <p:blipFill>
          <a:blip r:embed="rId3"/>
          <a:stretch/>
        </p:blipFill>
        <p:spPr>
          <a:xfrm>
            <a:off x="541654" y="995363"/>
            <a:ext cx="3201671" cy="4313872"/>
          </a:xfrm>
          <a:prstGeom prst="rect">
            <a:avLst/>
          </a:prstGeom>
        </p:spPr>
      </p:pic>
      <p:sp>
        <p:nvSpPr>
          <p:cNvPr id="2" name="Прямоугольник 1"/>
          <p:cNvSpPr/>
          <p:nvPr/>
        </p:nvSpPr>
        <p:spPr>
          <a:xfrm>
            <a:off x="4229100" y="1885951"/>
            <a:ext cx="7472364" cy="3313664"/>
          </a:xfrm>
          <a:prstGeom prst="rect">
            <a:avLst/>
          </a:prstGeom>
        </p:spPr>
        <p:txBody>
          <a:bodyPr wrap="square">
            <a:spAutoFit/>
          </a:bodyPr>
          <a:lstStyle/>
          <a:p>
            <a:pPr indent="542925" algn="just">
              <a:lnSpc>
                <a:spcPct val="107000"/>
              </a:lnSpc>
              <a:spcBef>
                <a:spcPts val="26400"/>
              </a:spcBef>
              <a:spcAft>
                <a:spcPts val="60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Інформаційно-аналітичне забезпечення правоохоронної діяльності: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 Е. В.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Рижков</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Ю. П.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Синиціна</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 О. Прокопов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та ін.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2024.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- 180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7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Навчальний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посібник призначено для вивчення дисципліни «Інформаційно- аналітичне забезпечення правоохоронної діяльності». У ньому розглянуто основні загрози інформаційній безпеці, що виникають у сучасному суспільстві та на виробництвах, висвітлено питання протидії комп’ютерним вірусам та захисту інформації у комп’ютерних мережах. Особливу увагу приділено системі управління інформаційною безпекою, зокрема її нормативно-правовому забезпеченню. Після кожної теми передбачено контрольні запитання. Надається загальний перелік використаних джерел.</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Розраховано на здобувачів вищої 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23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4"/>
          <p:cNvPicPr/>
          <p:nvPr/>
        </p:nvPicPr>
        <p:blipFill>
          <a:blip r:embed="rId3"/>
          <a:stretch/>
        </p:blipFill>
        <p:spPr>
          <a:xfrm>
            <a:off x="533401" y="716598"/>
            <a:ext cx="3238500" cy="4512627"/>
          </a:xfrm>
          <a:prstGeom prst="rect">
            <a:avLst/>
          </a:prstGeom>
        </p:spPr>
      </p:pic>
      <p:sp>
        <p:nvSpPr>
          <p:cNvPr id="2" name="Прямоугольник 1"/>
          <p:cNvSpPr/>
          <p:nvPr/>
        </p:nvSpPr>
        <p:spPr>
          <a:xfrm>
            <a:off x="4257676" y="1747839"/>
            <a:ext cx="7200900" cy="3766096"/>
          </a:xfrm>
          <a:prstGeom prst="rect">
            <a:avLst/>
          </a:prstGeom>
        </p:spPr>
        <p:txBody>
          <a:bodyPr wrap="square">
            <a:spAutoFit/>
          </a:bodyPr>
          <a:lstStyle/>
          <a:p>
            <a:pPr indent="542925" algn="just">
              <a:lnSpc>
                <a:spcPct val="112000"/>
              </a:lnSpc>
              <a:spcBef>
                <a:spcPts val="26500"/>
              </a:spcBef>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«Правоохоронна діяльність».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Professional English </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Language</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Guide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for Police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кол</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авт.: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 В. Царьова, В. Е.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Краснопольський</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Г.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Г.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Декусар</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та ін. ; за ред.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І</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В. Царьової.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ДДУВС, 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- 148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7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Навчальний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посібник репрезентує прийоми візуалізації, селективної уваги, контекстуального способу запам’ятовування іншомовних слів. Значна увага приділена розвитку навичок ситуативного мовлення в контексті професійного спілкування </a:t>
            </a:r>
            <a:r>
              <a:rPr lang="uk-UA" sz="1600" dirty="0" err="1" smtClean="0">
                <a:latin typeface="Times New Roman" panose="02020603050405020304" pitchFamily="18" charset="0"/>
                <a:ea typeface="Times New Roman" panose="02020603050405020304" pitchFamily="18" charset="0"/>
                <a:cs typeface="Times New Roman" panose="02020603050405020304" pitchFamily="18" charset="0"/>
              </a:rPr>
              <a:t>поліціянта</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Граматичний матеріал для активізації в комунікативних вправах був підпорядкований практичній реалізації навчального процесу. Структура посібника побудована так, що іншомовний матеріал опрацьовується в усіх видах мовленнєвої діяльності та пов’язаний з конкретною природною або створеною ситуацією спілкування.</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Посібник рекомендовано здобувачам вищої освіти за спеціальністю «Правоохоронна діяльність», науково-педагогічним працівникам та практичним працівникам Національної поліції України.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16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5"/>
          <p:cNvPicPr/>
          <p:nvPr/>
        </p:nvPicPr>
        <p:blipFill>
          <a:blip r:embed="rId3"/>
          <a:stretch/>
        </p:blipFill>
        <p:spPr>
          <a:xfrm>
            <a:off x="577850" y="766763"/>
            <a:ext cx="3194050" cy="4605337"/>
          </a:xfrm>
          <a:prstGeom prst="rect">
            <a:avLst/>
          </a:prstGeom>
        </p:spPr>
      </p:pic>
      <p:sp>
        <p:nvSpPr>
          <p:cNvPr id="2" name="Прямоугольник 1"/>
          <p:cNvSpPr/>
          <p:nvPr/>
        </p:nvSpPr>
        <p:spPr>
          <a:xfrm>
            <a:off x="4229100" y="2099642"/>
            <a:ext cx="7386638" cy="2493118"/>
          </a:xfrm>
          <a:prstGeom prst="rect">
            <a:avLst/>
          </a:prstGeom>
        </p:spPr>
        <p:txBody>
          <a:bodyPr wrap="square">
            <a:spAutoFit/>
          </a:bodyPr>
          <a:lstStyle/>
          <a:p>
            <a:pPr indent="542925" algn="just">
              <a:lnSpc>
                <a:spcPct val="115000"/>
              </a:lnSpc>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Царьова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1. В.,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Мірошніченко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Л. В.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Українська мова правничого професійного спрямування :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метод.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рек. </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ДДУВС, 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- 64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9000"/>
              </a:lnSpc>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У методичних рекомендаціях подано теоретичний і практичний матеріал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з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дисципліни «Українська мова професійного спрямування», який має на меті допомогти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здобувачам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вищої освіти оволодіти нормами сучасної української літературної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мови.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Увагу приділено сучасним вимогам вивчення юридичної лексики та термінології.</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Призначено для </a:t>
            </a:r>
            <a:r>
              <a:rPr lang="uk-UA" sz="1600" dirty="0" smtClean="0">
                <a:solidFill>
                  <a:srgbClr val="000000"/>
                </a:solidFill>
                <a:latin typeface="Times New Roman" panose="02020603050405020304" pitchFamily="18" charset="0"/>
                <a:cs typeface="Times New Roman" panose="02020603050405020304" pitchFamily="18" charset="0"/>
              </a:rPr>
              <a:t>здобувачів </a:t>
            </a:r>
            <a:r>
              <a:rPr lang="uk-UA" sz="1600" dirty="0">
                <a:solidFill>
                  <a:srgbClr val="000000"/>
                </a:solidFill>
                <a:latin typeface="Times New Roman" panose="02020603050405020304" pitchFamily="18" charset="0"/>
                <a:cs typeface="Times New Roman" panose="02020603050405020304" pitchFamily="18" charset="0"/>
              </a:rPr>
              <a:t>вищої освіти 1 курсу першого (бакалаврського) рівня </a:t>
            </a:r>
            <a:r>
              <a:rPr lang="uk-UA" sz="1600" dirty="0" smtClean="0">
                <a:solidFill>
                  <a:srgbClr val="000000"/>
                </a:solidFill>
                <a:latin typeface="Times New Roman" panose="02020603050405020304" pitchFamily="18" charset="0"/>
                <a:cs typeface="Times New Roman" panose="02020603050405020304" pitchFamily="18" charset="0"/>
              </a:rPr>
              <a:t>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87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6"/>
          <p:cNvPicPr/>
          <p:nvPr/>
        </p:nvPicPr>
        <p:blipFill>
          <a:blip r:embed="rId3"/>
          <a:stretch/>
        </p:blipFill>
        <p:spPr>
          <a:xfrm>
            <a:off x="414337" y="900113"/>
            <a:ext cx="3228975" cy="4557712"/>
          </a:xfrm>
          <a:prstGeom prst="rect">
            <a:avLst/>
          </a:prstGeom>
        </p:spPr>
      </p:pic>
      <p:sp>
        <p:nvSpPr>
          <p:cNvPr id="2" name="Прямоугольник 1"/>
          <p:cNvSpPr/>
          <p:nvPr/>
        </p:nvSpPr>
        <p:spPr>
          <a:xfrm>
            <a:off x="4286250" y="1747839"/>
            <a:ext cx="7215188" cy="4096058"/>
          </a:xfrm>
          <a:prstGeom prst="rect">
            <a:avLst/>
          </a:prstGeom>
        </p:spPr>
        <p:txBody>
          <a:bodyPr wrap="square">
            <a:spAutoFit/>
          </a:bodyPr>
          <a:lstStyle/>
          <a:p>
            <a:pPr indent="542925" algn="just">
              <a:spcBef>
                <a:spcPts val="16600"/>
              </a:spcBef>
              <a:spcAft>
                <a:spcPts val="0"/>
              </a:spcAft>
            </a:pP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Царьова</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І</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В</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Сучасні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виклики юридичного документознавства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 В. Царьова.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- 152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12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навчальному посібнику подано теоретичний матеріал із дисципліни «Юридичне документознавство», що має на меті допомогти здобувачам вищої освіти навчитися правильно складати службові документи право ділової сфери. Навчальний посібник укладено з урахуванням програми навчальної дисципліни «Юридичне документознавство» відповідно до вимог, що висуваються до таких матеріалів. Увагу приділено сучасним вимогам до складання довідково-інформаційних, організаційно-розпорядчих, дипломатичних документів. Розглянуто також специфіку ділового листування й питання щодо організації роботи з документами в сучасних службах діловодства.</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9000"/>
              </a:lnSpc>
              <a:spcAft>
                <a:spcPts val="0"/>
              </a:spcAft>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Навчальний посібник підготовлено на підставі чинного законодавства України станом на 01 березня 2025 року та практики його застосування.</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Призначено для здобувачів вищої освіти, а також працівників структурних підрозділів Національної поліції України.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4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7"/>
          <p:cNvPicPr/>
          <p:nvPr/>
        </p:nvPicPr>
        <p:blipFill>
          <a:blip r:embed="rId3"/>
          <a:stretch/>
        </p:blipFill>
        <p:spPr>
          <a:xfrm>
            <a:off x="585789" y="871539"/>
            <a:ext cx="3105148" cy="4586286"/>
          </a:xfrm>
          <a:prstGeom prst="rect">
            <a:avLst/>
          </a:prstGeom>
        </p:spPr>
      </p:pic>
      <p:sp>
        <p:nvSpPr>
          <p:cNvPr id="2" name="Прямоугольник 1"/>
          <p:cNvSpPr/>
          <p:nvPr/>
        </p:nvSpPr>
        <p:spPr>
          <a:xfrm>
            <a:off x="4271962" y="1747839"/>
            <a:ext cx="7272337" cy="4541628"/>
          </a:xfrm>
          <a:prstGeom prst="rect">
            <a:avLst/>
          </a:prstGeom>
        </p:spPr>
        <p:txBody>
          <a:bodyPr wrap="square">
            <a:spAutoFit/>
          </a:bodyPr>
          <a:lstStyle/>
          <a:p>
            <a:pPr indent="542925" algn="just">
              <a:lnSpc>
                <a:spcPct val="109000"/>
              </a:lnSpc>
              <a:spcBef>
                <a:spcPts val="32300"/>
              </a:spcBef>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Вивчення іноземної мови за відеоматеріалами. В1+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Т</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В. Іщенко, І. В.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Козубай</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А. Я</a:t>
            </a: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Максимова, І. П. Нікітіна.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2024.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- 188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10000"/>
              </a:lnSpc>
              <a:spcAft>
                <a:spcPts val="0"/>
              </a:spcAft>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Друга частина посібника була створена для вдосконалення вивчення іноземної мови за допомогою відеоматеріалів. Вона складається з 12 розділів, кожен із яких містить автентичні відео ресурси на теми, передбачені робочою програмою навчальної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дисципліни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та інтерактивні лексичні вправи, розроблені на платформі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Quizlet</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Відео та матеріали в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Quizlet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мають унікальні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QR</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коди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для спрощення навчального процесу. У додатку до посібника містяться посилання на відео, матеріали з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Quizlet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скрипти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розділів, словник та відповіді до всіх ключових лексичних завдань.</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Мета посібника — покращення навичок аудіювання та розширення словникового запасу з обраних тем. Посібник можна використовувати як на практичних заняттях так і для самостійного навчання. Він призначений для використання здобувачами другого курсу першого (бакалаврського) рівня вищої освіти ДДУВС та є складовою системи методичних матеріалів для самостійної роботи з навчальної дисципліни «Іноземна мова</a:t>
            </a:r>
            <a:r>
              <a:rPr lang="uk-UA" sz="1600" dirty="0" smtClean="0">
                <a:solidFill>
                  <a:srgbClr val="000000"/>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12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8"/>
          <p:cNvPicPr/>
          <p:nvPr/>
        </p:nvPicPr>
        <p:blipFill>
          <a:blip r:embed="rId3"/>
          <a:stretch/>
        </p:blipFill>
        <p:spPr>
          <a:xfrm>
            <a:off x="371475" y="814072"/>
            <a:ext cx="3128963" cy="4572316"/>
          </a:xfrm>
          <a:prstGeom prst="rect">
            <a:avLst/>
          </a:prstGeom>
        </p:spPr>
      </p:pic>
      <p:sp>
        <p:nvSpPr>
          <p:cNvPr id="2" name="Прямоугольник 1"/>
          <p:cNvSpPr/>
          <p:nvPr/>
        </p:nvSpPr>
        <p:spPr>
          <a:xfrm>
            <a:off x="4243389" y="1607638"/>
            <a:ext cx="7258050" cy="4517006"/>
          </a:xfrm>
          <a:prstGeom prst="rect">
            <a:avLst/>
          </a:prstGeom>
        </p:spPr>
        <p:txBody>
          <a:bodyPr wrap="square">
            <a:spAutoFit/>
          </a:bodyPr>
          <a:lstStyle/>
          <a:p>
            <a:pPr indent="457200" algn="just">
              <a:lnSpc>
                <a:spcPct val="119000"/>
              </a:lnSpc>
              <a:spcBef>
                <a:spcPts val="32800"/>
              </a:spcBef>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Вивчення іноземної мови за відеоматеріалами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Т</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В. Іщенко, І. В.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Козубай</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А. Я. Максимова, І. П. Нікітіна.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2024.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- 180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5000"/>
              </a:lnSpc>
              <a:spcAft>
                <a:spcPts val="0"/>
              </a:spcAft>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Посібник був створений для вдосконалення вивчення іноземної мови за допомогою відеоматеріалів. Він складається з 12 розділів, кожен із яких містить автентичні відео ресурси на теми, передбачені робочою програмою навчальної дисципліни, та інтерактивні лексичні вправи, розроблені на платформі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Quizlet</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Відео та матеріали в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Quizlet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мають унікальні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QR</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коди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для спрощення навчального процесу. У додатку до посібника містяться посилання на відео, матеріали з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Quizlet</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скрипти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розділів, словник та відповіді до всіх ключових лексичних завдань.</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solidFill>
                  <a:srgbClr val="000000"/>
                </a:solidFill>
                <a:latin typeface="Times New Roman" panose="02020603050405020304" pitchFamily="18" charset="0"/>
                <a:cs typeface="Times New Roman" panose="02020603050405020304" pitchFamily="18" charset="0"/>
              </a:rPr>
              <a:t>Метою посібника є покращення навичок аудіювання та розширення словникового запасу з обраних тем. Посібник можна використовувати як на практичних заняттях, так і для самостійного навчання. Він призначений для використання здобувачами першого курсу першого (бакалаврського) рівня вищої освіти ДДУВС та є складовою системи методичних матеріалів для самостійної роботи з навчальної дисципліни «Іноземна мова».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369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20"/>
          <p:cNvPicPr/>
          <p:nvPr/>
        </p:nvPicPr>
        <p:blipFill>
          <a:blip r:embed="rId3"/>
          <a:stretch/>
        </p:blipFill>
        <p:spPr>
          <a:xfrm>
            <a:off x="472758" y="758508"/>
            <a:ext cx="3141979" cy="4613592"/>
          </a:xfrm>
          <a:prstGeom prst="rect">
            <a:avLst/>
          </a:prstGeom>
        </p:spPr>
      </p:pic>
      <p:sp>
        <p:nvSpPr>
          <p:cNvPr id="2" name="Прямоугольник 1"/>
          <p:cNvSpPr/>
          <p:nvPr/>
        </p:nvSpPr>
        <p:spPr>
          <a:xfrm>
            <a:off x="4243388" y="1888827"/>
            <a:ext cx="7286625" cy="3871829"/>
          </a:xfrm>
          <a:prstGeom prst="rect">
            <a:avLst/>
          </a:prstGeom>
        </p:spPr>
        <p:txBody>
          <a:bodyPr wrap="square">
            <a:spAutoFit/>
          </a:bodyPr>
          <a:lstStyle/>
          <a:p>
            <a:pPr indent="457200" algn="just">
              <a:lnSpc>
                <a:spcPct val="115000"/>
              </a:lnSpc>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Міжнародна та національна безпека: теоретичні і прикладні аспекти : матеріали IX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Міжнар</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наук.-</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практ</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конф</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(м. Дніпро, 21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березня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р.) ; у 2-х ч.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uk-UA"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Ч. І.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- 820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с.</a:t>
            </a:r>
          </a:p>
          <a:p>
            <a:pPr indent="457200" algn="just">
              <a:lnSpc>
                <a:spcPct val="115000"/>
              </a:lnSpc>
            </a:pP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Ч. ІІ.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- 784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0000"/>
              </a:lnSpc>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Збірник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містить матеріали однойменної дев’ятої міжнародної науково- практичної конференції. У заході взяли участь науковці, викладачі та здобувачі закладів вищої освіти та наукових установ, а також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фахівці-практики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різноманітних державних установ та неурядових організацій. Тематика публікацій охоплює актуальні теоретико-прикладні проблеми міжнародної та національної безпеки.</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solidFill>
                  <a:srgbClr val="000000"/>
                </a:solidFill>
                <a:latin typeface="Times New Roman" panose="02020603050405020304" pitchFamily="18" charset="0"/>
                <a:cs typeface="Times New Roman" panose="02020603050405020304" pitchFamily="18" charset="0"/>
              </a:rPr>
              <a:t>Матеріали конференції можуть бути використані в науково-дослідній роботі та освітньому процесі закладів вищої освіти, а також у законотворчості та правозастосовній діяльності</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4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23"/>
          <p:cNvPicPr/>
          <p:nvPr/>
        </p:nvPicPr>
        <p:blipFill>
          <a:blip r:embed="rId3"/>
          <a:stretch/>
        </p:blipFill>
        <p:spPr>
          <a:xfrm>
            <a:off x="580708" y="995363"/>
            <a:ext cx="3048317" cy="4276725"/>
          </a:xfrm>
          <a:prstGeom prst="rect">
            <a:avLst/>
          </a:prstGeom>
        </p:spPr>
      </p:pic>
      <p:sp>
        <p:nvSpPr>
          <p:cNvPr id="2" name="Прямоугольник 1"/>
          <p:cNvSpPr/>
          <p:nvPr/>
        </p:nvSpPr>
        <p:spPr>
          <a:xfrm>
            <a:off x="4143375" y="1747839"/>
            <a:ext cx="7343775" cy="3416320"/>
          </a:xfrm>
          <a:prstGeom prst="rect">
            <a:avLst/>
          </a:prstGeom>
        </p:spPr>
        <p:txBody>
          <a:bodyPr wrap="square">
            <a:spAutoFit/>
          </a:bodyPr>
          <a:lstStyle/>
          <a:p>
            <a:pPr indent="542925" algn="just">
              <a:lnSpc>
                <a:spcPct val="115000"/>
              </a:lnSpc>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Моргунов О. А.,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Клико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A</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C</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Дідик</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С.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C</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ea typeface="Palatino Linotype" panose="02040502050505030304" pitchFamily="18" charset="0"/>
                <a:cs typeface="Times New Roman" panose="02020603050405020304" pitchFamily="18" charset="0"/>
              </a:rPr>
              <a:t> </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Спецкурс загальновійськової підготовки </a:t>
            </a:r>
            <a:r>
              <a:rPr lang="ru-RU" sz="1600" b="1" dirty="0">
                <a:latin typeface="Times New Roman" panose="02020603050405020304" pitchFamily="18" charset="0"/>
                <a:ea typeface="Palatino Linotype" panose="02040502050505030304" pitchFamily="18" charset="0"/>
                <a:cs typeface="Times New Roman" panose="02020603050405020304" pitchFamily="18" charset="0"/>
              </a:rPr>
              <a:t>: </a:t>
            </a:r>
            <a:r>
              <a:rPr lang="uk-UA" sz="1600" b="1" dirty="0" err="1">
                <a:latin typeface="Times New Roman" panose="02020603050405020304" pitchFamily="18" charset="0"/>
                <a:ea typeface="Palatino Linotype" panose="02040502050505030304" pitchFamily="18" charset="0"/>
                <a:cs typeface="Times New Roman" panose="02020603050405020304" pitchFamily="18" charset="0"/>
              </a:rPr>
              <a:t>навч</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.-метод, </a:t>
            </a:r>
            <a:r>
              <a:rPr lang="uk-UA" sz="1600" b="1" dirty="0" err="1">
                <a:latin typeface="Times New Roman" panose="02020603050405020304" pitchFamily="18" charset="0"/>
                <a:ea typeface="Palatino Linotype" panose="02040502050505030304" pitchFamily="18" charset="0"/>
                <a:cs typeface="Times New Roman" panose="02020603050405020304" pitchFamily="18" charset="0"/>
              </a:rPr>
              <a:t>посіб</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 / </a:t>
            </a:r>
            <a:r>
              <a:rPr lang="ru-RU" sz="1600" b="1" dirty="0">
                <a:latin typeface="Times New Roman" panose="02020603050405020304" pitchFamily="18" charset="0"/>
                <a:ea typeface="Palatino Linotype" panose="02040502050505030304" pitchFamily="18" charset="0"/>
                <a:cs typeface="Times New Roman" panose="02020603050405020304" pitchFamily="18" charset="0"/>
              </a:rPr>
              <a:t>О. А. Моргунов, А. С. </a:t>
            </a:r>
            <a:r>
              <a:rPr lang="uk-UA" sz="1600" b="1" dirty="0" err="1">
                <a:latin typeface="Times New Roman" panose="02020603050405020304" pitchFamily="18" charset="0"/>
                <a:ea typeface="Palatino Linotype" panose="02040502050505030304" pitchFamily="18" charset="0"/>
                <a:cs typeface="Times New Roman" panose="02020603050405020304" pitchFamily="18" charset="0"/>
              </a:rPr>
              <a:t>Кийко</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 </a:t>
            </a:r>
            <a:r>
              <a:rPr lang="ru-RU" sz="1600" b="1" dirty="0">
                <a:latin typeface="Times New Roman" panose="02020603050405020304" pitchFamily="18" charset="0"/>
                <a:ea typeface="Palatino Linotype" panose="02040502050505030304" pitchFamily="18" charset="0"/>
                <a:cs typeface="Times New Roman" panose="02020603050405020304" pitchFamily="18" charset="0"/>
              </a:rPr>
              <a:t>С. </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С. </a:t>
            </a:r>
            <a:r>
              <a:rPr lang="uk-UA" sz="1600" b="1" dirty="0" err="1">
                <a:latin typeface="Times New Roman" panose="02020603050405020304" pitchFamily="18" charset="0"/>
                <a:ea typeface="Palatino Linotype" panose="02040502050505030304" pitchFamily="18" charset="0"/>
                <a:cs typeface="Times New Roman" panose="02020603050405020304" pitchFamily="18" charset="0"/>
              </a:rPr>
              <a:t>Дідик</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 </a:t>
            </a:r>
            <a:r>
              <a:rPr lang="uk-UA" sz="1600" b="1" dirty="0" smtClean="0">
                <a:latin typeface="Times New Roman" panose="02020603050405020304" pitchFamily="18" charset="0"/>
                <a:ea typeface="Palatino Linotype" panose="02040502050505030304" pitchFamily="18" charset="0"/>
                <a:cs typeface="Times New Roman" panose="02020603050405020304" pitchFamily="18" charset="0"/>
              </a:rPr>
              <a:t>- Дніпро </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 </a:t>
            </a:r>
            <a:r>
              <a:rPr lang="uk-UA" sz="1600" b="1" dirty="0" smtClean="0">
                <a:latin typeface="Times New Roman" panose="02020603050405020304" pitchFamily="18" charset="0"/>
                <a:ea typeface="Palatino Linotype" panose="02040502050505030304" pitchFamily="18" charset="0"/>
                <a:cs typeface="Times New Roman" panose="02020603050405020304" pitchFamily="18" charset="0"/>
              </a:rPr>
              <a:t>ДДУВС, </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2025. </a:t>
            </a:r>
            <a:r>
              <a:rPr lang="uk-UA" sz="1600" b="1" dirty="0" smtClean="0">
                <a:latin typeface="Times New Roman" panose="02020603050405020304" pitchFamily="18" charset="0"/>
                <a:ea typeface="Palatino Linotype" panose="02040502050505030304" pitchFamily="18" charset="0"/>
                <a:cs typeface="Times New Roman" panose="02020603050405020304" pitchFamily="18" charset="0"/>
              </a:rPr>
              <a:t>- 168 </a:t>
            </a:r>
            <a:r>
              <a:rPr lang="uk-UA" sz="1600" b="1" dirty="0">
                <a:latin typeface="Times New Roman" panose="02020603050405020304" pitchFamily="18" charset="0"/>
                <a:ea typeface="Palatino Linotype" panose="02040502050505030304" pitchFamily="18" charset="0"/>
                <a:cs typeface="Times New Roman" panose="02020603050405020304" pitchFamily="18" charset="0"/>
              </a:rPr>
              <a:t>с</a:t>
            </a:r>
            <a:r>
              <a:rPr lang="uk-UA" sz="1600" b="1" dirty="0" smtClean="0">
                <a:latin typeface="Times New Roman" panose="02020603050405020304" pitchFamily="18" charset="0"/>
                <a:ea typeface="Palatino Linotype" panose="02040502050505030304" pitchFamily="18" charset="0"/>
                <a:cs typeface="Times New Roman" panose="02020603050405020304" pitchFamily="18" charset="0"/>
              </a:rPr>
              <a:t>.</a:t>
            </a:r>
          </a:p>
          <a:p>
            <a:pPr indent="542925" algn="just">
              <a:lnSpc>
                <a:spcPct val="115000"/>
              </a:lnSpc>
              <a:spcAft>
                <a:spcPts val="0"/>
              </a:spcAft>
            </a:pP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15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Видання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підготовлено у відповідь на нагальну потребу формування багаторівневої системи загальновійськової підготовки у ліцеях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безпекового</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спрямування та національно-патріотичного виховання МВС України. Одним із завдань цих закладів є військово-патріотичне виховання ліцеїстів та підготовка їх до проходження служби в підрозділах системи МВС і Сил безпеки та оборони України.</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Також може бути використане в межах базової загальновійськової підготовки здобувачів закладів вищої 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191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9"/>
          <p:cNvPicPr/>
          <p:nvPr/>
        </p:nvPicPr>
        <p:blipFill>
          <a:blip r:embed="rId3"/>
          <a:stretch/>
        </p:blipFill>
        <p:spPr>
          <a:xfrm>
            <a:off x="471488" y="995362"/>
            <a:ext cx="3028949" cy="4306719"/>
          </a:xfrm>
          <a:prstGeom prst="rect">
            <a:avLst/>
          </a:prstGeom>
        </p:spPr>
      </p:pic>
      <p:sp>
        <p:nvSpPr>
          <p:cNvPr id="2" name="Прямоугольник 1"/>
          <p:cNvSpPr/>
          <p:nvPr/>
        </p:nvSpPr>
        <p:spPr>
          <a:xfrm>
            <a:off x="4029074" y="1747839"/>
            <a:ext cx="7686675" cy="3554243"/>
          </a:xfrm>
          <a:prstGeom prst="rect">
            <a:avLst/>
          </a:prstGeom>
        </p:spPr>
        <p:txBody>
          <a:bodyPr wrap="square">
            <a:spAutoFit/>
          </a:bodyPr>
          <a:lstStyle/>
          <a:p>
            <a:pPr indent="457200" algn="just">
              <a:lnSpc>
                <a:spcPct val="112000"/>
              </a:lnSpc>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Безпека дитини: правовий, організаційний, психологічний, освітній та інформаційний виміри : </a:t>
            </a: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матеріали</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II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Всеукр</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наук.-</a:t>
            </a:r>
            <a:r>
              <a:rPr lang="uk-UA" sz="1600" b="1" dirty="0" err="1" smtClean="0">
                <a:latin typeface="Times New Roman" panose="02020603050405020304" pitchFamily="18" charset="0"/>
                <a:ea typeface="Times New Roman" panose="02020603050405020304" pitchFamily="18" charset="0"/>
                <a:cs typeface="Times New Roman" panose="02020603050405020304" pitchFamily="18" charset="0"/>
              </a:rPr>
              <a:t>практ</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конф</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(м. Дніпро, 06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червня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р.).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- 424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0000"/>
              </a:lnSpc>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Збірник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містить матеріали Всеукраїнської науково-практичної конференції «Безпека дитини: правовий, організаційний, психологічний, освітній та інформаційний виміри», у роботі якої взяли участь науковці, викладачі та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здобувачі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вищої освіти вишів і наукових установ України, а також фахівці-практики правоохоронних органів. Тематика публікацій охоплює актуальні проблеми превентивної діяльності підрозділів ювенальної превенції Національної поліції, її педагогічні та психологічні аспекти.</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solidFill>
                  <a:srgbClr val="000000"/>
                </a:solidFill>
                <a:latin typeface="Times New Roman" panose="02020603050405020304" pitchFamily="18" charset="0"/>
                <a:cs typeface="Times New Roman" panose="02020603050405020304" pitchFamily="18" charset="0"/>
              </a:rPr>
              <a:t>Матеріали конференції можуть бути використані в науково-дослідній роботі та навчальному процесі спеціалізованих закладів вищої освіти, а також у законотворчості та правоохоронній діяльності</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81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096555" y="1285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3"/>
          <p:cNvPicPr/>
          <p:nvPr/>
        </p:nvPicPr>
        <p:blipFill>
          <a:blip r:embed="rId3"/>
          <a:stretch/>
        </p:blipFill>
        <p:spPr>
          <a:xfrm>
            <a:off x="601662" y="1080770"/>
            <a:ext cx="3027363" cy="4248468"/>
          </a:xfrm>
          <a:prstGeom prst="rect">
            <a:avLst/>
          </a:prstGeom>
        </p:spPr>
      </p:pic>
      <p:sp>
        <p:nvSpPr>
          <p:cNvPr id="2" name="Прямоугольник 1"/>
          <p:cNvSpPr/>
          <p:nvPr/>
        </p:nvSpPr>
        <p:spPr>
          <a:xfrm>
            <a:off x="4257676" y="1990224"/>
            <a:ext cx="7172325" cy="3315203"/>
          </a:xfrm>
          <a:prstGeom prst="rect">
            <a:avLst/>
          </a:prstGeom>
        </p:spPr>
        <p:txBody>
          <a:bodyPr wrap="square">
            <a:spAutoFit/>
          </a:bodyPr>
          <a:lstStyle/>
          <a:p>
            <a:pPr indent="542925" algn="just">
              <a:lnSpc>
                <a:spcPct val="112000"/>
              </a:lnSpc>
              <a:spcBef>
                <a:spcPts val="17700"/>
              </a:spcBef>
              <a:spcAft>
                <a:spcPts val="1400"/>
              </a:spcAft>
            </a:pP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Актуальні проблеми досудового розслідування та протидії злочинності у сучасних умовах : матеріали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Всеукр</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a:t>
            </a:r>
            <a:r>
              <a:rPr lang="uk-UA" sz="1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конф</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 Дніпро, 31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жовтня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2025 р.).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2025</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- 484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542925" algn="just"/>
            <a:r>
              <a:rPr lang="uk-UA" sz="1600" dirty="0">
                <a:latin typeface="Times New Roman" panose="02020603050405020304" pitchFamily="18" charset="0"/>
                <a:cs typeface="Times New Roman" panose="02020603050405020304" pitchFamily="18" charset="0"/>
              </a:rPr>
              <a:t>Збірник містить матеріали науково-практичної конференції, в якій взяли участь науковці, науково-педагогічні працівники, курсанти, </a:t>
            </a:r>
            <a:r>
              <a:rPr lang="uk-UA" sz="1600" dirty="0" smtClean="0">
                <a:latin typeface="Times New Roman" panose="02020603050405020304" pitchFamily="18" charset="0"/>
                <a:cs typeface="Times New Roman" panose="02020603050405020304" pitchFamily="18" charset="0"/>
              </a:rPr>
              <a:t>здобувачі </a:t>
            </a:r>
            <a:r>
              <a:rPr lang="uk-UA" sz="1600" dirty="0">
                <a:latin typeface="Times New Roman" panose="02020603050405020304" pitchFamily="18" charset="0"/>
                <a:cs typeface="Times New Roman" panose="02020603050405020304" pitchFamily="18" charset="0"/>
              </a:rPr>
              <a:t>закладів вищої освіти та працівники наукових установ України, а також практичні працівники правоохоронних органів. Тематика публікацій охоплює теоретичні та практичні проблеми кримінального процесу, криміналістики, кримінального права, кримінології та судової експертизи.</a:t>
            </a:r>
            <a:endParaRPr lang="ru-RU" sz="1600" dirty="0">
              <a:latin typeface="Times New Roman" panose="02020603050405020304" pitchFamily="18" charset="0"/>
              <a:cs typeface="Times New Roman" panose="02020603050405020304" pitchFamily="18" charset="0"/>
            </a:endParaRPr>
          </a:p>
          <a:p>
            <a:pPr indent="542925" algn="just"/>
            <a:r>
              <a:rPr lang="uk-UA" sz="1600" dirty="0">
                <a:latin typeface="Times New Roman" panose="02020603050405020304" pitchFamily="18" charset="0"/>
                <a:cs typeface="Times New Roman" panose="02020603050405020304" pitchFamily="18" charset="0"/>
              </a:rPr>
              <a:t>Матеріали конференції можуть бути використані у науково-дослідній роботі та у навчальному процесі спеціалізованих закладів вищої освіти, а також у законотворчості та правоохоронній </a:t>
            </a:r>
            <a:r>
              <a:rPr lang="uk-UA" sz="1600" dirty="0" smtClean="0">
                <a:latin typeface="Times New Roman" panose="02020603050405020304" pitchFamily="18" charset="0"/>
                <a:cs typeface="Times New Roman" panose="02020603050405020304" pitchFamily="18" charset="0"/>
              </a:rPr>
              <a:t>діяльності.</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960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6"/>
          <p:cNvPicPr/>
          <p:nvPr/>
        </p:nvPicPr>
        <p:blipFill>
          <a:blip r:embed="rId3"/>
          <a:stretch/>
        </p:blipFill>
        <p:spPr>
          <a:xfrm>
            <a:off x="680720" y="868998"/>
            <a:ext cx="3005455" cy="4417377"/>
          </a:xfrm>
          <a:prstGeom prst="rect">
            <a:avLst/>
          </a:prstGeom>
        </p:spPr>
      </p:pic>
      <p:sp>
        <p:nvSpPr>
          <p:cNvPr id="2" name="Прямоугольник 1"/>
          <p:cNvSpPr/>
          <p:nvPr/>
        </p:nvSpPr>
        <p:spPr>
          <a:xfrm>
            <a:off x="4386263" y="2081509"/>
            <a:ext cx="7058025" cy="2554545"/>
          </a:xfrm>
          <a:prstGeom prst="rect">
            <a:avLst/>
          </a:prstGeom>
        </p:spPr>
        <p:txBody>
          <a:bodyPr wrap="square">
            <a:spAutoFit/>
          </a:bodyPr>
          <a:lstStyle/>
          <a:p>
            <a:pPr indent="457200" algn="just"/>
            <a:r>
              <a:rPr lang="uk-UA" sz="1600" b="1" dirty="0">
                <a:solidFill>
                  <a:srgbClr val="000000"/>
                </a:solidFill>
                <a:latin typeface="Times New Roman" panose="02020603050405020304" pitchFamily="18" charset="0"/>
                <a:cs typeface="Times New Roman" panose="02020603050405020304" pitchFamily="18" charset="0"/>
              </a:rPr>
              <a:t>Науковий вісник Дніпровського державного університету внутрішніх справ: Науковий журнал. </a:t>
            </a:r>
            <a:r>
              <a:rPr lang="uk-UA" sz="1600" b="1" dirty="0" smtClean="0">
                <a:solidFill>
                  <a:srgbClr val="000000"/>
                </a:solidFill>
                <a:latin typeface="Times New Roman" panose="02020603050405020304" pitchFamily="18" charset="0"/>
                <a:cs typeface="Times New Roman" panose="02020603050405020304" pitchFamily="18" charset="0"/>
              </a:rPr>
              <a:t>- 2025</a:t>
            </a:r>
            <a:r>
              <a:rPr lang="uk-UA" sz="1600" b="1" dirty="0">
                <a:solidFill>
                  <a:srgbClr val="000000"/>
                </a:solidFill>
                <a:latin typeface="Times New Roman" panose="02020603050405020304" pitchFamily="18" charset="0"/>
                <a:cs typeface="Times New Roman" panose="02020603050405020304" pitchFamily="18" charset="0"/>
              </a:rPr>
              <a:t>. </a:t>
            </a:r>
            <a:r>
              <a:rPr lang="uk-UA" sz="1600" b="1" dirty="0" smtClean="0">
                <a:solidFill>
                  <a:srgbClr val="000000"/>
                </a:solidFill>
                <a:latin typeface="Times New Roman" panose="02020603050405020304" pitchFamily="18" charset="0"/>
                <a:cs typeface="Times New Roman" panose="02020603050405020304" pitchFamily="18" charset="0"/>
              </a:rPr>
              <a:t>- № </a:t>
            </a:r>
            <a:r>
              <a:rPr lang="uk-UA" sz="1600" b="1" dirty="0">
                <a:solidFill>
                  <a:srgbClr val="000000"/>
                </a:solidFill>
                <a:latin typeface="Times New Roman" panose="02020603050405020304" pitchFamily="18" charset="0"/>
                <a:cs typeface="Times New Roman" panose="02020603050405020304" pitchFamily="18" charset="0"/>
              </a:rPr>
              <a:t>1 (134). </a:t>
            </a:r>
            <a:r>
              <a:rPr lang="uk-UA" sz="1600" b="1" dirty="0" smtClean="0">
                <a:solidFill>
                  <a:srgbClr val="000000"/>
                </a:solidFill>
                <a:latin typeface="Times New Roman" panose="02020603050405020304" pitchFamily="18" charset="0"/>
                <a:cs typeface="Times New Roman" panose="02020603050405020304" pitchFamily="18" charset="0"/>
              </a:rPr>
              <a:t>- 378 </a:t>
            </a:r>
            <a:r>
              <a:rPr lang="uk-UA" sz="1600" b="1" dirty="0" smtClean="0">
                <a:solidFill>
                  <a:srgbClr val="000000"/>
                </a:solidFill>
                <a:latin typeface="Times New Roman" panose="02020603050405020304" pitchFamily="18" charset="0"/>
                <a:cs typeface="Times New Roman" panose="02020603050405020304" pitchFamily="18" charset="0"/>
              </a:rPr>
              <a:t>с.</a:t>
            </a:r>
          </a:p>
          <a:p>
            <a:pPr indent="457200" algn="just"/>
            <a:r>
              <a:rPr lang="uk-UA" sz="1600" dirty="0" smtClean="0">
                <a:solidFill>
                  <a:srgbClr val="333333"/>
                </a:solidFill>
                <a:latin typeface="Times New Roman" panose="02020603050405020304" pitchFamily="18" charset="0"/>
                <a:cs typeface="Times New Roman" panose="02020603050405020304" pitchFamily="18" charset="0"/>
              </a:rPr>
              <a:t>Містить наукові статті вчених, викладачів і здобувачів університету, навчальних закладів системи МВС та інших центральних органів виконавчої влади, працівників правоохоронних органів. Розглянуто питання держави та права, окремих галузей законодавства, проблеми правоохоронної діяльності та юридичної освіти, надано інформацію про визначні події і дати наукового життя в галузі права. Призначено для науковців, юристів-практиків, працівників правоохоронних органів та всіх, хто цікавиться питаннями науки і права.</a:t>
            </a:r>
            <a:endParaRPr lang="uk-UA"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628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8"/>
          <p:cNvPicPr/>
          <p:nvPr/>
        </p:nvPicPr>
        <p:blipFill>
          <a:blip r:embed="rId3"/>
          <a:stretch/>
        </p:blipFill>
        <p:spPr>
          <a:xfrm>
            <a:off x="666116" y="845504"/>
            <a:ext cx="3034347" cy="4498021"/>
          </a:xfrm>
          <a:prstGeom prst="rect">
            <a:avLst/>
          </a:prstGeom>
        </p:spPr>
      </p:pic>
      <p:sp>
        <p:nvSpPr>
          <p:cNvPr id="2" name="Прямоугольник 1"/>
          <p:cNvSpPr/>
          <p:nvPr/>
        </p:nvSpPr>
        <p:spPr>
          <a:xfrm>
            <a:off x="4391025" y="1957983"/>
            <a:ext cx="7181850" cy="2369880"/>
          </a:xfrm>
          <a:prstGeom prst="rect">
            <a:avLst/>
          </a:prstGeom>
        </p:spPr>
        <p:txBody>
          <a:bodyPr wrap="square">
            <a:spAutoFit/>
          </a:bodyPr>
          <a:lstStyle/>
          <a:p>
            <a:pPr indent="457200" algn="just"/>
            <a:r>
              <a:rPr lang="uk-UA" sz="1600" b="1" dirty="0">
                <a:solidFill>
                  <a:srgbClr val="000000"/>
                </a:solidFill>
                <a:latin typeface="Times New Roman" panose="02020603050405020304" pitchFamily="18" charset="0"/>
                <a:cs typeface="Times New Roman" panose="02020603050405020304" pitchFamily="18" charset="0"/>
              </a:rPr>
              <a:t>Науковий вісник Дніпровського державного університету внутрішніх справ: Науковий журнал. </a:t>
            </a:r>
            <a:r>
              <a:rPr lang="uk-UA" sz="1600" b="1" dirty="0" smtClean="0">
                <a:solidFill>
                  <a:srgbClr val="000000"/>
                </a:solidFill>
                <a:latin typeface="Times New Roman" panose="02020603050405020304" pitchFamily="18" charset="0"/>
                <a:cs typeface="Times New Roman" panose="02020603050405020304" pitchFamily="18" charset="0"/>
              </a:rPr>
              <a:t>- 2025</a:t>
            </a:r>
            <a:r>
              <a:rPr lang="uk-UA" sz="1600" b="1" dirty="0">
                <a:solidFill>
                  <a:srgbClr val="000000"/>
                </a:solidFill>
                <a:latin typeface="Times New Roman" panose="02020603050405020304" pitchFamily="18" charset="0"/>
                <a:cs typeface="Times New Roman" panose="02020603050405020304" pitchFamily="18" charset="0"/>
              </a:rPr>
              <a:t>. </a:t>
            </a:r>
            <a:r>
              <a:rPr lang="uk-UA" sz="1600" b="1" dirty="0" smtClean="0">
                <a:solidFill>
                  <a:srgbClr val="000000"/>
                </a:solidFill>
                <a:latin typeface="Times New Roman" panose="02020603050405020304" pitchFamily="18" charset="0"/>
                <a:cs typeface="Times New Roman" panose="02020603050405020304" pitchFamily="18" charset="0"/>
              </a:rPr>
              <a:t>- № </a:t>
            </a:r>
            <a:r>
              <a:rPr lang="uk-UA" sz="1600" b="1" dirty="0">
                <a:solidFill>
                  <a:srgbClr val="000000"/>
                </a:solidFill>
                <a:latin typeface="Times New Roman" panose="02020603050405020304" pitchFamily="18" charset="0"/>
                <a:cs typeface="Times New Roman" panose="02020603050405020304" pitchFamily="18" charset="0"/>
              </a:rPr>
              <a:t>2 (135). </a:t>
            </a:r>
            <a:r>
              <a:rPr lang="uk-UA" sz="1600" b="1" dirty="0" smtClean="0">
                <a:solidFill>
                  <a:srgbClr val="000000"/>
                </a:solidFill>
                <a:latin typeface="Times New Roman" panose="02020603050405020304" pitchFamily="18" charset="0"/>
                <a:cs typeface="Times New Roman" panose="02020603050405020304" pitchFamily="18" charset="0"/>
              </a:rPr>
              <a:t>- 264 </a:t>
            </a:r>
            <a:r>
              <a:rPr lang="uk-UA" sz="1600" b="1" dirty="0" smtClean="0">
                <a:solidFill>
                  <a:srgbClr val="000000"/>
                </a:solidFill>
                <a:latin typeface="Times New Roman" panose="02020603050405020304" pitchFamily="18" charset="0"/>
                <a:cs typeface="Times New Roman" panose="02020603050405020304" pitchFamily="18" charset="0"/>
              </a:rPr>
              <a:t>с.</a:t>
            </a:r>
          </a:p>
          <a:p>
            <a:pPr lvl="0" indent="457200" algn="just"/>
            <a:r>
              <a:rPr lang="uk-UA" sz="1600" dirty="0" smtClean="0">
                <a:solidFill>
                  <a:srgbClr val="333333"/>
                </a:solidFill>
                <a:latin typeface="Times New Roman" panose="02020603050405020304" pitchFamily="18" charset="0"/>
                <a:cs typeface="Times New Roman" panose="02020603050405020304" pitchFamily="18" charset="0"/>
              </a:rPr>
              <a:t>Містить наукові статті вчених, викладачів і здобувачів університету, навчальних закладів системи МВС та інших центральних органів виконавчої влади, працівників правоохоронних органів. Розглянуто питання держави та права, окремих галузей законодавства, проблеми правоохоронної діяльності та юридичної освіти, надано інформацію про визначні події і дати наукового життя в галузі права. Призначено для науковців, юристів-практиків, працівників правоохоронних органів та всіх, хто цікавиться питаннями науки і права.</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392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7"/>
          <p:cNvPicPr/>
          <p:nvPr/>
        </p:nvPicPr>
        <p:blipFill>
          <a:blip r:embed="rId3"/>
          <a:stretch/>
        </p:blipFill>
        <p:spPr>
          <a:xfrm>
            <a:off x="703581" y="809308"/>
            <a:ext cx="2911158" cy="4277042"/>
          </a:xfrm>
          <a:prstGeom prst="rect">
            <a:avLst/>
          </a:prstGeom>
        </p:spPr>
      </p:pic>
      <p:sp>
        <p:nvSpPr>
          <p:cNvPr id="5" name="Прямоугольник 4"/>
          <p:cNvSpPr/>
          <p:nvPr/>
        </p:nvSpPr>
        <p:spPr>
          <a:xfrm>
            <a:off x="4429126" y="2344361"/>
            <a:ext cx="6972300" cy="1569660"/>
          </a:xfrm>
          <a:prstGeom prst="rect">
            <a:avLst/>
          </a:prstGeom>
        </p:spPr>
        <p:txBody>
          <a:bodyPr wrap="square">
            <a:spAutoFit/>
          </a:bodyPr>
          <a:lstStyle/>
          <a:p>
            <a:pPr indent="457200" algn="just"/>
            <a:r>
              <a:rPr lang="en-US" sz="1600" b="1" dirty="0">
                <a:solidFill>
                  <a:srgbClr val="333333"/>
                </a:solidFill>
                <a:latin typeface="Times New Roman" panose="02020603050405020304" pitchFamily="18" charset="0"/>
                <a:cs typeface="Times New Roman" panose="02020603050405020304" pitchFamily="18" charset="0"/>
              </a:rPr>
              <a:t>Philosophy, Economics and Law Review. - 2024. - Volume 4, no. 2. – 99 р</a:t>
            </a:r>
            <a:r>
              <a:rPr lang="en-US" sz="1600" b="1" dirty="0" smtClean="0">
                <a:solidFill>
                  <a:srgbClr val="333333"/>
                </a:solidFill>
                <a:latin typeface="Times New Roman" panose="02020603050405020304" pitchFamily="18" charset="0"/>
                <a:cs typeface="Times New Roman" panose="02020603050405020304" pitchFamily="18" charset="0"/>
              </a:rPr>
              <a:t>.</a:t>
            </a:r>
            <a:endParaRPr lang="uk-UA" sz="1600" b="1" dirty="0" smtClean="0">
              <a:solidFill>
                <a:srgbClr val="333333"/>
              </a:solidFill>
              <a:latin typeface="Times New Roman" panose="02020603050405020304" pitchFamily="18" charset="0"/>
              <a:cs typeface="Times New Roman" panose="02020603050405020304" pitchFamily="18" charset="0"/>
            </a:endParaRPr>
          </a:p>
          <a:p>
            <a:pPr indent="457200" algn="just"/>
            <a:r>
              <a:rPr lang="en-US" sz="1600" dirty="0">
                <a:latin typeface="Times New Roman" panose="02020603050405020304" pitchFamily="18" charset="0"/>
                <a:cs typeface="Times New Roman" panose="02020603050405020304" pitchFamily="18" charset="0"/>
              </a:rPr>
              <a:t>The Journal is a collection of scientific articles, dealing with issues of philosophy, economics and law. There are also publications covering matters of higher education in humanities. The Journal contains reviews on scientific editions. It may be used by scholars, professors and postgraduates. The Journal is issued twice a year.</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52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3"/>
          <p:cNvPicPr/>
          <p:nvPr/>
        </p:nvPicPr>
        <p:blipFill>
          <a:blip r:embed="rId3"/>
          <a:stretch/>
        </p:blipFill>
        <p:spPr>
          <a:xfrm>
            <a:off x="831850" y="723582"/>
            <a:ext cx="3197225" cy="4791393"/>
          </a:xfrm>
          <a:prstGeom prst="rect">
            <a:avLst/>
          </a:prstGeom>
        </p:spPr>
      </p:pic>
      <p:sp>
        <p:nvSpPr>
          <p:cNvPr id="2" name="Прямоугольник 1"/>
          <p:cNvSpPr/>
          <p:nvPr/>
        </p:nvSpPr>
        <p:spPr>
          <a:xfrm>
            <a:off x="4396468" y="1747839"/>
            <a:ext cx="7352620" cy="4632550"/>
          </a:xfrm>
          <a:prstGeom prst="rect">
            <a:avLst/>
          </a:prstGeom>
        </p:spPr>
        <p:txBody>
          <a:bodyPr wrap="square">
            <a:spAutoFit/>
          </a:bodyPr>
          <a:lstStyle/>
          <a:p>
            <a:pPr indent="542925" algn="just">
              <a:lnSpc>
                <a:spcPct val="112000"/>
              </a:lnSpc>
              <a:spcBef>
                <a:spcPts val="31600"/>
              </a:spcBef>
              <a:spcAft>
                <a:spcPts val="40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Кваліфікація військових кримінальних правопорушень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кол</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авт</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 за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заг</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М</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С.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Цуцкірідзе</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- 280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9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виданні представлено комплексний аналіз складів кримінальних правопорушень, передбачених Розділом XIX Особливої частини Кримінального кодексу України. Системно розглянуто питання кваліфікації військових кримінальних правопорушень залежно від характеру об’єкта посягання, обстановки вчинення діяння та особливостей суб’єкта кримінального правопорушення.</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9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навчальному матеріалі розглянуто такі групи військових кримінальних правопорушень, як: правопорушення проти порядку підлеглості та військової честі, проти проходження військової служби, проти порядку користування військовим майном і технікою, проти порядку збереження військової таємниці, а також військові посадові правопорушення.</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Для здобувачів вищої юридичної освіти, курсантів військових навчальних закладів, науковців, адвокатів, суддів, військових прокурорів та інших фахівців, діяльність яких пов’язана із застосуванням кримінального законодавства у сфері військової служби.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89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0"/>
          <p:cNvPicPr/>
          <p:nvPr/>
        </p:nvPicPr>
        <p:blipFill>
          <a:blip r:embed="rId3"/>
          <a:stretch/>
        </p:blipFill>
        <p:spPr>
          <a:xfrm>
            <a:off x="963295" y="995363"/>
            <a:ext cx="2808605" cy="4264660"/>
          </a:xfrm>
          <a:prstGeom prst="rect">
            <a:avLst/>
          </a:prstGeom>
        </p:spPr>
      </p:pic>
      <p:sp>
        <p:nvSpPr>
          <p:cNvPr id="2" name="Прямоугольник 1"/>
          <p:cNvSpPr/>
          <p:nvPr/>
        </p:nvSpPr>
        <p:spPr>
          <a:xfrm>
            <a:off x="4139292" y="1747839"/>
            <a:ext cx="7476445" cy="4204100"/>
          </a:xfrm>
          <a:prstGeom prst="rect">
            <a:avLst/>
          </a:prstGeom>
        </p:spPr>
        <p:txBody>
          <a:bodyPr wrap="square">
            <a:spAutoFit/>
          </a:bodyPr>
          <a:lstStyle/>
          <a:p>
            <a:pPr indent="457200" algn="just">
              <a:lnSpc>
                <a:spcPct val="109000"/>
              </a:lnSpc>
              <a:spcBef>
                <a:spcPts val="26200"/>
              </a:spcBef>
              <a:spcAft>
                <a:spcPts val="900"/>
              </a:spcAft>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Федотов Д. В., Романов М. Ю.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Адміністративно-правовий механізм забезпечення інформаційної безпеки в Національній поліції України: монографія.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Київ : «7БЦ», 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- 208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2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Монографію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присвячено дослідженню адміністративно-правового механізму забезпечення інформаційної безпеки в Національній поліції У країни. Обґрунтовано позицію, що правовий режим інформації, що діє в Національній поліції України має режимні обмеження, щодо роботи з нею, що в свою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чергу</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потребує особливого підходу до забезпечення дії відповідного адміністративно-правового механізму, що спрямовується не лише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на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внутрішній захист інформації, що використовується в роботі поліції, а й потребує запобігання її витоку назовні, що може порушити права і свободи людини і громадянина.</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solidFill>
                  <a:srgbClr val="000000"/>
                </a:solidFill>
                <a:latin typeface="Times New Roman" panose="02020603050405020304" pitchFamily="18" charset="0"/>
                <a:cs typeface="Times New Roman" panose="02020603050405020304" pitchFamily="18" charset="0"/>
              </a:rPr>
              <a:t>Видання стане корисним для практичних працівників органів охорони та захисту правопорядку України (зокрема й працівників Національної поліції України), практикуючих юристів, а також науково-педагогічних працівників закладів освіти правничого фаху та здобувачів вищої 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90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11"/>
          <p:cNvPicPr/>
          <p:nvPr/>
        </p:nvPicPr>
        <p:blipFill>
          <a:blip r:embed="rId3"/>
          <a:stretch/>
        </p:blipFill>
        <p:spPr>
          <a:xfrm>
            <a:off x="546417" y="995363"/>
            <a:ext cx="3154046" cy="4291648"/>
          </a:xfrm>
          <a:prstGeom prst="rect">
            <a:avLst/>
          </a:prstGeom>
        </p:spPr>
      </p:pic>
      <p:sp>
        <p:nvSpPr>
          <p:cNvPr id="2" name="Прямоугольник 1"/>
          <p:cNvSpPr/>
          <p:nvPr/>
        </p:nvSpPr>
        <p:spPr>
          <a:xfrm>
            <a:off x="4300539" y="1747839"/>
            <a:ext cx="7158036" cy="4457631"/>
          </a:xfrm>
          <a:prstGeom prst="rect">
            <a:avLst/>
          </a:prstGeom>
        </p:spPr>
        <p:txBody>
          <a:bodyPr wrap="square">
            <a:spAutoFit/>
          </a:bodyPr>
          <a:lstStyle/>
          <a:p>
            <a:pPr indent="457200" algn="just">
              <a:lnSpc>
                <a:spcPct val="120000"/>
              </a:lnSpc>
            </a:pP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Форостян</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О</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С</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Романов М. Ю.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Адміністративно-правове регулювання діяльності Національної поліції України в умовах дії правового режиму воєнного стану: монографія. - Дніпро :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Київ : «7БЦ», 2025. - 224 с.</a:t>
            </a:r>
            <a:endParaRPr lang="ru-RU"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9000"/>
              </a:lnSpc>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монографії вперше визначено сутність адміністративно-правового регулювання діяльності Національної поліції України в умовах дії правового режиму воєнного стану, уточнено його напрями, сформульовано науково обґрунтовані пропозиції та рекомендації щодо вдосконалення. Запропоновано розв’язання проблеми в контексті адаптації норм вітчизняного законодавства до європейського з метою підвищення ефективності адміністративно-правового регулювання діяльності Національної поліції України в умовах дії правового режиму воєнного стану.</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solidFill>
                  <a:srgbClr val="000000"/>
                </a:solidFill>
                <a:latin typeface="Times New Roman" panose="02020603050405020304" pitchFamily="18" charset="0"/>
                <a:cs typeface="Times New Roman" panose="02020603050405020304" pitchFamily="18" charset="0"/>
              </a:rPr>
              <a:t>Видання стане корисним для практичних працівників органів охорони та захисту правопорядку України (зокрема й працівників Національної поліції України), практикуючих юристів, а також науково-педагогічних працівників закладів освіти правничого фаху та здобувачів вищої 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0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9"/>
          <p:cNvPicPr/>
          <p:nvPr/>
        </p:nvPicPr>
        <p:blipFill>
          <a:blip r:embed="rId3"/>
          <a:stretch/>
        </p:blipFill>
        <p:spPr>
          <a:xfrm>
            <a:off x="856615" y="995363"/>
            <a:ext cx="2943860" cy="4152265"/>
          </a:xfrm>
          <a:prstGeom prst="rect">
            <a:avLst/>
          </a:prstGeom>
        </p:spPr>
      </p:pic>
      <p:sp>
        <p:nvSpPr>
          <p:cNvPr id="2" name="Прямоугольник 1"/>
          <p:cNvSpPr/>
          <p:nvPr/>
        </p:nvSpPr>
        <p:spPr>
          <a:xfrm>
            <a:off x="4371975" y="1738490"/>
            <a:ext cx="7086600" cy="3396827"/>
          </a:xfrm>
          <a:prstGeom prst="rect">
            <a:avLst/>
          </a:prstGeom>
        </p:spPr>
        <p:txBody>
          <a:bodyPr wrap="square">
            <a:spAutoFit/>
          </a:bodyPr>
          <a:lstStyle/>
          <a:p>
            <a:pPr indent="542925" algn="just">
              <a:lnSpc>
                <a:spcPct val="115000"/>
              </a:lnSpc>
              <a:spcBef>
                <a:spcPts val="26200"/>
              </a:spcBef>
              <a:spcAft>
                <a:spcPts val="1000"/>
              </a:spcAft>
            </a:pP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Басай</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Н.А., Романов М. Ю.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Адміністративно-правовий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статус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судів апеляційної інстанції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в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адміністративному судочинстві: монографія</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Дніпро :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Київ : «7БЦ», 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- 240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5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монографічному дослідженні вперше визначено сутність адміністративно-правового статусу судів апеляційної інстанції в адміністративному судочинстві, уточнено зміст їх функціонування, сформульовано науково обґрунтовані пропозиції та рекомендації щодо вдосконалення відповідної інституції.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05000"/>
              </a:lnSpc>
              <a:spcAft>
                <a:spcPts val="0"/>
              </a:spcAft>
            </a:pPr>
            <a:r>
              <a:rPr lang="uk-UA" sz="1600" dirty="0" smtClean="0">
                <a:solidFill>
                  <a:srgbClr val="000000"/>
                </a:solidFill>
                <a:latin typeface="Times New Roman" panose="02020603050405020304" pitchFamily="18" charset="0"/>
                <a:cs typeface="Times New Roman" panose="02020603050405020304" pitchFamily="18" charset="0"/>
              </a:rPr>
              <a:t>Видання </a:t>
            </a:r>
            <a:r>
              <a:rPr lang="uk-UA" sz="1600" dirty="0">
                <a:solidFill>
                  <a:srgbClr val="000000"/>
                </a:solidFill>
                <a:latin typeface="Times New Roman" panose="02020603050405020304" pitchFamily="18" charset="0"/>
                <a:cs typeface="Times New Roman" panose="02020603050405020304" pitchFamily="18" charset="0"/>
              </a:rPr>
              <a:t>стане корисним для практичних працівників органів охорони та захисту правопорядку України (зокрема й працівників Національної поліції України), практикуючих юристів, а також науково-педагогічних працівників закладів освіти правничого фаху та здобувачів вищої освіти.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90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39443" y="0"/>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utre 1"/>
          <p:cNvPicPr/>
          <p:nvPr/>
        </p:nvPicPr>
        <p:blipFill>
          <a:blip r:embed="rId3"/>
          <a:stretch/>
        </p:blipFill>
        <p:spPr>
          <a:xfrm>
            <a:off x="594359" y="857250"/>
            <a:ext cx="3148965" cy="4543425"/>
          </a:xfrm>
          <a:prstGeom prst="rect">
            <a:avLst/>
          </a:prstGeom>
        </p:spPr>
      </p:pic>
      <p:sp>
        <p:nvSpPr>
          <p:cNvPr id="6" name="Прямоугольник 5"/>
          <p:cNvSpPr/>
          <p:nvPr/>
        </p:nvSpPr>
        <p:spPr>
          <a:xfrm>
            <a:off x="4286250" y="1552577"/>
            <a:ext cx="7200900" cy="3871573"/>
          </a:xfrm>
          <a:prstGeom prst="rect">
            <a:avLst/>
          </a:prstGeom>
        </p:spPr>
        <p:txBody>
          <a:bodyPr wrap="square">
            <a:spAutoFit/>
          </a:bodyPr>
          <a:lstStyle/>
          <a:p>
            <a:pPr indent="542925" algn="just">
              <a:lnSpc>
                <a:spcPct val="109000"/>
              </a:lnSpc>
              <a:spcBef>
                <a:spcPts val="28600"/>
              </a:spcBef>
              <a:spcAft>
                <a:spcPts val="400"/>
              </a:spcAft>
            </a:pP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 методики виявлення прихованої інформації під час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опитувань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 використанням поліграфа в діяльності органів і підрозділів Націо­нальної поліції України : </a:t>
            </a:r>
            <a:r>
              <a:rPr lang="uk-UA" sz="1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 Морозова, Ю. М. Вол­кова, В. Б. Коба, К. О.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Чаплинський</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Департамент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забезпечення діяльності Голови Національної поліції України;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Дніпроп</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держ</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ун-т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внутр</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справ. — Одеса: Видавництво «</a:t>
            </a:r>
            <a:r>
              <a:rPr lang="uk-UA"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Юридика</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 266 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10000"/>
              </a:lnSpc>
              <a:spcAft>
                <a:spcPts val="0"/>
              </a:spcAft>
            </a:pPr>
            <a:r>
              <a:rPr lang="uk-UA"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Для </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практичних </a:t>
            </a:r>
            <a:r>
              <a:rPr lang="uk-UA" sz="1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поліграфодогів</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науковців, викладачів, наукових співробітників, курсантів і сту­дентів закладів вищої освіти зі специфічними умовами навчання, докторантів, аспірантів та ад'юнк­тів, оперативних і слідчих підрозділів Національної поліції України, усіх тих, хто виявляє інтерес до </a:t>
            </a:r>
            <a:r>
              <a:rPr lang="uk-UA" sz="16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поліграфології</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юридичної психології, криміналістики та </a:t>
            </a:r>
            <a:r>
              <a:rPr lang="uk-UA" sz="1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правозастосувальної</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практики.</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Навчальний посібник стане також основним джерелом для підготовки молодих спеціалістів, зали­шаючись корисним і досвідченим </a:t>
            </a:r>
            <a:r>
              <a:rPr lang="uk-UA" sz="1600" dirty="0" smtClean="0">
                <a:solidFill>
                  <a:srgbClr val="000000"/>
                </a:solidFill>
                <a:latin typeface="Times New Roman" panose="02020603050405020304" pitchFamily="18" charset="0"/>
                <a:cs typeface="Times New Roman" panose="02020603050405020304" pitchFamily="18" charset="0"/>
              </a:rPr>
              <a:t>фахівцям.</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36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96593" y="0"/>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2"/>
          <p:cNvPicPr/>
          <p:nvPr/>
        </p:nvPicPr>
        <p:blipFill>
          <a:blip r:embed="rId3"/>
          <a:stretch/>
        </p:blipFill>
        <p:spPr>
          <a:xfrm>
            <a:off x="773112" y="864236"/>
            <a:ext cx="3055938" cy="4222116"/>
          </a:xfrm>
          <a:prstGeom prst="rect">
            <a:avLst/>
          </a:prstGeom>
        </p:spPr>
      </p:pic>
      <p:sp>
        <p:nvSpPr>
          <p:cNvPr id="2" name="Прямоугольник 1"/>
          <p:cNvSpPr/>
          <p:nvPr/>
        </p:nvSpPr>
        <p:spPr>
          <a:xfrm>
            <a:off x="4357688" y="1508321"/>
            <a:ext cx="7158037" cy="3578031"/>
          </a:xfrm>
          <a:prstGeom prst="rect">
            <a:avLst/>
          </a:prstGeom>
        </p:spPr>
        <p:txBody>
          <a:bodyPr wrap="square">
            <a:spAutoFit/>
          </a:bodyPr>
          <a:lstStyle/>
          <a:p>
            <a:pPr indent="542925" algn="just">
              <a:lnSpc>
                <a:spcPct val="107000"/>
              </a:lnSpc>
              <a:spcBef>
                <a:spcPts val="25600"/>
              </a:spcBef>
              <a:spcAft>
                <a:spcPts val="300"/>
              </a:spcAft>
            </a:pP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Особливості застосування поліграфа в діяльності органів і </a:t>
            </a:r>
            <a:r>
              <a:rPr lang="uk-UA" sz="1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підрозділів  </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Національної поліції України : </a:t>
            </a:r>
            <a:r>
              <a:rPr lang="uk-UA" sz="1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навч</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.-метод. </a:t>
            </a:r>
            <a:r>
              <a:rPr lang="uk-UA" sz="1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посіб</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Р. В. Клименко, В. Б. Коба, </a:t>
            </a:r>
            <a:r>
              <a:rPr lang="uk-UA" sz="1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О. І. </a:t>
            </a:r>
            <a:r>
              <a:rPr lang="uk-UA" sz="1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Мотлях</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К. О. </a:t>
            </a:r>
            <a:r>
              <a:rPr lang="uk-UA" sz="16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Чаплинський</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В. </a:t>
            </a:r>
            <a:r>
              <a:rPr lang="ru-RU"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О. Шаповалов </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за </a:t>
            </a:r>
            <a:r>
              <a:rPr lang="uk-UA" sz="1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заг</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ред. </a:t>
            </a:r>
            <a:r>
              <a:rPr lang="uk-UA" sz="1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В</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Б. Коби. — Одеса : Видавництво «</a:t>
            </a:r>
            <a:r>
              <a:rPr lang="uk-UA" sz="1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Юридика</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2024. </a:t>
            </a:r>
            <a:r>
              <a:rPr lang="uk-UA" sz="1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178 </a:t>
            </a:r>
            <a:r>
              <a:rPr lang="uk-UA" sz="1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с.</a:t>
            </a:r>
            <a:endParaRPr lang="ru-RU" sz="1600" b="1" dirty="0">
              <a:latin typeface="Times New Roman" panose="02020603050405020304" pitchFamily="18" charset="0"/>
              <a:ea typeface="Arial" panose="020B0604020202020204" pitchFamily="34" charset="0"/>
              <a:cs typeface="Times New Roman" panose="02020603050405020304" pitchFamily="18" charset="0"/>
            </a:endParaRPr>
          </a:p>
          <a:p>
            <a:pPr indent="542925" algn="just">
              <a:lnSpc>
                <a:spcPct val="112000"/>
              </a:lnSpc>
              <a:spcAft>
                <a:spcPts val="0"/>
              </a:spcAft>
            </a:pPr>
            <a:r>
              <a:rPr lang="uk-UA"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Для </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практичних </a:t>
            </a:r>
            <a:r>
              <a:rPr lang="uk-UA" sz="1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поліграфологів</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науковців, викладачів, наукових співробітників, курсантів і сту­дентів закладів вищої освіти зі специфічними умовами навчання, докторантів, аспірантів та </a:t>
            </a:r>
            <a:r>
              <a:rPr lang="uk-UA"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ад’юнктів, </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оперативних і слідчих підрозділів Національної поліції України, усіх тих, хто виявляє інтерес до </a:t>
            </a:r>
            <a:r>
              <a:rPr lang="uk-UA" sz="1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поліграфології</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юридичної психології, криміналістики та </a:t>
            </a:r>
            <a:r>
              <a:rPr lang="uk-UA" sz="1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правозастосувальної</a:t>
            </a:r>
            <a:r>
              <a:rPr lang="uk-UA"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uk-UA"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практики.</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542925" algn="just"/>
            <a:r>
              <a:rPr lang="uk-UA" sz="1600" dirty="0">
                <a:solidFill>
                  <a:srgbClr val="000000"/>
                </a:solidFill>
                <a:latin typeface="Times New Roman" panose="02020603050405020304" pitchFamily="18" charset="0"/>
                <a:cs typeface="Times New Roman" panose="02020603050405020304" pitchFamily="18" charset="0"/>
              </a:rPr>
              <a:t>Навчально-методичний посібник стане також основним джерелом для підготовки молодих спеціа­лістів, залишаючись корисним і досвідченим </a:t>
            </a:r>
            <a:r>
              <a:rPr lang="uk-UA" sz="1600" dirty="0" smtClean="0">
                <a:solidFill>
                  <a:srgbClr val="000000"/>
                </a:solidFill>
                <a:latin typeface="Times New Roman" panose="02020603050405020304" pitchFamily="18" charset="0"/>
                <a:cs typeface="Times New Roman" panose="02020603050405020304" pitchFamily="18" charset="0"/>
              </a:rPr>
              <a:t>фахівцям.</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77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Дніпровський державний університет внутрішніх справ"/>
          <p:cNvPicPr>
            <a:picLocks noChangeAspect="1" noChangeArrowheads="1"/>
          </p:cNvPicPr>
          <p:nvPr/>
        </p:nvPicPr>
        <p:blipFill rotWithShape="1">
          <a:blip r:embed="rId2">
            <a:extLst>
              <a:ext uri="{28A0092B-C50C-407E-A947-70E740481C1C}">
                <a14:useLocalDpi xmlns:a14="http://schemas.microsoft.com/office/drawing/2010/main" val="0"/>
              </a:ext>
            </a:extLst>
          </a:blip>
          <a:srcRect l="4491" r="80179"/>
          <a:stretch/>
        </p:blipFill>
        <p:spPr bwMode="auto">
          <a:xfrm>
            <a:off x="5382305" y="242888"/>
            <a:ext cx="169817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utre 22"/>
          <p:cNvPicPr/>
          <p:nvPr/>
        </p:nvPicPr>
        <p:blipFill>
          <a:blip r:embed="rId3"/>
          <a:stretch/>
        </p:blipFill>
        <p:spPr>
          <a:xfrm>
            <a:off x="860107" y="995363"/>
            <a:ext cx="2968943" cy="4429760"/>
          </a:xfrm>
          <a:prstGeom prst="rect">
            <a:avLst/>
          </a:prstGeom>
        </p:spPr>
      </p:pic>
      <p:sp>
        <p:nvSpPr>
          <p:cNvPr id="2" name="Прямоугольник 1"/>
          <p:cNvSpPr/>
          <p:nvPr/>
        </p:nvSpPr>
        <p:spPr>
          <a:xfrm>
            <a:off x="4357687" y="2187651"/>
            <a:ext cx="7115176" cy="2283702"/>
          </a:xfrm>
          <a:prstGeom prst="rect">
            <a:avLst/>
          </a:prstGeom>
        </p:spPr>
        <p:txBody>
          <a:bodyPr wrap="square">
            <a:spAutoFit/>
          </a:bodyPr>
          <a:lstStyle/>
          <a:p>
            <a:pPr indent="542925" algn="just">
              <a:lnSpc>
                <a:spcPct val="110000"/>
              </a:lnSpc>
            </a:pP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Талдикін</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О. В</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Історія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держави та права зарубіжних країн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структурно-логічні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схеми і таблиці) :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навч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 у 3-х ч. / О. В.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Талдикін</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2025. </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Ч</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2</a:t>
            </a: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 - 264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lgn="just">
              <a:lnSpc>
                <a:spcPct val="115000"/>
              </a:lnSpc>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Посібник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підготовлено відповідно до навчальної програми з курсу історії держави та права зарубіжних країн. У ньому викладено матеріал стосовно виникнення, функціонування та розвитку держави і права зарубіжних країн у період середніх віків у вигляді структурно-логічних схем і таблиць.</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542925"/>
            <a:r>
              <a:rPr lang="uk-UA" sz="1600" dirty="0">
                <a:solidFill>
                  <a:srgbClr val="000000"/>
                </a:solidFill>
                <a:latin typeface="Times New Roman" panose="02020603050405020304" pitchFamily="18" charset="0"/>
                <a:cs typeface="Times New Roman" panose="02020603050405020304" pitchFamily="18" charset="0"/>
              </a:rPr>
              <a:t>Для здобувачів вищих юридичних навчальних закладів та </a:t>
            </a:r>
            <a:r>
              <a:rPr lang="uk-UA" sz="1600" dirty="0" smtClean="0">
                <a:solidFill>
                  <a:srgbClr val="000000"/>
                </a:solidFill>
                <a:latin typeface="Times New Roman" panose="02020603050405020304" pitchFamily="18" charset="0"/>
                <a:cs typeface="Times New Roman" panose="02020603050405020304" pitchFamily="18" charset="0"/>
              </a:rPr>
              <a:t>викладачів.</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28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2984</Words>
  <Application>Microsoft Office PowerPoint</Application>
  <PresentationFormat>Широкоэкранный</PresentationFormat>
  <Paragraphs>76</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Calibri Light</vt:lpstr>
      <vt:lpstr>Century Gothic</vt:lpstr>
      <vt:lpstr>Palatino Linotype</vt:lpstr>
      <vt:lpstr>Times New Roman</vt:lpstr>
      <vt:lpstr>Тема Office</vt:lpstr>
      <vt:lpstr>Праці вчених ДДУВС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63</cp:revision>
  <dcterms:created xsi:type="dcterms:W3CDTF">2021-07-28T13:52:54Z</dcterms:created>
  <dcterms:modified xsi:type="dcterms:W3CDTF">2025-12-25T07:43:52Z</dcterms:modified>
</cp:coreProperties>
</file>