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3A3"/>
    <a:srgbClr val="008A5B"/>
    <a:srgbClr val="002B5C"/>
    <a:srgbClr val="E69C24"/>
    <a:srgbClr val="018DCA"/>
    <a:srgbClr val="0EB4FE"/>
    <a:srgbClr val="BEBEBE"/>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226" autoAdjust="0"/>
  </p:normalViewPr>
  <p:slideViewPr>
    <p:cSldViewPr snapToGrid="0">
      <p:cViewPr varScale="1">
        <p:scale>
          <a:sx n="113" d="100"/>
          <a:sy n="113" d="100"/>
        </p:scale>
        <p:origin x="3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 xmlns:a16="http://schemas.microsoft.com/office/drawing/2014/main" id="{34CDF729-78CF-86AD-DA99-835E03CA3E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 y="0"/>
            <a:ext cx="12189867" cy="6858000"/>
          </a:xfrm>
          <a:prstGeom prst="rect">
            <a:avLst/>
          </a:prstGeom>
        </p:spPr>
      </p:pic>
      <p:sp>
        <p:nvSpPr>
          <p:cNvPr id="2" name="Заголовок 1">
            <a:extLst>
              <a:ext uri="{FF2B5EF4-FFF2-40B4-BE49-F238E27FC236}">
                <a16:creationId xmlns="" xmlns:a16="http://schemas.microsoft.com/office/drawing/2014/main" id="{5CBEA8BC-FAE3-949B-4896-950D18C97189}"/>
              </a:ext>
            </a:extLst>
          </p:cNvPr>
          <p:cNvSpPr>
            <a:spLocks noGrp="1"/>
          </p:cNvSpPr>
          <p:nvPr>
            <p:ph type="ctrTitle"/>
          </p:nvPr>
        </p:nvSpPr>
        <p:spPr>
          <a:xfrm>
            <a:off x="459512" y="3125496"/>
            <a:ext cx="6382327" cy="2387600"/>
          </a:xfrm>
        </p:spPr>
        <p:txBody>
          <a:bodyPr anchor="ctr" anchorCtr="0">
            <a:normAutofit/>
          </a:bodyPr>
          <a:lstStyle>
            <a:lvl1pPr algn="l">
              <a:defRPr sz="7200" b="1">
                <a:solidFill>
                  <a:schemeClr val="bg1"/>
                </a:solidFill>
              </a:defRPr>
            </a:lvl1pPr>
          </a:lstStyle>
          <a:p>
            <a:r>
              <a:rPr lang="ru-RU" dirty="0"/>
              <a:t>Образец заголовка</a:t>
            </a:r>
            <a:endParaRPr lang="aa-ET" dirty="0"/>
          </a:p>
        </p:txBody>
      </p:sp>
      <p:sp>
        <p:nvSpPr>
          <p:cNvPr id="3" name="Подзаголовок 2">
            <a:extLst>
              <a:ext uri="{FF2B5EF4-FFF2-40B4-BE49-F238E27FC236}">
                <a16:creationId xmlns="" xmlns:a16="http://schemas.microsoft.com/office/drawing/2014/main" id="{FD0D9862-FC64-92D8-6F52-D304202FF589}"/>
              </a:ext>
            </a:extLst>
          </p:cNvPr>
          <p:cNvSpPr>
            <a:spLocks noGrp="1"/>
          </p:cNvSpPr>
          <p:nvPr>
            <p:ph type="subTitle" idx="1"/>
          </p:nvPr>
        </p:nvSpPr>
        <p:spPr>
          <a:xfrm>
            <a:off x="459512" y="5550911"/>
            <a:ext cx="6382327" cy="508144"/>
          </a:xfrm>
        </p:spPr>
        <p:txBody>
          <a:bodyPr anchor="ctr" anchorCtr="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endParaRPr lang="aa-ET" dirty="0"/>
          </a:p>
        </p:txBody>
      </p:sp>
      <p:sp>
        <p:nvSpPr>
          <p:cNvPr id="4" name="Дата 3">
            <a:extLst>
              <a:ext uri="{FF2B5EF4-FFF2-40B4-BE49-F238E27FC236}">
                <a16:creationId xmlns="" xmlns:a16="http://schemas.microsoft.com/office/drawing/2014/main" id="{D582F3B3-A49B-CF2F-0089-BDFB1F8B4339}"/>
              </a:ext>
            </a:extLst>
          </p:cNvPr>
          <p:cNvSpPr>
            <a:spLocks noGrp="1"/>
          </p:cNvSpPr>
          <p:nvPr>
            <p:ph type="dt" sz="half" idx="10"/>
          </p:nvPr>
        </p:nvSpPr>
        <p:spPr/>
        <p:txBody>
          <a:bodyPr/>
          <a:lstStyle/>
          <a:p>
            <a:fld id="{5827F377-4687-4EF6-AD5C-2A4A06E916F1}" type="datetimeFigureOut">
              <a:rPr lang="aa-ET" smtClean="0"/>
              <a:t>02/04/2026</a:t>
            </a:fld>
            <a:endParaRPr lang="aa-ET"/>
          </a:p>
        </p:txBody>
      </p:sp>
      <p:sp>
        <p:nvSpPr>
          <p:cNvPr id="5" name="Нижний колонтитул 4">
            <a:extLst>
              <a:ext uri="{FF2B5EF4-FFF2-40B4-BE49-F238E27FC236}">
                <a16:creationId xmlns="" xmlns:a16="http://schemas.microsoft.com/office/drawing/2014/main" id="{EDA6EB19-5A8A-3C9C-C5AA-0F986B0AB795}"/>
              </a:ext>
            </a:extLst>
          </p:cNvPr>
          <p:cNvSpPr>
            <a:spLocks noGrp="1"/>
          </p:cNvSpPr>
          <p:nvPr>
            <p:ph type="ftr" sz="quarter" idx="11"/>
          </p:nvPr>
        </p:nvSpPr>
        <p:spPr/>
        <p:txBody>
          <a:bodyPr/>
          <a:lstStyle/>
          <a:p>
            <a:endParaRPr lang="aa-ET"/>
          </a:p>
        </p:txBody>
      </p:sp>
      <p:sp>
        <p:nvSpPr>
          <p:cNvPr id="6" name="Номер слайда 5">
            <a:extLst>
              <a:ext uri="{FF2B5EF4-FFF2-40B4-BE49-F238E27FC236}">
                <a16:creationId xmlns="" xmlns:a16="http://schemas.microsoft.com/office/drawing/2014/main" id="{CD4EFF3E-926C-C5CC-ABF9-346574F70DAE}"/>
              </a:ext>
            </a:extLst>
          </p:cNvPr>
          <p:cNvSpPr>
            <a:spLocks noGrp="1"/>
          </p:cNvSpPr>
          <p:nvPr>
            <p:ph type="sldNum" sz="quarter" idx="12"/>
          </p:nvPr>
        </p:nvSpPr>
        <p:spPr/>
        <p:txBody>
          <a:bodyPr/>
          <a:lstStyle/>
          <a:p>
            <a:fld id="{80D717AC-EE8B-4A9A-A3AD-AF16B7CB9D5F}" type="slidenum">
              <a:rPr lang="aa-ET" smtClean="0"/>
              <a:t>‹#›</a:t>
            </a:fld>
            <a:endParaRPr lang="aa-ET"/>
          </a:p>
        </p:txBody>
      </p:sp>
    </p:spTree>
    <p:extLst>
      <p:ext uri="{BB962C8B-B14F-4D97-AF65-F5344CB8AC3E}">
        <p14:creationId xmlns:p14="http://schemas.microsoft.com/office/powerpoint/2010/main" val="2962074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C6C376D-4F84-6408-1015-E67E733C2FF7}"/>
              </a:ext>
            </a:extLst>
          </p:cNvPr>
          <p:cNvSpPr>
            <a:spLocks noGrp="1"/>
          </p:cNvSpPr>
          <p:nvPr>
            <p:ph type="title"/>
          </p:nvPr>
        </p:nvSpPr>
        <p:spPr/>
        <p:txBody>
          <a:bodyPr/>
          <a:lstStyle/>
          <a:p>
            <a:r>
              <a:rPr lang="ru-RU"/>
              <a:t>Образец заголовка</a:t>
            </a:r>
            <a:endParaRPr lang="aa-ET"/>
          </a:p>
        </p:txBody>
      </p:sp>
      <p:sp>
        <p:nvSpPr>
          <p:cNvPr id="3" name="Вертикальный текст 2">
            <a:extLst>
              <a:ext uri="{FF2B5EF4-FFF2-40B4-BE49-F238E27FC236}">
                <a16:creationId xmlns="" xmlns:a16="http://schemas.microsoft.com/office/drawing/2014/main" id="{FB88CFE0-125F-C1A0-F988-0F6F6D10C76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4" name="Дата 3">
            <a:extLst>
              <a:ext uri="{FF2B5EF4-FFF2-40B4-BE49-F238E27FC236}">
                <a16:creationId xmlns="" xmlns:a16="http://schemas.microsoft.com/office/drawing/2014/main" id="{FABF9B8C-E73E-CB03-06AA-0D57ACE861A8}"/>
              </a:ext>
            </a:extLst>
          </p:cNvPr>
          <p:cNvSpPr>
            <a:spLocks noGrp="1"/>
          </p:cNvSpPr>
          <p:nvPr>
            <p:ph type="dt" sz="half" idx="10"/>
          </p:nvPr>
        </p:nvSpPr>
        <p:spPr/>
        <p:txBody>
          <a:bodyPr/>
          <a:lstStyle/>
          <a:p>
            <a:fld id="{5827F377-4687-4EF6-AD5C-2A4A06E916F1}" type="datetimeFigureOut">
              <a:rPr lang="aa-ET" smtClean="0"/>
              <a:t>02/04/2026</a:t>
            </a:fld>
            <a:endParaRPr lang="aa-ET"/>
          </a:p>
        </p:txBody>
      </p:sp>
      <p:sp>
        <p:nvSpPr>
          <p:cNvPr id="5" name="Нижний колонтитул 4">
            <a:extLst>
              <a:ext uri="{FF2B5EF4-FFF2-40B4-BE49-F238E27FC236}">
                <a16:creationId xmlns="" xmlns:a16="http://schemas.microsoft.com/office/drawing/2014/main" id="{A701C7A5-6A79-4071-98DE-BA9DE93056EB}"/>
              </a:ext>
            </a:extLst>
          </p:cNvPr>
          <p:cNvSpPr>
            <a:spLocks noGrp="1"/>
          </p:cNvSpPr>
          <p:nvPr>
            <p:ph type="ftr" sz="quarter" idx="11"/>
          </p:nvPr>
        </p:nvSpPr>
        <p:spPr/>
        <p:txBody>
          <a:bodyPr/>
          <a:lstStyle/>
          <a:p>
            <a:endParaRPr lang="aa-ET"/>
          </a:p>
        </p:txBody>
      </p:sp>
      <p:sp>
        <p:nvSpPr>
          <p:cNvPr id="6" name="Номер слайда 5">
            <a:extLst>
              <a:ext uri="{FF2B5EF4-FFF2-40B4-BE49-F238E27FC236}">
                <a16:creationId xmlns="" xmlns:a16="http://schemas.microsoft.com/office/drawing/2014/main" id="{055BA25D-56AE-D10E-F3DE-A31B7A53A20C}"/>
              </a:ext>
            </a:extLst>
          </p:cNvPr>
          <p:cNvSpPr>
            <a:spLocks noGrp="1"/>
          </p:cNvSpPr>
          <p:nvPr>
            <p:ph type="sldNum" sz="quarter" idx="12"/>
          </p:nvPr>
        </p:nvSpPr>
        <p:spPr/>
        <p:txBody>
          <a:bodyPr/>
          <a:lstStyle/>
          <a:p>
            <a:fld id="{80D717AC-EE8B-4A9A-A3AD-AF16B7CB9D5F}" type="slidenum">
              <a:rPr lang="aa-ET" smtClean="0"/>
              <a:t>‹#›</a:t>
            </a:fld>
            <a:endParaRPr lang="aa-ET"/>
          </a:p>
        </p:txBody>
      </p:sp>
    </p:spTree>
    <p:extLst>
      <p:ext uri="{BB962C8B-B14F-4D97-AF65-F5344CB8AC3E}">
        <p14:creationId xmlns:p14="http://schemas.microsoft.com/office/powerpoint/2010/main" val="179165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DCA60758-D520-82A0-E639-68E6FEBF3FEC}"/>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aa-ET"/>
          </a:p>
        </p:txBody>
      </p:sp>
      <p:sp>
        <p:nvSpPr>
          <p:cNvPr id="3" name="Вертикальный текст 2">
            <a:extLst>
              <a:ext uri="{FF2B5EF4-FFF2-40B4-BE49-F238E27FC236}">
                <a16:creationId xmlns="" xmlns:a16="http://schemas.microsoft.com/office/drawing/2014/main" id="{48800CA2-9A8E-B4DB-5EC7-DC6E6DB70B2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4" name="Дата 3">
            <a:extLst>
              <a:ext uri="{FF2B5EF4-FFF2-40B4-BE49-F238E27FC236}">
                <a16:creationId xmlns="" xmlns:a16="http://schemas.microsoft.com/office/drawing/2014/main" id="{7C864EBD-1499-ADE7-D58E-E70811828373}"/>
              </a:ext>
            </a:extLst>
          </p:cNvPr>
          <p:cNvSpPr>
            <a:spLocks noGrp="1"/>
          </p:cNvSpPr>
          <p:nvPr>
            <p:ph type="dt" sz="half" idx="10"/>
          </p:nvPr>
        </p:nvSpPr>
        <p:spPr/>
        <p:txBody>
          <a:bodyPr/>
          <a:lstStyle/>
          <a:p>
            <a:fld id="{5827F377-4687-4EF6-AD5C-2A4A06E916F1}" type="datetimeFigureOut">
              <a:rPr lang="aa-ET" smtClean="0"/>
              <a:t>02/04/2026</a:t>
            </a:fld>
            <a:endParaRPr lang="aa-ET"/>
          </a:p>
        </p:txBody>
      </p:sp>
      <p:sp>
        <p:nvSpPr>
          <p:cNvPr id="5" name="Нижний колонтитул 4">
            <a:extLst>
              <a:ext uri="{FF2B5EF4-FFF2-40B4-BE49-F238E27FC236}">
                <a16:creationId xmlns="" xmlns:a16="http://schemas.microsoft.com/office/drawing/2014/main" id="{2CB0E0AD-D23D-CF24-8745-7663C7168AFA}"/>
              </a:ext>
            </a:extLst>
          </p:cNvPr>
          <p:cNvSpPr>
            <a:spLocks noGrp="1"/>
          </p:cNvSpPr>
          <p:nvPr>
            <p:ph type="ftr" sz="quarter" idx="11"/>
          </p:nvPr>
        </p:nvSpPr>
        <p:spPr/>
        <p:txBody>
          <a:bodyPr/>
          <a:lstStyle/>
          <a:p>
            <a:endParaRPr lang="aa-ET"/>
          </a:p>
        </p:txBody>
      </p:sp>
      <p:sp>
        <p:nvSpPr>
          <p:cNvPr id="6" name="Номер слайда 5">
            <a:extLst>
              <a:ext uri="{FF2B5EF4-FFF2-40B4-BE49-F238E27FC236}">
                <a16:creationId xmlns="" xmlns:a16="http://schemas.microsoft.com/office/drawing/2014/main" id="{9C07D0C5-2D7E-9CE5-030C-5CA4F96DB987}"/>
              </a:ext>
            </a:extLst>
          </p:cNvPr>
          <p:cNvSpPr>
            <a:spLocks noGrp="1"/>
          </p:cNvSpPr>
          <p:nvPr>
            <p:ph type="sldNum" sz="quarter" idx="12"/>
          </p:nvPr>
        </p:nvSpPr>
        <p:spPr/>
        <p:txBody>
          <a:bodyPr/>
          <a:lstStyle/>
          <a:p>
            <a:fld id="{80D717AC-EE8B-4A9A-A3AD-AF16B7CB9D5F}" type="slidenum">
              <a:rPr lang="aa-ET" smtClean="0"/>
              <a:t>‹#›</a:t>
            </a:fld>
            <a:endParaRPr lang="aa-ET"/>
          </a:p>
        </p:txBody>
      </p:sp>
    </p:spTree>
    <p:extLst>
      <p:ext uri="{BB962C8B-B14F-4D97-AF65-F5344CB8AC3E}">
        <p14:creationId xmlns:p14="http://schemas.microsoft.com/office/powerpoint/2010/main" val="766471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978C284-3D8F-B439-42A3-2F48E3E87DAC}"/>
              </a:ext>
            </a:extLst>
          </p:cNvPr>
          <p:cNvSpPr>
            <a:spLocks noGrp="1"/>
          </p:cNvSpPr>
          <p:nvPr>
            <p:ph type="title"/>
          </p:nvPr>
        </p:nvSpPr>
        <p:spPr/>
        <p:txBody>
          <a:bodyPr/>
          <a:lstStyle/>
          <a:p>
            <a:r>
              <a:rPr lang="ru-RU"/>
              <a:t>Образец заголовка</a:t>
            </a:r>
            <a:endParaRPr lang="aa-ET"/>
          </a:p>
        </p:txBody>
      </p:sp>
      <p:sp>
        <p:nvSpPr>
          <p:cNvPr id="3" name="Объект 2">
            <a:extLst>
              <a:ext uri="{FF2B5EF4-FFF2-40B4-BE49-F238E27FC236}">
                <a16:creationId xmlns="" xmlns:a16="http://schemas.microsoft.com/office/drawing/2014/main" id="{70D8085F-4210-385B-C9CA-352E89EE92F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4" name="Дата 3">
            <a:extLst>
              <a:ext uri="{FF2B5EF4-FFF2-40B4-BE49-F238E27FC236}">
                <a16:creationId xmlns="" xmlns:a16="http://schemas.microsoft.com/office/drawing/2014/main" id="{DC0A8200-A634-D481-8CE8-A9CE0925398B}"/>
              </a:ext>
            </a:extLst>
          </p:cNvPr>
          <p:cNvSpPr>
            <a:spLocks noGrp="1"/>
          </p:cNvSpPr>
          <p:nvPr>
            <p:ph type="dt" sz="half" idx="10"/>
          </p:nvPr>
        </p:nvSpPr>
        <p:spPr/>
        <p:txBody>
          <a:bodyPr/>
          <a:lstStyle/>
          <a:p>
            <a:fld id="{5827F377-4687-4EF6-AD5C-2A4A06E916F1}" type="datetimeFigureOut">
              <a:rPr lang="aa-ET" smtClean="0"/>
              <a:t>02/04/2026</a:t>
            </a:fld>
            <a:endParaRPr lang="aa-ET"/>
          </a:p>
        </p:txBody>
      </p:sp>
      <p:sp>
        <p:nvSpPr>
          <p:cNvPr id="5" name="Нижний колонтитул 4">
            <a:extLst>
              <a:ext uri="{FF2B5EF4-FFF2-40B4-BE49-F238E27FC236}">
                <a16:creationId xmlns="" xmlns:a16="http://schemas.microsoft.com/office/drawing/2014/main" id="{89E2FAE8-89D7-65F8-AE91-83E18BF2747B}"/>
              </a:ext>
            </a:extLst>
          </p:cNvPr>
          <p:cNvSpPr>
            <a:spLocks noGrp="1"/>
          </p:cNvSpPr>
          <p:nvPr>
            <p:ph type="ftr" sz="quarter" idx="11"/>
          </p:nvPr>
        </p:nvSpPr>
        <p:spPr/>
        <p:txBody>
          <a:bodyPr/>
          <a:lstStyle/>
          <a:p>
            <a:endParaRPr lang="aa-ET"/>
          </a:p>
        </p:txBody>
      </p:sp>
      <p:sp>
        <p:nvSpPr>
          <p:cNvPr id="6" name="Номер слайда 5">
            <a:extLst>
              <a:ext uri="{FF2B5EF4-FFF2-40B4-BE49-F238E27FC236}">
                <a16:creationId xmlns="" xmlns:a16="http://schemas.microsoft.com/office/drawing/2014/main" id="{34FF589E-7330-CE40-C25C-DE2F5CCEF5A3}"/>
              </a:ext>
            </a:extLst>
          </p:cNvPr>
          <p:cNvSpPr>
            <a:spLocks noGrp="1"/>
          </p:cNvSpPr>
          <p:nvPr>
            <p:ph type="sldNum" sz="quarter" idx="12"/>
          </p:nvPr>
        </p:nvSpPr>
        <p:spPr/>
        <p:txBody>
          <a:bodyPr/>
          <a:lstStyle/>
          <a:p>
            <a:fld id="{80D717AC-EE8B-4A9A-A3AD-AF16B7CB9D5F}" type="slidenum">
              <a:rPr lang="aa-ET" smtClean="0"/>
              <a:t>‹#›</a:t>
            </a:fld>
            <a:endParaRPr lang="aa-ET"/>
          </a:p>
        </p:txBody>
      </p:sp>
    </p:spTree>
    <p:extLst>
      <p:ext uri="{BB962C8B-B14F-4D97-AF65-F5344CB8AC3E}">
        <p14:creationId xmlns:p14="http://schemas.microsoft.com/office/powerpoint/2010/main" val="406829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34F5343-03C2-1CCD-958A-834D79A1D16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aa-ET"/>
          </a:p>
        </p:txBody>
      </p:sp>
      <p:sp>
        <p:nvSpPr>
          <p:cNvPr id="3" name="Текст 2">
            <a:extLst>
              <a:ext uri="{FF2B5EF4-FFF2-40B4-BE49-F238E27FC236}">
                <a16:creationId xmlns="" xmlns:a16="http://schemas.microsoft.com/office/drawing/2014/main" id="{BE2528C5-8F6B-DB59-869B-7222C55707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AFCB1503-C572-A3A0-FBA1-67026F57932B}"/>
              </a:ext>
            </a:extLst>
          </p:cNvPr>
          <p:cNvSpPr>
            <a:spLocks noGrp="1"/>
          </p:cNvSpPr>
          <p:nvPr>
            <p:ph type="dt" sz="half" idx="10"/>
          </p:nvPr>
        </p:nvSpPr>
        <p:spPr/>
        <p:txBody>
          <a:bodyPr/>
          <a:lstStyle/>
          <a:p>
            <a:fld id="{5827F377-4687-4EF6-AD5C-2A4A06E916F1}" type="datetimeFigureOut">
              <a:rPr lang="aa-ET" smtClean="0"/>
              <a:t>02/04/2026</a:t>
            </a:fld>
            <a:endParaRPr lang="aa-ET"/>
          </a:p>
        </p:txBody>
      </p:sp>
      <p:sp>
        <p:nvSpPr>
          <p:cNvPr id="5" name="Нижний колонтитул 4">
            <a:extLst>
              <a:ext uri="{FF2B5EF4-FFF2-40B4-BE49-F238E27FC236}">
                <a16:creationId xmlns="" xmlns:a16="http://schemas.microsoft.com/office/drawing/2014/main" id="{38031900-62ED-5DEE-1A67-45D3506A50BD}"/>
              </a:ext>
            </a:extLst>
          </p:cNvPr>
          <p:cNvSpPr>
            <a:spLocks noGrp="1"/>
          </p:cNvSpPr>
          <p:nvPr>
            <p:ph type="ftr" sz="quarter" idx="11"/>
          </p:nvPr>
        </p:nvSpPr>
        <p:spPr/>
        <p:txBody>
          <a:bodyPr/>
          <a:lstStyle/>
          <a:p>
            <a:endParaRPr lang="aa-ET"/>
          </a:p>
        </p:txBody>
      </p:sp>
      <p:sp>
        <p:nvSpPr>
          <p:cNvPr id="6" name="Номер слайда 5">
            <a:extLst>
              <a:ext uri="{FF2B5EF4-FFF2-40B4-BE49-F238E27FC236}">
                <a16:creationId xmlns="" xmlns:a16="http://schemas.microsoft.com/office/drawing/2014/main" id="{1D8D2656-7E14-D4E6-FDA9-5433FC77647A}"/>
              </a:ext>
            </a:extLst>
          </p:cNvPr>
          <p:cNvSpPr>
            <a:spLocks noGrp="1"/>
          </p:cNvSpPr>
          <p:nvPr>
            <p:ph type="sldNum" sz="quarter" idx="12"/>
          </p:nvPr>
        </p:nvSpPr>
        <p:spPr/>
        <p:txBody>
          <a:bodyPr/>
          <a:lstStyle/>
          <a:p>
            <a:fld id="{80D717AC-EE8B-4A9A-A3AD-AF16B7CB9D5F}" type="slidenum">
              <a:rPr lang="aa-ET" smtClean="0"/>
              <a:t>‹#›</a:t>
            </a:fld>
            <a:endParaRPr lang="aa-ET"/>
          </a:p>
        </p:txBody>
      </p:sp>
    </p:spTree>
    <p:extLst>
      <p:ext uri="{BB962C8B-B14F-4D97-AF65-F5344CB8AC3E}">
        <p14:creationId xmlns:p14="http://schemas.microsoft.com/office/powerpoint/2010/main" val="352103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D188886-3C8F-2E6F-5DA6-6C31397F42CB}"/>
              </a:ext>
            </a:extLst>
          </p:cNvPr>
          <p:cNvSpPr>
            <a:spLocks noGrp="1"/>
          </p:cNvSpPr>
          <p:nvPr>
            <p:ph type="title"/>
          </p:nvPr>
        </p:nvSpPr>
        <p:spPr/>
        <p:txBody>
          <a:bodyPr/>
          <a:lstStyle/>
          <a:p>
            <a:r>
              <a:rPr lang="ru-RU"/>
              <a:t>Образец заголовка</a:t>
            </a:r>
            <a:endParaRPr lang="aa-ET"/>
          </a:p>
        </p:txBody>
      </p:sp>
      <p:sp>
        <p:nvSpPr>
          <p:cNvPr id="3" name="Объект 2">
            <a:extLst>
              <a:ext uri="{FF2B5EF4-FFF2-40B4-BE49-F238E27FC236}">
                <a16:creationId xmlns="" xmlns:a16="http://schemas.microsoft.com/office/drawing/2014/main" id="{3333AB51-AF34-38A4-3A3A-26B545C40FF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4" name="Объект 3">
            <a:extLst>
              <a:ext uri="{FF2B5EF4-FFF2-40B4-BE49-F238E27FC236}">
                <a16:creationId xmlns="" xmlns:a16="http://schemas.microsoft.com/office/drawing/2014/main" id="{81D1CA73-94D5-BDED-038B-2F8436DEAF6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5" name="Дата 4">
            <a:extLst>
              <a:ext uri="{FF2B5EF4-FFF2-40B4-BE49-F238E27FC236}">
                <a16:creationId xmlns="" xmlns:a16="http://schemas.microsoft.com/office/drawing/2014/main" id="{D3E61559-85D6-AE5C-468E-9190783018CC}"/>
              </a:ext>
            </a:extLst>
          </p:cNvPr>
          <p:cNvSpPr>
            <a:spLocks noGrp="1"/>
          </p:cNvSpPr>
          <p:nvPr>
            <p:ph type="dt" sz="half" idx="10"/>
          </p:nvPr>
        </p:nvSpPr>
        <p:spPr/>
        <p:txBody>
          <a:bodyPr/>
          <a:lstStyle/>
          <a:p>
            <a:fld id="{5827F377-4687-4EF6-AD5C-2A4A06E916F1}" type="datetimeFigureOut">
              <a:rPr lang="aa-ET" smtClean="0"/>
              <a:t>02/04/2026</a:t>
            </a:fld>
            <a:endParaRPr lang="aa-ET"/>
          </a:p>
        </p:txBody>
      </p:sp>
      <p:sp>
        <p:nvSpPr>
          <p:cNvPr id="6" name="Нижний колонтитул 5">
            <a:extLst>
              <a:ext uri="{FF2B5EF4-FFF2-40B4-BE49-F238E27FC236}">
                <a16:creationId xmlns="" xmlns:a16="http://schemas.microsoft.com/office/drawing/2014/main" id="{83A87FD7-903F-6920-DD5E-A8EB58D72FEB}"/>
              </a:ext>
            </a:extLst>
          </p:cNvPr>
          <p:cNvSpPr>
            <a:spLocks noGrp="1"/>
          </p:cNvSpPr>
          <p:nvPr>
            <p:ph type="ftr" sz="quarter" idx="11"/>
          </p:nvPr>
        </p:nvSpPr>
        <p:spPr/>
        <p:txBody>
          <a:bodyPr/>
          <a:lstStyle/>
          <a:p>
            <a:endParaRPr lang="aa-ET"/>
          </a:p>
        </p:txBody>
      </p:sp>
      <p:sp>
        <p:nvSpPr>
          <p:cNvPr id="7" name="Номер слайда 6">
            <a:extLst>
              <a:ext uri="{FF2B5EF4-FFF2-40B4-BE49-F238E27FC236}">
                <a16:creationId xmlns="" xmlns:a16="http://schemas.microsoft.com/office/drawing/2014/main" id="{A6F19C1F-BFF6-E3D3-E2D3-C1DBEE92ACF3}"/>
              </a:ext>
            </a:extLst>
          </p:cNvPr>
          <p:cNvSpPr>
            <a:spLocks noGrp="1"/>
          </p:cNvSpPr>
          <p:nvPr>
            <p:ph type="sldNum" sz="quarter" idx="12"/>
          </p:nvPr>
        </p:nvSpPr>
        <p:spPr/>
        <p:txBody>
          <a:bodyPr/>
          <a:lstStyle/>
          <a:p>
            <a:fld id="{80D717AC-EE8B-4A9A-A3AD-AF16B7CB9D5F}" type="slidenum">
              <a:rPr lang="aa-ET" smtClean="0"/>
              <a:t>‹#›</a:t>
            </a:fld>
            <a:endParaRPr lang="aa-ET"/>
          </a:p>
        </p:txBody>
      </p:sp>
    </p:spTree>
    <p:extLst>
      <p:ext uri="{BB962C8B-B14F-4D97-AF65-F5344CB8AC3E}">
        <p14:creationId xmlns:p14="http://schemas.microsoft.com/office/powerpoint/2010/main" val="255419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27DC32B-E221-0EF4-EFA9-BB48956E8491}"/>
              </a:ext>
            </a:extLst>
          </p:cNvPr>
          <p:cNvSpPr>
            <a:spLocks noGrp="1"/>
          </p:cNvSpPr>
          <p:nvPr>
            <p:ph type="title"/>
          </p:nvPr>
        </p:nvSpPr>
        <p:spPr>
          <a:xfrm>
            <a:off x="839788" y="365125"/>
            <a:ext cx="10515600" cy="1325563"/>
          </a:xfrm>
        </p:spPr>
        <p:txBody>
          <a:bodyPr/>
          <a:lstStyle/>
          <a:p>
            <a:r>
              <a:rPr lang="ru-RU"/>
              <a:t>Образец заголовка</a:t>
            </a:r>
            <a:endParaRPr lang="aa-ET"/>
          </a:p>
        </p:txBody>
      </p:sp>
      <p:sp>
        <p:nvSpPr>
          <p:cNvPr id="3" name="Текст 2">
            <a:extLst>
              <a:ext uri="{FF2B5EF4-FFF2-40B4-BE49-F238E27FC236}">
                <a16:creationId xmlns="" xmlns:a16="http://schemas.microsoft.com/office/drawing/2014/main" id="{FF843D0A-106E-D344-9743-4327749593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85AC56EB-0DCC-E3DC-4A18-12DD0B07BD9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5" name="Текст 4">
            <a:extLst>
              <a:ext uri="{FF2B5EF4-FFF2-40B4-BE49-F238E27FC236}">
                <a16:creationId xmlns="" xmlns:a16="http://schemas.microsoft.com/office/drawing/2014/main" id="{32A3B4CA-2F74-E01C-7A7B-A7F073922B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57D161FA-D95F-B587-D956-C1F64E206ED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7" name="Дата 6">
            <a:extLst>
              <a:ext uri="{FF2B5EF4-FFF2-40B4-BE49-F238E27FC236}">
                <a16:creationId xmlns="" xmlns:a16="http://schemas.microsoft.com/office/drawing/2014/main" id="{52D82FC9-C450-C6D3-41BD-42A84E6407E2}"/>
              </a:ext>
            </a:extLst>
          </p:cNvPr>
          <p:cNvSpPr>
            <a:spLocks noGrp="1"/>
          </p:cNvSpPr>
          <p:nvPr>
            <p:ph type="dt" sz="half" idx="10"/>
          </p:nvPr>
        </p:nvSpPr>
        <p:spPr/>
        <p:txBody>
          <a:bodyPr/>
          <a:lstStyle/>
          <a:p>
            <a:fld id="{5827F377-4687-4EF6-AD5C-2A4A06E916F1}" type="datetimeFigureOut">
              <a:rPr lang="aa-ET" smtClean="0"/>
              <a:t>02/04/2026</a:t>
            </a:fld>
            <a:endParaRPr lang="aa-ET"/>
          </a:p>
        </p:txBody>
      </p:sp>
      <p:sp>
        <p:nvSpPr>
          <p:cNvPr id="8" name="Нижний колонтитул 7">
            <a:extLst>
              <a:ext uri="{FF2B5EF4-FFF2-40B4-BE49-F238E27FC236}">
                <a16:creationId xmlns="" xmlns:a16="http://schemas.microsoft.com/office/drawing/2014/main" id="{3A69154C-A1F9-9615-25E8-55E7B372598A}"/>
              </a:ext>
            </a:extLst>
          </p:cNvPr>
          <p:cNvSpPr>
            <a:spLocks noGrp="1"/>
          </p:cNvSpPr>
          <p:nvPr>
            <p:ph type="ftr" sz="quarter" idx="11"/>
          </p:nvPr>
        </p:nvSpPr>
        <p:spPr/>
        <p:txBody>
          <a:bodyPr/>
          <a:lstStyle/>
          <a:p>
            <a:endParaRPr lang="aa-ET"/>
          </a:p>
        </p:txBody>
      </p:sp>
      <p:sp>
        <p:nvSpPr>
          <p:cNvPr id="9" name="Номер слайда 8">
            <a:extLst>
              <a:ext uri="{FF2B5EF4-FFF2-40B4-BE49-F238E27FC236}">
                <a16:creationId xmlns="" xmlns:a16="http://schemas.microsoft.com/office/drawing/2014/main" id="{97ED6D0B-A792-913A-D7AB-E7F723F6366A}"/>
              </a:ext>
            </a:extLst>
          </p:cNvPr>
          <p:cNvSpPr>
            <a:spLocks noGrp="1"/>
          </p:cNvSpPr>
          <p:nvPr>
            <p:ph type="sldNum" sz="quarter" idx="12"/>
          </p:nvPr>
        </p:nvSpPr>
        <p:spPr/>
        <p:txBody>
          <a:bodyPr/>
          <a:lstStyle/>
          <a:p>
            <a:fld id="{80D717AC-EE8B-4A9A-A3AD-AF16B7CB9D5F}" type="slidenum">
              <a:rPr lang="aa-ET" smtClean="0"/>
              <a:t>‹#›</a:t>
            </a:fld>
            <a:endParaRPr lang="aa-ET"/>
          </a:p>
        </p:txBody>
      </p:sp>
    </p:spTree>
    <p:extLst>
      <p:ext uri="{BB962C8B-B14F-4D97-AF65-F5344CB8AC3E}">
        <p14:creationId xmlns:p14="http://schemas.microsoft.com/office/powerpoint/2010/main" val="33137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7A7A0F3-C8A2-8D7C-CB17-4B40DD175307}"/>
              </a:ext>
            </a:extLst>
          </p:cNvPr>
          <p:cNvSpPr>
            <a:spLocks noGrp="1"/>
          </p:cNvSpPr>
          <p:nvPr>
            <p:ph type="title"/>
          </p:nvPr>
        </p:nvSpPr>
        <p:spPr/>
        <p:txBody>
          <a:bodyPr/>
          <a:lstStyle/>
          <a:p>
            <a:r>
              <a:rPr lang="ru-RU"/>
              <a:t>Образец заголовка</a:t>
            </a:r>
            <a:endParaRPr lang="aa-ET"/>
          </a:p>
        </p:txBody>
      </p:sp>
      <p:sp>
        <p:nvSpPr>
          <p:cNvPr id="3" name="Дата 2">
            <a:extLst>
              <a:ext uri="{FF2B5EF4-FFF2-40B4-BE49-F238E27FC236}">
                <a16:creationId xmlns="" xmlns:a16="http://schemas.microsoft.com/office/drawing/2014/main" id="{5B13B679-B154-1C35-04B9-87192D3FCF99}"/>
              </a:ext>
            </a:extLst>
          </p:cNvPr>
          <p:cNvSpPr>
            <a:spLocks noGrp="1"/>
          </p:cNvSpPr>
          <p:nvPr>
            <p:ph type="dt" sz="half" idx="10"/>
          </p:nvPr>
        </p:nvSpPr>
        <p:spPr/>
        <p:txBody>
          <a:bodyPr/>
          <a:lstStyle/>
          <a:p>
            <a:fld id="{5827F377-4687-4EF6-AD5C-2A4A06E916F1}" type="datetimeFigureOut">
              <a:rPr lang="aa-ET" smtClean="0"/>
              <a:t>02/04/2026</a:t>
            </a:fld>
            <a:endParaRPr lang="aa-ET"/>
          </a:p>
        </p:txBody>
      </p:sp>
      <p:sp>
        <p:nvSpPr>
          <p:cNvPr id="4" name="Нижний колонтитул 3">
            <a:extLst>
              <a:ext uri="{FF2B5EF4-FFF2-40B4-BE49-F238E27FC236}">
                <a16:creationId xmlns="" xmlns:a16="http://schemas.microsoft.com/office/drawing/2014/main" id="{803904D9-D9A7-F6A5-71C0-DB6E5387E33A}"/>
              </a:ext>
            </a:extLst>
          </p:cNvPr>
          <p:cNvSpPr>
            <a:spLocks noGrp="1"/>
          </p:cNvSpPr>
          <p:nvPr>
            <p:ph type="ftr" sz="quarter" idx="11"/>
          </p:nvPr>
        </p:nvSpPr>
        <p:spPr/>
        <p:txBody>
          <a:bodyPr/>
          <a:lstStyle/>
          <a:p>
            <a:endParaRPr lang="aa-ET"/>
          </a:p>
        </p:txBody>
      </p:sp>
      <p:sp>
        <p:nvSpPr>
          <p:cNvPr id="5" name="Номер слайда 4">
            <a:extLst>
              <a:ext uri="{FF2B5EF4-FFF2-40B4-BE49-F238E27FC236}">
                <a16:creationId xmlns="" xmlns:a16="http://schemas.microsoft.com/office/drawing/2014/main" id="{67728B8A-4E19-2F4D-8F6A-7BB232F67BCF}"/>
              </a:ext>
            </a:extLst>
          </p:cNvPr>
          <p:cNvSpPr>
            <a:spLocks noGrp="1"/>
          </p:cNvSpPr>
          <p:nvPr>
            <p:ph type="sldNum" sz="quarter" idx="12"/>
          </p:nvPr>
        </p:nvSpPr>
        <p:spPr/>
        <p:txBody>
          <a:bodyPr/>
          <a:lstStyle/>
          <a:p>
            <a:fld id="{80D717AC-EE8B-4A9A-A3AD-AF16B7CB9D5F}" type="slidenum">
              <a:rPr lang="aa-ET" smtClean="0"/>
              <a:t>‹#›</a:t>
            </a:fld>
            <a:endParaRPr lang="aa-ET"/>
          </a:p>
        </p:txBody>
      </p:sp>
    </p:spTree>
    <p:extLst>
      <p:ext uri="{BB962C8B-B14F-4D97-AF65-F5344CB8AC3E}">
        <p14:creationId xmlns:p14="http://schemas.microsoft.com/office/powerpoint/2010/main" val="4214375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5C99AB24-E7D3-8A1D-424C-C187C699C0DD}"/>
              </a:ext>
            </a:extLst>
          </p:cNvPr>
          <p:cNvSpPr>
            <a:spLocks noGrp="1"/>
          </p:cNvSpPr>
          <p:nvPr>
            <p:ph type="dt" sz="half" idx="10"/>
          </p:nvPr>
        </p:nvSpPr>
        <p:spPr/>
        <p:txBody>
          <a:bodyPr/>
          <a:lstStyle/>
          <a:p>
            <a:fld id="{5827F377-4687-4EF6-AD5C-2A4A06E916F1}" type="datetimeFigureOut">
              <a:rPr lang="aa-ET" smtClean="0"/>
              <a:t>02/04/2026</a:t>
            </a:fld>
            <a:endParaRPr lang="aa-ET"/>
          </a:p>
        </p:txBody>
      </p:sp>
      <p:sp>
        <p:nvSpPr>
          <p:cNvPr id="3" name="Нижний колонтитул 2">
            <a:extLst>
              <a:ext uri="{FF2B5EF4-FFF2-40B4-BE49-F238E27FC236}">
                <a16:creationId xmlns="" xmlns:a16="http://schemas.microsoft.com/office/drawing/2014/main" id="{4EE0F15B-6117-3B95-37A7-201DEA3D812B}"/>
              </a:ext>
            </a:extLst>
          </p:cNvPr>
          <p:cNvSpPr>
            <a:spLocks noGrp="1"/>
          </p:cNvSpPr>
          <p:nvPr>
            <p:ph type="ftr" sz="quarter" idx="11"/>
          </p:nvPr>
        </p:nvSpPr>
        <p:spPr/>
        <p:txBody>
          <a:bodyPr/>
          <a:lstStyle/>
          <a:p>
            <a:endParaRPr lang="aa-ET"/>
          </a:p>
        </p:txBody>
      </p:sp>
      <p:sp>
        <p:nvSpPr>
          <p:cNvPr id="4" name="Номер слайда 3">
            <a:extLst>
              <a:ext uri="{FF2B5EF4-FFF2-40B4-BE49-F238E27FC236}">
                <a16:creationId xmlns="" xmlns:a16="http://schemas.microsoft.com/office/drawing/2014/main" id="{476DFCBF-4D66-B45E-E7D0-4C3C85A02CFB}"/>
              </a:ext>
            </a:extLst>
          </p:cNvPr>
          <p:cNvSpPr>
            <a:spLocks noGrp="1"/>
          </p:cNvSpPr>
          <p:nvPr>
            <p:ph type="sldNum" sz="quarter" idx="12"/>
          </p:nvPr>
        </p:nvSpPr>
        <p:spPr/>
        <p:txBody>
          <a:bodyPr/>
          <a:lstStyle/>
          <a:p>
            <a:fld id="{80D717AC-EE8B-4A9A-A3AD-AF16B7CB9D5F}" type="slidenum">
              <a:rPr lang="aa-ET" smtClean="0"/>
              <a:t>‹#›</a:t>
            </a:fld>
            <a:endParaRPr lang="aa-ET"/>
          </a:p>
        </p:txBody>
      </p:sp>
    </p:spTree>
    <p:extLst>
      <p:ext uri="{BB962C8B-B14F-4D97-AF65-F5344CB8AC3E}">
        <p14:creationId xmlns:p14="http://schemas.microsoft.com/office/powerpoint/2010/main" val="788498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EC47279-EA9B-7728-8F02-3798FF86102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aa-ET"/>
          </a:p>
        </p:txBody>
      </p:sp>
      <p:sp>
        <p:nvSpPr>
          <p:cNvPr id="3" name="Объект 2">
            <a:extLst>
              <a:ext uri="{FF2B5EF4-FFF2-40B4-BE49-F238E27FC236}">
                <a16:creationId xmlns="" xmlns:a16="http://schemas.microsoft.com/office/drawing/2014/main" id="{35470F31-7923-6A64-FC3A-2E6B171E1F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4" name="Текст 3">
            <a:extLst>
              <a:ext uri="{FF2B5EF4-FFF2-40B4-BE49-F238E27FC236}">
                <a16:creationId xmlns="" xmlns:a16="http://schemas.microsoft.com/office/drawing/2014/main" id="{58D87CF9-D900-6382-5753-D879D6FBF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BA38373C-8D4C-343A-E733-A9A353E295AA}"/>
              </a:ext>
            </a:extLst>
          </p:cNvPr>
          <p:cNvSpPr>
            <a:spLocks noGrp="1"/>
          </p:cNvSpPr>
          <p:nvPr>
            <p:ph type="dt" sz="half" idx="10"/>
          </p:nvPr>
        </p:nvSpPr>
        <p:spPr/>
        <p:txBody>
          <a:bodyPr/>
          <a:lstStyle/>
          <a:p>
            <a:fld id="{5827F377-4687-4EF6-AD5C-2A4A06E916F1}" type="datetimeFigureOut">
              <a:rPr lang="aa-ET" smtClean="0"/>
              <a:t>02/04/2026</a:t>
            </a:fld>
            <a:endParaRPr lang="aa-ET"/>
          </a:p>
        </p:txBody>
      </p:sp>
      <p:sp>
        <p:nvSpPr>
          <p:cNvPr id="6" name="Нижний колонтитул 5">
            <a:extLst>
              <a:ext uri="{FF2B5EF4-FFF2-40B4-BE49-F238E27FC236}">
                <a16:creationId xmlns="" xmlns:a16="http://schemas.microsoft.com/office/drawing/2014/main" id="{97AB135A-B91A-C241-9687-FA68CF13612C}"/>
              </a:ext>
            </a:extLst>
          </p:cNvPr>
          <p:cNvSpPr>
            <a:spLocks noGrp="1"/>
          </p:cNvSpPr>
          <p:nvPr>
            <p:ph type="ftr" sz="quarter" idx="11"/>
          </p:nvPr>
        </p:nvSpPr>
        <p:spPr/>
        <p:txBody>
          <a:bodyPr/>
          <a:lstStyle/>
          <a:p>
            <a:endParaRPr lang="aa-ET"/>
          </a:p>
        </p:txBody>
      </p:sp>
      <p:sp>
        <p:nvSpPr>
          <p:cNvPr id="7" name="Номер слайда 6">
            <a:extLst>
              <a:ext uri="{FF2B5EF4-FFF2-40B4-BE49-F238E27FC236}">
                <a16:creationId xmlns="" xmlns:a16="http://schemas.microsoft.com/office/drawing/2014/main" id="{C44D654C-93D9-F46D-486E-757F02BADE01}"/>
              </a:ext>
            </a:extLst>
          </p:cNvPr>
          <p:cNvSpPr>
            <a:spLocks noGrp="1"/>
          </p:cNvSpPr>
          <p:nvPr>
            <p:ph type="sldNum" sz="quarter" idx="12"/>
          </p:nvPr>
        </p:nvSpPr>
        <p:spPr/>
        <p:txBody>
          <a:bodyPr/>
          <a:lstStyle/>
          <a:p>
            <a:fld id="{80D717AC-EE8B-4A9A-A3AD-AF16B7CB9D5F}" type="slidenum">
              <a:rPr lang="aa-ET" smtClean="0"/>
              <a:t>‹#›</a:t>
            </a:fld>
            <a:endParaRPr lang="aa-ET"/>
          </a:p>
        </p:txBody>
      </p:sp>
    </p:spTree>
    <p:extLst>
      <p:ext uri="{BB962C8B-B14F-4D97-AF65-F5344CB8AC3E}">
        <p14:creationId xmlns:p14="http://schemas.microsoft.com/office/powerpoint/2010/main" val="271216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F11A12D-175E-2FCE-43F5-0D768E4E41D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aa-ET"/>
          </a:p>
        </p:txBody>
      </p:sp>
      <p:sp>
        <p:nvSpPr>
          <p:cNvPr id="3" name="Рисунок 2">
            <a:extLst>
              <a:ext uri="{FF2B5EF4-FFF2-40B4-BE49-F238E27FC236}">
                <a16:creationId xmlns="" xmlns:a16="http://schemas.microsoft.com/office/drawing/2014/main" id="{38EFBBC8-7120-D19D-A262-57A6583CFD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a-ET"/>
          </a:p>
        </p:txBody>
      </p:sp>
      <p:sp>
        <p:nvSpPr>
          <p:cNvPr id="4" name="Текст 3">
            <a:extLst>
              <a:ext uri="{FF2B5EF4-FFF2-40B4-BE49-F238E27FC236}">
                <a16:creationId xmlns="" xmlns:a16="http://schemas.microsoft.com/office/drawing/2014/main" id="{DA483062-453E-556C-A80D-3ADB6F180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A10A60C1-8916-082F-F19B-225D53B23BA6}"/>
              </a:ext>
            </a:extLst>
          </p:cNvPr>
          <p:cNvSpPr>
            <a:spLocks noGrp="1"/>
          </p:cNvSpPr>
          <p:nvPr>
            <p:ph type="dt" sz="half" idx="10"/>
          </p:nvPr>
        </p:nvSpPr>
        <p:spPr/>
        <p:txBody>
          <a:bodyPr/>
          <a:lstStyle/>
          <a:p>
            <a:fld id="{5827F377-4687-4EF6-AD5C-2A4A06E916F1}" type="datetimeFigureOut">
              <a:rPr lang="aa-ET" smtClean="0"/>
              <a:t>02/04/2026</a:t>
            </a:fld>
            <a:endParaRPr lang="aa-ET"/>
          </a:p>
        </p:txBody>
      </p:sp>
      <p:sp>
        <p:nvSpPr>
          <p:cNvPr id="6" name="Нижний колонтитул 5">
            <a:extLst>
              <a:ext uri="{FF2B5EF4-FFF2-40B4-BE49-F238E27FC236}">
                <a16:creationId xmlns="" xmlns:a16="http://schemas.microsoft.com/office/drawing/2014/main" id="{3AD46D94-7238-7F6D-193D-0EC075769910}"/>
              </a:ext>
            </a:extLst>
          </p:cNvPr>
          <p:cNvSpPr>
            <a:spLocks noGrp="1"/>
          </p:cNvSpPr>
          <p:nvPr>
            <p:ph type="ftr" sz="quarter" idx="11"/>
          </p:nvPr>
        </p:nvSpPr>
        <p:spPr/>
        <p:txBody>
          <a:bodyPr/>
          <a:lstStyle/>
          <a:p>
            <a:endParaRPr lang="aa-ET"/>
          </a:p>
        </p:txBody>
      </p:sp>
      <p:sp>
        <p:nvSpPr>
          <p:cNvPr id="7" name="Номер слайда 6">
            <a:extLst>
              <a:ext uri="{FF2B5EF4-FFF2-40B4-BE49-F238E27FC236}">
                <a16:creationId xmlns="" xmlns:a16="http://schemas.microsoft.com/office/drawing/2014/main" id="{BFF95927-F067-7862-64F1-DD08DEFAB92F}"/>
              </a:ext>
            </a:extLst>
          </p:cNvPr>
          <p:cNvSpPr>
            <a:spLocks noGrp="1"/>
          </p:cNvSpPr>
          <p:nvPr>
            <p:ph type="sldNum" sz="quarter" idx="12"/>
          </p:nvPr>
        </p:nvSpPr>
        <p:spPr/>
        <p:txBody>
          <a:bodyPr/>
          <a:lstStyle/>
          <a:p>
            <a:fld id="{80D717AC-EE8B-4A9A-A3AD-AF16B7CB9D5F}" type="slidenum">
              <a:rPr lang="aa-ET" smtClean="0"/>
              <a:t>‹#›</a:t>
            </a:fld>
            <a:endParaRPr lang="aa-ET"/>
          </a:p>
        </p:txBody>
      </p:sp>
    </p:spTree>
    <p:extLst>
      <p:ext uri="{BB962C8B-B14F-4D97-AF65-F5344CB8AC3E}">
        <p14:creationId xmlns:p14="http://schemas.microsoft.com/office/powerpoint/2010/main" val="1393305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a:extLst>
              <a:ext uri="{FF2B5EF4-FFF2-40B4-BE49-F238E27FC236}">
                <a16:creationId xmlns="" xmlns:a16="http://schemas.microsoft.com/office/drawing/2014/main" id="{3C6FC461-3B14-6A7B-A319-9F8BD0DCAC0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66" y="0"/>
            <a:ext cx="12189867" cy="6858000"/>
          </a:xfrm>
          <a:prstGeom prst="rect">
            <a:avLst/>
          </a:prstGeom>
        </p:spPr>
      </p:pic>
      <p:sp>
        <p:nvSpPr>
          <p:cNvPr id="2" name="Заголовок 1">
            <a:extLst>
              <a:ext uri="{FF2B5EF4-FFF2-40B4-BE49-F238E27FC236}">
                <a16:creationId xmlns="" xmlns:a16="http://schemas.microsoft.com/office/drawing/2014/main" id="{CF2AF084-CC1A-182C-AB50-37398189EB64}"/>
              </a:ext>
            </a:extLst>
          </p:cNvPr>
          <p:cNvSpPr>
            <a:spLocks noGrp="1"/>
          </p:cNvSpPr>
          <p:nvPr>
            <p:ph type="title"/>
          </p:nvPr>
        </p:nvSpPr>
        <p:spPr>
          <a:xfrm>
            <a:off x="838200" y="365126"/>
            <a:ext cx="10515600" cy="410730"/>
          </a:xfrm>
          <a:prstGeom prst="rect">
            <a:avLst/>
          </a:prstGeom>
        </p:spPr>
        <p:txBody>
          <a:bodyPr vert="horz" lIns="91440" tIns="45720" rIns="91440" bIns="45720" rtlCol="0" anchor="ctr">
            <a:normAutofit/>
          </a:bodyPr>
          <a:lstStyle/>
          <a:p>
            <a:r>
              <a:rPr lang="ru-RU" dirty="0"/>
              <a:t>Образец заголовка</a:t>
            </a:r>
            <a:endParaRPr lang="aa-ET" dirty="0"/>
          </a:p>
        </p:txBody>
      </p:sp>
      <p:sp>
        <p:nvSpPr>
          <p:cNvPr id="3" name="Текст 2">
            <a:extLst>
              <a:ext uri="{FF2B5EF4-FFF2-40B4-BE49-F238E27FC236}">
                <a16:creationId xmlns="" xmlns:a16="http://schemas.microsoft.com/office/drawing/2014/main" id="{0543C42C-71FF-4F9F-630D-EE3C612236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4" name="Дата 3">
            <a:extLst>
              <a:ext uri="{FF2B5EF4-FFF2-40B4-BE49-F238E27FC236}">
                <a16:creationId xmlns="" xmlns:a16="http://schemas.microsoft.com/office/drawing/2014/main" id="{501B0643-A5D4-583B-48D3-52E5C16CB3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7F377-4687-4EF6-AD5C-2A4A06E916F1}" type="datetimeFigureOut">
              <a:rPr lang="aa-ET" smtClean="0"/>
              <a:t>02/04/2026</a:t>
            </a:fld>
            <a:endParaRPr lang="aa-ET"/>
          </a:p>
        </p:txBody>
      </p:sp>
      <p:sp>
        <p:nvSpPr>
          <p:cNvPr id="5" name="Нижний колонтитул 4">
            <a:extLst>
              <a:ext uri="{FF2B5EF4-FFF2-40B4-BE49-F238E27FC236}">
                <a16:creationId xmlns="" xmlns:a16="http://schemas.microsoft.com/office/drawing/2014/main" id="{00BFEAB8-3777-5D22-6494-0D9F25BC4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a-ET"/>
          </a:p>
        </p:txBody>
      </p:sp>
      <p:sp>
        <p:nvSpPr>
          <p:cNvPr id="6" name="Номер слайда 5">
            <a:extLst>
              <a:ext uri="{FF2B5EF4-FFF2-40B4-BE49-F238E27FC236}">
                <a16:creationId xmlns="" xmlns:a16="http://schemas.microsoft.com/office/drawing/2014/main" id="{3FD8F9DE-7B6D-B0D4-1C79-851185DA8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717AC-EE8B-4A9A-A3AD-AF16B7CB9D5F}" type="slidenum">
              <a:rPr lang="aa-ET" smtClean="0"/>
              <a:t>‹#›</a:t>
            </a:fld>
            <a:endParaRPr lang="aa-ET"/>
          </a:p>
        </p:txBody>
      </p:sp>
    </p:spTree>
    <p:extLst>
      <p:ext uri="{BB962C8B-B14F-4D97-AF65-F5344CB8AC3E}">
        <p14:creationId xmlns:p14="http://schemas.microsoft.com/office/powerpoint/2010/main" val="52283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 y="0"/>
            <a:ext cx="12191999" cy="6857999"/>
          </a:xfrm>
          <a:prstGeom prst="rect">
            <a:avLst/>
          </a:prstGeom>
          <a:effectLst>
            <a:outerShdw blurRad="50800" dist="38100" dir="2700000" algn="tl" rotWithShape="0">
              <a:prstClr val="black">
                <a:alpha val="40000"/>
              </a:prstClr>
            </a:outerShdw>
          </a:effectLst>
        </p:spPr>
      </p:pic>
      <p:sp>
        <p:nvSpPr>
          <p:cNvPr id="2" name="Заголовок 1">
            <a:extLst>
              <a:ext uri="{FF2B5EF4-FFF2-40B4-BE49-F238E27FC236}">
                <a16:creationId xmlns="" xmlns:a16="http://schemas.microsoft.com/office/drawing/2014/main" id="{6CADDD99-8BFD-BF1E-4660-6E0A36ED3695}"/>
              </a:ext>
            </a:extLst>
          </p:cNvPr>
          <p:cNvSpPr>
            <a:spLocks noGrp="1"/>
          </p:cNvSpPr>
          <p:nvPr>
            <p:ph type="ctrTitle"/>
          </p:nvPr>
        </p:nvSpPr>
        <p:spPr>
          <a:xfrm>
            <a:off x="1024867" y="420532"/>
            <a:ext cx="9456320" cy="3178074"/>
          </a:xfrm>
          <a:effectLst>
            <a:outerShdw blurRad="50800" dist="50800" dir="5400000" algn="ctr" rotWithShape="0">
              <a:srgbClr val="0070C0"/>
            </a:outerShdw>
          </a:effectLst>
        </p:spPr>
        <p:txBody>
          <a:bodyPr>
            <a:noAutofit/>
          </a:bodyPr>
          <a:lstStyle/>
          <a:p>
            <a:pPr algn="ctr"/>
            <a:r>
              <a:rPr lang="ru-RU" sz="4800" dirty="0" err="1">
                <a:latin typeface="Corbel" panose="020B0503020204020204" pitchFamily="34" charset="0"/>
              </a:rPr>
              <a:t>Праці</a:t>
            </a:r>
            <a:r>
              <a:rPr lang="ru-RU" sz="4800" dirty="0">
                <a:latin typeface="Corbel" panose="020B0503020204020204" pitchFamily="34" charset="0"/>
              </a:rPr>
              <a:t> </a:t>
            </a:r>
            <a:r>
              <a:rPr lang="ru-RU" sz="4800" dirty="0" err="1">
                <a:latin typeface="Corbel" panose="020B0503020204020204" pitchFamily="34" charset="0"/>
              </a:rPr>
              <a:t>вчених</a:t>
            </a:r>
            <a:r>
              <a:rPr lang="ru-RU" sz="4800" dirty="0">
                <a:latin typeface="Corbel" panose="020B0503020204020204" pitchFamily="34" charset="0"/>
              </a:rPr>
              <a:t/>
            </a:r>
            <a:br>
              <a:rPr lang="ru-RU" sz="4800" dirty="0">
                <a:latin typeface="Corbel" panose="020B0503020204020204" pitchFamily="34" charset="0"/>
              </a:rPr>
            </a:br>
            <a:r>
              <a:rPr lang="ru-RU" sz="4800" dirty="0">
                <a:latin typeface="Corbel" panose="020B0503020204020204" pitchFamily="34" charset="0"/>
              </a:rPr>
              <a:t> </a:t>
            </a:r>
            <a:r>
              <a:rPr lang="ru-RU" sz="4800" dirty="0" err="1">
                <a:latin typeface="Corbel" panose="020B0503020204020204" pitchFamily="34" charset="0"/>
              </a:rPr>
              <a:t>Дніпровського</a:t>
            </a:r>
            <a:r>
              <a:rPr lang="ru-RU" sz="4800" dirty="0">
                <a:latin typeface="Corbel" panose="020B0503020204020204" pitchFamily="34" charset="0"/>
              </a:rPr>
              <a:t> </a:t>
            </a:r>
            <a:br>
              <a:rPr lang="ru-RU" sz="4800" dirty="0">
                <a:latin typeface="Corbel" panose="020B0503020204020204" pitchFamily="34" charset="0"/>
              </a:rPr>
            </a:br>
            <a:r>
              <a:rPr lang="ru-RU" sz="4800" dirty="0">
                <a:latin typeface="Corbel" panose="020B0503020204020204" pitchFamily="34" charset="0"/>
              </a:rPr>
              <a:t>державного </a:t>
            </a:r>
            <a:r>
              <a:rPr lang="ru-RU" sz="4800" dirty="0" err="1">
                <a:latin typeface="Corbel" panose="020B0503020204020204" pitchFamily="34" charset="0"/>
              </a:rPr>
              <a:t>університету</a:t>
            </a:r>
            <a:r>
              <a:rPr lang="ru-RU" sz="4800" dirty="0">
                <a:latin typeface="Corbel" panose="020B0503020204020204" pitchFamily="34" charset="0"/>
              </a:rPr>
              <a:t/>
            </a:r>
            <a:br>
              <a:rPr lang="ru-RU" sz="4800" dirty="0">
                <a:latin typeface="Corbel" panose="020B0503020204020204" pitchFamily="34" charset="0"/>
              </a:rPr>
            </a:br>
            <a:r>
              <a:rPr lang="ru-RU" sz="4800" dirty="0">
                <a:latin typeface="Corbel" panose="020B0503020204020204" pitchFamily="34" charset="0"/>
              </a:rPr>
              <a:t> </a:t>
            </a:r>
            <a:r>
              <a:rPr lang="ru-RU" sz="4800" dirty="0" err="1">
                <a:latin typeface="Corbel" panose="020B0503020204020204" pitchFamily="34" charset="0"/>
              </a:rPr>
              <a:t>внутрішніх</a:t>
            </a:r>
            <a:r>
              <a:rPr lang="ru-RU" sz="4800" dirty="0">
                <a:latin typeface="Corbel" panose="020B0503020204020204" pitchFamily="34" charset="0"/>
              </a:rPr>
              <a:t> справ</a:t>
            </a:r>
            <a:endParaRPr lang="aa-ET" sz="4800" dirty="0">
              <a:latin typeface="Corbel" panose="020B0503020204020204" pitchFamily="34" charset="0"/>
            </a:endParaRPr>
          </a:p>
        </p:txBody>
      </p:sp>
      <p:sp>
        <p:nvSpPr>
          <p:cNvPr id="3" name="Подзаголовок 2">
            <a:extLst>
              <a:ext uri="{FF2B5EF4-FFF2-40B4-BE49-F238E27FC236}">
                <a16:creationId xmlns="" xmlns:a16="http://schemas.microsoft.com/office/drawing/2014/main" id="{7C0DE92B-2707-5490-ACB2-535B241BA71A}"/>
              </a:ext>
            </a:extLst>
          </p:cNvPr>
          <p:cNvSpPr>
            <a:spLocks noGrp="1"/>
          </p:cNvSpPr>
          <p:nvPr>
            <p:ph type="subTitle" idx="1"/>
          </p:nvPr>
        </p:nvSpPr>
        <p:spPr>
          <a:xfrm>
            <a:off x="373479" y="3264037"/>
            <a:ext cx="6306127" cy="1334655"/>
          </a:xfrm>
          <a:effectLst>
            <a:outerShdw blurRad="50800" dist="50800" dir="5400000" algn="ctr" rotWithShape="0">
              <a:srgbClr val="00B0F0"/>
            </a:outerShdw>
          </a:effectLst>
        </p:spPr>
        <p:txBody>
          <a:bodyPr>
            <a:normAutofit fontScale="77500" lnSpcReduction="20000"/>
          </a:bodyPr>
          <a:lstStyle/>
          <a:p>
            <a:pPr>
              <a:lnSpc>
                <a:spcPct val="150000"/>
              </a:lnSpc>
            </a:pPr>
            <a:r>
              <a:rPr lang="uk-UA" dirty="0" smtClean="0"/>
              <a:t>Нові надходження до бібліотеки</a:t>
            </a:r>
          </a:p>
          <a:p>
            <a:pPr>
              <a:lnSpc>
                <a:spcPct val="150000"/>
              </a:lnSpc>
            </a:pPr>
            <a:r>
              <a:rPr lang="uk-UA" dirty="0" smtClean="0"/>
              <a:t>Дніпровського державного університету внутрішніх справ</a:t>
            </a:r>
            <a:endParaRPr lang="uk-UA" dirty="0"/>
          </a:p>
        </p:txBody>
      </p:sp>
      <p:sp>
        <p:nvSpPr>
          <p:cNvPr id="5" name="Заголовок 1">
            <a:extLst>
              <a:ext uri="{FF2B5EF4-FFF2-40B4-BE49-F238E27FC236}">
                <a16:creationId xmlns="" xmlns:a16="http://schemas.microsoft.com/office/drawing/2014/main" id="{6CADDD99-8BFD-BF1E-4660-6E0A36ED3695}"/>
              </a:ext>
            </a:extLst>
          </p:cNvPr>
          <p:cNvSpPr txBox="1">
            <a:spLocks/>
          </p:cNvSpPr>
          <p:nvPr/>
        </p:nvSpPr>
        <p:spPr>
          <a:xfrm>
            <a:off x="6276141" y="4140474"/>
            <a:ext cx="5781367" cy="238760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7200" b="1" kern="1200">
                <a:solidFill>
                  <a:schemeClr val="bg1"/>
                </a:solidFill>
                <a:latin typeface="+mj-lt"/>
                <a:ea typeface="+mj-ea"/>
                <a:cs typeface="+mj-cs"/>
              </a:defRPr>
            </a:lvl1pPr>
          </a:lstStyle>
          <a:p>
            <a:r>
              <a:rPr lang="ru-RU" sz="4800" dirty="0" smtClean="0">
                <a:latin typeface="Corbel" panose="020B0503020204020204" pitchFamily="34" charset="0"/>
              </a:rPr>
              <a:t>І квартал 2026 року</a:t>
            </a:r>
            <a:endParaRPr lang="aa-ET" sz="4800" dirty="0">
              <a:latin typeface="Corbel" panose="020B0503020204020204" pitchFamily="34" charset="0"/>
            </a:endParaRPr>
          </a:p>
        </p:txBody>
      </p:sp>
      <p:pic>
        <p:nvPicPr>
          <p:cNvPr id="6" name="Рисунок 5"/>
          <p:cNvPicPr>
            <a:picLocks noChangeAspect="1"/>
          </p:cNvPicPr>
          <p:nvPr/>
        </p:nvPicPr>
        <p:blipFill>
          <a:blip r:embed="rId3"/>
          <a:stretch>
            <a:fillRect/>
          </a:stretch>
        </p:blipFill>
        <p:spPr>
          <a:xfrm>
            <a:off x="82390" y="43684"/>
            <a:ext cx="2258580" cy="2006725"/>
          </a:xfrm>
          <a:prstGeom prst="rect">
            <a:avLst/>
          </a:prstGeom>
        </p:spPr>
      </p:pic>
    </p:spTree>
    <p:extLst>
      <p:ext uri="{BB962C8B-B14F-4D97-AF65-F5344CB8AC3E}">
        <p14:creationId xmlns:p14="http://schemas.microsoft.com/office/powerpoint/2010/main" val="419360343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11"/>
          <p:cNvPicPr/>
          <p:nvPr/>
        </p:nvPicPr>
        <p:blipFill>
          <a:blip r:embed="rId2"/>
          <a:stretch/>
        </p:blipFill>
        <p:spPr>
          <a:xfrm>
            <a:off x="7541342" y="521110"/>
            <a:ext cx="4278071" cy="5595967"/>
          </a:xfrm>
          <a:prstGeom prst="rect">
            <a:avLst/>
          </a:prstGeom>
        </p:spPr>
      </p:pic>
      <p:sp>
        <p:nvSpPr>
          <p:cNvPr id="3" name="Прямоугольник 2"/>
          <p:cNvSpPr/>
          <p:nvPr/>
        </p:nvSpPr>
        <p:spPr>
          <a:xfrm>
            <a:off x="1868128" y="521110"/>
            <a:ext cx="4896466" cy="4185761"/>
          </a:xfrm>
          <a:prstGeom prst="rect">
            <a:avLst/>
          </a:prstGeom>
        </p:spPr>
        <p:txBody>
          <a:bodyPr wrap="square">
            <a:spAutoFit/>
          </a:bodyPr>
          <a:lstStyle/>
          <a:p>
            <a:pPr indent="457200" algn="just">
              <a:spcAft>
                <a:spcPts val="0"/>
              </a:spcAft>
            </a:pPr>
            <a:r>
              <a:rPr lang="uk-UA" sz="1400" b="1" dirty="0" smtClean="0">
                <a:solidFill>
                  <a:srgbClr val="000000"/>
                </a:solidFill>
                <a:latin typeface="Times New Roman" panose="02020603050405020304" pitchFamily="18" charset="0"/>
                <a:ea typeface="Times New Roman" panose="02020603050405020304" pitchFamily="18" charset="0"/>
              </a:rPr>
              <a:t>Забезпеченим </a:t>
            </a:r>
            <a:r>
              <a:rPr lang="uk-UA" sz="1400" b="1" dirty="0">
                <a:solidFill>
                  <a:srgbClr val="000000"/>
                </a:solidFill>
                <a:latin typeface="Times New Roman" panose="02020603050405020304" pitchFamily="18" charset="0"/>
                <a:ea typeface="Times New Roman" panose="02020603050405020304" pitchFamily="18" charset="0"/>
              </a:rPr>
              <a:t>прав людним в </a:t>
            </a:r>
            <a:r>
              <a:rPr lang="uk-UA" sz="1400" b="1" dirty="0" smtClean="0">
                <a:solidFill>
                  <a:srgbClr val="000000"/>
                </a:solidFill>
                <a:latin typeface="Times New Roman" panose="02020603050405020304" pitchFamily="18" charset="0"/>
                <a:ea typeface="Times New Roman" panose="02020603050405020304" pitchFamily="18" charset="0"/>
              </a:rPr>
              <a:t>діяльності поліції : </a:t>
            </a:r>
            <a:r>
              <a:rPr lang="ru-RU" sz="1400" b="1" dirty="0" smtClean="0">
                <a:solidFill>
                  <a:srgbClr val="000000"/>
                </a:solidFill>
                <a:latin typeface="Times New Roman" panose="02020603050405020304" pitchFamily="18" charset="0"/>
                <a:ea typeface="Times New Roman" panose="02020603050405020304" pitchFamily="18" charset="0"/>
              </a:rPr>
              <a:t>метод. </a:t>
            </a:r>
            <a:r>
              <a:rPr lang="ru-RU" sz="1400" b="1" dirty="0">
                <a:solidFill>
                  <a:srgbClr val="000000"/>
                </a:solidFill>
                <a:latin typeface="Times New Roman" panose="02020603050405020304" pitchFamily="18" charset="0"/>
                <a:ea typeface="Times New Roman" panose="02020603050405020304" pitchFamily="18" charset="0"/>
              </a:rPr>
              <a:t>рек. </a:t>
            </a:r>
            <a:r>
              <a:rPr lang="uk-UA" sz="1400" b="1" dirty="0">
                <a:solidFill>
                  <a:srgbClr val="000000"/>
                </a:solidFill>
                <a:latin typeface="Times New Roman" panose="02020603050405020304" pitchFamily="18" charset="0"/>
                <a:ea typeface="Times New Roman" panose="02020603050405020304" pitchFamily="18" charset="0"/>
              </a:rPr>
              <a:t>до </a:t>
            </a:r>
            <a:r>
              <a:rPr lang="uk-UA" sz="1400" b="1" dirty="0" err="1">
                <a:solidFill>
                  <a:srgbClr val="000000"/>
                </a:solidFill>
                <a:latin typeface="Times New Roman" panose="02020603050405020304" pitchFamily="18" charset="0"/>
                <a:ea typeface="Times New Roman" panose="02020603050405020304" pitchFamily="18" charset="0"/>
              </a:rPr>
              <a:t>самост</a:t>
            </a:r>
            <a:r>
              <a:rPr lang="uk-UA" sz="1400" b="1" dirty="0">
                <a:solidFill>
                  <a:srgbClr val="000000"/>
                </a:solidFill>
                <a:latin typeface="Times New Roman" panose="02020603050405020304" pitchFamily="18" charset="0"/>
                <a:ea typeface="Times New Roman" panose="02020603050405020304" pitchFamily="18" charset="0"/>
              </a:rPr>
              <a:t>. роб. </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уклад: В. О </a:t>
            </a:r>
            <a:r>
              <a:rPr lang="uk-UA" sz="1400" b="1" dirty="0" err="1" smtClean="0">
                <a:solidFill>
                  <a:srgbClr val="000000"/>
                </a:solidFill>
                <a:latin typeface="Times New Roman" panose="02020603050405020304" pitchFamily="18" charset="0"/>
                <a:ea typeface="Times New Roman" panose="02020603050405020304" pitchFamily="18" charset="0"/>
              </a:rPr>
              <a:t>Боняк</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М П </a:t>
            </a:r>
            <a:r>
              <a:rPr lang="ru-RU" sz="1400" b="1" dirty="0" err="1">
                <a:solidFill>
                  <a:srgbClr val="000000"/>
                </a:solidFill>
                <a:latin typeface="Times New Roman" panose="02020603050405020304" pitchFamily="18" charset="0"/>
                <a:ea typeface="Times New Roman" panose="02020603050405020304" pitchFamily="18" charset="0"/>
              </a:rPr>
              <a:t>Войтюк</a:t>
            </a:r>
            <a:r>
              <a:rPr lang="ru-RU" sz="1400" b="1" dirty="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Дніпро : </a:t>
            </a:r>
            <a:r>
              <a:rPr lang="uk-UA" sz="1400" b="1" dirty="0" smtClean="0">
                <a:solidFill>
                  <a:srgbClr val="000000"/>
                </a:solidFill>
                <a:latin typeface="Times New Roman" panose="02020603050405020304" pitchFamily="18" charset="0"/>
                <a:ea typeface="Times New Roman" panose="02020603050405020304" pitchFamily="18" charset="0"/>
              </a:rPr>
              <a:t>ДДУВС, 2025. </a:t>
            </a:r>
            <a:r>
              <a:rPr lang="uk-UA" sz="1400" b="1" dirty="0">
                <a:solidFill>
                  <a:srgbClr val="000000"/>
                </a:solidFill>
                <a:latin typeface="Times New Roman" panose="02020603050405020304" pitchFamily="18" charset="0"/>
                <a:ea typeface="Times New Roman" panose="02020603050405020304" pitchFamily="18" charset="0"/>
              </a:rPr>
              <a:t>44 с.</a:t>
            </a:r>
            <a:endParaRPr lang="ru-RU" sz="1400" b="1" dirty="0">
              <a:latin typeface="Times New Roman" panose="02020603050405020304" pitchFamily="18" charset="0"/>
              <a:ea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Методичні </a:t>
            </a:r>
            <a:r>
              <a:rPr lang="uk-UA" sz="1400" dirty="0">
                <a:solidFill>
                  <a:srgbClr val="000000"/>
                </a:solidFill>
                <a:latin typeface="Times New Roman" panose="02020603050405020304" pitchFamily="18" charset="0"/>
                <a:ea typeface="Times New Roman" panose="02020603050405020304" pitchFamily="18" charset="0"/>
              </a:rPr>
              <a:t>рекомендації до самостійної роботи підготовлені відповідно до програми навчальної дисципліни «Забезпечення прав людини в діяльності і поліції» і враховують сучасні досягнення юридичної </a:t>
            </a:r>
            <a:r>
              <a:rPr lang="uk-UA" sz="1400" dirty="0" smtClean="0">
                <a:solidFill>
                  <a:srgbClr val="000000"/>
                </a:solidFill>
                <a:latin typeface="Times New Roman" panose="02020603050405020304" pitchFamily="18" charset="0"/>
                <a:ea typeface="Times New Roman" panose="02020603050405020304" pitchFamily="18" charset="0"/>
              </a:rPr>
              <a:t>науки.</a:t>
            </a:r>
            <a:endParaRPr lang="ru-RU" sz="1400" dirty="0">
              <a:latin typeface="Times New Roman" panose="02020603050405020304" pitchFamily="18" charset="0"/>
              <a:ea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Надані у навчальному виданні завдання до самостійної роботи сприятимуть засвоєнню здобувачами вищої освіти знань щодо забезпечення та захисту прав людини й громадянина, дотримання основоположних прав та свобод людини працівниками поліції, механізмів захисту прав людини та громадянина, особливостей звернення за захистом своїх прав до міжнародних судових органів.</a:t>
            </a:r>
            <a:endParaRPr lang="ru-RU" sz="1400" dirty="0">
              <a:latin typeface="Times New Roman" panose="02020603050405020304" pitchFamily="18" charset="0"/>
              <a:ea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Методичні рекомендації призначені для науково-педагогічних працівників, здобувачів закладів вищої освіти зі специфічними умовами навчання, які здійснюють підготовку поліцейських.</a:t>
            </a:r>
            <a:endParaRPr lang="ru-RU" sz="1400" dirty="0">
              <a:effectLst/>
              <a:latin typeface="Times New Roman" panose="02020603050405020304" pitchFamily="18" charset="0"/>
              <a:ea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17694" y="0"/>
            <a:ext cx="1370839" cy="1217976"/>
          </a:xfrm>
          <a:prstGeom prst="rect">
            <a:avLst/>
          </a:prstGeom>
        </p:spPr>
      </p:pic>
    </p:spTree>
    <p:extLst>
      <p:ext uri="{BB962C8B-B14F-4D97-AF65-F5344CB8AC3E}">
        <p14:creationId xmlns:p14="http://schemas.microsoft.com/office/powerpoint/2010/main" val="638130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12"/>
          <p:cNvPicPr/>
          <p:nvPr/>
        </p:nvPicPr>
        <p:blipFill>
          <a:blip r:embed="rId2"/>
          <a:stretch/>
        </p:blipFill>
        <p:spPr>
          <a:xfrm>
            <a:off x="7541342" y="608988"/>
            <a:ext cx="4336384" cy="5669813"/>
          </a:xfrm>
          <a:prstGeom prst="rect">
            <a:avLst/>
          </a:prstGeom>
        </p:spPr>
      </p:pic>
      <p:sp>
        <p:nvSpPr>
          <p:cNvPr id="3" name="Прямоугольник 2"/>
          <p:cNvSpPr/>
          <p:nvPr/>
        </p:nvSpPr>
        <p:spPr>
          <a:xfrm>
            <a:off x="1848466" y="522049"/>
            <a:ext cx="4975122" cy="2893100"/>
          </a:xfrm>
          <a:prstGeom prst="rect">
            <a:avLst/>
          </a:prstGeom>
        </p:spPr>
        <p:txBody>
          <a:bodyPr wrap="square">
            <a:spAutoFit/>
          </a:bodyPr>
          <a:lstStyle/>
          <a:p>
            <a:pPr indent="457200" algn="just">
              <a:spcAft>
                <a:spcPts val="0"/>
              </a:spcAft>
            </a:pPr>
            <a:r>
              <a:rPr lang="uk-UA" sz="1400" b="1" dirty="0" smtClean="0">
                <a:solidFill>
                  <a:srgbClr val="000000"/>
                </a:solidFill>
                <a:latin typeface="Times New Roman" panose="02020603050405020304" pitchFamily="18" charset="0"/>
                <a:ea typeface="Times New Roman" panose="02020603050405020304" pitchFamily="18" charset="0"/>
              </a:rPr>
              <a:t>Використання </a:t>
            </a:r>
            <a:r>
              <a:rPr lang="ru-RU" sz="1400" b="1" dirty="0">
                <a:solidFill>
                  <a:srgbClr val="000000"/>
                </a:solidFill>
                <a:latin typeface="Times New Roman" panose="02020603050405020304" pitchFamily="18" charset="0"/>
                <a:ea typeface="Times New Roman" panose="02020603050405020304" pitchFamily="18" charset="0"/>
              </a:rPr>
              <a:t>БПЛА в </a:t>
            </a:r>
            <a:r>
              <a:rPr lang="uk-UA" sz="1400" b="1" dirty="0">
                <a:solidFill>
                  <a:srgbClr val="000000"/>
                </a:solidFill>
                <a:latin typeface="Times New Roman" panose="02020603050405020304" pitchFamily="18" charset="0"/>
                <a:ea typeface="Times New Roman" panose="02020603050405020304" pitchFamily="18" charset="0"/>
              </a:rPr>
              <a:t>службово-бойовій діяльності поліцейських : </a:t>
            </a:r>
            <a:r>
              <a:rPr lang="uk-UA" sz="1400" b="1" dirty="0" smtClean="0">
                <a:solidFill>
                  <a:srgbClr val="000000"/>
                </a:solidFill>
                <a:latin typeface="Times New Roman" panose="02020603050405020304" pitchFamily="18" charset="0"/>
                <a:ea typeface="Times New Roman" panose="02020603050405020304" pitchFamily="18" charset="0"/>
              </a:rPr>
              <a:t>метод. </a:t>
            </a:r>
            <a:r>
              <a:rPr lang="uk-UA" sz="1400" b="1" dirty="0" err="1" smtClean="0">
                <a:solidFill>
                  <a:srgbClr val="000000"/>
                </a:solidFill>
                <a:latin typeface="Times New Roman" panose="02020603050405020304" pitchFamily="18" charset="0"/>
                <a:ea typeface="Times New Roman" panose="02020603050405020304" pitchFamily="18" charset="0"/>
              </a:rPr>
              <a:t>рек</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 </a:t>
            </a:r>
            <a:r>
              <a:rPr lang="ru-RU" sz="1400" b="1" dirty="0">
                <a:solidFill>
                  <a:srgbClr val="000000"/>
                </a:solidFill>
                <a:latin typeface="Times New Roman" panose="02020603050405020304" pitchFamily="18" charset="0"/>
                <a:ea typeface="Times New Roman" panose="02020603050405020304" pitchFamily="18" charset="0"/>
              </a:rPr>
              <a:t>кол. </a:t>
            </a:r>
            <a:r>
              <a:rPr lang="uk-UA" sz="1400" b="1" dirty="0" err="1">
                <a:solidFill>
                  <a:srgbClr val="000000"/>
                </a:solidFill>
                <a:latin typeface="Times New Roman" panose="02020603050405020304" pitchFamily="18" charset="0"/>
                <a:ea typeface="Times New Roman" panose="02020603050405020304" pitchFamily="18" charset="0"/>
              </a:rPr>
              <a:t>авт</a:t>
            </a:r>
            <a:r>
              <a:rPr lang="uk-UA" sz="1400" b="1" dirty="0">
                <a:solidFill>
                  <a:srgbClr val="000000"/>
                </a:solidFill>
                <a:latin typeface="Times New Roman" panose="02020603050405020304" pitchFamily="18" charset="0"/>
                <a:ea typeface="Times New Roman" panose="02020603050405020304" pitchFamily="18" charset="0"/>
              </a:rPr>
              <a:t>. Дніпро : </a:t>
            </a:r>
            <a:r>
              <a:rPr lang="uk-UA" sz="1400" b="1" dirty="0" err="1">
                <a:solidFill>
                  <a:srgbClr val="000000"/>
                </a:solidFill>
                <a:latin typeface="Times New Roman" panose="02020603050405020304" pitchFamily="18" charset="0"/>
                <a:ea typeface="Times New Roman" panose="02020603050405020304" pitchFamily="18" charset="0"/>
              </a:rPr>
              <a:t>Дніпров</a:t>
            </a:r>
            <a:r>
              <a:rPr lang="uk-UA" sz="1400" b="1" dirty="0">
                <a:solidFill>
                  <a:srgbClr val="000000"/>
                </a:solidFill>
                <a:latin typeface="Times New Roman" panose="02020603050405020304" pitchFamily="18" charset="0"/>
                <a:ea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rPr>
              <a:t>держ</a:t>
            </a:r>
            <a:r>
              <a:rPr lang="uk-UA" sz="1400" b="1" dirty="0">
                <a:solidFill>
                  <a:srgbClr val="000000"/>
                </a:solidFill>
                <a:latin typeface="Times New Roman" panose="02020603050405020304" pitchFamily="18" charset="0"/>
                <a:ea typeface="Times New Roman" panose="02020603050405020304" pitchFamily="18" charset="0"/>
              </a:rPr>
              <a:t>. </a:t>
            </a:r>
            <a:r>
              <a:rPr lang="ru-RU" sz="1400" b="1" dirty="0">
                <a:solidFill>
                  <a:srgbClr val="000000"/>
                </a:solidFill>
                <a:latin typeface="Times New Roman" panose="02020603050405020304" pitchFamily="18" charset="0"/>
                <a:ea typeface="Times New Roman" panose="02020603050405020304" pitchFamily="18" charset="0"/>
              </a:rPr>
              <a:t>ун-т </a:t>
            </a:r>
            <a:r>
              <a:rPr lang="ru-RU" sz="1400" b="1" dirty="0" err="1" smtClean="0">
                <a:solidFill>
                  <a:srgbClr val="000000"/>
                </a:solidFill>
                <a:latin typeface="Times New Roman" panose="02020603050405020304" pitchFamily="18" charset="0"/>
                <a:ea typeface="Times New Roman" panose="02020603050405020304" pitchFamily="18" charset="0"/>
              </a:rPr>
              <a:t>внутр</a:t>
            </a:r>
            <a:r>
              <a:rPr lang="ru-RU" sz="1400" b="1" dirty="0" smtClean="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справ, 2025. 68 с.</a:t>
            </a:r>
            <a:endParaRPr lang="ru-RU" sz="1400" b="1" dirty="0">
              <a:latin typeface="Times New Roman" panose="02020603050405020304" pitchFamily="18" charset="0"/>
              <a:ea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У </a:t>
            </a:r>
            <a:r>
              <a:rPr lang="uk-UA" sz="1400" dirty="0">
                <a:solidFill>
                  <a:srgbClr val="000000"/>
                </a:solidFill>
                <a:latin typeface="Times New Roman" panose="02020603050405020304" pitchFamily="18" charset="0"/>
                <a:ea typeface="Times New Roman" panose="02020603050405020304" pitchFamily="18" charset="0"/>
              </a:rPr>
              <a:t>методичних рекомендаціях розглядаються нормативно-правове забезпечення використання безпілотних літальних апаратів у діяльності підрозділів Національної поліції України, основні поняття та види </a:t>
            </a:r>
            <a:r>
              <a:rPr lang="uk-UA" sz="1400" dirty="0" err="1">
                <a:solidFill>
                  <a:srgbClr val="000000"/>
                </a:solidFill>
                <a:latin typeface="Times New Roman" panose="02020603050405020304" pitchFamily="18" charset="0"/>
                <a:ea typeface="Times New Roman" panose="02020603050405020304" pitchFamily="18" charset="0"/>
              </a:rPr>
              <a:t>БпЛА</a:t>
            </a:r>
            <a:r>
              <a:rPr lang="uk-UA" sz="1400" dirty="0">
                <a:solidFill>
                  <a:srgbClr val="000000"/>
                </a:solidFill>
                <a:latin typeface="Times New Roman" panose="02020603050405020304" pitchFamily="18" charset="0"/>
                <a:ea typeface="Times New Roman" panose="02020603050405020304" pitchFamily="18" charset="0"/>
              </a:rPr>
              <a:t>, метеорології, аеродинаміки та повітряної навігації, базові питання використання </a:t>
            </a:r>
            <a:r>
              <a:rPr lang="uk-UA" sz="1400" dirty="0" err="1">
                <a:solidFill>
                  <a:srgbClr val="000000"/>
                </a:solidFill>
                <a:latin typeface="Times New Roman" panose="02020603050405020304" pitchFamily="18" charset="0"/>
                <a:ea typeface="Times New Roman" panose="02020603050405020304" pitchFamily="18" charset="0"/>
              </a:rPr>
              <a:t>БпЛА</a:t>
            </a:r>
            <a:r>
              <a:rPr lang="uk-UA" sz="1400" dirty="0">
                <a:solidFill>
                  <a:srgbClr val="000000"/>
                </a:solidFill>
                <a:latin typeface="Times New Roman" panose="02020603050405020304" pitchFamily="18" charset="0"/>
                <a:ea typeface="Times New Roman" panose="02020603050405020304" pitchFamily="18" charset="0"/>
              </a:rPr>
              <a:t> під час проведення слідчих дій, пошуку безвісти зниклих осіб, моніторингу проведення масових заходів та забезпечення публічної безпеки і порядку, дорожнього руху.</a:t>
            </a:r>
            <a:endParaRPr lang="ru-RU" sz="1400" dirty="0">
              <a:effectLst/>
              <a:latin typeface="Times New Roman" panose="02020603050405020304" pitchFamily="18" charset="0"/>
              <a:ea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17694" y="0"/>
            <a:ext cx="1370839" cy="1217976"/>
          </a:xfrm>
          <a:prstGeom prst="rect">
            <a:avLst/>
          </a:prstGeom>
        </p:spPr>
      </p:pic>
    </p:spTree>
    <p:extLst>
      <p:ext uri="{BB962C8B-B14F-4D97-AF65-F5344CB8AC3E}">
        <p14:creationId xmlns:p14="http://schemas.microsoft.com/office/powerpoint/2010/main" val="3817677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4"/>
          <p:cNvPicPr/>
          <p:nvPr/>
        </p:nvPicPr>
        <p:blipFill>
          <a:blip r:embed="rId2"/>
          <a:stretch/>
        </p:blipFill>
        <p:spPr>
          <a:xfrm>
            <a:off x="7551174" y="608988"/>
            <a:ext cx="4299561" cy="5693489"/>
          </a:xfrm>
          <a:prstGeom prst="rect">
            <a:avLst/>
          </a:prstGeom>
        </p:spPr>
      </p:pic>
      <p:pic>
        <p:nvPicPr>
          <p:cNvPr id="3" name="Рисунок 2"/>
          <p:cNvPicPr>
            <a:picLocks noChangeAspect="1"/>
          </p:cNvPicPr>
          <p:nvPr/>
        </p:nvPicPr>
        <p:blipFill>
          <a:blip r:embed="rId3"/>
          <a:stretch>
            <a:fillRect/>
          </a:stretch>
        </p:blipFill>
        <p:spPr>
          <a:xfrm>
            <a:off x="17694" y="0"/>
            <a:ext cx="1370839" cy="1217976"/>
          </a:xfrm>
          <a:prstGeom prst="rect">
            <a:avLst/>
          </a:prstGeom>
        </p:spPr>
      </p:pic>
      <p:sp>
        <p:nvSpPr>
          <p:cNvPr id="4" name="Прямоугольник 3"/>
          <p:cNvSpPr/>
          <p:nvPr/>
        </p:nvSpPr>
        <p:spPr>
          <a:xfrm>
            <a:off x="1779639" y="608988"/>
            <a:ext cx="5073445" cy="2031325"/>
          </a:xfrm>
          <a:prstGeom prst="rect">
            <a:avLst/>
          </a:prstGeom>
        </p:spPr>
        <p:txBody>
          <a:bodyPr wrap="square">
            <a:spAutoFit/>
          </a:bodyPr>
          <a:lstStyle/>
          <a:p>
            <a:pPr indent="457200" algn="just"/>
            <a:r>
              <a:rPr lang="en-US" sz="1400" b="1" dirty="0">
                <a:solidFill>
                  <a:srgbClr val="333333"/>
                </a:solidFill>
                <a:latin typeface="Times New Roman" panose="02020603050405020304" pitchFamily="18" charset="0"/>
                <a:cs typeface="Times New Roman" panose="02020603050405020304" pitchFamily="18" charset="0"/>
              </a:rPr>
              <a:t>Philosophy, Economics and Law </a:t>
            </a:r>
            <a:r>
              <a:rPr lang="en-US" sz="1400" b="1" dirty="0" smtClean="0">
                <a:solidFill>
                  <a:srgbClr val="333333"/>
                </a:solidFill>
                <a:latin typeface="Times New Roman" panose="02020603050405020304" pitchFamily="18" charset="0"/>
                <a:cs typeface="Times New Roman" panose="02020603050405020304" pitchFamily="18" charset="0"/>
              </a:rPr>
              <a:t>Review</a:t>
            </a:r>
            <a:r>
              <a:rPr lang="uk-UA" sz="1400" b="1" dirty="0" smtClean="0">
                <a:solidFill>
                  <a:srgbClr val="333333"/>
                </a:solidFill>
                <a:latin typeface="Times New Roman" panose="02020603050405020304" pitchFamily="18" charset="0"/>
                <a:cs typeface="Times New Roman" panose="02020603050405020304" pitchFamily="18" charset="0"/>
              </a:rPr>
              <a:t>: </a:t>
            </a:r>
            <a:r>
              <a:rPr lang="en-US" sz="1400" b="1" dirty="0" smtClean="0">
                <a:solidFill>
                  <a:srgbClr val="333333"/>
                </a:solidFill>
                <a:latin typeface="Times New Roman" panose="02020603050405020304" pitchFamily="18" charset="0"/>
                <a:cs typeface="Times New Roman" panose="02020603050405020304" pitchFamily="18" charset="0"/>
              </a:rPr>
              <a:t>. 202</a:t>
            </a:r>
            <a:r>
              <a:rPr lang="uk-UA" sz="1400" b="1" dirty="0" smtClean="0">
                <a:solidFill>
                  <a:srgbClr val="333333"/>
                </a:solidFill>
                <a:latin typeface="Times New Roman" panose="02020603050405020304" pitchFamily="18" charset="0"/>
                <a:cs typeface="Times New Roman" panose="02020603050405020304" pitchFamily="18" charset="0"/>
              </a:rPr>
              <a:t>5</a:t>
            </a:r>
            <a:r>
              <a:rPr lang="en-US" sz="1400" b="1" dirty="0" smtClean="0">
                <a:solidFill>
                  <a:srgbClr val="333333"/>
                </a:solidFill>
                <a:latin typeface="Times New Roman" panose="02020603050405020304" pitchFamily="18" charset="0"/>
                <a:cs typeface="Times New Roman" panose="02020603050405020304" pitchFamily="18" charset="0"/>
              </a:rPr>
              <a:t>. Volume </a:t>
            </a:r>
            <a:r>
              <a:rPr lang="uk-UA" sz="1400" b="1" dirty="0" smtClean="0">
                <a:solidFill>
                  <a:srgbClr val="333333"/>
                </a:solidFill>
                <a:latin typeface="Times New Roman" panose="02020603050405020304" pitchFamily="18" charset="0"/>
                <a:cs typeface="Times New Roman" panose="02020603050405020304" pitchFamily="18" charset="0"/>
              </a:rPr>
              <a:t>5</a:t>
            </a:r>
            <a:r>
              <a:rPr lang="en-US" sz="1400" b="1" dirty="0" smtClean="0">
                <a:solidFill>
                  <a:srgbClr val="333333"/>
                </a:solidFill>
                <a:latin typeface="Times New Roman" panose="02020603050405020304" pitchFamily="18" charset="0"/>
                <a:cs typeface="Times New Roman" panose="02020603050405020304" pitchFamily="18" charset="0"/>
              </a:rPr>
              <a:t>, </a:t>
            </a:r>
            <a:r>
              <a:rPr lang="en-US" sz="1400" b="1" dirty="0">
                <a:solidFill>
                  <a:srgbClr val="333333"/>
                </a:solidFill>
                <a:latin typeface="Times New Roman" panose="02020603050405020304" pitchFamily="18" charset="0"/>
                <a:cs typeface="Times New Roman" panose="02020603050405020304" pitchFamily="18" charset="0"/>
              </a:rPr>
              <a:t>no. 2. – </a:t>
            </a:r>
            <a:r>
              <a:rPr lang="uk-UA" sz="1400" b="1" dirty="0" smtClean="0">
                <a:solidFill>
                  <a:srgbClr val="333333"/>
                </a:solidFill>
                <a:latin typeface="Times New Roman" panose="02020603050405020304" pitchFamily="18" charset="0"/>
                <a:cs typeface="Times New Roman" panose="02020603050405020304" pitchFamily="18" charset="0"/>
              </a:rPr>
              <a:t>85</a:t>
            </a:r>
            <a:r>
              <a:rPr lang="en-US" sz="1400" b="1" dirty="0" smtClean="0">
                <a:solidFill>
                  <a:srgbClr val="333333"/>
                </a:solidFill>
                <a:latin typeface="Times New Roman" panose="02020603050405020304" pitchFamily="18" charset="0"/>
                <a:cs typeface="Times New Roman" panose="02020603050405020304" pitchFamily="18" charset="0"/>
              </a:rPr>
              <a:t> </a:t>
            </a:r>
            <a:r>
              <a:rPr lang="en-US" sz="1400" b="1" dirty="0">
                <a:solidFill>
                  <a:srgbClr val="333333"/>
                </a:solidFill>
                <a:latin typeface="Times New Roman" panose="02020603050405020304" pitchFamily="18" charset="0"/>
                <a:cs typeface="Times New Roman" panose="02020603050405020304" pitchFamily="18" charset="0"/>
              </a:rPr>
              <a:t>р</a:t>
            </a:r>
            <a:r>
              <a:rPr lang="en-US" sz="1400" b="1" dirty="0" smtClean="0">
                <a:solidFill>
                  <a:srgbClr val="333333"/>
                </a:solidFill>
                <a:latin typeface="Times New Roman" panose="02020603050405020304" pitchFamily="18" charset="0"/>
                <a:cs typeface="Times New Roman" panose="02020603050405020304" pitchFamily="18" charset="0"/>
              </a:rPr>
              <a:t>.</a:t>
            </a:r>
            <a:endParaRPr lang="uk-UA" sz="1400" b="1" dirty="0" smtClean="0">
              <a:solidFill>
                <a:srgbClr val="333333"/>
              </a:solidFill>
              <a:latin typeface="Times New Roman" panose="02020603050405020304" pitchFamily="18" charset="0"/>
              <a:cs typeface="Times New Roman" panose="02020603050405020304" pitchFamily="18" charset="0"/>
            </a:endParaRPr>
          </a:p>
          <a:p>
            <a:pPr indent="457200" algn="just"/>
            <a:endParaRPr lang="uk-UA" sz="1400" b="1" dirty="0">
              <a:solidFill>
                <a:srgbClr val="333333"/>
              </a:solidFill>
              <a:latin typeface="Times New Roman" panose="02020603050405020304" pitchFamily="18" charset="0"/>
              <a:cs typeface="Times New Roman" panose="02020603050405020304" pitchFamily="18" charset="0"/>
            </a:endParaRPr>
          </a:p>
          <a:p>
            <a:pPr indent="457200" algn="just"/>
            <a:r>
              <a:rPr lang="uk-UA" sz="1400" dirty="0" smtClean="0">
                <a:latin typeface="Times New Roman" panose="02020603050405020304" pitchFamily="18" charset="0"/>
                <a:cs typeface="Times New Roman" panose="02020603050405020304" pitchFamily="18" charset="0"/>
              </a:rPr>
              <a:t>Журнал представляє собою збірку наукових статей, що стосуються питань філософії, економіки та права. Також є публікації, що висвітлюють питання вищої освіти в галузі гуманітарних наук. Журнал містить огляди наукових видань. Він може бути корисним для науковців, професорів та аспірантів. Журнал виходить двічі на рік.</a:t>
            </a:r>
            <a:endParaRPr lang="uk-UA"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509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1"/>
          <p:cNvPicPr/>
          <p:nvPr/>
        </p:nvPicPr>
        <p:blipFill>
          <a:blip r:embed="rId2"/>
          <a:stretch/>
        </p:blipFill>
        <p:spPr>
          <a:xfrm>
            <a:off x="7590503" y="608988"/>
            <a:ext cx="4263838" cy="5673825"/>
          </a:xfrm>
          <a:prstGeom prst="rect">
            <a:avLst/>
          </a:prstGeom>
        </p:spPr>
      </p:pic>
      <p:sp>
        <p:nvSpPr>
          <p:cNvPr id="3" name="Прямоугольник 2"/>
          <p:cNvSpPr/>
          <p:nvPr/>
        </p:nvSpPr>
        <p:spPr>
          <a:xfrm>
            <a:off x="1730478" y="608988"/>
            <a:ext cx="5112774" cy="3156249"/>
          </a:xfrm>
          <a:prstGeom prst="rect">
            <a:avLst/>
          </a:prstGeom>
        </p:spPr>
        <p:txBody>
          <a:bodyPr wrap="square">
            <a:spAutoFit/>
          </a:bodyPr>
          <a:lstStyle/>
          <a:p>
            <a:pPr indent="457200" algn="just"/>
            <a:r>
              <a:rPr lang="uk-UA" sz="1400" b="1" dirty="0">
                <a:solidFill>
                  <a:srgbClr val="000000"/>
                </a:solidFill>
                <a:latin typeface="Times New Roman" panose="02020603050405020304" pitchFamily="18" charset="0"/>
                <a:ea typeface="Times New Roman" panose="02020603050405020304" pitchFamily="18" charset="0"/>
              </a:rPr>
              <a:t>Науковий вісник Дніпровського державного університету внутрішніх справ: н</a:t>
            </a:r>
            <a:r>
              <a:rPr lang="uk-UA" sz="1400" b="1" dirty="0" smtClean="0">
                <a:solidFill>
                  <a:srgbClr val="000000"/>
                </a:solidFill>
                <a:latin typeface="Times New Roman" panose="02020603050405020304" pitchFamily="18" charset="0"/>
                <a:ea typeface="Times New Roman" panose="02020603050405020304" pitchFamily="18" charset="0"/>
              </a:rPr>
              <a:t>аук. </a:t>
            </a:r>
            <a:r>
              <a:rPr lang="uk-UA" sz="1400" b="1" dirty="0">
                <a:solidFill>
                  <a:srgbClr val="000000"/>
                </a:solidFill>
                <a:latin typeface="Times New Roman" panose="02020603050405020304" pitchFamily="18" charset="0"/>
                <a:ea typeface="Times New Roman" panose="02020603050405020304" pitchFamily="18" charset="0"/>
              </a:rPr>
              <a:t>журнал. 2025. № 3 (136). 244 с</a:t>
            </a:r>
            <a:r>
              <a:rPr lang="uk-UA" sz="1400" b="1" dirty="0" smtClean="0">
                <a:solidFill>
                  <a:srgbClr val="000000"/>
                </a:solidFill>
                <a:latin typeface="Times New Roman" panose="02020603050405020304" pitchFamily="18" charset="0"/>
                <a:ea typeface="Times New Roman" panose="02020603050405020304" pitchFamily="18" charset="0"/>
              </a:rPr>
              <a:t>.</a:t>
            </a:r>
          </a:p>
          <a:p>
            <a:pPr indent="457200" algn="just"/>
            <a:endParaRPr lang="uk-UA" sz="1400" b="1" dirty="0">
              <a:solidFill>
                <a:srgbClr val="000000"/>
              </a:solidFill>
              <a:effectLst/>
              <a:latin typeface="Times New Roman" panose="02020603050405020304" pitchFamily="18" charset="0"/>
              <a:ea typeface="Times New Roman" panose="02020603050405020304" pitchFamily="18" charset="0"/>
            </a:endParaRPr>
          </a:p>
          <a:p>
            <a:pPr indent="457200" algn="just"/>
            <a:r>
              <a:rPr lang="uk-UA" sz="1400" dirty="0">
                <a:solidFill>
                  <a:srgbClr val="333333"/>
                </a:solidFill>
                <a:latin typeface="Times New Roman" panose="02020603050405020304" pitchFamily="18" charset="0"/>
                <a:cs typeface="Times New Roman" panose="02020603050405020304" pitchFamily="18" charset="0"/>
              </a:rPr>
              <a:t>Містить наукові статті вчених, викладачів і здобувачів університету, навчальних закладів системи МВС та інших центральних органів виконавчої влади, працівників правоохоронних органів. Розглянуто питання держави та права, окремих галузей законодавства, проблеми правоохоронної діяльності та юридичної освіти, надано інформацію про визначні події і дати наукового життя в галузі права. Призначено для науковців, юристів-практиків, працівників правоохоронних органів та всіх, хто цікавиться питаннями науки і права.</a:t>
            </a:r>
            <a:endParaRPr lang="uk-UA" sz="1400" dirty="0">
              <a:latin typeface="Times New Roman" panose="02020603050405020304" pitchFamily="18" charset="0"/>
              <a:cs typeface="Times New Roman" panose="02020603050405020304" pitchFamily="18" charset="0"/>
            </a:endParaRPr>
          </a:p>
          <a:p>
            <a:pPr marL="355600" indent="381000">
              <a:lnSpc>
                <a:spcPct val="95000"/>
              </a:lnSpc>
              <a:spcAft>
                <a:spcPts val="0"/>
              </a:spcAft>
            </a:pPr>
            <a:endParaRPr lang="ru-RU" b="1" dirty="0">
              <a:effectLst/>
              <a:latin typeface="Times New Roman" panose="02020603050405020304" pitchFamily="18" charset="0"/>
              <a:ea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17694" y="0"/>
            <a:ext cx="1370839" cy="1217976"/>
          </a:xfrm>
          <a:prstGeom prst="rect">
            <a:avLst/>
          </a:prstGeom>
        </p:spPr>
      </p:pic>
    </p:spTree>
    <p:extLst>
      <p:ext uri="{BB962C8B-B14F-4D97-AF65-F5344CB8AC3E}">
        <p14:creationId xmlns:p14="http://schemas.microsoft.com/office/powerpoint/2010/main" val="240816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2"/>
          <p:cNvPicPr/>
          <p:nvPr/>
        </p:nvPicPr>
        <p:blipFill>
          <a:blip r:embed="rId2"/>
          <a:stretch/>
        </p:blipFill>
        <p:spPr>
          <a:xfrm>
            <a:off x="7569200" y="558801"/>
            <a:ext cx="4286053" cy="5698066"/>
          </a:xfrm>
          <a:prstGeom prst="rect">
            <a:avLst/>
          </a:prstGeom>
        </p:spPr>
      </p:pic>
      <p:sp>
        <p:nvSpPr>
          <p:cNvPr id="3" name="Прямоугольник 2"/>
          <p:cNvSpPr/>
          <p:nvPr/>
        </p:nvSpPr>
        <p:spPr>
          <a:xfrm>
            <a:off x="1752600" y="694267"/>
            <a:ext cx="5088467" cy="5262979"/>
          </a:xfrm>
          <a:prstGeom prst="rect">
            <a:avLst/>
          </a:prstGeom>
        </p:spPr>
        <p:txBody>
          <a:bodyPr wrap="square">
            <a:spAutoFit/>
          </a:bodyPr>
          <a:lstStyle/>
          <a:p>
            <a:pPr indent="457200" algn="just">
              <a:spcAft>
                <a:spcPts val="0"/>
              </a:spcAft>
            </a:pPr>
            <a:r>
              <a:rPr lang="ru-RU" sz="1400" b="1" dirty="0" err="1">
                <a:solidFill>
                  <a:srgbClr val="000000"/>
                </a:solidFill>
                <a:latin typeface="Times New Roman" panose="02020603050405020304" pitchFamily="18" charset="0"/>
                <a:ea typeface="Times New Roman" panose="02020603050405020304" pitchFamily="18" charset="0"/>
              </a:rPr>
              <a:t>Шумська</a:t>
            </a:r>
            <a:r>
              <a:rPr lang="ru-RU" sz="1400" b="1" dirty="0">
                <a:solidFill>
                  <a:srgbClr val="000000"/>
                </a:solidFill>
                <a:latin typeface="Times New Roman" panose="02020603050405020304" pitchFamily="18" charset="0"/>
                <a:ea typeface="Times New Roman" panose="02020603050405020304" pitchFamily="18" charset="0"/>
              </a:rPr>
              <a:t> Н. С</a:t>
            </a:r>
            <a:r>
              <a:rPr lang="ru-RU" sz="1400" b="1" dirty="0" smtClean="0">
                <a:solidFill>
                  <a:srgbClr val="000000"/>
                </a:solidFill>
                <a:latin typeface="Times New Roman" panose="02020603050405020304" pitchFamily="18" charset="0"/>
                <a:ea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rPr>
              <a:t>Забезпечення </a:t>
            </a:r>
            <a:r>
              <a:rPr lang="ru-RU" sz="1400" b="1" dirty="0">
                <a:solidFill>
                  <a:srgbClr val="000000"/>
                </a:solidFill>
                <a:latin typeface="Times New Roman" panose="02020603050405020304" pitchFamily="18" charset="0"/>
                <a:ea typeface="Times New Roman" panose="02020603050405020304" pitchFamily="18" charset="0"/>
              </a:rPr>
              <a:t>права на свободу та </a:t>
            </a:r>
            <a:r>
              <a:rPr lang="ru-RU" sz="1400" b="1" dirty="0" err="1">
                <a:solidFill>
                  <a:srgbClr val="000000"/>
                </a:solidFill>
                <a:latin typeface="Times New Roman" panose="02020603050405020304" pitchFamily="18" charset="0"/>
                <a:ea typeface="Times New Roman" panose="02020603050405020304" pitchFamily="18" charset="0"/>
              </a:rPr>
              <a:t>особисту</a:t>
            </a:r>
            <a:r>
              <a:rPr lang="ru-RU" sz="1400" b="1" dirty="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недоторканність під </a:t>
            </a:r>
            <a:r>
              <a:rPr lang="ru-RU" sz="1400" b="1" dirty="0">
                <a:solidFill>
                  <a:srgbClr val="000000"/>
                </a:solidFill>
                <a:latin typeface="Times New Roman" panose="02020603050405020304" pitchFamily="18" charset="0"/>
                <a:ea typeface="Times New Roman" panose="02020603050405020304" pitchFamily="18" charset="0"/>
              </a:rPr>
              <a:t>час </a:t>
            </a:r>
            <a:r>
              <a:rPr lang="uk-UA" sz="1400" b="1" dirty="0">
                <a:solidFill>
                  <a:srgbClr val="000000"/>
                </a:solidFill>
                <a:latin typeface="Times New Roman" panose="02020603050405020304" pitchFamily="18" charset="0"/>
                <a:ea typeface="Times New Roman" panose="02020603050405020304" pitchFamily="18" charset="0"/>
              </a:rPr>
              <a:t>затримання </a:t>
            </a:r>
            <a:r>
              <a:rPr lang="ru-RU" sz="1400" b="1" dirty="0">
                <a:solidFill>
                  <a:srgbClr val="000000"/>
                </a:solidFill>
                <a:latin typeface="Times New Roman" panose="02020603050405020304" pitchFamily="18" charset="0"/>
                <a:ea typeface="Times New Roman" panose="02020603050405020304" pitchFamily="18" charset="0"/>
              </a:rPr>
              <a:t>особи в </a:t>
            </a:r>
            <a:r>
              <a:rPr lang="uk-UA" sz="1400" b="1" dirty="0">
                <a:solidFill>
                  <a:srgbClr val="000000"/>
                </a:solidFill>
                <a:latin typeface="Times New Roman" panose="02020603050405020304" pitchFamily="18" charset="0"/>
                <a:ea typeface="Times New Roman" panose="02020603050405020304" pitchFamily="18" charset="0"/>
              </a:rPr>
              <a:t>кримінальному процесі України </a:t>
            </a:r>
            <a:r>
              <a:rPr lang="ru-RU" sz="1400" b="1" dirty="0">
                <a:solidFill>
                  <a:srgbClr val="000000"/>
                </a:solidFill>
                <a:latin typeface="Times New Roman" panose="02020603050405020304" pitchFamily="18" charset="0"/>
                <a:ea typeface="Times New Roman" panose="02020603050405020304" pitchFamily="18" charset="0"/>
              </a:rPr>
              <a:t>: </a:t>
            </a:r>
            <a:r>
              <a:rPr lang="ru-RU" sz="1400" b="1" dirty="0" err="1">
                <a:solidFill>
                  <a:srgbClr val="000000"/>
                </a:solidFill>
                <a:latin typeface="Times New Roman" panose="02020603050405020304" pitchFamily="18" charset="0"/>
                <a:ea typeface="Times New Roman" panose="02020603050405020304" pitchFamily="18" charset="0"/>
              </a:rPr>
              <a:t>монограф</a:t>
            </a:r>
            <a:r>
              <a:rPr lang="ru-RU" sz="1400" b="1" dirty="0">
                <a:solidFill>
                  <a:srgbClr val="000000"/>
                </a:solidFill>
                <a:latin typeface="Times New Roman" panose="02020603050405020304" pitchFamily="18" charset="0"/>
                <a:ea typeface="Times New Roman" panose="02020603050405020304" pitchFamily="18" charset="0"/>
              </a:rPr>
              <a:t>. / Н. С </a:t>
            </a:r>
            <a:r>
              <a:rPr lang="ru-RU" sz="1400" b="1" dirty="0" err="1">
                <a:solidFill>
                  <a:srgbClr val="000000"/>
                </a:solidFill>
                <a:latin typeface="Times New Roman" panose="02020603050405020304" pitchFamily="18" charset="0"/>
                <a:ea typeface="Times New Roman" panose="02020603050405020304" pitchFamily="18" charset="0"/>
              </a:rPr>
              <a:t>Шумська</a:t>
            </a:r>
            <a:r>
              <a:rPr lang="ru-RU" sz="1400" b="1" dirty="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Дніпро </a:t>
            </a:r>
            <a:r>
              <a:rPr lang="ru-RU" sz="1400" b="1" dirty="0">
                <a:solidFill>
                  <a:srgbClr val="000000"/>
                </a:solidFill>
                <a:latin typeface="Times New Roman" panose="02020603050405020304" pitchFamily="18" charset="0"/>
                <a:ea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rPr>
              <a:t>Дніпров</a:t>
            </a:r>
            <a:r>
              <a:rPr lang="uk-UA" sz="1400" b="1" dirty="0">
                <a:solidFill>
                  <a:srgbClr val="000000"/>
                </a:solidFill>
                <a:latin typeface="Times New Roman" panose="02020603050405020304" pitchFamily="18" charset="0"/>
                <a:ea typeface="Times New Roman" panose="02020603050405020304" pitchFamily="18" charset="0"/>
              </a:rPr>
              <a:t>. </a:t>
            </a:r>
            <a:r>
              <a:rPr lang="ru-RU" sz="1400" b="1" dirty="0" err="1">
                <a:solidFill>
                  <a:srgbClr val="000000"/>
                </a:solidFill>
                <a:latin typeface="Times New Roman" panose="02020603050405020304" pitchFamily="18" charset="0"/>
                <a:ea typeface="Times New Roman" panose="02020603050405020304" pitchFamily="18" charset="0"/>
              </a:rPr>
              <a:t>держ</a:t>
            </a:r>
            <a:r>
              <a:rPr lang="ru-RU" sz="1400" b="1" dirty="0">
                <a:solidFill>
                  <a:srgbClr val="000000"/>
                </a:solidFill>
                <a:latin typeface="Times New Roman" panose="02020603050405020304" pitchFamily="18" charset="0"/>
                <a:ea typeface="Times New Roman" panose="02020603050405020304" pitchFamily="18" charset="0"/>
              </a:rPr>
              <a:t>. ун-т </a:t>
            </a:r>
            <a:r>
              <a:rPr lang="ru-RU" sz="1400" b="1" dirty="0" err="1">
                <a:solidFill>
                  <a:srgbClr val="000000"/>
                </a:solidFill>
                <a:latin typeface="Times New Roman" panose="02020603050405020304" pitchFamily="18" charset="0"/>
                <a:ea typeface="Times New Roman" panose="02020603050405020304" pitchFamily="18" charset="0"/>
              </a:rPr>
              <a:t>внутр</a:t>
            </a:r>
            <a:r>
              <a:rPr lang="ru-RU" sz="1400" b="1" dirty="0">
                <a:solidFill>
                  <a:srgbClr val="000000"/>
                </a:solidFill>
                <a:latin typeface="Times New Roman" panose="02020603050405020304" pitchFamily="18" charset="0"/>
                <a:ea typeface="Times New Roman" panose="02020603050405020304" pitchFamily="18" charset="0"/>
              </a:rPr>
              <a:t>, справ, 2025. 224 с.</a:t>
            </a:r>
            <a:endParaRPr lang="ru-RU" sz="1400" b="1" dirty="0">
              <a:latin typeface="Times New Roman" panose="02020603050405020304" pitchFamily="18" charset="0"/>
              <a:ea typeface="Times New Roman" panose="02020603050405020304" pitchFamily="18" charset="0"/>
            </a:endParaRPr>
          </a:p>
          <a:p>
            <a:pPr indent="457200" algn="just">
              <a:spcAft>
                <a:spcPts val="0"/>
              </a:spcAft>
            </a:pPr>
            <a:endParaRPr lang="ru-RU" sz="1400" dirty="0" smtClean="0">
              <a:solidFill>
                <a:srgbClr val="000000"/>
              </a:solidFill>
              <a:latin typeface="Times New Roman" panose="02020603050405020304" pitchFamily="18" charset="0"/>
              <a:ea typeface="Times New Roman" panose="02020603050405020304" pitchFamily="18" charset="0"/>
            </a:endParaRPr>
          </a:p>
          <a:p>
            <a:pPr indent="457200" algn="just">
              <a:spcAft>
                <a:spcPts val="0"/>
              </a:spcAft>
            </a:pPr>
            <a:r>
              <a:rPr lang="ru-RU" sz="1400" dirty="0" smtClean="0">
                <a:solidFill>
                  <a:srgbClr val="000000"/>
                </a:solidFill>
                <a:latin typeface="Times New Roman" panose="02020603050405020304" pitchFamily="18" charset="0"/>
                <a:ea typeface="Times New Roman" panose="02020603050405020304" pitchFamily="18" charset="0"/>
              </a:rPr>
              <a:t>Комплексно </a:t>
            </a:r>
            <a:r>
              <a:rPr lang="uk-UA" sz="1400" dirty="0">
                <a:solidFill>
                  <a:srgbClr val="000000"/>
                </a:solidFill>
                <a:latin typeface="Times New Roman" panose="02020603050405020304" pitchFamily="18" charset="0"/>
                <a:ea typeface="Times New Roman" panose="02020603050405020304" pitchFamily="18" charset="0"/>
              </a:rPr>
              <a:t>досліджено питання забезпечення </a:t>
            </a:r>
            <a:r>
              <a:rPr lang="ru-RU" sz="1400" dirty="0">
                <a:solidFill>
                  <a:srgbClr val="000000"/>
                </a:solidFill>
                <a:latin typeface="Times New Roman" panose="02020603050405020304" pitchFamily="18" charset="0"/>
                <a:ea typeface="Times New Roman" panose="02020603050405020304" pitchFamily="18" charset="0"/>
              </a:rPr>
              <a:t>права на свободу та </a:t>
            </a:r>
            <a:r>
              <a:rPr lang="ru-RU" sz="1400" dirty="0" err="1">
                <a:solidFill>
                  <a:srgbClr val="000000"/>
                </a:solidFill>
                <a:latin typeface="Times New Roman" panose="02020603050405020304" pitchFamily="18" charset="0"/>
                <a:ea typeface="Times New Roman" panose="02020603050405020304" pitchFamily="18" charset="0"/>
              </a:rPr>
              <a:t>особисту</a:t>
            </a:r>
            <a:r>
              <a:rPr lang="ru-RU" sz="1400" dirty="0">
                <a:solidFill>
                  <a:srgbClr val="000000"/>
                </a:solidFill>
                <a:latin typeface="Times New Roman" panose="02020603050405020304" pitchFamily="18" charset="0"/>
                <a:ea typeface="Times New Roman" panose="02020603050405020304" pitchFamily="18" charset="0"/>
              </a:rPr>
              <a:t> </a:t>
            </a:r>
            <a:r>
              <a:rPr lang="uk-UA" sz="1400" dirty="0">
                <a:solidFill>
                  <a:srgbClr val="000000"/>
                </a:solidFill>
                <a:latin typeface="Times New Roman" panose="02020603050405020304" pitchFamily="18" charset="0"/>
                <a:ea typeface="Times New Roman" panose="02020603050405020304" pitchFamily="18" charset="0"/>
              </a:rPr>
              <a:t>недоторканність під </a:t>
            </a:r>
            <a:r>
              <a:rPr lang="ru-RU" sz="1400" dirty="0">
                <a:solidFill>
                  <a:srgbClr val="000000"/>
                </a:solidFill>
                <a:latin typeface="Times New Roman" panose="02020603050405020304" pitchFamily="18" charset="0"/>
                <a:ea typeface="Times New Roman" panose="02020603050405020304" pitchFamily="18" charset="0"/>
              </a:rPr>
              <a:t>час </a:t>
            </a:r>
            <a:r>
              <a:rPr lang="uk-UA" sz="1400" dirty="0">
                <a:solidFill>
                  <a:srgbClr val="000000"/>
                </a:solidFill>
                <a:latin typeface="Times New Roman" panose="02020603050405020304" pitchFamily="18" charset="0"/>
                <a:ea typeface="Times New Roman" panose="02020603050405020304" pitchFamily="18" charset="0"/>
              </a:rPr>
              <a:t>затримання </a:t>
            </a:r>
            <a:r>
              <a:rPr lang="ru-RU" sz="1400" dirty="0">
                <a:solidFill>
                  <a:srgbClr val="000000"/>
                </a:solidFill>
                <a:latin typeface="Times New Roman" panose="02020603050405020304" pitchFamily="18" charset="0"/>
                <a:ea typeface="Times New Roman" panose="02020603050405020304" pitchFamily="18" charset="0"/>
              </a:rPr>
              <a:t>особи. </a:t>
            </a:r>
            <a:r>
              <a:rPr lang="uk-UA" sz="1400" dirty="0">
                <a:solidFill>
                  <a:srgbClr val="000000"/>
                </a:solidFill>
                <a:latin typeface="Times New Roman" panose="02020603050405020304" pitchFamily="18" charset="0"/>
                <a:ea typeface="Times New Roman" panose="02020603050405020304" pitchFamily="18" charset="0"/>
              </a:rPr>
              <a:t>З урахуванням умов воєнного стану та особливого режиму досудового розслідування, а також з огляду на практику діяльності органів досудового розслідування, суду та Європейського суду з прав людини запропоновано вирішення низки практичних завдань. Зокрема, сформульовано поняття затримання, що здійснюється уповноваженою службовою особою; теоретично обґрунтовано структурні компоненти мети затримання, здійснюваного уповноваженою особою, й окреслено гарантії права особи на свободу й особисту недоторканність. Запропоновано систематизацію підстав обмеження права на свободу та особисту недоторканність під час затримання особи в кримінальному процесі. </a:t>
            </a:r>
            <a:endParaRPr lang="uk-UA" sz="1400" dirty="0" smtClean="0">
              <a:solidFill>
                <a:srgbClr val="000000"/>
              </a:solidFill>
              <a:latin typeface="Times New Roman" panose="02020603050405020304" pitchFamily="18" charset="0"/>
              <a:ea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Для </a:t>
            </a:r>
            <a:r>
              <a:rPr lang="uk-UA" sz="1400" dirty="0">
                <a:solidFill>
                  <a:srgbClr val="000000"/>
                </a:solidFill>
                <a:latin typeface="Times New Roman" panose="02020603050405020304" pitchFamily="18" charset="0"/>
                <a:ea typeface="Times New Roman" panose="02020603050405020304" pitchFamily="18" charset="0"/>
              </a:rPr>
              <a:t>науковців, викладачів, аспірантів і студентів закладів вищої освіти юридичного профілю, практичних працівників органів досудового розслідування, прокурорів, суддів та всіх, хто цікавиться кримінальною процесуальною діяльністю.</a:t>
            </a:r>
            <a:endParaRPr lang="ru-RU" sz="1400" dirty="0">
              <a:effectLst/>
              <a:latin typeface="Times New Roman" panose="02020603050405020304" pitchFamily="18" charset="0"/>
              <a:ea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17694" y="0"/>
            <a:ext cx="1370839" cy="1217976"/>
          </a:xfrm>
          <a:prstGeom prst="rect">
            <a:avLst/>
          </a:prstGeom>
        </p:spPr>
      </p:pic>
    </p:spTree>
    <p:extLst>
      <p:ext uri="{BB962C8B-B14F-4D97-AF65-F5344CB8AC3E}">
        <p14:creationId xmlns:p14="http://schemas.microsoft.com/office/powerpoint/2010/main" val="1237757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3"/>
          <p:cNvPicPr/>
          <p:nvPr/>
        </p:nvPicPr>
        <p:blipFill>
          <a:blip r:embed="rId2"/>
          <a:stretch/>
        </p:blipFill>
        <p:spPr>
          <a:xfrm>
            <a:off x="7452850" y="580102"/>
            <a:ext cx="4406359" cy="5712543"/>
          </a:xfrm>
          <a:prstGeom prst="rect">
            <a:avLst/>
          </a:prstGeom>
        </p:spPr>
      </p:pic>
      <p:sp>
        <p:nvSpPr>
          <p:cNvPr id="3" name="Прямоугольник 2"/>
          <p:cNvSpPr/>
          <p:nvPr/>
        </p:nvSpPr>
        <p:spPr>
          <a:xfrm>
            <a:off x="1856892" y="580102"/>
            <a:ext cx="5035521" cy="5047536"/>
          </a:xfrm>
          <a:prstGeom prst="rect">
            <a:avLst/>
          </a:prstGeom>
        </p:spPr>
        <p:txBody>
          <a:bodyPr wrap="square">
            <a:spAutoFit/>
          </a:bodyPr>
          <a:lstStyle/>
          <a:p>
            <a:pPr indent="457200" algn="just">
              <a:spcAft>
                <a:spcPts val="0"/>
              </a:spcAft>
            </a:pPr>
            <a:r>
              <a:rPr lang="uk-UA" sz="1400" b="1" dirty="0" smtClean="0">
                <a:solidFill>
                  <a:srgbClr val="000000"/>
                </a:solidFill>
                <a:latin typeface="Times New Roman" panose="02020603050405020304" pitchFamily="18" charset="0"/>
                <a:ea typeface="Times New Roman" panose="02020603050405020304" pitchFamily="18" charset="0"/>
              </a:rPr>
              <a:t>Організаційно-правові </a:t>
            </a:r>
            <a:r>
              <a:rPr lang="uk-UA" sz="1400" b="1" dirty="0">
                <a:solidFill>
                  <a:srgbClr val="000000"/>
                </a:solidFill>
                <a:latin typeface="Times New Roman" panose="02020603050405020304" pitchFamily="18" charset="0"/>
                <a:ea typeface="Times New Roman" panose="02020603050405020304" pitchFamily="18" charset="0"/>
              </a:rPr>
              <a:t>засади, форми та методи діяльності служби освітньої безпеки Національної поліції України : </a:t>
            </a:r>
            <a:r>
              <a:rPr lang="uk-UA" sz="1400" dirty="0" smtClean="0">
                <a:solidFill>
                  <a:srgbClr val="000000"/>
                </a:solidFill>
                <a:latin typeface="Times New Roman" panose="02020603050405020304" pitchFamily="18" charset="0"/>
                <a:ea typeface="Times New Roman" panose="02020603050405020304" pitchFamily="18" charset="0"/>
              </a:rPr>
              <a:t>метод. </a:t>
            </a:r>
            <a:r>
              <a:rPr lang="uk-UA" sz="1400" dirty="0" err="1" smtClean="0">
                <a:solidFill>
                  <a:srgbClr val="000000"/>
                </a:solidFill>
                <a:latin typeface="Times New Roman" panose="02020603050405020304" pitchFamily="18" charset="0"/>
                <a:ea typeface="Times New Roman" panose="02020603050405020304" pitchFamily="18" charset="0"/>
              </a:rPr>
              <a:t>рек</a:t>
            </a:r>
            <a:r>
              <a:rPr lang="uk-UA" sz="1400" dirty="0" smtClean="0">
                <a:solidFill>
                  <a:srgbClr val="000000"/>
                </a:solidFill>
                <a:latin typeface="Times New Roman" panose="02020603050405020304" pitchFamily="18" charset="0"/>
                <a:ea typeface="Times New Roman" panose="02020603050405020304" pitchFamily="18" charset="0"/>
              </a:rPr>
              <a:t>. </a:t>
            </a:r>
            <a:r>
              <a:rPr lang="uk-UA" sz="1400" dirty="0">
                <a:solidFill>
                  <a:srgbClr val="000000"/>
                </a:solidFill>
                <a:latin typeface="Times New Roman" panose="02020603050405020304" pitchFamily="18" charset="0"/>
                <a:ea typeface="Times New Roman" panose="02020603050405020304" pitchFamily="18" charset="0"/>
              </a:rPr>
              <a:t>/ </a:t>
            </a:r>
            <a:r>
              <a:rPr lang="uk-UA" sz="1400" dirty="0" err="1">
                <a:solidFill>
                  <a:srgbClr val="000000"/>
                </a:solidFill>
                <a:latin typeface="Times New Roman" panose="02020603050405020304" pitchFamily="18" charset="0"/>
                <a:ea typeface="Times New Roman" panose="02020603050405020304" pitchFamily="18" charset="0"/>
              </a:rPr>
              <a:t>кол</a:t>
            </a:r>
            <a:r>
              <a:rPr lang="uk-UA" sz="1400" dirty="0">
                <a:solidFill>
                  <a:srgbClr val="000000"/>
                </a:solidFill>
                <a:latin typeface="Times New Roman" panose="02020603050405020304" pitchFamily="18" charset="0"/>
                <a:ea typeface="Times New Roman" panose="02020603050405020304" pitchFamily="18" charset="0"/>
              </a:rPr>
              <a:t>. </a:t>
            </a:r>
            <a:r>
              <a:rPr lang="uk-UA" sz="1400" dirty="0" err="1">
                <a:solidFill>
                  <a:srgbClr val="000000"/>
                </a:solidFill>
                <a:latin typeface="Times New Roman" panose="02020603050405020304" pitchFamily="18" charset="0"/>
                <a:ea typeface="Times New Roman" panose="02020603050405020304" pitchFamily="18" charset="0"/>
              </a:rPr>
              <a:t>авт</a:t>
            </a:r>
            <a:r>
              <a:rPr lang="uk-UA" sz="1400" dirty="0">
                <a:solidFill>
                  <a:srgbClr val="000000"/>
                </a:solidFill>
                <a:latin typeface="Times New Roman" panose="02020603050405020304" pitchFamily="18" charset="0"/>
                <a:ea typeface="Times New Roman" panose="02020603050405020304" pitchFamily="18" charset="0"/>
              </a:rPr>
              <a:t>. Дніпро : </a:t>
            </a:r>
            <a:r>
              <a:rPr lang="uk-UA" sz="1400" dirty="0" err="1">
                <a:solidFill>
                  <a:srgbClr val="000000"/>
                </a:solidFill>
                <a:latin typeface="Times New Roman" panose="02020603050405020304" pitchFamily="18" charset="0"/>
                <a:ea typeface="Times New Roman" panose="02020603050405020304" pitchFamily="18" charset="0"/>
              </a:rPr>
              <a:t>Дніпров</a:t>
            </a:r>
            <a:r>
              <a:rPr lang="uk-UA" sz="1400" dirty="0">
                <a:solidFill>
                  <a:srgbClr val="000000"/>
                </a:solidFill>
                <a:latin typeface="Times New Roman" panose="02020603050405020304" pitchFamily="18" charset="0"/>
                <a:ea typeface="Times New Roman" panose="02020603050405020304" pitchFamily="18" charset="0"/>
              </a:rPr>
              <a:t>. </a:t>
            </a:r>
            <a:r>
              <a:rPr lang="uk-UA" sz="1400" dirty="0" err="1">
                <a:solidFill>
                  <a:srgbClr val="000000"/>
                </a:solidFill>
                <a:latin typeface="Times New Roman" panose="02020603050405020304" pitchFamily="18" charset="0"/>
                <a:ea typeface="Times New Roman" panose="02020603050405020304" pitchFamily="18" charset="0"/>
              </a:rPr>
              <a:t>держ</a:t>
            </a:r>
            <a:r>
              <a:rPr lang="uk-UA" sz="1400" dirty="0">
                <a:solidFill>
                  <a:srgbClr val="000000"/>
                </a:solidFill>
                <a:latin typeface="Times New Roman" panose="02020603050405020304" pitchFamily="18" charset="0"/>
                <a:ea typeface="Times New Roman" panose="02020603050405020304" pitchFamily="18" charset="0"/>
              </a:rPr>
              <a:t>. ун-т </a:t>
            </a:r>
            <a:r>
              <a:rPr lang="uk-UA" sz="1400" dirty="0" err="1">
                <a:solidFill>
                  <a:srgbClr val="000000"/>
                </a:solidFill>
                <a:latin typeface="Times New Roman" panose="02020603050405020304" pitchFamily="18" charset="0"/>
                <a:ea typeface="Times New Roman" panose="02020603050405020304" pitchFamily="18" charset="0"/>
              </a:rPr>
              <a:t>внутр</a:t>
            </a:r>
            <a:r>
              <a:rPr lang="uk-UA" sz="1400" dirty="0">
                <a:solidFill>
                  <a:srgbClr val="000000"/>
                </a:solidFill>
                <a:latin typeface="Times New Roman" panose="02020603050405020304" pitchFamily="18" charset="0"/>
                <a:ea typeface="Times New Roman" panose="02020603050405020304" pitchFamily="18" charset="0"/>
              </a:rPr>
              <a:t>, справ, 2025. 92 с.</a:t>
            </a:r>
            <a:endParaRPr lang="ru-RU" sz="1400" dirty="0">
              <a:latin typeface="Times New Roman" panose="02020603050405020304" pitchFamily="18" charset="0"/>
              <a:ea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Методичні </a:t>
            </a:r>
            <a:r>
              <a:rPr lang="uk-UA" sz="1400" dirty="0">
                <a:solidFill>
                  <a:srgbClr val="000000"/>
                </a:solidFill>
                <a:latin typeface="Times New Roman" panose="02020603050405020304" pitchFamily="18" charset="0"/>
                <a:ea typeface="Times New Roman" panose="02020603050405020304" pitchFamily="18" charset="0"/>
              </a:rPr>
              <a:t>рекомендації розроблено з метою надання практичних настанов поліцейським щодо їхньої діяльності в закладах загальної середньої освіти (ЗЗСО). Видання окреслює основні повноваження поліцейських, зокрема: запобігання та протидія </a:t>
            </a:r>
            <a:r>
              <a:rPr lang="uk-UA" sz="1400" dirty="0" err="1">
                <a:solidFill>
                  <a:srgbClr val="000000"/>
                </a:solidFill>
                <a:latin typeface="Times New Roman" panose="02020603050405020304" pitchFamily="18" charset="0"/>
                <a:ea typeface="Times New Roman" panose="02020603050405020304" pitchFamily="18" charset="0"/>
              </a:rPr>
              <a:t>булінгу</a:t>
            </a:r>
            <a:r>
              <a:rPr lang="uk-UA" sz="1400" dirty="0">
                <a:solidFill>
                  <a:srgbClr val="000000"/>
                </a:solidFill>
                <a:latin typeface="Times New Roman" panose="02020603050405020304" pitchFamily="18" charset="0"/>
                <a:ea typeface="Times New Roman" panose="02020603050405020304" pitchFamily="18" charset="0"/>
              </a:rPr>
              <a:t> (цькуванню) серед учасників освітнього процесу; реагування на надзвичайні події та кримінальні правопорушення в ЗЗСО; дії у разі нападу на заклад освіти; виявлення сторонніх осіб, які перебувають у ЗЗСО без дозволу керівництва; використання технічних засобів (</a:t>
            </a:r>
            <a:r>
              <a:rPr lang="uk-UA" sz="1400" dirty="0" err="1">
                <a:solidFill>
                  <a:srgbClr val="000000"/>
                </a:solidFill>
                <a:latin typeface="Times New Roman" panose="02020603050405020304" pitchFamily="18" charset="0"/>
                <a:ea typeface="Times New Roman" panose="02020603050405020304" pitchFamily="18" charset="0"/>
              </a:rPr>
              <a:t>металодетекторів</a:t>
            </a:r>
            <a:r>
              <a:rPr lang="uk-UA" sz="1400" dirty="0">
                <a:solidFill>
                  <a:srgbClr val="000000"/>
                </a:solidFill>
                <a:latin typeface="Times New Roman" panose="02020603050405020304" pitchFamily="18" charset="0"/>
                <a:ea typeface="Times New Roman" panose="02020603050405020304" pitchFamily="18" charset="0"/>
              </a:rPr>
              <a:t>) для виявлення небезпечних предметів; організація заходів щодо раннього попередження та евакуації тощо. Рекомендації також містять схеми взаємодії поліцейського в ЗЗСО та напрями взаємодії з іншими суб’єктами.</a:t>
            </a:r>
            <a:endParaRPr lang="ru-RU" sz="1400" dirty="0">
              <a:latin typeface="Times New Roman" panose="02020603050405020304" pitchFamily="18" charset="0"/>
              <a:ea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Для здобувачів вищої освіти, практичних працівників правоохоронних органів, представників органів державної влади та місцевого самоврядування, а також усіх, хто цікавиться питаннями </a:t>
            </a:r>
            <a:r>
              <a:rPr lang="uk-UA" sz="1400" dirty="0" err="1">
                <a:solidFill>
                  <a:srgbClr val="000000"/>
                </a:solidFill>
                <a:latin typeface="Times New Roman" panose="02020603050405020304" pitchFamily="18" charset="0"/>
                <a:ea typeface="Times New Roman" panose="02020603050405020304" pitchFamily="18" charset="0"/>
              </a:rPr>
              <a:t>безпекової</a:t>
            </a:r>
            <a:r>
              <a:rPr lang="uk-UA" sz="1400" dirty="0">
                <a:solidFill>
                  <a:srgbClr val="000000"/>
                </a:solidFill>
                <a:latin typeface="Times New Roman" panose="02020603050405020304" pitchFamily="18" charset="0"/>
                <a:ea typeface="Times New Roman" panose="02020603050405020304" pitchFamily="18" charset="0"/>
              </a:rPr>
              <a:t> складової в ЗЗСО.</a:t>
            </a:r>
            <a:endParaRPr lang="ru-RU" sz="1400" dirty="0">
              <a:effectLst/>
              <a:latin typeface="Times New Roman" panose="02020603050405020304" pitchFamily="18" charset="0"/>
              <a:ea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17694" y="0"/>
            <a:ext cx="1370839" cy="1217976"/>
          </a:xfrm>
          <a:prstGeom prst="rect">
            <a:avLst/>
          </a:prstGeom>
        </p:spPr>
      </p:pic>
    </p:spTree>
    <p:extLst>
      <p:ext uri="{BB962C8B-B14F-4D97-AF65-F5344CB8AC3E}">
        <p14:creationId xmlns:p14="http://schemas.microsoft.com/office/powerpoint/2010/main" val="1485391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5"/>
          <p:cNvPicPr/>
          <p:nvPr/>
        </p:nvPicPr>
        <p:blipFill>
          <a:blip r:embed="rId2"/>
          <a:stretch/>
        </p:blipFill>
        <p:spPr>
          <a:xfrm>
            <a:off x="7482349" y="550606"/>
            <a:ext cx="4404259" cy="5769116"/>
          </a:xfrm>
          <a:prstGeom prst="rect">
            <a:avLst/>
          </a:prstGeom>
        </p:spPr>
      </p:pic>
      <p:sp>
        <p:nvSpPr>
          <p:cNvPr id="3" name="Прямоугольник 2"/>
          <p:cNvSpPr/>
          <p:nvPr/>
        </p:nvSpPr>
        <p:spPr>
          <a:xfrm>
            <a:off x="1773551" y="550606"/>
            <a:ext cx="5030371" cy="5047536"/>
          </a:xfrm>
          <a:prstGeom prst="rect">
            <a:avLst/>
          </a:prstGeom>
        </p:spPr>
        <p:txBody>
          <a:bodyPr wrap="square">
            <a:spAutoFit/>
          </a:bodyPr>
          <a:lstStyle/>
          <a:p>
            <a:pPr indent="457200" algn="just">
              <a:spcAft>
                <a:spcPts val="0"/>
              </a:spcAft>
              <a:tabLst>
                <a:tab pos="1610995" algn="l"/>
              </a:tabLst>
            </a:pPr>
            <a:r>
              <a:rPr lang="uk-UA" sz="1400" b="1" dirty="0">
                <a:solidFill>
                  <a:srgbClr val="000000"/>
                </a:solidFill>
                <a:latin typeface="Times New Roman" panose="02020603050405020304" pitchFamily="18" charset="0"/>
                <a:ea typeface="Times New Roman" panose="02020603050405020304" pitchFamily="18" charset="0"/>
              </a:rPr>
              <a:t>Р 64 Розслідування несанкціонованого втручання в роботу інформаційних (автоматизованих), електронних комунікаційних, інформаційно-комунікаційних систем, електронних комунікаційних мереж (ст. 361 КК України) : </a:t>
            </a:r>
            <a:r>
              <a:rPr lang="uk-UA" sz="1400" dirty="0">
                <a:solidFill>
                  <a:srgbClr val="000000"/>
                </a:solidFill>
                <a:latin typeface="Times New Roman" panose="02020603050405020304" pitchFamily="18" charset="0"/>
                <a:ea typeface="Times New Roman" panose="02020603050405020304" pitchFamily="18" charset="0"/>
              </a:rPr>
              <a:t>наук.-метод,	рекомендації для слідчих підрозділів та</a:t>
            </a:r>
            <a:endParaRPr lang="ru-RU" sz="1400" dirty="0">
              <a:latin typeface="Times New Roman" panose="02020603050405020304" pitchFamily="18" charset="0"/>
              <a:ea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підрозділів дізнання </a:t>
            </a:r>
            <a:r>
              <a:rPr lang="uk-UA" sz="1400" dirty="0" err="1">
                <a:solidFill>
                  <a:srgbClr val="000000"/>
                </a:solidFill>
                <a:latin typeface="Times New Roman" panose="02020603050405020304" pitchFamily="18" charset="0"/>
                <a:ea typeface="Times New Roman" panose="02020603050405020304" pitchFamily="18" charset="0"/>
              </a:rPr>
              <a:t>Нац</a:t>
            </a:r>
            <a:r>
              <a:rPr lang="uk-UA" sz="1400" dirty="0">
                <a:solidFill>
                  <a:srgbClr val="000000"/>
                </a:solidFill>
                <a:latin typeface="Times New Roman" panose="02020603050405020304" pitchFamily="18" charset="0"/>
                <a:ea typeface="Times New Roman" panose="02020603050405020304" pitchFamily="18" charset="0"/>
              </a:rPr>
              <a:t>. поліції України / </a:t>
            </a:r>
            <a:r>
              <a:rPr lang="uk-UA" sz="1400" dirty="0" err="1">
                <a:solidFill>
                  <a:srgbClr val="000000"/>
                </a:solidFill>
                <a:latin typeface="Times New Roman" panose="02020603050405020304" pitchFamily="18" charset="0"/>
                <a:ea typeface="Times New Roman" panose="02020603050405020304" pitchFamily="18" charset="0"/>
              </a:rPr>
              <a:t>кол</a:t>
            </a:r>
            <a:r>
              <a:rPr lang="uk-UA" sz="1400" dirty="0">
                <a:solidFill>
                  <a:srgbClr val="000000"/>
                </a:solidFill>
                <a:latin typeface="Times New Roman" panose="02020603050405020304" pitchFamily="18" charset="0"/>
                <a:ea typeface="Times New Roman" panose="02020603050405020304" pitchFamily="18" charset="0"/>
              </a:rPr>
              <a:t>. </a:t>
            </a:r>
            <a:r>
              <a:rPr lang="uk-UA" sz="1400" dirty="0" err="1">
                <a:solidFill>
                  <a:srgbClr val="000000"/>
                </a:solidFill>
                <a:latin typeface="Times New Roman" panose="02020603050405020304" pitchFamily="18" charset="0"/>
                <a:ea typeface="Times New Roman" panose="02020603050405020304" pitchFamily="18" charset="0"/>
              </a:rPr>
              <a:t>авт</a:t>
            </a:r>
            <a:r>
              <a:rPr lang="uk-UA" sz="1400" dirty="0">
                <a:solidFill>
                  <a:srgbClr val="000000"/>
                </a:solidFill>
                <a:latin typeface="Times New Roman" panose="02020603050405020304" pitchFamily="18" charset="0"/>
                <a:ea typeface="Times New Roman" panose="02020603050405020304" pitchFamily="18" charset="0"/>
              </a:rPr>
              <a:t>.; за </a:t>
            </a:r>
            <a:r>
              <a:rPr lang="uk-UA" sz="1400" dirty="0" err="1">
                <a:solidFill>
                  <a:srgbClr val="000000"/>
                </a:solidFill>
                <a:latin typeface="Times New Roman" panose="02020603050405020304" pitchFamily="18" charset="0"/>
                <a:ea typeface="Times New Roman" panose="02020603050405020304" pitchFamily="18" charset="0"/>
              </a:rPr>
              <a:t>заг</a:t>
            </a:r>
            <a:r>
              <a:rPr lang="uk-UA" sz="1400" dirty="0">
                <a:solidFill>
                  <a:srgbClr val="000000"/>
                </a:solidFill>
                <a:latin typeface="Times New Roman" panose="02020603050405020304" pitchFamily="18" charset="0"/>
                <a:ea typeface="Times New Roman" panose="02020603050405020304" pitchFamily="18" charset="0"/>
              </a:rPr>
              <a:t>. ред. д-ра </a:t>
            </a:r>
            <a:r>
              <a:rPr lang="uk-UA" sz="1400" dirty="0" err="1">
                <a:solidFill>
                  <a:srgbClr val="000000"/>
                </a:solidFill>
                <a:latin typeface="Times New Roman" panose="02020603050405020304" pitchFamily="18" charset="0"/>
                <a:ea typeface="Times New Roman" panose="02020603050405020304" pitchFamily="18" charset="0"/>
              </a:rPr>
              <a:t>юрид</a:t>
            </a:r>
            <a:r>
              <a:rPr lang="uk-UA" sz="1400" dirty="0">
                <a:solidFill>
                  <a:srgbClr val="000000"/>
                </a:solidFill>
                <a:latin typeface="Times New Roman" panose="02020603050405020304" pitchFamily="18" charset="0"/>
                <a:ea typeface="Times New Roman" panose="02020603050405020304" pitchFamily="18" charset="0"/>
              </a:rPr>
              <a:t>. наук, проф. М. С. </a:t>
            </a:r>
            <a:r>
              <a:rPr lang="uk-UA" sz="1400" dirty="0" err="1">
                <a:solidFill>
                  <a:srgbClr val="000000"/>
                </a:solidFill>
                <a:latin typeface="Times New Roman" panose="02020603050405020304" pitchFamily="18" charset="0"/>
                <a:ea typeface="Times New Roman" panose="02020603050405020304" pitchFamily="18" charset="0"/>
              </a:rPr>
              <a:t>Цуцкірідзе</a:t>
            </a:r>
            <a:r>
              <a:rPr lang="uk-UA" sz="1400" dirty="0">
                <a:solidFill>
                  <a:srgbClr val="000000"/>
                </a:solidFill>
                <a:latin typeface="Times New Roman" panose="02020603050405020304" pitchFamily="18" charset="0"/>
                <a:ea typeface="Times New Roman" panose="02020603050405020304" pitchFamily="18" charset="0"/>
              </a:rPr>
              <a:t> - 1-й. заст. гол. </a:t>
            </a:r>
            <a:r>
              <a:rPr lang="uk-UA" sz="1400" dirty="0" err="1">
                <a:solidFill>
                  <a:srgbClr val="000000"/>
                </a:solidFill>
                <a:latin typeface="Times New Roman" panose="02020603050405020304" pitchFamily="18" charset="0"/>
                <a:ea typeface="Times New Roman" panose="02020603050405020304" pitchFamily="18" charset="0"/>
              </a:rPr>
              <a:t>Нац</a:t>
            </a:r>
            <a:r>
              <a:rPr lang="uk-UA" sz="1400" dirty="0">
                <a:solidFill>
                  <a:srgbClr val="000000"/>
                </a:solidFill>
                <a:latin typeface="Times New Roman" panose="02020603050405020304" pitchFamily="18" charset="0"/>
                <a:ea typeface="Times New Roman" panose="02020603050405020304" pitchFamily="18" charset="0"/>
              </a:rPr>
              <a:t>. поліції України, </a:t>
            </a:r>
            <a:r>
              <a:rPr lang="uk-UA" sz="1400" dirty="0" err="1">
                <a:solidFill>
                  <a:srgbClr val="000000"/>
                </a:solidFill>
                <a:latin typeface="Times New Roman" panose="02020603050405020304" pitchFamily="18" charset="0"/>
                <a:ea typeface="Times New Roman" panose="02020603050405020304" pitchFamily="18" charset="0"/>
              </a:rPr>
              <a:t>нач</a:t>
            </a:r>
            <a:r>
              <a:rPr lang="uk-UA" sz="1400" dirty="0">
                <a:solidFill>
                  <a:srgbClr val="000000"/>
                </a:solidFill>
                <a:latin typeface="Times New Roman" panose="02020603050405020304" pitchFamily="18" charset="0"/>
                <a:ea typeface="Times New Roman" panose="02020603050405020304" pitchFamily="18" charset="0"/>
              </a:rPr>
              <a:t>. ГСУ, генерала поліції 3-го рангу. Дніпро : </a:t>
            </a:r>
            <a:r>
              <a:rPr lang="uk-UA" sz="1400" dirty="0" err="1">
                <a:solidFill>
                  <a:srgbClr val="000000"/>
                </a:solidFill>
                <a:latin typeface="Times New Roman" panose="02020603050405020304" pitchFamily="18" charset="0"/>
                <a:ea typeface="Times New Roman" panose="02020603050405020304" pitchFamily="18" charset="0"/>
              </a:rPr>
              <a:t>Дніпров</a:t>
            </a:r>
            <a:r>
              <a:rPr lang="uk-UA" sz="1400" dirty="0">
                <a:solidFill>
                  <a:srgbClr val="000000"/>
                </a:solidFill>
                <a:latin typeface="Times New Roman" panose="02020603050405020304" pitchFamily="18" charset="0"/>
                <a:ea typeface="Times New Roman" panose="02020603050405020304" pitchFamily="18" charset="0"/>
              </a:rPr>
              <a:t>. </a:t>
            </a:r>
            <a:r>
              <a:rPr lang="uk-UA" sz="1400" dirty="0" err="1">
                <a:solidFill>
                  <a:srgbClr val="000000"/>
                </a:solidFill>
                <a:latin typeface="Times New Roman" panose="02020603050405020304" pitchFamily="18" charset="0"/>
                <a:ea typeface="Times New Roman" panose="02020603050405020304" pitchFamily="18" charset="0"/>
              </a:rPr>
              <a:t>держ</a:t>
            </a:r>
            <a:r>
              <a:rPr lang="uk-UA" sz="1400" dirty="0">
                <a:solidFill>
                  <a:srgbClr val="000000"/>
                </a:solidFill>
                <a:latin typeface="Times New Roman" panose="02020603050405020304" pitchFamily="18" charset="0"/>
                <a:ea typeface="Times New Roman" panose="02020603050405020304" pitchFamily="18" charset="0"/>
              </a:rPr>
              <a:t>. </a:t>
            </a:r>
            <a:r>
              <a:rPr lang="ru-RU" sz="1400" dirty="0">
                <a:solidFill>
                  <a:srgbClr val="000000"/>
                </a:solidFill>
                <a:latin typeface="Times New Roman" panose="02020603050405020304" pitchFamily="18" charset="0"/>
                <a:ea typeface="Times New Roman" panose="02020603050405020304" pitchFamily="18" charset="0"/>
              </a:rPr>
              <a:t>ун-т </a:t>
            </a:r>
            <a:r>
              <a:rPr lang="ru-RU" sz="1400" dirty="0" err="1">
                <a:solidFill>
                  <a:srgbClr val="000000"/>
                </a:solidFill>
                <a:latin typeface="Times New Roman" panose="02020603050405020304" pitchFamily="18" charset="0"/>
                <a:ea typeface="Times New Roman" panose="02020603050405020304" pitchFamily="18" charset="0"/>
              </a:rPr>
              <a:t>внутр</a:t>
            </a:r>
            <a:r>
              <a:rPr lang="ru-RU" sz="1400" dirty="0">
                <a:solidFill>
                  <a:srgbClr val="000000"/>
                </a:solidFill>
                <a:latin typeface="Times New Roman" panose="02020603050405020304" pitchFamily="18" charset="0"/>
                <a:ea typeface="Times New Roman" panose="02020603050405020304" pitchFamily="18" charset="0"/>
              </a:rPr>
              <a:t>, </a:t>
            </a:r>
            <a:r>
              <a:rPr lang="uk-UA" sz="1400" dirty="0">
                <a:solidFill>
                  <a:srgbClr val="000000"/>
                </a:solidFill>
                <a:latin typeface="Times New Roman" panose="02020603050405020304" pitchFamily="18" charset="0"/>
                <a:ea typeface="Times New Roman" panose="02020603050405020304" pitchFamily="18" charset="0"/>
              </a:rPr>
              <a:t>справ, 2025. 104 с.</a:t>
            </a:r>
            <a:endParaRPr lang="ru-RU" sz="1400" dirty="0">
              <a:latin typeface="Times New Roman" panose="02020603050405020304" pitchFamily="18" charset="0"/>
              <a:ea typeface="Times New Roman" panose="02020603050405020304" pitchFamily="18" charset="0"/>
            </a:endParaRPr>
          </a:p>
          <a:p>
            <a:pPr indent="457200" algn="just">
              <a:spcAft>
                <a:spcPts val="0"/>
              </a:spcAft>
            </a:pPr>
            <a:r>
              <a:rPr lang="en-US" sz="1400" dirty="0">
                <a:solidFill>
                  <a:srgbClr val="000000"/>
                </a:solidFill>
                <a:latin typeface="Times New Roman" panose="02020603050405020304" pitchFamily="18" charset="0"/>
                <a:ea typeface="Times New Roman" panose="02020603050405020304" pitchFamily="18" charset="0"/>
              </a:rPr>
              <a:t>ISBN </a:t>
            </a:r>
            <a:r>
              <a:rPr lang="uk-UA" sz="1400" dirty="0">
                <a:solidFill>
                  <a:srgbClr val="000000"/>
                </a:solidFill>
                <a:latin typeface="Times New Roman" panose="02020603050405020304" pitchFamily="18" charset="0"/>
                <a:ea typeface="Times New Roman" panose="02020603050405020304" pitchFamily="18" charset="0"/>
              </a:rPr>
              <a:t>978-617-560-106-8</a:t>
            </a:r>
            <a:endParaRPr lang="ru-RU" sz="1400" dirty="0">
              <a:latin typeface="Times New Roman" panose="02020603050405020304" pitchFamily="18" charset="0"/>
              <a:ea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Науково-методичні рекомендації присвячені висвітленню теоретичних і практичних аспектів організації та проведення розслідування кримінальних правопорушень, пов’язаних із несанкціонованим втручанням у роботу інформаційних (автоматизованих), електронних комунікаційних та інформаційно-комунікаційних систем і електронних комунікаційних мереж, передбачених ст. 361 КК України. Розроблені відповідно до листа Головного слідчого управління Національної поліції України від 30.05.2024 № 1/3331 та п. 2.26 плану проведення науково-дослідних та дослідно-конструкторських робіт Дніпровського державного університету внутрішніх справ на 2025 рік, затвердженого 30.12.2024.</a:t>
            </a:r>
            <a:endParaRPr lang="ru-RU" sz="1400" dirty="0">
              <a:effectLst/>
              <a:latin typeface="Times New Roman" panose="02020603050405020304" pitchFamily="18" charset="0"/>
              <a:ea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17694" y="0"/>
            <a:ext cx="1370839" cy="1217976"/>
          </a:xfrm>
          <a:prstGeom prst="rect">
            <a:avLst/>
          </a:prstGeom>
        </p:spPr>
      </p:pic>
    </p:spTree>
    <p:extLst>
      <p:ext uri="{BB962C8B-B14F-4D97-AF65-F5344CB8AC3E}">
        <p14:creationId xmlns:p14="http://schemas.microsoft.com/office/powerpoint/2010/main" val="814707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6"/>
          <p:cNvPicPr/>
          <p:nvPr/>
        </p:nvPicPr>
        <p:blipFill>
          <a:blip r:embed="rId2"/>
          <a:stretch/>
        </p:blipFill>
        <p:spPr>
          <a:xfrm>
            <a:off x="7521678" y="483914"/>
            <a:ext cx="4391180" cy="5779234"/>
          </a:xfrm>
          <a:prstGeom prst="rect">
            <a:avLst/>
          </a:prstGeom>
        </p:spPr>
      </p:pic>
      <p:sp>
        <p:nvSpPr>
          <p:cNvPr id="3" name="Прямоугольник 2"/>
          <p:cNvSpPr/>
          <p:nvPr/>
        </p:nvSpPr>
        <p:spPr>
          <a:xfrm>
            <a:off x="1730477" y="560357"/>
            <a:ext cx="5142272" cy="5693866"/>
          </a:xfrm>
          <a:prstGeom prst="rect">
            <a:avLst/>
          </a:prstGeom>
        </p:spPr>
        <p:txBody>
          <a:bodyPr wrap="square">
            <a:spAutoFit/>
          </a:bodyPr>
          <a:lstStyle/>
          <a:p>
            <a:pPr indent="457200" algn="just">
              <a:spcAft>
                <a:spcPts val="0"/>
              </a:spcAft>
            </a:pPr>
            <a:r>
              <a:rPr lang="uk-UA" sz="1400" b="1" dirty="0" smtClean="0">
                <a:solidFill>
                  <a:srgbClr val="000000"/>
                </a:solidFill>
                <a:latin typeface="Times New Roman" panose="02020603050405020304" pitchFamily="18" charset="0"/>
                <a:ea typeface="Times New Roman" panose="02020603050405020304" pitchFamily="18" charset="0"/>
              </a:rPr>
              <a:t>Право </a:t>
            </a:r>
            <a:r>
              <a:rPr lang="uk-UA" sz="1400" b="1" dirty="0">
                <a:solidFill>
                  <a:srgbClr val="000000"/>
                </a:solidFill>
                <a:latin typeface="Times New Roman" panose="02020603050405020304" pitchFamily="18" charset="0"/>
                <a:ea typeface="Times New Roman" panose="02020603050405020304" pitchFamily="18" charset="0"/>
              </a:rPr>
              <a:t>інтелектуальної власності </a:t>
            </a:r>
            <a:r>
              <a:rPr lang="ru-RU" sz="1400" b="1" dirty="0">
                <a:solidFill>
                  <a:srgbClr val="000000"/>
                </a:solidFill>
                <a:latin typeface="Times New Roman" panose="02020603050405020304" pitchFamily="18" charset="0"/>
                <a:ea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rPr>
              <a:t>підруч</a:t>
            </a:r>
            <a:r>
              <a:rPr lang="uk-UA" sz="1400" b="1" dirty="0">
                <a:solidFill>
                  <a:srgbClr val="000000"/>
                </a:solidFill>
                <a:latin typeface="Times New Roman" panose="02020603050405020304" pitchFamily="18" charset="0"/>
                <a:ea typeface="Times New Roman" panose="02020603050405020304" pitchFamily="18" charset="0"/>
              </a:rPr>
              <a:t>. / О. С. </a:t>
            </a:r>
            <a:r>
              <a:rPr lang="uk-UA" sz="1400" b="1" dirty="0" err="1">
                <a:solidFill>
                  <a:srgbClr val="000000"/>
                </a:solidFill>
                <a:latin typeface="Times New Roman" panose="02020603050405020304" pitchFamily="18" charset="0"/>
                <a:ea typeface="Times New Roman" panose="02020603050405020304" pitchFamily="18" charset="0"/>
              </a:rPr>
              <a:t>Юнін</a:t>
            </a:r>
            <a:r>
              <a:rPr lang="uk-UA" sz="1400" b="1" dirty="0">
                <a:solidFill>
                  <a:srgbClr val="000000"/>
                </a:solidFill>
                <a:latin typeface="Times New Roman" panose="02020603050405020304" pitchFamily="18" charset="0"/>
                <a:ea typeface="Times New Roman" panose="02020603050405020304" pitchFamily="18" charset="0"/>
              </a:rPr>
              <a:t>, </a:t>
            </a:r>
            <a:r>
              <a:rPr lang="ru-RU" sz="1400" b="1" dirty="0">
                <a:solidFill>
                  <a:srgbClr val="000000"/>
                </a:solidFill>
                <a:latin typeface="Times New Roman" panose="02020603050405020304" pitchFamily="18" charset="0"/>
                <a:ea typeface="Times New Roman" panose="02020603050405020304" pitchFamily="18" charset="0"/>
              </a:rPr>
              <a:t>К. Р. </a:t>
            </a:r>
            <a:r>
              <a:rPr lang="ru-RU" sz="1400" b="1" dirty="0" err="1">
                <a:solidFill>
                  <a:srgbClr val="000000"/>
                </a:solidFill>
                <a:latin typeface="Times New Roman" panose="02020603050405020304" pitchFamily="18" charset="0"/>
                <a:ea typeface="Times New Roman" panose="02020603050405020304" pitchFamily="18" charset="0"/>
              </a:rPr>
              <a:t>Резворович</a:t>
            </a:r>
            <a:r>
              <a:rPr lang="ru-RU" sz="1400" b="1" dirty="0">
                <a:solidFill>
                  <a:srgbClr val="000000"/>
                </a:solidFill>
                <a:latin typeface="Times New Roman" panose="02020603050405020304" pitchFamily="18" charset="0"/>
                <a:ea typeface="Times New Roman" panose="02020603050405020304" pitchFamily="18" charset="0"/>
              </a:rPr>
              <a:t>, М. П. </a:t>
            </a:r>
            <a:r>
              <a:rPr lang="uk-UA" sz="1400" b="1" dirty="0" err="1">
                <a:solidFill>
                  <a:srgbClr val="000000"/>
                </a:solidFill>
                <a:latin typeface="Times New Roman" panose="02020603050405020304" pitchFamily="18" charset="0"/>
                <a:ea typeface="Times New Roman" panose="02020603050405020304" pitchFamily="18" charset="0"/>
              </a:rPr>
              <a:t>Юніна</a:t>
            </a:r>
            <a:r>
              <a:rPr lang="uk-UA" sz="1400" b="1" dirty="0">
                <a:solidFill>
                  <a:srgbClr val="000000"/>
                </a:solidFill>
                <a:latin typeface="Times New Roman" panose="02020603050405020304" pitchFamily="18" charset="0"/>
                <a:ea typeface="Times New Roman" panose="02020603050405020304" pitchFamily="18" charset="0"/>
              </a:rPr>
              <a:t> </a:t>
            </a:r>
            <a:r>
              <a:rPr lang="ru-RU" sz="1400" b="1" dirty="0">
                <a:solidFill>
                  <a:srgbClr val="000000"/>
                </a:solidFill>
                <a:latin typeface="Times New Roman" panose="02020603050405020304" pitchFamily="18" charset="0"/>
                <a:ea typeface="Times New Roman" panose="02020603050405020304" pitchFamily="18" charset="0"/>
              </a:rPr>
              <a:t>та </a:t>
            </a:r>
            <a:r>
              <a:rPr lang="uk-UA" sz="1400" b="1" dirty="0">
                <a:solidFill>
                  <a:srgbClr val="000000"/>
                </a:solidFill>
                <a:latin typeface="Times New Roman" panose="02020603050405020304" pitchFamily="18" charset="0"/>
                <a:ea typeface="Times New Roman" panose="02020603050405020304" pitchFamily="18" charset="0"/>
              </a:rPr>
              <a:t>ін. Дніпро : </a:t>
            </a:r>
            <a:r>
              <a:rPr lang="uk-UA" sz="1400" b="1" dirty="0" err="1">
                <a:solidFill>
                  <a:srgbClr val="000000"/>
                </a:solidFill>
                <a:latin typeface="Times New Roman" panose="02020603050405020304" pitchFamily="18" charset="0"/>
                <a:ea typeface="Times New Roman" panose="02020603050405020304" pitchFamily="18" charset="0"/>
              </a:rPr>
              <a:t>Дніпров</a:t>
            </a:r>
            <a:r>
              <a:rPr lang="uk-UA" sz="1400" b="1" dirty="0">
                <a:solidFill>
                  <a:srgbClr val="000000"/>
                </a:solidFill>
                <a:latin typeface="Times New Roman" panose="02020603050405020304" pitchFamily="18" charset="0"/>
                <a:ea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rPr>
              <a:t>держ</a:t>
            </a:r>
            <a:r>
              <a:rPr lang="uk-UA" sz="1400" b="1" dirty="0">
                <a:solidFill>
                  <a:srgbClr val="000000"/>
                </a:solidFill>
                <a:latin typeface="Times New Roman" panose="02020603050405020304" pitchFamily="18" charset="0"/>
                <a:ea typeface="Times New Roman" panose="02020603050405020304" pitchFamily="18" charset="0"/>
              </a:rPr>
              <a:t>. ун-т </a:t>
            </a:r>
            <a:r>
              <a:rPr lang="uk-UA" sz="1400" b="1" dirty="0" err="1">
                <a:solidFill>
                  <a:srgbClr val="000000"/>
                </a:solidFill>
                <a:latin typeface="Times New Roman" panose="02020603050405020304" pitchFamily="18" charset="0"/>
                <a:ea typeface="Times New Roman" panose="02020603050405020304" pitchFamily="18" charset="0"/>
              </a:rPr>
              <a:t>внутр</a:t>
            </a:r>
            <a:r>
              <a:rPr lang="uk-UA" sz="1400" b="1" dirty="0">
                <a:solidFill>
                  <a:srgbClr val="000000"/>
                </a:solidFill>
                <a:latin typeface="Times New Roman" panose="02020603050405020304" pitchFamily="18" charset="0"/>
                <a:ea typeface="Times New Roman" panose="02020603050405020304" pitchFamily="18" charset="0"/>
              </a:rPr>
              <a:t>, справ, 2025. 148 с.</a:t>
            </a:r>
            <a:endParaRPr lang="ru-RU" sz="1400" b="1" dirty="0">
              <a:latin typeface="Times New Roman" panose="02020603050405020304" pitchFamily="18" charset="0"/>
              <a:ea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Підручник </a:t>
            </a:r>
            <a:r>
              <a:rPr lang="uk-UA" sz="1400" dirty="0">
                <a:solidFill>
                  <a:srgbClr val="000000"/>
                </a:solidFill>
                <a:latin typeface="Times New Roman" panose="02020603050405020304" pitchFamily="18" charset="0"/>
                <a:ea typeface="Times New Roman" panose="02020603050405020304" pitchFamily="18" charset="0"/>
              </a:rPr>
              <a:t>підготовлено авторським колективом кафедри цивільно-правових дисциплін факультету підготовки фахівців для підрозділів кримінальної поліції Національної поліції України Дніпровського державного університету внутрішніх справ на підставі робочої програми однойменної навчальної дисципліни і відповідає державному стандарту вищої юридичної освіти. Видання охоплює основні положення правового регулювання створення, використання та захисту об’єктів інтелектуальної власності в Україні.</a:t>
            </a:r>
            <a:endParaRPr lang="ru-RU" sz="1400" dirty="0">
              <a:latin typeface="Times New Roman" panose="02020603050405020304" pitchFamily="18" charset="0"/>
              <a:ea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Розглянуто загальні засади інтелектуальної власності, об’єкти та суб’єкти прав, джерела правового регулювання, зокрема національні та міжнародні. Окрему увагу приділено авторському праву, суміжним правам, патентному праву, а також питанням реєстрації, реалізації та захисту прав. Матеріал викладено у доступній формі з урахуванням сучасних викликів правозастосування. Підручник містить питання для самостійного опрацювання, тести для самоконтролю та перелік використаних джерел у кінці кожного розділу, що сприяє кращому засвоєнню матеріалу та розвитку практичних навичок.</a:t>
            </a:r>
            <a:endParaRPr lang="ru-RU" sz="1400" dirty="0">
              <a:latin typeface="Times New Roman" panose="02020603050405020304" pitchFamily="18" charset="0"/>
              <a:ea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Для здобувачів вищої освіти, викладачів, правників-практиків, а також усіх, хто прагне поглибити знання у сфері інтелектуальної власності та сучасного правозастосування.</a:t>
            </a:r>
            <a:endParaRPr lang="ru-RU" sz="1400" dirty="0">
              <a:effectLst/>
              <a:latin typeface="Times New Roman" panose="02020603050405020304" pitchFamily="18" charset="0"/>
              <a:ea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17694" y="0"/>
            <a:ext cx="1370839" cy="1217976"/>
          </a:xfrm>
          <a:prstGeom prst="rect">
            <a:avLst/>
          </a:prstGeom>
        </p:spPr>
      </p:pic>
    </p:spTree>
    <p:extLst>
      <p:ext uri="{BB962C8B-B14F-4D97-AF65-F5344CB8AC3E}">
        <p14:creationId xmlns:p14="http://schemas.microsoft.com/office/powerpoint/2010/main" val="102557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7"/>
          <p:cNvPicPr/>
          <p:nvPr/>
        </p:nvPicPr>
        <p:blipFill>
          <a:blip r:embed="rId2"/>
          <a:stretch/>
        </p:blipFill>
        <p:spPr>
          <a:xfrm>
            <a:off x="7511845" y="521110"/>
            <a:ext cx="4395020" cy="5836258"/>
          </a:xfrm>
          <a:prstGeom prst="rect">
            <a:avLst/>
          </a:prstGeom>
        </p:spPr>
      </p:pic>
      <p:sp>
        <p:nvSpPr>
          <p:cNvPr id="3" name="Прямоугольник 2"/>
          <p:cNvSpPr/>
          <p:nvPr/>
        </p:nvSpPr>
        <p:spPr>
          <a:xfrm>
            <a:off x="1789471" y="608988"/>
            <a:ext cx="5009641" cy="4401205"/>
          </a:xfrm>
          <a:prstGeom prst="rect">
            <a:avLst/>
          </a:prstGeom>
        </p:spPr>
        <p:txBody>
          <a:bodyPr wrap="square">
            <a:spAutoFit/>
          </a:bodyPr>
          <a:lstStyle/>
          <a:p>
            <a:pPr indent="457200" algn="just">
              <a:spcAft>
                <a:spcPts val="0"/>
              </a:spcAft>
            </a:pPr>
            <a:r>
              <a:rPr lang="ru-RU" sz="1400" b="1" dirty="0" smtClean="0">
                <a:solidFill>
                  <a:srgbClr val="000000"/>
                </a:solidFill>
                <a:latin typeface="Times New Roman" panose="02020603050405020304" pitchFamily="18" charset="0"/>
                <a:ea typeface="Times New Roman" panose="02020603050405020304" pitchFamily="18" charset="0"/>
              </a:rPr>
              <a:t>Не </a:t>
            </a:r>
            <a:r>
              <a:rPr lang="uk-UA" sz="1400" b="1" dirty="0">
                <a:solidFill>
                  <a:srgbClr val="000000"/>
                </a:solidFill>
                <a:latin typeface="Times New Roman" panose="02020603050405020304" pitchFamily="18" charset="0"/>
                <a:ea typeface="Times New Roman" panose="02020603050405020304" pitchFamily="18" charset="0"/>
              </a:rPr>
              <a:t>позовні провадження </a:t>
            </a:r>
            <a:r>
              <a:rPr lang="ru-RU" sz="1400" b="1" dirty="0">
                <a:solidFill>
                  <a:srgbClr val="000000"/>
                </a:solidFill>
                <a:latin typeface="Times New Roman" panose="02020603050405020304" pitchFamily="18" charset="0"/>
                <a:ea typeface="Times New Roman" panose="02020603050405020304" pitchFamily="18" charset="0"/>
              </a:rPr>
              <a:t>в </a:t>
            </a:r>
            <a:r>
              <a:rPr lang="uk-UA" sz="1400" b="1" dirty="0">
                <a:solidFill>
                  <a:srgbClr val="000000"/>
                </a:solidFill>
                <a:latin typeface="Times New Roman" panose="02020603050405020304" pitchFamily="18" charset="0"/>
                <a:ea typeface="Times New Roman" panose="02020603050405020304" pitchFamily="18" charset="0"/>
              </a:rPr>
              <a:t>цивільному процесі : </a:t>
            </a:r>
            <a:r>
              <a:rPr lang="uk-UA" sz="1400" dirty="0" err="1" smtClean="0">
                <a:solidFill>
                  <a:srgbClr val="000000"/>
                </a:solidFill>
                <a:latin typeface="Times New Roman" panose="02020603050405020304" pitchFamily="18" charset="0"/>
                <a:ea typeface="Times New Roman" panose="02020603050405020304" pitchFamily="18" charset="0"/>
              </a:rPr>
              <a:t>навч</a:t>
            </a:r>
            <a:r>
              <a:rPr lang="uk-UA" sz="1400" dirty="0" smtClean="0">
                <a:solidFill>
                  <a:srgbClr val="000000"/>
                </a:solidFill>
                <a:latin typeface="Times New Roman" panose="02020603050405020304" pitchFamily="18" charset="0"/>
                <a:ea typeface="Times New Roman" panose="02020603050405020304" pitchFamily="18" charset="0"/>
              </a:rPr>
              <a:t>.</a:t>
            </a:r>
            <a:r>
              <a:rPr lang="ru-RU" sz="1400" b="1" dirty="0" smtClean="0">
                <a:latin typeface="Times New Roman" panose="02020603050405020304" pitchFamily="18" charset="0"/>
                <a:ea typeface="Times New Roman" panose="02020603050405020304" pitchFamily="18" charset="0"/>
              </a:rPr>
              <a:t> </a:t>
            </a:r>
            <a:r>
              <a:rPr lang="uk-UA" sz="1400" dirty="0" err="1" smtClean="0">
                <a:solidFill>
                  <a:srgbClr val="000000"/>
                </a:solidFill>
                <a:latin typeface="Times New Roman" panose="02020603050405020304" pitchFamily="18" charset="0"/>
                <a:ea typeface="Times New Roman" panose="02020603050405020304" pitchFamily="18" charset="0"/>
              </a:rPr>
              <a:t>посіб</a:t>
            </a:r>
            <a:r>
              <a:rPr lang="uk-UA" sz="1400" dirty="0">
                <a:solidFill>
                  <a:srgbClr val="000000"/>
                </a:solidFill>
                <a:latin typeface="Times New Roman" panose="02020603050405020304" pitchFamily="18" charset="0"/>
                <a:ea typeface="Times New Roman" panose="02020603050405020304" pitchFamily="18" charset="0"/>
              </a:rPr>
              <a:t>. </a:t>
            </a:r>
            <a:r>
              <a:rPr lang="uk-UA" sz="1400" dirty="0" smtClean="0">
                <a:solidFill>
                  <a:srgbClr val="000000"/>
                </a:solidFill>
                <a:latin typeface="Times New Roman" panose="02020603050405020304" pitchFamily="18" charset="0"/>
                <a:ea typeface="Times New Roman" panose="02020603050405020304" pitchFamily="18" charset="0"/>
              </a:rPr>
              <a:t>/ </a:t>
            </a:r>
            <a:r>
              <a:rPr lang="ru-RU" sz="1400" dirty="0">
                <a:solidFill>
                  <a:srgbClr val="000000"/>
                </a:solidFill>
                <a:latin typeface="Times New Roman" panose="02020603050405020304" pitchFamily="18" charset="0"/>
                <a:ea typeface="Times New Roman" panose="02020603050405020304" pitchFamily="18" charset="0"/>
              </a:rPr>
              <a:t>кол. авт. </a:t>
            </a:r>
            <a:r>
              <a:rPr lang="uk-UA" sz="1400" dirty="0">
                <a:solidFill>
                  <a:srgbClr val="000000"/>
                </a:solidFill>
                <a:latin typeface="Times New Roman" panose="02020603050405020304" pitchFamily="18" charset="0"/>
                <a:ea typeface="Times New Roman" panose="02020603050405020304" pitchFamily="18" charset="0"/>
              </a:rPr>
              <a:t>: </a:t>
            </a:r>
            <a:r>
              <a:rPr lang="ru-RU" sz="1400" dirty="0">
                <a:solidFill>
                  <a:srgbClr val="000000"/>
                </a:solidFill>
                <a:latin typeface="Times New Roman" panose="02020603050405020304" pitchFamily="18" charset="0"/>
                <a:ea typeface="Times New Roman" panose="02020603050405020304" pitchFamily="18" charset="0"/>
              </a:rPr>
              <a:t>К. </a:t>
            </a:r>
            <a:r>
              <a:rPr lang="uk-UA" sz="1400" dirty="0">
                <a:solidFill>
                  <a:srgbClr val="000000"/>
                </a:solidFill>
                <a:latin typeface="Times New Roman" panose="02020603050405020304" pitchFamily="18" charset="0"/>
                <a:ea typeface="Times New Roman" panose="02020603050405020304" pitchFamily="18" charset="0"/>
              </a:rPr>
              <a:t>Р. </a:t>
            </a:r>
            <a:r>
              <a:rPr lang="uk-UA" sz="1400" dirty="0" err="1">
                <a:solidFill>
                  <a:srgbClr val="000000"/>
                </a:solidFill>
                <a:latin typeface="Times New Roman" panose="02020603050405020304" pitchFamily="18" charset="0"/>
                <a:ea typeface="Times New Roman" panose="02020603050405020304" pitchFamily="18" charset="0"/>
              </a:rPr>
              <a:t>Резворович</a:t>
            </a:r>
            <a:r>
              <a:rPr lang="uk-UA" sz="1400" dirty="0">
                <a:solidFill>
                  <a:srgbClr val="000000"/>
                </a:solidFill>
                <a:latin typeface="Times New Roman" panose="02020603050405020304" pitchFamily="18" charset="0"/>
                <a:ea typeface="Times New Roman" panose="02020603050405020304" pitchFamily="18" charset="0"/>
              </a:rPr>
              <a:t>, </a:t>
            </a:r>
            <a:r>
              <a:rPr lang="uk-UA" sz="1400" dirty="0" smtClean="0">
                <a:solidFill>
                  <a:srgbClr val="000000"/>
                </a:solidFill>
                <a:latin typeface="Times New Roman" panose="02020603050405020304" pitchFamily="18" charset="0"/>
                <a:ea typeface="Times New Roman" panose="02020603050405020304" pitchFamily="18" charset="0"/>
              </a:rPr>
              <a:t>М</a:t>
            </a:r>
            <a:r>
              <a:rPr lang="uk-UA" sz="1400" dirty="0">
                <a:solidFill>
                  <a:srgbClr val="000000"/>
                </a:solidFill>
                <a:latin typeface="Times New Roman" panose="02020603050405020304" pitchFamily="18" charset="0"/>
                <a:ea typeface="Times New Roman" panose="02020603050405020304" pitchFamily="18" charset="0"/>
              </a:rPr>
              <a:t>. П. </a:t>
            </a:r>
            <a:r>
              <a:rPr lang="uk-UA" sz="1400" dirty="0" err="1">
                <a:solidFill>
                  <a:srgbClr val="000000"/>
                </a:solidFill>
                <a:latin typeface="Times New Roman" panose="02020603050405020304" pitchFamily="18" charset="0"/>
                <a:ea typeface="Times New Roman" panose="02020603050405020304" pitchFamily="18" charset="0"/>
              </a:rPr>
              <a:t>Юніна</a:t>
            </a:r>
            <a:r>
              <a:rPr lang="uk-UA" sz="1400" dirty="0">
                <a:solidFill>
                  <a:srgbClr val="000000"/>
                </a:solidFill>
                <a:latin typeface="Times New Roman" panose="02020603050405020304" pitchFamily="18" charset="0"/>
                <a:ea typeface="Times New Roman" panose="02020603050405020304" pitchFamily="18" charset="0"/>
              </a:rPr>
              <a:t>, </a:t>
            </a:r>
            <a:r>
              <a:rPr lang="uk-UA" sz="1400" dirty="0" smtClean="0">
                <a:solidFill>
                  <a:srgbClr val="000000"/>
                </a:solidFill>
                <a:latin typeface="Times New Roman" panose="02020603050405020304" pitchFamily="18" charset="0"/>
                <a:ea typeface="Times New Roman" panose="02020603050405020304" pitchFamily="18" charset="0"/>
              </a:rPr>
              <a:t>М</a:t>
            </a:r>
            <a:r>
              <a:rPr lang="uk-UA" sz="1400" dirty="0">
                <a:solidFill>
                  <a:srgbClr val="000000"/>
                </a:solidFill>
                <a:latin typeface="Times New Roman" panose="02020603050405020304" pitchFamily="18" charset="0"/>
                <a:ea typeface="Times New Roman" panose="02020603050405020304" pitchFamily="18" charset="0"/>
              </a:rPr>
              <a:t>. М. </a:t>
            </a:r>
            <a:r>
              <a:rPr lang="ru-RU" sz="1400" dirty="0">
                <a:solidFill>
                  <a:srgbClr val="000000"/>
                </a:solidFill>
                <a:latin typeface="Times New Roman" panose="02020603050405020304" pitchFamily="18" charset="0"/>
                <a:ea typeface="Times New Roman" panose="02020603050405020304" pitchFamily="18" charset="0"/>
              </a:rPr>
              <a:t>Фролов, </a:t>
            </a:r>
            <a:r>
              <a:rPr lang="uk-UA" sz="1400" dirty="0" smtClean="0">
                <a:solidFill>
                  <a:srgbClr val="000000"/>
                </a:solidFill>
                <a:latin typeface="Times New Roman" panose="02020603050405020304" pitchFamily="18" charset="0"/>
                <a:ea typeface="Times New Roman" panose="02020603050405020304" pitchFamily="18" charset="0"/>
              </a:rPr>
              <a:t>М</a:t>
            </a:r>
            <a:r>
              <a:rPr lang="uk-UA" sz="1400" dirty="0">
                <a:solidFill>
                  <a:srgbClr val="000000"/>
                </a:solidFill>
                <a:latin typeface="Times New Roman" panose="02020603050405020304" pitchFamily="18" charset="0"/>
                <a:ea typeface="Times New Roman" panose="02020603050405020304" pitchFamily="18" charset="0"/>
              </a:rPr>
              <a:t>. В. </a:t>
            </a:r>
            <a:r>
              <a:rPr lang="uk-UA" sz="1400" dirty="0" err="1">
                <a:solidFill>
                  <a:srgbClr val="000000"/>
                </a:solidFill>
                <a:latin typeface="Times New Roman" panose="02020603050405020304" pitchFamily="18" charset="0"/>
                <a:ea typeface="Times New Roman" panose="02020603050405020304" pitchFamily="18" charset="0"/>
              </a:rPr>
              <a:t>Логінова</a:t>
            </a:r>
            <a:r>
              <a:rPr lang="uk-UA" sz="1400" dirty="0">
                <a:solidFill>
                  <a:srgbClr val="000000"/>
                </a:solidFill>
                <a:latin typeface="Times New Roman" panose="02020603050405020304" pitchFamily="18" charset="0"/>
                <a:ea typeface="Times New Roman" panose="02020603050405020304" pitchFamily="18" charset="0"/>
              </a:rPr>
              <a:t>. Дніпро : </a:t>
            </a:r>
            <a:r>
              <a:rPr lang="uk-UA" sz="1400" dirty="0" err="1">
                <a:solidFill>
                  <a:srgbClr val="000000"/>
                </a:solidFill>
                <a:latin typeface="Times New Roman" panose="02020603050405020304" pitchFamily="18" charset="0"/>
                <a:ea typeface="Times New Roman" panose="02020603050405020304" pitchFamily="18" charset="0"/>
              </a:rPr>
              <a:t>Дніпров</a:t>
            </a:r>
            <a:r>
              <a:rPr lang="uk-UA" sz="1400" dirty="0">
                <a:solidFill>
                  <a:srgbClr val="000000"/>
                </a:solidFill>
                <a:latin typeface="Times New Roman" panose="02020603050405020304" pitchFamily="18" charset="0"/>
                <a:ea typeface="Times New Roman" panose="02020603050405020304" pitchFamily="18" charset="0"/>
              </a:rPr>
              <a:t>. </a:t>
            </a:r>
            <a:r>
              <a:rPr lang="uk-UA" sz="1400" dirty="0" err="1">
                <a:solidFill>
                  <a:srgbClr val="000000"/>
                </a:solidFill>
                <a:latin typeface="Times New Roman" panose="02020603050405020304" pitchFamily="18" charset="0"/>
                <a:ea typeface="Times New Roman" panose="02020603050405020304" pitchFamily="18" charset="0"/>
              </a:rPr>
              <a:t>держ</a:t>
            </a:r>
            <a:r>
              <a:rPr lang="uk-UA" sz="1400" dirty="0">
                <a:solidFill>
                  <a:srgbClr val="000000"/>
                </a:solidFill>
                <a:latin typeface="Times New Roman" panose="02020603050405020304" pitchFamily="18" charset="0"/>
                <a:ea typeface="Times New Roman" panose="02020603050405020304" pitchFamily="18" charset="0"/>
              </a:rPr>
              <a:t>. ун-т </a:t>
            </a:r>
            <a:r>
              <a:rPr lang="uk-UA" sz="1400" dirty="0" err="1">
                <a:solidFill>
                  <a:srgbClr val="000000"/>
                </a:solidFill>
                <a:latin typeface="Times New Roman" panose="02020603050405020304" pitchFamily="18" charset="0"/>
                <a:ea typeface="Times New Roman" panose="02020603050405020304" pitchFamily="18" charset="0"/>
              </a:rPr>
              <a:t>внутр</a:t>
            </a:r>
            <a:r>
              <a:rPr lang="uk-UA" sz="1400" dirty="0">
                <a:solidFill>
                  <a:srgbClr val="000000"/>
                </a:solidFill>
                <a:latin typeface="Times New Roman" panose="02020603050405020304" pitchFamily="18" charset="0"/>
                <a:ea typeface="Times New Roman" panose="02020603050405020304" pitchFamily="18" charset="0"/>
              </a:rPr>
              <a:t>, справ, 2025. 108 с.</a:t>
            </a:r>
            <a:endParaRPr lang="ru-RU" sz="1400" dirty="0">
              <a:latin typeface="Times New Roman" panose="02020603050405020304" pitchFamily="18" charset="0"/>
              <a:ea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Навчальний </a:t>
            </a:r>
            <a:r>
              <a:rPr lang="uk-UA" sz="1400" dirty="0">
                <a:solidFill>
                  <a:srgbClr val="000000"/>
                </a:solidFill>
                <a:latin typeface="Times New Roman" panose="02020603050405020304" pitchFamily="18" charset="0"/>
                <a:ea typeface="Times New Roman" panose="02020603050405020304" pitchFamily="18" charset="0"/>
              </a:rPr>
              <a:t>посібник підготовлено відповідно до робочої програми навчальної дисципліни «Цивільний процес» Дніпровського державного університету внутрішніх справ</a:t>
            </a:r>
            <a:r>
              <a:rPr lang="uk-UA" sz="1400" dirty="0" smtClean="0">
                <a:solidFill>
                  <a:srgbClr val="000000"/>
                </a:solidFill>
                <a:latin typeface="Times New Roman" panose="02020603050405020304" pitchFamily="18" charset="0"/>
                <a:ea typeface="Times New Roman" panose="02020603050405020304" pitchFamily="18" charset="0"/>
              </a:rPr>
              <a:t>.</a:t>
            </a: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Навчальний </a:t>
            </a:r>
            <a:r>
              <a:rPr lang="uk-UA" sz="1400" dirty="0">
                <a:solidFill>
                  <a:srgbClr val="000000"/>
                </a:solidFill>
                <a:latin typeface="Times New Roman" panose="02020603050405020304" pitchFamily="18" charset="0"/>
                <a:ea typeface="Times New Roman" panose="02020603050405020304" pitchFamily="18" charset="0"/>
              </a:rPr>
              <a:t>посібник висвітлює основні положення непозовних проваджень в цивільному процесуальному праві України. Метою видання цього навчального посібника є не лише виклад основних положень наказного та окремого проваджень, а й сприяння формуванню у здобувачів вищої освіти критичного мислення, розвитку правової позиції та підвищення рівня професійної підготовки.</a:t>
            </a:r>
            <a:endParaRPr lang="ru-RU" sz="1400" dirty="0">
              <a:latin typeface="Times New Roman" panose="02020603050405020304" pitchFamily="18" charset="0"/>
              <a:ea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Навчальний посібник «Непозовні провадження в цивільному процесі» є актуальним виданням, яке містить усі необхідні теми для успішної підготовки до ЄДКІ, екзаменів, заліків та практичних занять з навчальної дисципліни «Цивільний процес».</a:t>
            </a:r>
            <a:endParaRPr lang="ru-RU" sz="1400" dirty="0">
              <a:effectLst/>
              <a:latin typeface="Times New Roman" panose="02020603050405020304" pitchFamily="18" charset="0"/>
              <a:ea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17694" y="0"/>
            <a:ext cx="1370839" cy="1217976"/>
          </a:xfrm>
          <a:prstGeom prst="rect">
            <a:avLst/>
          </a:prstGeom>
        </p:spPr>
      </p:pic>
    </p:spTree>
    <p:extLst>
      <p:ext uri="{BB962C8B-B14F-4D97-AF65-F5344CB8AC3E}">
        <p14:creationId xmlns:p14="http://schemas.microsoft.com/office/powerpoint/2010/main" val="3557681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8"/>
          <p:cNvPicPr/>
          <p:nvPr/>
        </p:nvPicPr>
        <p:blipFill>
          <a:blip r:embed="rId2"/>
          <a:stretch/>
        </p:blipFill>
        <p:spPr>
          <a:xfrm>
            <a:off x="7551174" y="608988"/>
            <a:ext cx="4290541" cy="5673825"/>
          </a:xfrm>
          <a:prstGeom prst="rect">
            <a:avLst/>
          </a:prstGeom>
        </p:spPr>
      </p:pic>
      <p:sp>
        <p:nvSpPr>
          <p:cNvPr id="3" name="Прямоугольник 2"/>
          <p:cNvSpPr/>
          <p:nvPr/>
        </p:nvSpPr>
        <p:spPr>
          <a:xfrm>
            <a:off x="1759974" y="608988"/>
            <a:ext cx="5034116" cy="3754874"/>
          </a:xfrm>
          <a:prstGeom prst="rect">
            <a:avLst/>
          </a:prstGeom>
        </p:spPr>
        <p:txBody>
          <a:bodyPr wrap="square">
            <a:spAutoFit/>
          </a:bodyPr>
          <a:lstStyle/>
          <a:p>
            <a:pPr indent="457200" algn="just">
              <a:spcAft>
                <a:spcPts val="0"/>
              </a:spcAft>
            </a:pPr>
            <a:r>
              <a:rPr lang="uk-UA" sz="1400" b="1" dirty="0" smtClean="0">
                <a:solidFill>
                  <a:srgbClr val="000000"/>
                </a:solidFill>
                <a:latin typeface="Times New Roman" panose="02020603050405020304" pitchFamily="18" charset="0"/>
                <a:ea typeface="Times New Roman" panose="02020603050405020304" pitchFamily="18" charset="0"/>
              </a:rPr>
              <a:t>Криміналістична </a:t>
            </a:r>
            <a:r>
              <a:rPr lang="ru-RU" sz="1400" b="1" dirty="0">
                <a:solidFill>
                  <a:srgbClr val="000000"/>
                </a:solidFill>
                <a:latin typeface="Times New Roman" panose="02020603050405020304" pitchFamily="18" charset="0"/>
                <a:ea typeface="Times New Roman" panose="02020603050405020304" pitchFamily="18" charset="0"/>
              </a:rPr>
              <a:t>тактика : </a:t>
            </a:r>
            <a:r>
              <a:rPr lang="uk-UA" sz="1400" b="1" dirty="0" err="1">
                <a:solidFill>
                  <a:srgbClr val="000000"/>
                </a:solidFill>
                <a:latin typeface="Times New Roman" panose="02020603050405020304" pitchFamily="18" charset="0"/>
                <a:ea typeface="Times New Roman" panose="02020603050405020304" pitchFamily="18" charset="0"/>
              </a:rPr>
              <a:t>підруч</a:t>
            </a:r>
            <a:r>
              <a:rPr lang="uk-UA" sz="1400" b="1" dirty="0">
                <a:solidFill>
                  <a:srgbClr val="000000"/>
                </a:solidFill>
                <a:latin typeface="Times New Roman" panose="02020603050405020304" pitchFamily="18" charset="0"/>
                <a:ea typeface="Times New Roman" panose="02020603050405020304" pitchFamily="18" charset="0"/>
              </a:rPr>
              <a:t>. </a:t>
            </a:r>
            <a:r>
              <a:rPr lang="ru-RU" sz="1400" b="1" dirty="0" smtClean="0">
                <a:solidFill>
                  <a:srgbClr val="000000"/>
                </a:solidFill>
                <a:latin typeface="Times New Roman" panose="02020603050405020304" pitchFamily="18" charset="0"/>
                <a:ea typeface="Times New Roman" panose="02020603050405020304" pitchFamily="18" charset="0"/>
              </a:rPr>
              <a:t>/ </a:t>
            </a:r>
            <a:r>
              <a:rPr lang="ru-RU" sz="1400" b="1" dirty="0">
                <a:solidFill>
                  <a:srgbClr val="000000"/>
                </a:solidFill>
                <a:latin typeface="Times New Roman" panose="02020603050405020304" pitchFamily="18" charset="0"/>
                <a:ea typeface="Times New Roman" panose="02020603050405020304" pitchFamily="18" charset="0"/>
              </a:rPr>
              <a:t>Г. </a:t>
            </a:r>
            <a:r>
              <a:rPr lang="en-US" sz="1400" b="1" dirty="0">
                <a:solidFill>
                  <a:srgbClr val="000000"/>
                </a:solidFill>
                <a:latin typeface="Times New Roman" panose="02020603050405020304" pitchFamily="18" charset="0"/>
                <a:ea typeface="Times New Roman" panose="02020603050405020304" pitchFamily="18" charset="0"/>
              </a:rPr>
              <a:t>C</a:t>
            </a:r>
            <a:r>
              <a:rPr lang="ru-RU" sz="1400" b="1" dirty="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Бідняк, </a:t>
            </a:r>
            <a:r>
              <a:rPr lang="ru-RU" sz="1400" b="1" dirty="0">
                <a:solidFill>
                  <a:srgbClr val="000000"/>
                </a:solidFill>
                <a:latin typeface="Times New Roman" panose="02020603050405020304" pitchFamily="18" charset="0"/>
                <a:ea typeface="Times New Roman" panose="02020603050405020304" pitchFamily="18" charset="0"/>
              </a:rPr>
              <a:t>О. Г. </a:t>
            </a:r>
            <a:r>
              <a:rPr lang="ru-RU" sz="1400" b="1" dirty="0" err="1">
                <a:solidFill>
                  <a:srgbClr val="000000"/>
                </a:solidFill>
                <a:latin typeface="Times New Roman" panose="02020603050405020304" pitchFamily="18" charset="0"/>
                <a:ea typeface="Times New Roman" panose="02020603050405020304" pitchFamily="18" charset="0"/>
              </a:rPr>
              <a:t>Кривопуск</a:t>
            </a:r>
            <a:r>
              <a:rPr lang="ru-RU" sz="1400" b="1" dirty="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І. </a:t>
            </a:r>
            <a:r>
              <a:rPr lang="ru-RU" sz="1400" b="1" dirty="0">
                <a:solidFill>
                  <a:srgbClr val="000000"/>
                </a:solidFill>
                <a:latin typeface="Times New Roman" panose="02020603050405020304" pitchFamily="18" charset="0"/>
                <a:ea typeface="Times New Roman" panose="02020603050405020304" pitchFamily="18" charset="0"/>
              </a:rPr>
              <a:t>В. </a:t>
            </a:r>
            <a:r>
              <a:rPr lang="uk-UA" sz="1400" b="1" dirty="0">
                <a:solidFill>
                  <a:srgbClr val="000000"/>
                </a:solidFill>
                <a:latin typeface="Times New Roman" panose="02020603050405020304" pitchFamily="18" charset="0"/>
                <a:ea typeface="Times New Roman" panose="02020603050405020304" pitchFamily="18" charset="0"/>
              </a:rPr>
              <a:t>Пиріг </a:t>
            </a:r>
            <a:r>
              <a:rPr lang="ru-RU" sz="1400" b="1" dirty="0">
                <a:solidFill>
                  <a:srgbClr val="000000"/>
                </a:solidFill>
                <a:latin typeface="Times New Roman" panose="02020603050405020304" pitchFamily="18" charset="0"/>
                <a:ea typeface="Times New Roman" panose="02020603050405020304" pitchFamily="18" charset="0"/>
              </a:rPr>
              <a:t>та </a:t>
            </a:r>
            <a:r>
              <a:rPr lang="uk-UA" sz="1400" b="1" dirty="0">
                <a:solidFill>
                  <a:srgbClr val="000000"/>
                </a:solidFill>
                <a:latin typeface="Times New Roman" panose="02020603050405020304" pitchFamily="18" charset="0"/>
                <a:ea typeface="Times New Roman" panose="02020603050405020304" pitchFamily="18" charset="0"/>
              </a:rPr>
              <a:t>ін. Дніпро : </a:t>
            </a:r>
            <a:r>
              <a:rPr lang="uk-UA" sz="1400" b="1" dirty="0" err="1">
                <a:solidFill>
                  <a:srgbClr val="000000"/>
                </a:solidFill>
                <a:latin typeface="Times New Roman" panose="02020603050405020304" pitchFamily="18" charset="0"/>
                <a:ea typeface="Times New Roman" panose="02020603050405020304" pitchFamily="18" charset="0"/>
              </a:rPr>
              <a:t>Дніпров</a:t>
            </a:r>
            <a:r>
              <a:rPr lang="uk-UA" sz="1400" b="1" dirty="0">
                <a:solidFill>
                  <a:srgbClr val="000000"/>
                </a:solidFill>
                <a:latin typeface="Times New Roman" panose="02020603050405020304" pitchFamily="18" charset="0"/>
                <a:ea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rPr>
              <a:t>держ</a:t>
            </a:r>
            <a:r>
              <a:rPr lang="uk-UA" sz="1400" b="1" dirty="0">
                <a:solidFill>
                  <a:srgbClr val="000000"/>
                </a:solidFill>
                <a:latin typeface="Times New Roman" panose="02020603050405020304" pitchFamily="18" charset="0"/>
                <a:ea typeface="Times New Roman" panose="02020603050405020304" pitchFamily="18" charset="0"/>
              </a:rPr>
              <a:t>. ун-т </a:t>
            </a:r>
            <a:r>
              <a:rPr lang="uk-UA" sz="1400" b="1" dirty="0" err="1">
                <a:solidFill>
                  <a:srgbClr val="000000"/>
                </a:solidFill>
                <a:latin typeface="Times New Roman" panose="02020603050405020304" pitchFamily="18" charset="0"/>
                <a:ea typeface="Times New Roman" panose="02020603050405020304" pitchFamily="18" charset="0"/>
              </a:rPr>
              <a:t>внутр</a:t>
            </a:r>
            <a:r>
              <a:rPr lang="uk-UA" sz="1400" b="1" dirty="0">
                <a:solidFill>
                  <a:srgbClr val="000000"/>
                </a:solidFill>
                <a:latin typeface="Times New Roman" panose="02020603050405020304" pitchFamily="18" charset="0"/>
                <a:ea typeface="Times New Roman" panose="02020603050405020304" pitchFamily="18" charset="0"/>
              </a:rPr>
              <a:t>, справ, 2025. 252 с.</a:t>
            </a:r>
            <a:endParaRPr lang="ru-RU" sz="1400" b="1" dirty="0">
              <a:latin typeface="Times New Roman" panose="02020603050405020304" pitchFamily="18" charset="0"/>
              <a:ea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У </a:t>
            </a:r>
            <a:r>
              <a:rPr lang="uk-UA" sz="1400" dirty="0">
                <a:solidFill>
                  <a:srgbClr val="000000"/>
                </a:solidFill>
                <a:latin typeface="Times New Roman" panose="02020603050405020304" pitchFamily="18" charset="0"/>
                <a:ea typeface="Times New Roman" panose="02020603050405020304" pitchFamily="18" charset="0"/>
              </a:rPr>
              <a:t>підручнику з урахуванням сучасного стану розвитку криміналістичної науки розглянуто загальні положення криміналістичної тактики як розділу криміналістики, а також особливості </a:t>
            </a:r>
            <a:r>
              <a:rPr lang="uk-UA" sz="1400" dirty="0" smtClean="0">
                <a:solidFill>
                  <a:srgbClr val="000000"/>
                </a:solidFill>
                <a:latin typeface="Times New Roman" panose="02020603050405020304" pitchFamily="18" charset="0"/>
                <a:ea typeface="Times New Roman" panose="02020603050405020304" pitchFamily="18" charset="0"/>
              </a:rPr>
              <a:t>організаційно-підготовчих </a:t>
            </a:r>
            <a:r>
              <a:rPr lang="uk-UA" sz="1400" dirty="0">
                <a:solidFill>
                  <a:srgbClr val="000000"/>
                </a:solidFill>
                <a:latin typeface="Times New Roman" panose="02020603050405020304" pitchFamily="18" charset="0"/>
                <a:ea typeface="Times New Roman" panose="02020603050405020304" pitchFamily="18" charset="0"/>
              </a:rPr>
              <a:t>і тактичних заходів проведення окремих слідчих (розшукових) дій, зокрема: огляду, обшуку, допиту, пред’явлення для впізнання, слідчого експерименту, судової експертизи, а також способи фіксації результатів вказаних слідчих (розшукових) дій.</a:t>
            </a:r>
            <a:endParaRPr lang="ru-RU" sz="1400" dirty="0">
              <a:latin typeface="Times New Roman" panose="02020603050405020304" pitchFamily="18" charset="0"/>
              <a:ea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Для фахівців з криміналістики та кримінального процесу, науковців інших юридичних спеціальностей, науково-педагогічного складу закладів вищої освіти, здобувачів, курсантів, слухачів та практичних працівників правоохоронних органів.</a:t>
            </a:r>
            <a:endParaRPr lang="ru-RU" sz="1400" dirty="0">
              <a:effectLst/>
              <a:latin typeface="Times New Roman" panose="02020603050405020304" pitchFamily="18" charset="0"/>
              <a:ea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17694" y="0"/>
            <a:ext cx="1370839" cy="1217976"/>
          </a:xfrm>
          <a:prstGeom prst="rect">
            <a:avLst/>
          </a:prstGeom>
        </p:spPr>
      </p:pic>
    </p:spTree>
    <p:extLst>
      <p:ext uri="{BB962C8B-B14F-4D97-AF65-F5344CB8AC3E}">
        <p14:creationId xmlns:p14="http://schemas.microsoft.com/office/powerpoint/2010/main" val="2949772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9"/>
          <p:cNvPicPr/>
          <p:nvPr/>
        </p:nvPicPr>
        <p:blipFill>
          <a:blip r:embed="rId2"/>
          <a:stretch/>
        </p:blipFill>
        <p:spPr>
          <a:xfrm>
            <a:off x="7531509" y="491612"/>
            <a:ext cx="4345858" cy="5810865"/>
          </a:xfrm>
          <a:prstGeom prst="rect">
            <a:avLst/>
          </a:prstGeom>
        </p:spPr>
      </p:pic>
      <p:pic>
        <p:nvPicPr>
          <p:cNvPr id="3" name="Рисунок 2"/>
          <p:cNvPicPr>
            <a:picLocks noChangeAspect="1"/>
          </p:cNvPicPr>
          <p:nvPr/>
        </p:nvPicPr>
        <p:blipFill>
          <a:blip r:embed="rId3"/>
          <a:stretch>
            <a:fillRect/>
          </a:stretch>
        </p:blipFill>
        <p:spPr>
          <a:xfrm>
            <a:off x="17694" y="0"/>
            <a:ext cx="1370839" cy="1217976"/>
          </a:xfrm>
          <a:prstGeom prst="rect">
            <a:avLst/>
          </a:prstGeom>
        </p:spPr>
      </p:pic>
      <p:sp>
        <p:nvSpPr>
          <p:cNvPr id="4" name="Прямоугольник 3"/>
          <p:cNvSpPr/>
          <p:nvPr/>
        </p:nvSpPr>
        <p:spPr>
          <a:xfrm>
            <a:off x="1759148" y="608988"/>
            <a:ext cx="5054608" cy="3754874"/>
          </a:xfrm>
          <a:prstGeom prst="rect">
            <a:avLst/>
          </a:prstGeom>
        </p:spPr>
        <p:txBody>
          <a:bodyPr wrap="square">
            <a:spAutoFit/>
          </a:bodyPr>
          <a:lstStyle/>
          <a:p>
            <a:pPr indent="457200" algn="just">
              <a:spcAft>
                <a:spcPts val="0"/>
              </a:spcAft>
            </a:pPr>
            <a:r>
              <a:rPr lang="uk-UA" sz="1400" b="1" dirty="0" smtClean="0">
                <a:solidFill>
                  <a:srgbClr val="000000"/>
                </a:solidFill>
                <a:latin typeface="Times New Roman" panose="02020603050405020304" pitchFamily="18" charset="0"/>
                <a:ea typeface="Times New Roman" panose="02020603050405020304" pitchFamily="18" charset="0"/>
              </a:rPr>
              <a:t>Запобігання умисному знищенню та пошкодженню чужого майна шляхом підпалу : метод. </a:t>
            </a:r>
            <a:r>
              <a:rPr lang="uk-UA" sz="1400" b="1" dirty="0" err="1" smtClean="0">
                <a:solidFill>
                  <a:srgbClr val="000000"/>
                </a:solidFill>
                <a:latin typeface="Times New Roman" panose="02020603050405020304" pitchFamily="18" charset="0"/>
                <a:ea typeface="Times New Roman" panose="02020603050405020304" pitchFamily="18" charset="0"/>
              </a:rPr>
              <a:t>рек</a:t>
            </a:r>
            <a:r>
              <a:rPr lang="uk-UA" sz="1400" b="1" dirty="0" smtClean="0">
                <a:solidFill>
                  <a:srgbClr val="000000"/>
                </a:solidFill>
                <a:latin typeface="Times New Roman" panose="02020603050405020304" pitchFamily="18" charset="0"/>
                <a:ea typeface="Times New Roman" panose="02020603050405020304" pitchFamily="18" charset="0"/>
              </a:rPr>
              <a:t>. / О.С. </a:t>
            </a:r>
            <a:r>
              <a:rPr lang="uk-UA" sz="1400" b="1" dirty="0" err="1" smtClean="0">
                <a:solidFill>
                  <a:srgbClr val="000000"/>
                </a:solidFill>
                <a:latin typeface="Times New Roman" panose="02020603050405020304" pitchFamily="18" charset="0"/>
                <a:ea typeface="Times New Roman" panose="02020603050405020304" pitchFamily="18" charset="0"/>
              </a:rPr>
              <a:t>Юнін</a:t>
            </a:r>
            <a:r>
              <a:rPr lang="uk-UA" sz="1400" b="1" dirty="0" smtClean="0">
                <a:solidFill>
                  <a:srgbClr val="000000"/>
                </a:solidFill>
                <a:latin typeface="Times New Roman" panose="02020603050405020304" pitchFamily="18" charset="0"/>
                <a:ea typeface="Times New Roman" panose="02020603050405020304" pitchFamily="18" charset="0"/>
              </a:rPr>
              <a:t>, В.С. Березняк, В.В. </a:t>
            </a:r>
            <a:r>
              <a:rPr lang="uk-UA" sz="1400" b="1" dirty="0" err="1" smtClean="0">
                <a:solidFill>
                  <a:srgbClr val="000000"/>
                </a:solidFill>
                <a:latin typeface="Times New Roman" panose="02020603050405020304" pitchFamily="18" charset="0"/>
                <a:ea typeface="Times New Roman" panose="02020603050405020304" pitchFamily="18" charset="0"/>
              </a:rPr>
              <a:t>Шаблистий</a:t>
            </a:r>
            <a:r>
              <a:rPr lang="uk-UA" sz="1400" b="1" dirty="0" smtClean="0">
                <a:solidFill>
                  <a:srgbClr val="000000"/>
                </a:solidFill>
                <a:latin typeface="Times New Roman" panose="02020603050405020304" pitchFamily="18" charset="0"/>
                <a:ea typeface="Times New Roman" panose="02020603050405020304" pitchFamily="18" charset="0"/>
              </a:rPr>
              <a:t> та ін. Дніпро: </a:t>
            </a:r>
            <a:r>
              <a:rPr lang="uk-UA" sz="1400" b="1" dirty="0" err="1" smtClean="0">
                <a:solidFill>
                  <a:srgbClr val="000000"/>
                </a:solidFill>
                <a:latin typeface="Times New Roman" panose="02020603050405020304" pitchFamily="18" charset="0"/>
                <a:ea typeface="Times New Roman" panose="02020603050405020304" pitchFamily="18" charset="0"/>
              </a:rPr>
              <a:t>Дніпров</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err="1" smtClean="0">
                <a:solidFill>
                  <a:srgbClr val="000000"/>
                </a:solidFill>
                <a:latin typeface="Times New Roman" panose="02020603050405020304" pitchFamily="18" charset="0"/>
                <a:ea typeface="Times New Roman" panose="02020603050405020304" pitchFamily="18" charset="0"/>
              </a:rPr>
              <a:t>держ</a:t>
            </a:r>
            <a:r>
              <a:rPr lang="uk-UA" sz="1400" b="1" dirty="0" smtClean="0">
                <a:solidFill>
                  <a:srgbClr val="000000"/>
                </a:solidFill>
                <a:latin typeface="Times New Roman" panose="02020603050405020304" pitchFamily="18" charset="0"/>
                <a:ea typeface="Times New Roman" panose="02020603050405020304" pitchFamily="18" charset="0"/>
              </a:rPr>
              <a:t>. ун-т </a:t>
            </a:r>
            <a:r>
              <a:rPr lang="uk-UA" sz="1400" b="1" dirty="0" err="1" smtClean="0">
                <a:solidFill>
                  <a:srgbClr val="000000"/>
                </a:solidFill>
                <a:latin typeface="Times New Roman" panose="02020603050405020304" pitchFamily="18" charset="0"/>
                <a:ea typeface="Times New Roman" panose="02020603050405020304" pitchFamily="18" charset="0"/>
              </a:rPr>
              <a:t>внутр</a:t>
            </a:r>
            <a:r>
              <a:rPr lang="uk-UA" sz="1400" b="1" dirty="0" smtClean="0">
                <a:solidFill>
                  <a:srgbClr val="000000"/>
                </a:solidFill>
                <a:latin typeface="Times New Roman" panose="02020603050405020304" pitchFamily="18" charset="0"/>
                <a:ea typeface="Times New Roman" panose="02020603050405020304" pitchFamily="18" charset="0"/>
              </a:rPr>
              <a:t>. справ, 2025. 48 с. </a:t>
            </a:r>
          </a:p>
          <a:p>
            <a:pPr indent="457200" algn="just">
              <a:spcAft>
                <a:spcPts val="0"/>
              </a:spcAft>
            </a:pPr>
            <a:endParaRPr lang="uk-UA" sz="1400" dirty="0">
              <a:solidFill>
                <a:srgbClr val="000000"/>
              </a:solidFill>
              <a:latin typeface="Times New Roman" panose="02020603050405020304" pitchFamily="18" charset="0"/>
              <a:ea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Надано кримінологічну характеристику умисного знищення та пошкодження майна шляхом підпалу. Розкрито кримінологічні показники цього виду злочинності: рівень, структуру, динаміку, латентність, а також основні криміногенні фактори вчинення.</a:t>
            </a: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Методичні рекомендації можуть бути використані як навчальний матеріал в освітньому процесі ЗВО України зі специфічними умовами навчання для оволодіння знаннями, напрацювання навичок майбутніх поліцейських (курсантів) та </a:t>
            </a:r>
            <a:r>
              <a:rPr lang="uk-UA" sz="1400" dirty="0" err="1" smtClean="0">
                <a:solidFill>
                  <a:srgbClr val="000000"/>
                </a:solidFill>
                <a:latin typeface="Times New Roman" panose="02020603050405020304" pitchFamily="18" charset="0"/>
                <a:ea typeface="Times New Roman" panose="02020603050405020304" pitchFamily="18" charset="0"/>
              </a:rPr>
              <a:t>діюючих</a:t>
            </a:r>
            <a:r>
              <a:rPr lang="uk-UA" sz="1400" dirty="0" smtClean="0">
                <a:solidFill>
                  <a:srgbClr val="000000"/>
                </a:solidFill>
                <a:latin typeface="Times New Roman" panose="02020603050405020304" pitchFamily="18" charset="0"/>
                <a:ea typeface="Times New Roman" panose="02020603050405020304" pitchFamily="18" charset="0"/>
              </a:rPr>
              <a:t> поліцейських (у межах підвищення кваліфікації) щодо запобігання підрозділами Навчальної поліції України умисному знищенню та пошкодженню майна шляхом підпалу.</a:t>
            </a:r>
          </a:p>
        </p:txBody>
      </p:sp>
    </p:spTree>
    <p:extLst>
      <p:ext uri="{BB962C8B-B14F-4D97-AF65-F5344CB8AC3E}">
        <p14:creationId xmlns:p14="http://schemas.microsoft.com/office/powerpoint/2010/main" val="328313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10"/>
          <p:cNvPicPr/>
          <p:nvPr/>
        </p:nvPicPr>
        <p:blipFill>
          <a:blip r:embed="rId2"/>
          <a:stretch/>
        </p:blipFill>
        <p:spPr>
          <a:xfrm>
            <a:off x="7511844" y="608988"/>
            <a:ext cx="4356159" cy="5675999"/>
          </a:xfrm>
          <a:prstGeom prst="rect">
            <a:avLst/>
          </a:prstGeom>
        </p:spPr>
      </p:pic>
      <p:sp>
        <p:nvSpPr>
          <p:cNvPr id="3" name="Прямоугольник 2"/>
          <p:cNvSpPr/>
          <p:nvPr/>
        </p:nvSpPr>
        <p:spPr>
          <a:xfrm>
            <a:off x="1818967" y="1217976"/>
            <a:ext cx="5004620" cy="2462213"/>
          </a:xfrm>
          <a:prstGeom prst="rect">
            <a:avLst/>
          </a:prstGeom>
        </p:spPr>
        <p:txBody>
          <a:bodyPr wrap="square">
            <a:spAutoFit/>
          </a:bodyPr>
          <a:lstStyle/>
          <a:p>
            <a:pPr indent="457200" algn="just">
              <a:spcAft>
                <a:spcPts val="0"/>
              </a:spcAft>
            </a:pPr>
            <a:r>
              <a:rPr lang="uk-UA" sz="1400" b="1" dirty="0" err="1" smtClean="0">
                <a:solidFill>
                  <a:srgbClr val="000000"/>
                </a:solidFill>
                <a:latin typeface="Times New Roman" panose="02020603050405020304" pitchFamily="18" charset="0"/>
                <a:ea typeface="Times New Roman" panose="02020603050405020304" pitchFamily="18" charset="0"/>
              </a:rPr>
              <a:t>Завгородня</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Ю. </a:t>
            </a:r>
            <a:r>
              <a:rPr lang="ru-RU" sz="1400" b="1" dirty="0">
                <a:solidFill>
                  <a:srgbClr val="000000"/>
                </a:solidFill>
                <a:latin typeface="Times New Roman" panose="02020603050405020304" pitchFamily="18" charset="0"/>
                <a:ea typeface="Times New Roman" panose="02020603050405020304" pitchFamily="18" charset="0"/>
              </a:rPr>
              <a:t>С., </a:t>
            </a:r>
            <a:r>
              <a:rPr lang="ru-RU" sz="1400" b="1" dirty="0" err="1">
                <a:solidFill>
                  <a:srgbClr val="000000"/>
                </a:solidFill>
                <a:latin typeface="Times New Roman" panose="02020603050405020304" pitchFamily="18" charset="0"/>
                <a:ea typeface="Times New Roman" panose="02020603050405020304" pitchFamily="18" charset="0"/>
              </a:rPr>
              <a:t>Войтюк</a:t>
            </a:r>
            <a:r>
              <a:rPr lang="ru-RU" sz="1400" b="1" dirty="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М. П. Методичні рекомендації для самостійної роботи з дисципліни «Міжнародне право». Дніпро : ДДУВС, 2025. 80 с</a:t>
            </a:r>
            <a:r>
              <a:rPr lang="uk-UA" sz="1400" b="1" dirty="0" smtClean="0">
                <a:solidFill>
                  <a:srgbClr val="000000"/>
                </a:solidFill>
                <a:latin typeface="Times New Roman" panose="02020603050405020304" pitchFamily="18" charset="0"/>
                <a:ea typeface="Times New Roman" panose="02020603050405020304" pitchFamily="18" charset="0"/>
              </a:rPr>
              <a:t>.</a:t>
            </a:r>
          </a:p>
          <a:p>
            <a:pPr indent="457200" algn="just">
              <a:spcAft>
                <a:spcPts val="0"/>
              </a:spcAft>
            </a:pPr>
            <a:endParaRPr lang="ru-RU" sz="1400" b="1" dirty="0">
              <a:latin typeface="Times New Roman" panose="02020603050405020304" pitchFamily="18" charset="0"/>
              <a:ea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Методичні рекомендації для самостійної роботи з дисципліни «Міжнародне право» розроблено для здобувачів вищої освіти-правників, щоб допомогти опанувати матеріал дисципліни, що виноситься на самостійне вивчення. У рекомендаціях надано необхідні вказівки для успішного набуття </a:t>
            </a:r>
            <a:r>
              <a:rPr lang="ru-RU" sz="1400" dirty="0">
                <a:solidFill>
                  <a:srgbClr val="000000"/>
                </a:solidFill>
                <a:latin typeface="Times New Roman" panose="02020603050405020304" pitchFamily="18" charset="0"/>
                <a:ea typeface="Times New Roman" panose="02020603050405020304" pitchFamily="18" charset="0"/>
              </a:rPr>
              <a:t>компетентностей, </a:t>
            </a:r>
            <a:r>
              <a:rPr lang="uk-UA" sz="1400" dirty="0">
                <a:solidFill>
                  <a:srgbClr val="000000"/>
                </a:solidFill>
                <a:latin typeface="Times New Roman" panose="02020603050405020304" pitchFamily="18" charset="0"/>
                <a:ea typeface="Times New Roman" panose="02020603050405020304" pitchFamily="18" charset="0"/>
              </a:rPr>
              <a:t>передбачених освітнім стандартом спеціальності «Право» першого (бакалаврського) рівня.</a:t>
            </a:r>
            <a:endParaRPr lang="ru-RU" sz="1400" dirty="0">
              <a:effectLst/>
              <a:latin typeface="Times New Roman" panose="02020603050405020304" pitchFamily="18" charset="0"/>
              <a:ea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17694" y="0"/>
            <a:ext cx="1370839" cy="1217976"/>
          </a:xfrm>
          <a:prstGeom prst="rect">
            <a:avLst/>
          </a:prstGeom>
        </p:spPr>
      </p:pic>
    </p:spTree>
    <p:extLst>
      <p:ext uri="{BB962C8B-B14F-4D97-AF65-F5344CB8AC3E}">
        <p14:creationId xmlns:p14="http://schemas.microsoft.com/office/powerpoint/2010/main" val="2030994485"/>
      </p:ext>
    </p:extLst>
  </p:cSld>
  <p:clrMapOvr>
    <a:masterClrMapping/>
  </p:clrMapOvr>
</p:sld>
</file>

<file path=ppt/theme/theme1.xml><?xml version="1.0" encoding="utf-8"?>
<a:theme xmlns:a="http://schemas.openxmlformats.org/drawingml/2006/main" name="Тема Office">
  <a:themeElements>
    <a:clrScheme name="Другая 5">
      <a:dk1>
        <a:sysClr val="windowText" lastClr="000000"/>
      </a:dk1>
      <a:lt1>
        <a:sysClr val="window" lastClr="FFFFFF"/>
      </a:lt1>
      <a:dk2>
        <a:srgbClr val="44546A"/>
      </a:dk2>
      <a:lt2>
        <a:srgbClr val="E7E6E6"/>
      </a:lt2>
      <a:accent1>
        <a:srgbClr val="018DCA"/>
      </a:accent1>
      <a:accent2>
        <a:srgbClr val="ED7D31"/>
      </a:accent2>
      <a:accent3>
        <a:srgbClr val="002B5C"/>
      </a:accent3>
      <a:accent4>
        <a:srgbClr val="FFC000"/>
      </a:accent4>
      <a:accent5>
        <a:srgbClr val="008A5B"/>
      </a:accent5>
      <a:accent6>
        <a:srgbClr val="808080"/>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1509</Words>
  <Application>Microsoft Office PowerPoint</Application>
  <PresentationFormat>Широкоэкранный</PresentationFormat>
  <Paragraphs>51</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Calibri Light</vt:lpstr>
      <vt:lpstr>Corbel</vt:lpstr>
      <vt:lpstr>Times New Roman</vt:lpstr>
      <vt:lpstr>Тема Office</vt:lpstr>
      <vt:lpstr>Праці вчених  Дніпровського  державного університету  внутрішніх справ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Марина Маркасьян</dc:creator>
  <cp:lastModifiedBy>User</cp:lastModifiedBy>
  <cp:revision>34</cp:revision>
  <dcterms:created xsi:type="dcterms:W3CDTF">2023-02-23T16:26:33Z</dcterms:created>
  <dcterms:modified xsi:type="dcterms:W3CDTF">2026-04-02T12:40:09Z</dcterms:modified>
</cp:coreProperties>
</file>