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83" autoAdjust="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3284890-85D2-4D7B-8EF5-15A9C1DB8F42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871633"/>
      </p:ext>
    </p:extLst>
  </p:cSld>
  <p:clrMapOvr>
    <a:masterClrMapping/>
  </p:clrMapOvr>
  <p:transition spd="slow" advClick="0" advTm="2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97479"/>
      </p:ext>
    </p:extLst>
  </p:cSld>
  <p:clrMapOvr>
    <a:masterClrMapping/>
  </p:clrMapOvr>
  <p:transition spd="slow" advClick="0" advTm="2000">
    <p:push dir="u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04858"/>
      </p:ext>
    </p:extLst>
  </p:cSld>
  <p:clrMapOvr>
    <a:masterClrMapping/>
  </p:clrMapOvr>
  <p:transition spd="slow" advClick="0" advTm="2000">
    <p:push dir="u"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552213"/>
      </p:ext>
    </p:extLst>
  </p:cSld>
  <p:clrMapOvr>
    <a:masterClrMapping/>
  </p:clrMapOvr>
  <p:transition spd="slow" advClick="0" advTm="2000">
    <p:push dir="u"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80543"/>
      </p:ext>
    </p:extLst>
  </p:cSld>
  <p:clrMapOvr>
    <a:masterClrMapping/>
  </p:clrMapOvr>
  <p:transition spd="slow" advClick="0" advTm="2000">
    <p:push dir="u"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623107"/>
      </p:ext>
    </p:extLst>
  </p:cSld>
  <p:clrMapOvr>
    <a:masterClrMapping/>
  </p:clrMapOvr>
  <p:transition spd="slow" advClick="0" advTm="2000">
    <p:push dir="u"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188333"/>
      </p:ext>
    </p:extLst>
  </p:cSld>
  <p:clrMapOvr>
    <a:masterClrMapping/>
  </p:clrMapOvr>
  <p:transition spd="slow" advClick="0" advTm="2000">
    <p:push dir="u"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175638"/>
      </p:ext>
    </p:extLst>
  </p:cSld>
  <p:clrMapOvr>
    <a:masterClrMapping/>
  </p:clrMapOvr>
  <p:transition spd="slow" advClick="0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378506"/>
      </p:ext>
    </p:extLst>
  </p:cSld>
  <p:clrMapOvr>
    <a:masterClrMapping/>
  </p:clrMapOvr>
  <p:transition spd="slow" advClick="0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23087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320265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33098"/>
      </p:ext>
    </p:extLst>
  </p:cSld>
  <p:clrMapOvr>
    <a:masterClrMapping/>
  </p:clrMapOvr>
  <p:transition spd="slow" advClick="0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54853"/>
      </p:ext>
    </p:extLst>
  </p:cSld>
  <p:clrMapOvr>
    <a:masterClrMapping/>
  </p:clrMapOvr>
  <p:transition spd="slow" advClick="0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682780"/>
      </p:ext>
    </p:extLst>
  </p:cSld>
  <p:clrMapOvr>
    <a:masterClrMapping/>
  </p:clrMapOvr>
  <p:transition spd="slow" advClick="0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59268"/>
      </p:ext>
    </p:extLst>
  </p:cSld>
  <p:clrMapOvr>
    <a:masterClrMapping/>
  </p:clrMapOvr>
  <p:transition spd="slow" advClick="0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0133"/>
      </p:ext>
    </p:extLst>
  </p:cSld>
  <p:clrMapOvr>
    <a:masterClrMapping/>
  </p:clrMapOvr>
  <p:transition spd="slow" advClick="0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35001"/>
      </p:ext>
    </p:extLst>
  </p:cSld>
  <p:clrMapOvr>
    <a:masterClrMapping/>
  </p:clrMapOvr>
  <p:transition spd="slow" advClick="0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64C608-40B1-4030-A28D-5B74BC98ADCE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4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</p:sldLayoutIdLst>
  <p:transition spd="slow" advClick="0" advTm="2000">
    <p:push dir="u"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313932" y="1728941"/>
            <a:ext cx="642375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err="1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Праці</a:t>
            </a:r>
            <a:r>
              <a:rPr lang="ru-RU" sz="4400" b="1" cap="none" spc="0" dirty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4400" b="1" cap="none" spc="0" dirty="0" err="1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вчених</a:t>
            </a:r>
            <a:endParaRPr lang="ru-RU" sz="4400" b="1" cap="none" spc="0" dirty="0" smtClean="0">
              <a:ln/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4400" b="1" cap="none" spc="0" dirty="0" err="1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Дніпропетровського</a:t>
            </a:r>
            <a:r>
              <a:rPr lang="ru-RU" sz="4400" b="1" cap="none" spc="0" dirty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4400" b="1" cap="none" spc="0" dirty="0" smtClean="0">
              <a:ln/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державного </a:t>
            </a:r>
            <a:r>
              <a:rPr lang="ru-RU" sz="4400" b="1" cap="none" spc="0" dirty="0" err="1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університету</a:t>
            </a:r>
            <a:endParaRPr lang="ru-RU" sz="4400" b="1" cap="none" spc="0" dirty="0" smtClean="0">
              <a:ln/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4400" b="1" cap="none" spc="0" dirty="0" err="1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внутрішніх</a:t>
            </a:r>
            <a:r>
              <a:rPr lang="ru-RU" sz="4400" b="1" cap="none" spc="0" dirty="0" smtClean="0">
                <a:ln/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справ</a:t>
            </a:r>
            <a:endParaRPr lang="ru-RU" sz="4400" b="1" cap="none" spc="0" dirty="0">
              <a:ln/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92143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589" y="1032933"/>
            <a:ext cx="3853477" cy="1924106"/>
          </a:xfrm>
        </p:spPr>
        <p:txBody>
          <a:bodyPr>
            <a:noAutofit/>
          </a:bodyPr>
          <a:lstStyle/>
          <a:p>
            <a:r>
              <a:rPr lang="ru-RU" sz="1800" b="1" dirty="0" err="1"/>
              <a:t>Крюковська</a:t>
            </a:r>
            <a:r>
              <a:rPr lang="ru-RU" sz="1800" b="1" dirty="0"/>
              <a:t> О.С. </a:t>
            </a:r>
            <a:r>
              <a:rPr lang="ru-RU" sz="1800" b="1" dirty="0" err="1" smtClean="0"/>
              <a:t>Використання</a:t>
            </a:r>
            <a:r>
              <a:rPr lang="ru-RU" sz="1800" b="1" dirty="0" smtClean="0"/>
              <a:t> </a:t>
            </a:r>
            <a:r>
              <a:rPr lang="ru-RU" sz="1800" b="1" dirty="0" err="1"/>
              <a:t>елементів</a:t>
            </a:r>
            <a:r>
              <a:rPr lang="ru-RU" sz="1800" b="1" dirty="0"/>
              <a:t> </a:t>
            </a:r>
            <a:r>
              <a:rPr lang="ru-RU" sz="1800" b="1" dirty="0" err="1"/>
              <a:t>спортивних</a:t>
            </a:r>
            <a:r>
              <a:rPr lang="ru-RU" sz="1800" b="1" dirty="0"/>
              <a:t> </a:t>
            </a:r>
            <a:r>
              <a:rPr lang="ru-RU" sz="1800" b="1" dirty="0" err="1"/>
              <a:t>ігор</a:t>
            </a:r>
            <a:r>
              <a:rPr lang="ru-RU" sz="1800" b="1" dirty="0"/>
              <a:t> в </a:t>
            </a:r>
            <a:r>
              <a:rPr lang="ru-RU" sz="1800" b="1" dirty="0" err="1"/>
              <a:t>фізичній</a:t>
            </a:r>
            <a:r>
              <a:rPr lang="ru-RU" sz="1800" b="1" dirty="0"/>
              <a:t> </a:t>
            </a:r>
            <a:r>
              <a:rPr lang="ru-RU" sz="1800" b="1" dirty="0" err="1"/>
              <a:t>підготовці</a:t>
            </a:r>
            <a:r>
              <a:rPr lang="ru-RU" sz="1800" b="1" dirty="0"/>
              <a:t> </a:t>
            </a:r>
            <a:r>
              <a:rPr lang="ru-RU" sz="1800" b="1" dirty="0" err="1"/>
              <a:t>здобувачів</a:t>
            </a:r>
            <a:r>
              <a:rPr lang="ru-RU" sz="1800" b="1" dirty="0"/>
              <a:t> ЗВО : метод. рек. до </a:t>
            </a:r>
            <a:r>
              <a:rPr lang="ru-RU" sz="1800" b="1" dirty="0" err="1"/>
              <a:t>практич</a:t>
            </a:r>
            <a:r>
              <a:rPr lang="ru-RU" sz="1800" b="1" dirty="0"/>
              <a:t>. та </a:t>
            </a:r>
            <a:r>
              <a:rPr lang="ru-RU" sz="1800" b="1" dirty="0" err="1"/>
              <a:t>самост</a:t>
            </a:r>
            <a:r>
              <a:rPr lang="ru-RU" sz="1800" b="1" dirty="0"/>
              <a:t>. занять / О. С. </a:t>
            </a:r>
            <a:r>
              <a:rPr lang="ru-RU" sz="1800" b="1" dirty="0" err="1"/>
              <a:t>Крюковська</a:t>
            </a:r>
            <a:r>
              <a:rPr lang="ru-RU" sz="1800" b="1" dirty="0"/>
              <a:t>, А. В. </a:t>
            </a:r>
            <a:r>
              <a:rPr lang="ru-RU" sz="1800" b="1" dirty="0" err="1" smtClean="0"/>
              <a:t>Порохнявий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Журфонд</a:t>
            </a:r>
            <a:r>
              <a:rPr lang="ru-RU" sz="1800" b="1" dirty="0"/>
              <a:t>, 2021. - 53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60" r="586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226" y="3632886"/>
            <a:ext cx="3632201" cy="2003281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Методичні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розроблені</a:t>
            </a:r>
            <a:r>
              <a:rPr lang="ru-RU" dirty="0"/>
              <a:t> для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вищих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з метою </a:t>
            </a:r>
            <a:r>
              <a:rPr lang="ru-RU" dirty="0" err="1"/>
              <a:t>сприяння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з </a:t>
            </a:r>
            <a:r>
              <a:rPr lang="ru-RU" dirty="0" err="1"/>
              <a:t>дисципліни</a:t>
            </a:r>
            <a:r>
              <a:rPr lang="ru-RU" dirty="0"/>
              <a:t> «</a:t>
            </a: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» за темою «</a:t>
            </a:r>
            <a:r>
              <a:rPr lang="ru-RU" dirty="0" err="1"/>
              <a:t>Спортивні</a:t>
            </a:r>
            <a:r>
              <a:rPr lang="ru-RU" dirty="0"/>
              <a:t> </a:t>
            </a:r>
            <a:r>
              <a:rPr lang="ru-RU" dirty="0" err="1"/>
              <a:t>ігри</a:t>
            </a:r>
            <a:r>
              <a:rPr lang="ru-RU" dirty="0"/>
              <a:t>». </a:t>
            </a:r>
            <a:r>
              <a:rPr lang="ru-RU" dirty="0" err="1"/>
              <a:t>Методичні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практичних</a:t>
            </a:r>
            <a:r>
              <a:rPr lang="ru-RU" dirty="0"/>
              <a:t> та </a:t>
            </a:r>
            <a:r>
              <a:rPr lang="ru-RU" dirty="0" err="1"/>
              <a:t>самостійних</a:t>
            </a:r>
            <a:r>
              <a:rPr lang="ru-RU" dirty="0"/>
              <a:t> занять, з метою </a:t>
            </a:r>
            <a:r>
              <a:rPr lang="ru-RU" dirty="0" err="1"/>
              <a:t>удосконалення</a:t>
            </a:r>
            <a:r>
              <a:rPr lang="ru-RU" dirty="0"/>
              <a:t> </a:t>
            </a:r>
            <a:r>
              <a:rPr lang="ru-RU" dirty="0" err="1"/>
              <a:t>спортивної</a:t>
            </a:r>
            <a:r>
              <a:rPr lang="ru-RU" dirty="0"/>
              <a:t> </a:t>
            </a:r>
            <a:r>
              <a:rPr lang="ru-RU" dirty="0" err="1"/>
              <a:t>майстерності</a:t>
            </a:r>
            <a:r>
              <a:rPr lang="ru-RU" dirty="0"/>
              <a:t> та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err="1"/>
              <a:t>фізичної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036557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254" y="1032933"/>
            <a:ext cx="3795813" cy="1758434"/>
          </a:xfrm>
        </p:spPr>
        <p:txBody>
          <a:bodyPr>
            <a:noAutofit/>
          </a:bodyPr>
          <a:lstStyle/>
          <a:p>
            <a:r>
              <a:rPr lang="ru-RU" sz="1800" b="1" dirty="0"/>
              <a:t>Нестеренко Н.А. </a:t>
            </a:r>
            <a:r>
              <a:rPr lang="ru-RU" sz="1800" b="1" dirty="0" err="1" smtClean="0"/>
              <a:t>Спеціальна</a:t>
            </a:r>
            <a:r>
              <a:rPr lang="ru-RU" sz="1800" b="1" dirty="0" smtClean="0"/>
              <a:t> </a:t>
            </a:r>
            <a:r>
              <a:rPr lang="ru-RU" sz="1800" b="1" dirty="0" err="1"/>
              <a:t>фізична</a:t>
            </a:r>
            <a:r>
              <a:rPr lang="ru-RU" sz="1800" b="1" dirty="0"/>
              <a:t> </a:t>
            </a:r>
            <a:r>
              <a:rPr lang="ru-RU" sz="1800" b="1" dirty="0" err="1"/>
              <a:t>підготовка</a:t>
            </a:r>
            <a:r>
              <a:rPr lang="ru-RU" sz="1800" b="1" dirty="0"/>
              <a:t> </a:t>
            </a:r>
            <a:r>
              <a:rPr lang="ru-RU" sz="1800" b="1" dirty="0" err="1"/>
              <a:t>баскетболістів</a:t>
            </a:r>
            <a:r>
              <a:rPr lang="ru-RU" sz="1800" b="1" dirty="0"/>
              <a:t> з </a:t>
            </a:r>
            <a:r>
              <a:rPr lang="ru-RU" sz="1800" b="1" dirty="0" err="1"/>
              <a:t>урахуванням</a:t>
            </a:r>
            <a:r>
              <a:rPr lang="ru-RU" sz="1800" b="1" dirty="0"/>
              <a:t> </a:t>
            </a:r>
            <a:r>
              <a:rPr lang="ru-RU" sz="1800" b="1" dirty="0" err="1"/>
              <a:t>ігрового</a:t>
            </a:r>
            <a:r>
              <a:rPr lang="ru-RU" sz="1800" b="1" dirty="0"/>
              <a:t> амплуа : метод. рек. / Н. А. Нестеренко</a:t>
            </a:r>
            <a:r>
              <a:rPr lang="ru-RU" sz="1800" b="1" dirty="0" smtClean="0"/>
              <a:t>,   </a:t>
            </a:r>
            <a:r>
              <a:rPr lang="ru-RU" sz="1800" b="1" dirty="0"/>
              <a:t>О. С. </a:t>
            </a:r>
            <a:r>
              <a:rPr lang="ru-RU" sz="1800" b="1" dirty="0" err="1" smtClean="0"/>
              <a:t>Крюковська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- 32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48" r="63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1" y="3255432"/>
            <a:ext cx="3894666" cy="2391606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Методичні</a:t>
            </a:r>
            <a:r>
              <a:rPr lang="ru-RU" sz="1400" dirty="0"/>
              <a:t> </a:t>
            </a:r>
            <a:r>
              <a:rPr lang="ru-RU" sz="1400" dirty="0" err="1"/>
              <a:t>рекомендації</a:t>
            </a:r>
            <a:r>
              <a:rPr lang="ru-RU" sz="1400" dirty="0"/>
              <a:t> </a:t>
            </a:r>
            <a:r>
              <a:rPr lang="ru-RU" sz="1400" dirty="0" err="1"/>
              <a:t>розроблені</a:t>
            </a:r>
            <a:r>
              <a:rPr lang="ru-RU" sz="1400" dirty="0"/>
              <a:t> для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з метою </a:t>
            </a:r>
            <a:r>
              <a:rPr lang="ru-RU" sz="1400" dirty="0" err="1"/>
              <a:t>сприяння</a:t>
            </a:r>
            <a:r>
              <a:rPr lang="ru-RU" sz="1400" dirty="0"/>
              <a:t> </a:t>
            </a:r>
            <a:r>
              <a:rPr lang="ru-RU" sz="1400" dirty="0" err="1"/>
              <a:t>підвищення</a:t>
            </a:r>
            <a:r>
              <a:rPr lang="ru-RU" sz="1400" dirty="0"/>
              <a:t> </a:t>
            </a:r>
            <a:r>
              <a:rPr lang="ru-RU" sz="1400" dirty="0" err="1"/>
              <a:t>якості</a:t>
            </a:r>
            <a:r>
              <a:rPr lang="ru-RU" sz="1400" dirty="0"/>
              <a:t> </a:t>
            </a:r>
            <a:r>
              <a:rPr lang="ru-RU" sz="1400" dirty="0" err="1"/>
              <a:t>навчального</a:t>
            </a:r>
            <a:r>
              <a:rPr lang="ru-RU" sz="1400" dirty="0"/>
              <a:t> </a:t>
            </a:r>
            <a:r>
              <a:rPr lang="ru-RU" sz="1400" dirty="0" err="1"/>
              <a:t>процесу</a:t>
            </a:r>
            <a:r>
              <a:rPr lang="ru-RU" sz="1400" dirty="0"/>
              <a:t> з </a:t>
            </a:r>
            <a:r>
              <a:rPr lang="ru-RU" sz="1400" dirty="0" err="1"/>
              <a:t>дисципліни</a:t>
            </a:r>
            <a:r>
              <a:rPr lang="ru-RU" sz="1400" dirty="0"/>
              <a:t> «</a:t>
            </a:r>
            <a:r>
              <a:rPr lang="ru-RU" sz="1400" dirty="0" err="1"/>
              <a:t>Фізичне</a:t>
            </a:r>
            <a:r>
              <a:rPr lang="ru-RU" sz="1400" dirty="0"/>
              <a:t> </a:t>
            </a:r>
            <a:r>
              <a:rPr lang="ru-RU" sz="1400" dirty="0" err="1"/>
              <a:t>виховання</a:t>
            </a:r>
            <a:r>
              <a:rPr lang="ru-RU" sz="1400" dirty="0"/>
              <a:t>» за </a:t>
            </a:r>
            <a:r>
              <a:rPr lang="ru-RU" sz="1400" dirty="0" err="1"/>
              <a:t>розділом</a:t>
            </a:r>
            <a:r>
              <a:rPr lang="ru-RU" sz="1400" dirty="0"/>
              <a:t> «Баскетбол». </a:t>
            </a:r>
            <a:r>
              <a:rPr lang="ru-RU" sz="1400" dirty="0" err="1"/>
              <a:t>Методичні</a:t>
            </a:r>
            <a:r>
              <a:rPr lang="ru-RU" sz="1400" dirty="0"/>
              <a:t> </a:t>
            </a:r>
            <a:r>
              <a:rPr lang="ru-RU" sz="1400" dirty="0" err="1"/>
              <a:t>рекомендації</a:t>
            </a:r>
            <a:r>
              <a:rPr lang="ru-RU" sz="1400" dirty="0"/>
              <a:t> </a:t>
            </a:r>
            <a:r>
              <a:rPr lang="ru-RU" sz="1400" dirty="0" err="1"/>
              <a:t>призначені</a:t>
            </a:r>
            <a:r>
              <a:rPr lang="ru-RU" sz="1400" dirty="0"/>
              <a:t> для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практичних</a:t>
            </a:r>
            <a:r>
              <a:rPr lang="ru-RU" sz="1400" dirty="0"/>
              <a:t> та </a:t>
            </a:r>
            <a:r>
              <a:rPr lang="ru-RU" sz="1400" dirty="0" err="1"/>
              <a:t>самостійних</a:t>
            </a:r>
            <a:r>
              <a:rPr lang="ru-RU" sz="1400" dirty="0"/>
              <a:t> занять, з метою </a:t>
            </a:r>
            <a:r>
              <a:rPr lang="ru-RU" sz="1400" dirty="0" err="1"/>
              <a:t>удосконалення</a:t>
            </a:r>
            <a:r>
              <a:rPr lang="ru-RU" sz="1400" dirty="0"/>
              <a:t> </a:t>
            </a:r>
            <a:r>
              <a:rPr lang="ru-RU" sz="1400" dirty="0" err="1"/>
              <a:t>спортивної</a:t>
            </a:r>
            <a:r>
              <a:rPr lang="ru-RU" sz="1400" dirty="0"/>
              <a:t> </a:t>
            </a:r>
            <a:r>
              <a:rPr lang="ru-RU" sz="1400" dirty="0" err="1"/>
              <a:t>майстерності</a:t>
            </a:r>
            <a:r>
              <a:rPr lang="ru-RU" sz="1400" dirty="0"/>
              <a:t> та </a:t>
            </a:r>
            <a:r>
              <a:rPr lang="ru-RU" sz="1400" dirty="0" err="1"/>
              <a:t>спеціальної</a:t>
            </a:r>
            <a:r>
              <a:rPr lang="ru-RU" sz="1400" dirty="0"/>
              <a:t> </a:t>
            </a:r>
            <a:r>
              <a:rPr lang="ru-RU" sz="1400" dirty="0" err="1"/>
              <a:t>фізичної</a:t>
            </a:r>
            <a:r>
              <a:rPr lang="ru-RU" sz="1400" dirty="0"/>
              <a:t> </a:t>
            </a:r>
            <a:r>
              <a:rPr lang="ru-RU" sz="1400" dirty="0" err="1"/>
              <a:t>підготовки</a:t>
            </a:r>
            <a:r>
              <a:rPr lang="ru-RU" sz="1400" dirty="0"/>
              <a:t> </a:t>
            </a:r>
            <a:r>
              <a:rPr lang="ru-RU" sz="1400" dirty="0" err="1"/>
              <a:t>гравців</a:t>
            </a:r>
            <a:r>
              <a:rPr lang="ru-RU" sz="1400" dirty="0"/>
              <a:t> при </a:t>
            </a:r>
            <a:r>
              <a:rPr lang="ru-RU" sz="1400" dirty="0" err="1"/>
              <a:t>грі</a:t>
            </a:r>
            <a:r>
              <a:rPr lang="ru-RU" sz="1400" dirty="0"/>
              <a:t> в баскетбол з </a:t>
            </a:r>
            <a:r>
              <a:rPr lang="ru-RU" sz="1400" dirty="0" err="1"/>
              <a:t>урахуванням</a:t>
            </a:r>
            <a:r>
              <a:rPr lang="ru-RU" sz="1400" dirty="0"/>
              <a:t>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ігрового</a:t>
            </a:r>
            <a:r>
              <a:rPr lang="ru-RU" sz="1400" dirty="0"/>
              <a:t> амплуа.</a:t>
            </a:r>
          </a:p>
        </p:txBody>
      </p:sp>
    </p:spTree>
    <p:extLst>
      <p:ext uri="{BB962C8B-B14F-4D97-AF65-F5344CB8AC3E}">
        <p14:creationId xmlns:p14="http://schemas.microsoft.com/office/powerpoint/2010/main" val="255278281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1032933"/>
            <a:ext cx="3632202" cy="1463702"/>
          </a:xfrm>
        </p:spPr>
        <p:txBody>
          <a:bodyPr>
            <a:noAutofit/>
          </a:bodyPr>
          <a:lstStyle/>
          <a:p>
            <a:r>
              <a:rPr lang="ru-RU" sz="1800" b="1" dirty="0" err="1"/>
              <a:t>Мурашкін</a:t>
            </a:r>
            <a:r>
              <a:rPr lang="ru-RU" sz="1800" b="1" dirty="0"/>
              <a:t> М. Г.  ІНШИЙ постмодерну в </a:t>
            </a:r>
            <a:r>
              <a:rPr lang="ru-RU" sz="1800" b="1" dirty="0" err="1"/>
              <a:t>релігійно-містичній</a:t>
            </a:r>
            <a:r>
              <a:rPr lang="ru-RU" sz="1800" b="1" dirty="0"/>
              <a:t> </a:t>
            </a:r>
            <a:r>
              <a:rPr lang="ru-RU" sz="1800" b="1" dirty="0" err="1"/>
              <a:t>культурі</a:t>
            </a:r>
            <a:r>
              <a:rPr lang="ru-RU" sz="1800" b="1" dirty="0"/>
              <a:t> та </a:t>
            </a:r>
            <a:r>
              <a:rPr lang="ru-RU" sz="1800" b="1" dirty="0" err="1"/>
              <a:t>мистецтві</a:t>
            </a:r>
            <a:r>
              <a:rPr lang="ru-RU" sz="1800" b="1" dirty="0"/>
              <a:t> / </a:t>
            </a:r>
            <a:r>
              <a:rPr lang="ru-RU" sz="1800" b="1" dirty="0" smtClean="0"/>
              <a:t>М.Г. </a:t>
            </a:r>
            <a:r>
              <a:rPr lang="ru-RU" sz="1800" b="1" dirty="0" err="1"/>
              <a:t>Мурашкін</a:t>
            </a:r>
            <a:r>
              <a:rPr lang="ru-RU" sz="1800" b="1" dirty="0"/>
              <a:t>. </a:t>
            </a:r>
            <a:r>
              <a:rPr lang="ru-RU" sz="1800" b="1" dirty="0" smtClean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: ДДУВС; </a:t>
            </a:r>
            <a:r>
              <a:rPr lang="ru-RU" sz="1800" b="1" dirty="0" err="1"/>
              <a:t>Інновація</a:t>
            </a:r>
            <a:r>
              <a:rPr lang="ru-RU" sz="1800" b="1" dirty="0"/>
              <a:t>, 2021. - 210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877" r="687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0325" y="2767915"/>
            <a:ext cx="3758742" cy="2903836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монографії</a:t>
            </a:r>
            <a:r>
              <a:rPr lang="ru-RU" sz="1400" dirty="0"/>
              <a:t> </a:t>
            </a:r>
            <a:r>
              <a:rPr lang="ru-RU" sz="1400" dirty="0" err="1"/>
              <a:t>досліджено</a:t>
            </a:r>
            <a:r>
              <a:rPr lang="ru-RU" sz="1400" dirty="0"/>
              <a:t> </a:t>
            </a:r>
            <a:r>
              <a:rPr lang="ru-RU" sz="1400" dirty="0" err="1"/>
              <a:t>особливості</a:t>
            </a:r>
            <a:r>
              <a:rPr lang="ru-RU" sz="1400" dirty="0"/>
              <a:t> ІНШОГО постмодерну, </a:t>
            </a:r>
            <a:r>
              <a:rPr lang="ru-RU" sz="1400" dirty="0" smtClean="0"/>
              <a:t>одним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предметів</a:t>
            </a:r>
            <a:r>
              <a:rPr lang="ru-RU" sz="1400" dirty="0"/>
              <a:t> </a:t>
            </a:r>
            <a:r>
              <a:rPr lang="ru-RU" sz="1400" dirty="0" err="1"/>
              <a:t>якого</a:t>
            </a:r>
            <a:r>
              <a:rPr lang="ru-RU" sz="1400" dirty="0"/>
              <a:t> є </a:t>
            </a:r>
            <a:r>
              <a:rPr lang="ru-RU" sz="1400" dirty="0" err="1"/>
              <a:t>певний</a:t>
            </a:r>
            <a:r>
              <a:rPr lang="ru-RU" sz="1400" dirty="0"/>
              <a:t> стан </a:t>
            </a:r>
            <a:r>
              <a:rPr lang="ru-RU" sz="1400" dirty="0" err="1"/>
              <a:t>людини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зміни</a:t>
            </a:r>
            <a:r>
              <a:rPr lang="ru-RU" sz="1400" dirty="0"/>
              <a:t> </a:t>
            </a:r>
            <a:r>
              <a:rPr lang="ru-RU" sz="1400" dirty="0" err="1"/>
              <a:t>власної</a:t>
            </a:r>
            <a:r>
              <a:rPr lang="ru-RU" sz="1400" dirty="0"/>
              <a:t> </a:t>
            </a:r>
            <a:r>
              <a:rPr lang="ru-RU" sz="1400" dirty="0" err="1" smtClean="0"/>
              <a:t>свідомості</a:t>
            </a:r>
            <a:r>
              <a:rPr lang="ru-RU" sz="1400" dirty="0"/>
              <a:t>,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свої</a:t>
            </a:r>
            <a:r>
              <a:rPr lang="ru-RU" sz="1400" dirty="0"/>
              <a:t> </a:t>
            </a:r>
            <a:r>
              <a:rPr lang="ru-RU" sz="1400" dirty="0" err="1"/>
              <a:t>особливості</a:t>
            </a:r>
            <a:r>
              <a:rPr lang="ru-RU" sz="1400" dirty="0"/>
              <a:t> і </a:t>
            </a:r>
            <a:r>
              <a:rPr lang="ru-RU" sz="1400" dirty="0" err="1"/>
              <a:t>потребує</a:t>
            </a:r>
            <a:r>
              <a:rPr lang="ru-RU" sz="1400" dirty="0"/>
              <a:t> </a:t>
            </a:r>
            <a:r>
              <a:rPr lang="ru-RU" sz="1400" dirty="0" err="1"/>
              <a:t>встановлення</a:t>
            </a:r>
            <a:r>
              <a:rPr lang="ru-RU" sz="1400" dirty="0"/>
              <a:t> </a:t>
            </a:r>
            <a:r>
              <a:rPr lang="ru-RU" sz="1400" dirty="0" err="1"/>
              <a:t>істини</a:t>
            </a:r>
            <a:r>
              <a:rPr lang="ru-RU" sz="1400" dirty="0"/>
              <a:t>. </a:t>
            </a:r>
            <a:r>
              <a:rPr lang="ru-RU" sz="1400" dirty="0" err="1"/>
              <a:t>Закони</a:t>
            </a:r>
            <a:r>
              <a:rPr lang="ru-RU" sz="1400" dirty="0"/>
              <a:t> і </a:t>
            </a:r>
            <a:r>
              <a:rPr lang="ru-RU" sz="1400" dirty="0" err="1"/>
              <a:t>критерії</a:t>
            </a:r>
            <a:r>
              <a:rPr lang="ru-RU" sz="1400" dirty="0"/>
              <a:t>, </a:t>
            </a:r>
            <a:r>
              <a:rPr lang="ru-RU" sz="1400" dirty="0" err="1"/>
              <a:t>виведені</a:t>
            </a:r>
            <a:r>
              <a:rPr lang="ru-RU" sz="1400" dirty="0"/>
              <a:t> в </a:t>
            </a:r>
            <a:r>
              <a:rPr lang="ru-RU" sz="1400" dirty="0" err="1"/>
              <a:t>монографії</a:t>
            </a:r>
            <a:r>
              <a:rPr lang="ru-RU" sz="1400" dirty="0"/>
              <a:t>, не </a:t>
            </a:r>
            <a:r>
              <a:rPr lang="ru-RU" sz="1400" dirty="0" err="1"/>
              <a:t>суперечать</a:t>
            </a:r>
            <a:r>
              <a:rPr lang="ru-RU" sz="1400" dirty="0"/>
              <a:t> структурам і </a:t>
            </a:r>
            <a:r>
              <a:rPr lang="ru-RU" sz="1400" dirty="0" err="1"/>
              <a:t>категоріальним</a:t>
            </a:r>
            <a:r>
              <a:rPr lang="ru-RU" sz="1400" dirty="0"/>
              <a:t> системам як </a:t>
            </a:r>
            <a:r>
              <a:rPr lang="ru-RU" sz="1400" dirty="0" err="1"/>
              <a:t>класичної</a:t>
            </a:r>
            <a:r>
              <a:rPr lang="ru-RU" sz="1400" dirty="0"/>
              <a:t> </a:t>
            </a:r>
            <a:r>
              <a:rPr lang="ru-RU" sz="1400" dirty="0" err="1"/>
              <a:t>філософії</a:t>
            </a:r>
            <a:r>
              <a:rPr lang="ru-RU" sz="1400" dirty="0"/>
              <a:t>, так і </a:t>
            </a:r>
            <a:r>
              <a:rPr lang="ru-RU" sz="1400" dirty="0" err="1"/>
              <a:t>некласичної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Монографію</a:t>
            </a:r>
            <a:r>
              <a:rPr lang="ru-RU" sz="1400" dirty="0"/>
              <a:t> </a:t>
            </a:r>
            <a:r>
              <a:rPr lang="ru-RU" sz="1400" dirty="0" err="1"/>
              <a:t>призначено</a:t>
            </a:r>
            <a:r>
              <a:rPr lang="ru-RU" sz="1400" dirty="0"/>
              <a:t> для </a:t>
            </a:r>
            <a:r>
              <a:rPr lang="ru-RU" sz="1400" dirty="0" err="1"/>
              <a:t>наукових</a:t>
            </a:r>
            <a:r>
              <a:rPr lang="ru-RU" sz="1400" dirty="0"/>
              <a:t> </a:t>
            </a:r>
            <a:r>
              <a:rPr lang="ru-RU" sz="1400" dirty="0" err="1"/>
              <a:t>співробітників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мають</a:t>
            </a:r>
            <a:r>
              <a:rPr lang="ru-RU" sz="1400" dirty="0"/>
              <a:t> </a:t>
            </a:r>
            <a:r>
              <a:rPr lang="ru-RU" sz="1400" dirty="0" err="1"/>
              <a:t>цікавість</a:t>
            </a:r>
            <a:r>
              <a:rPr lang="ru-RU" sz="1400" dirty="0"/>
              <a:t> до проблем </a:t>
            </a:r>
            <a:r>
              <a:rPr lang="ru-RU" sz="1400" dirty="0" err="1"/>
              <a:t>релігієзнавства</a:t>
            </a:r>
            <a:r>
              <a:rPr lang="ru-RU" sz="1400" dirty="0"/>
              <a:t>, </a:t>
            </a:r>
            <a:r>
              <a:rPr lang="ru-RU" sz="1400" dirty="0" err="1"/>
              <a:t>філософії</a:t>
            </a:r>
            <a:r>
              <a:rPr lang="ru-RU" sz="1400" dirty="0"/>
              <a:t> </a:t>
            </a:r>
            <a:r>
              <a:rPr lang="ru-RU" sz="1400" dirty="0" err="1"/>
              <a:t>релігії</a:t>
            </a:r>
            <a:r>
              <a:rPr lang="ru-RU" sz="1400" dirty="0"/>
              <a:t>, </a:t>
            </a:r>
            <a:r>
              <a:rPr lang="ru-RU" sz="1400" dirty="0" err="1"/>
              <a:t>філософії</a:t>
            </a:r>
            <a:r>
              <a:rPr lang="ru-RU" sz="1400" dirty="0"/>
              <a:t> </a:t>
            </a:r>
            <a:r>
              <a:rPr lang="ru-RU" sz="1400" dirty="0" err="1"/>
              <a:t>культури</a:t>
            </a:r>
            <a:r>
              <a:rPr lang="ru-RU" sz="1400" dirty="0"/>
              <a:t>, </a:t>
            </a:r>
            <a:r>
              <a:rPr lang="ru-RU" sz="1400" dirty="0" err="1"/>
              <a:t>психології</a:t>
            </a:r>
            <a:r>
              <a:rPr lang="ru-RU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577140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730" y="1052612"/>
            <a:ext cx="3779337" cy="1686124"/>
          </a:xfrm>
        </p:spPr>
        <p:txBody>
          <a:bodyPr>
            <a:noAutofit/>
          </a:bodyPr>
          <a:lstStyle/>
          <a:p>
            <a:r>
              <a:rPr lang="ru-RU" sz="1800" b="1" dirty="0" err="1"/>
              <a:t>Тютченко</a:t>
            </a:r>
            <a:r>
              <a:rPr lang="ru-RU" sz="1800" b="1" dirty="0"/>
              <a:t> С.М. </a:t>
            </a:r>
            <a:r>
              <a:rPr lang="ru-RU" sz="1800" b="1" dirty="0" err="1" smtClean="0"/>
              <a:t>Забезпечення</a:t>
            </a:r>
            <a:r>
              <a:rPr lang="ru-RU" sz="1800" b="1" dirty="0" smtClean="0"/>
              <a:t> </a:t>
            </a:r>
            <a:r>
              <a:rPr lang="ru-RU" sz="1800" b="1" dirty="0" err="1"/>
              <a:t>економічної</a:t>
            </a:r>
            <a:r>
              <a:rPr lang="ru-RU" sz="1800" b="1" dirty="0"/>
              <a:t> </a:t>
            </a:r>
            <a:r>
              <a:rPr lang="ru-RU" sz="1800" b="1" dirty="0" err="1"/>
              <a:t>безпека</a:t>
            </a:r>
            <a:r>
              <a:rPr lang="ru-RU" sz="1800" b="1" dirty="0"/>
              <a:t> </a:t>
            </a:r>
            <a:r>
              <a:rPr lang="ru-RU" sz="1800" b="1" dirty="0" err="1"/>
              <a:t>підприємств</a:t>
            </a:r>
            <a:r>
              <a:rPr lang="ru-RU" sz="1800" b="1" dirty="0"/>
              <a:t> в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умовах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трансформаційних</a:t>
            </a:r>
            <a:r>
              <a:rPr lang="ru-RU" sz="1800" b="1" dirty="0" smtClean="0"/>
              <a:t>   </a:t>
            </a:r>
            <a:r>
              <a:rPr lang="ru-RU" sz="1800" b="1" dirty="0" err="1"/>
              <a:t>змін</a:t>
            </a:r>
            <a:r>
              <a:rPr lang="ru-RU" sz="1800" b="1" dirty="0"/>
              <a:t> </a:t>
            </a:r>
            <a:r>
              <a:rPr lang="ru-RU" sz="1800" b="1" dirty="0" smtClean="0"/>
              <a:t> в  </a:t>
            </a:r>
            <a:r>
              <a:rPr lang="ru-RU" sz="1800" b="1" dirty="0" err="1" smtClean="0"/>
              <a:t>економіці</a:t>
            </a:r>
            <a:r>
              <a:rPr lang="ru-RU" sz="1800" b="1" dirty="0" smtClean="0"/>
              <a:t>: </a:t>
            </a:r>
            <a:r>
              <a:rPr lang="ru-RU" sz="1800" b="1" dirty="0" err="1" smtClean="0"/>
              <a:t>монографія</a:t>
            </a:r>
            <a:r>
              <a:rPr lang="ru-RU" sz="1800" b="1" dirty="0" smtClean="0"/>
              <a:t>  </a:t>
            </a:r>
            <a:r>
              <a:rPr lang="ru-RU" sz="1800" b="1" dirty="0"/>
              <a:t>/ С. М. </a:t>
            </a:r>
            <a:r>
              <a:rPr lang="ru-RU" sz="1800" b="1" dirty="0" err="1" smtClean="0"/>
              <a:t>Тютченко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К.О., </a:t>
            </a:r>
            <a:r>
              <a:rPr lang="ru-RU" sz="1800" b="1" dirty="0" smtClean="0"/>
              <a:t>2021. </a:t>
            </a:r>
            <a:r>
              <a:rPr lang="ru-RU" sz="1800" b="1" dirty="0"/>
              <a:t>- 212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481" r="64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9730" y="3556113"/>
            <a:ext cx="3869952" cy="1658439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Монографія</a:t>
            </a:r>
            <a:r>
              <a:rPr lang="ru-RU" sz="1400" dirty="0"/>
              <a:t> </a:t>
            </a:r>
            <a:r>
              <a:rPr lang="ru-RU" sz="1400" dirty="0" err="1"/>
              <a:t>розрахована</a:t>
            </a:r>
            <a:r>
              <a:rPr lang="ru-RU" sz="1400" dirty="0"/>
              <a:t> на </a:t>
            </a:r>
            <a:r>
              <a:rPr lang="ru-RU" sz="1400" dirty="0" err="1"/>
              <a:t>широке</a:t>
            </a:r>
            <a:r>
              <a:rPr lang="ru-RU" sz="1400" dirty="0"/>
              <a:t> коло </a:t>
            </a:r>
            <a:r>
              <a:rPr lang="ru-RU" sz="1400" dirty="0" err="1"/>
              <a:t>вітчизняних</a:t>
            </a:r>
            <a:r>
              <a:rPr lang="ru-RU" sz="1400" dirty="0"/>
              <a:t> </a:t>
            </a:r>
            <a:r>
              <a:rPr lang="ru-RU" sz="1400" dirty="0" err="1"/>
              <a:t>фахівців</a:t>
            </a:r>
            <a:r>
              <a:rPr lang="ru-RU" sz="1400" dirty="0"/>
              <a:t> та </a:t>
            </a:r>
            <a:r>
              <a:rPr lang="ru-RU" sz="1400" dirty="0" err="1"/>
              <a:t>науковців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досліджують</a:t>
            </a:r>
            <a:r>
              <a:rPr lang="ru-RU" sz="1400" dirty="0"/>
              <a:t> </a:t>
            </a:r>
            <a:r>
              <a:rPr lang="ru-RU" sz="1400" dirty="0" err="1"/>
              <a:t>проблеми</a:t>
            </a:r>
            <a:r>
              <a:rPr lang="ru-RU" sz="1400" dirty="0"/>
              <a:t>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</a:t>
            </a:r>
            <a:r>
              <a:rPr lang="ru-RU" sz="1400" dirty="0" err="1"/>
              <a:t>держави</a:t>
            </a:r>
            <a:r>
              <a:rPr lang="ru-RU" sz="1400" dirty="0"/>
              <a:t> та </a:t>
            </a:r>
            <a:r>
              <a:rPr lang="ru-RU" sz="1400" dirty="0" err="1"/>
              <a:t>підприємств</a:t>
            </a:r>
            <a:r>
              <a:rPr lang="ru-RU" sz="1400" dirty="0"/>
              <a:t>. Представлено </a:t>
            </a:r>
            <a:r>
              <a:rPr lang="ru-RU" sz="1400" dirty="0" err="1"/>
              <a:t>результати</a:t>
            </a:r>
            <a:r>
              <a:rPr lang="ru-RU" sz="1400" dirty="0"/>
              <a:t> </a:t>
            </a:r>
            <a:r>
              <a:rPr lang="ru-RU" sz="1400" dirty="0" err="1"/>
              <a:t>досліджень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забезпечення</a:t>
            </a:r>
            <a:r>
              <a:rPr lang="ru-RU" sz="1400" dirty="0"/>
              <a:t> </a:t>
            </a:r>
            <a:r>
              <a:rPr lang="ru-RU" sz="1400" dirty="0" err="1"/>
              <a:t>економічної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</a:t>
            </a:r>
            <a:r>
              <a:rPr lang="ru-RU" sz="1400" dirty="0" err="1"/>
              <a:t>підприємств</a:t>
            </a:r>
            <a:r>
              <a:rPr lang="ru-RU" sz="1400" dirty="0"/>
              <a:t> в </a:t>
            </a:r>
            <a:r>
              <a:rPr lang="ru-RU" sz="1400" dirty="0" err="1"/>
              <a:t>умовах</a:t>
            </a:r>
            <a:r>
              <a:rPr lang="ru-RU" sz="1400" dirty="0"/>
              <a:t> </a:t>
            </a:r>
            <a:r>
              <a:rPr lang="ru-RU" sz="1400" dirty="0" err="1"/>
              <a:t>трансформаційних</a:t>
            </a:r>
            <a:r>
              <a:rPr lang="ru-RU" sz="1400" dirty="0"/>
              <a:t> </a:t>
            </a:r>
            <a:r>
              <a:rPr lang="ru-RU" sz="1400" dirty="0" err="1"/>
              <a:t>змін</a:t>
            </a:r>
            <a:r>
              <a:rPr lang="ru-RU" sz="1400" dirty="0"/>
              <a:t> в </a:t>
            </a:r>
            <a:r>
              <a:rPr lang="ru-RU" sz="1400" dirty="0" err="1"/>
              <a:t>економіці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898338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1032933"/>
            <a:ext cx="3632202" cy="2032113"/>
          </a:xfrm>
        </p:spPr>
        <p:txBody>
          <a:bodyPr>
            <a:noAutofit/>
          </a:bodyPr>
          <a:lstStyle/>
          <a:p>
            <a:r>
              <a:rPr lang="ru-RU" sz="1800" b="1" dirty="0" err="1"/>
              <a:t>Збірник</a:t>
            </a:r>
            <a:r>
              <a:rPr lang="ru-RU" sz="1800" b="1" dirty="0"/>
              <a:t> нормативно-</a:t>
            </a:r>
            <a:r>
              <a:rPr lang="ru-RU" sz="1800" b="1" dirty="0" err="1"/>
              <a:t>правових</a:t>
            </a:r>
            <a:r>
              <a:rPr lang="ru-RU" sz="1800" b="1" dirty="0"/>
              <a:t> </a:t>
            </a:r>
            <a:r>
              <a:rPr lang="ru-RU" sz="1800" b="1" dirty="0" err="1"/>
              <a:t>актів</a:t>
            </a:r>
            <a:r>
              <a:rPr lang="ru-RU" sz="1800" b="1" dirty="0"/>
              <a:t> у </a:t>
            </a:r>
            <a:r>
              <a:rPr lang="ru-RU" sz="1800" b="1" dirty="0" err="1"/>
              <a:t>сфері</a:t>
            </a:r>
            <a:r>
              <a:rPr lang="ru-RU" sz="1800" b="1" dirty="0"/>
              <a:t> правового </a:t>
            </a:r>
            <a:r>
              <a:rPr lang="ru-RU" sz="1800" b="1" dirty="0" err="1"/>
              <a:t>регулювання</a:t>
            </a:r>
            <a:r>
              <a:rPr lang="ru-RU" sz="1800" b="1" dirty="0"/>
              <a:t> </a:t>
            </a:r>
            <a:r>
              <a:rPr lang="ru-RU" sz="1800" b="1" dirty="0" err="1" smtClean="0"/>
              <a:t>інтелектуальної</a:t>
            </a:r>
            <a:r>
              <a:rPr lang="ru-RU" sz="1800" b="1" dirty="0" smtClean="0"/>
              <a:t> </a:t>
            </a:r>
            <a:r>
              <a:rPr lang="ru-RU" sz="1800" b="1" dirty="0" err="1"/>
              <a:t>власності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 : для студ. ВНЗ / А. В. </a:t>
            </a:r>
            <a:r>
              <a:rPr lang="ru-RU" sz="1800" b="1" dirty="0" err="1"/>
              <a:t>Аксютіна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К.О., </a:t>
            </a:r>
            <a:r>
              <a:rPr lang="ru-RU" sz="1800" b="1" dirty="0" smtClean="0"/>
              <a:t>2021. </a:t>
            </a:r>
            <a:r>
              <a:rPr lang="ru-RU" sz="1800" b="1" dirty="0"/>
              <a:t>- 401 с.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9838" y="1032933"/>
            <a:ext cx="3065855" cy="4792136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5611" y="3255431"/>
            <a:ext cx="3783455" cy="2569637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Збірник</a:t>
            </a:r>
            <a:r>
              <a:rPr lang="ru-RU" dirty="0"/>
              <a:t> нормативно-</a:t>
            </a:r>
            <a:r>
              <a:rPr lang="ru-RU" dirty="0" err="1"/>
              <a:t>правових</a:t>
            </a:r>
            <a:r>
              <a:rPr lang="ru-RU" dirty="0"/>
              <a:t> </a:t>
            </a:r>
            <a:r>
              <a:rPr lang="ru-RU" dirty="0" err="1"/>
              <a:t>актів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правового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інтелектуальної</a:t>
            </a:r>
            <a:r>
              <a:rPr lang="ru-RU" dirty="0"/>
              <a:t> </a:t>
            </a:r>
            <a:r>
              <a:rPr lang="ru-RU" dirty="0" err="1"/>
              <a:t>власності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законодавчі</a:t>
            </a:r>
            <a:r>
              <a:rPr lang="ru-RU" dirty="0"/>
              <a:t> та </a:t>
            </a:r>
            <a:r>
              <a:rPr lang="ru-RU" dirty="0" err="1"/>
              <a:t>нормативні</a:t>
            </a:r>
            <a:r>
              <a:rPr lang="ru-RU" dirty="0"/>
              <a:t> </a:t>
            </a:r>
            <a:r>
              <a:rPr lang="ru-RU" dirty="0" err="1"/>
              <a:t>акти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інтелектуальної</a:t>
            </a:r>
            <a:r>
              <a:rPr lang="ru-RU" dirty="0"/>
              <a:t> </a:t>
            </a:r>
            <a:r>
              <a:rPr lang="ru-RU" dirty="0" err="1"/>
              <a:t>власності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закріплені</a:t>
            </a:r>
            <a:r>
              <a:rPr lang="ru-RU" dirty="0"/>
              <a:t> законом права на результат </a:t>
            </a:r>
            <a:r>
              <a:rPr lang="ru-RU" dirty="0" err="1"/>
              <a:t>інтелектуальної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в </a:t>
            </a:r>
            <a:r>
              <a:rPr lang="ru-RU" dirty="0" err="1"/>
              <a:t>промисловій</a:t>
            </a:r>
            <a:r>
              <a:rPr lang="ru-RU" dirty="0"/>
              <a:t>, </a:t>
            </a:r>
            <a:r>
              <a:rPr lang="ru-RU" dirty="0" err="1"/>
              <a:t>науковій</a:t>
            </a:r>
            <a:r>
              <a:rPr lang="ru-RU" dirty="0"/>
              <a:t>, </a:t>
            </a:r>
            <a:r>
              <a:rPr lang="ru-RU" dirty="0" err="1"/>
              <a:t>художній</a:t>
            </a:r>
            <a:r>
              <a:rPr lang="ru-RU" dirty="0"/>
              <a:t>, </a:t>
            </a:r>
            <a:r>
              <a:rPr lang="ru-RU" dirty="0" err="1"/>
              <a:t>виробничій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галузях</a:t>
            </a:r>
            <a:r>
              <a:rPr lang="ru-RU" dirty="0"/>
              <a:t>. </a:t>
            </a:r>
          </a:p>
          <a:p>
            <a:pPr indent="457200" algn="just"/>
            <a:r>
              <a:rPr lang="ru-RU" dirty="0"/>
              <a:t>Для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err="1"/>
              <a:t>вищих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юридичного</a:t>
            </a:r>
            <a:r>
              <a:rPr lang="ru-RU" dirty="0"/>
              <a:t> </a:t>
            </a:r>
            <a:r>
              <a:rPr lang="ru-RU" dirty="0" err="1"/>
              <a:t>профілю</a:t>
            </a:r>
            <a:r>
              <a:rPr lang="ru-RU" dirty="0"/>
              <a:t>, </a:t>
            </a:r>
            <a:r>
              <a:rPr lang="ru-RU" dirty="0" err="1"/>
              <a:t>професійних</a:t>
            </a:r>
            <a:r>
              <a:rPr lang="ru-RU" dirty="0"/>
              <a:t> </a:t>
            </a:r>
            <a:r>
              <a:rPr lang="ru-RU" dirty="0" err="1"/>
              <a:t>юристів</a:t>
            </a:r>
            <a:r>
              <a:rPr lang="ru-RU" dirty="0"/>
              <a:t>, і </a:t>
            </a:r>
            <a:r>
              <a:rPr lang="ru-RU" dirty="0" err="1"/>
              <a:t>всіх</a:t>
            </a:r>
            <a:r>
              <a:rPr lang="ru-RU" dirty="0"/>
              <a:t>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цікавиться</a:t>
            </a:r>
            <a:r>
              <a:rPr lang="ru-RU" dirty="0"/>
              <a:t> проблемами </a:t>
            </a:r>
            <a:r>
              <a:rPr lang="ru-RU" dirty="0" err="1"/>
              <a:t>інтелектуальної</a:t>
            </a:r>
            <a:r>
              <a:rPr lang="ru-RU" dirty="0"/>
              <a:t> </a:t>
            </a:r>
            <a:r>
              <a:rPr lang="ru-RU" dirty="0" err="1"/>
              <a:t>власності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C:\Users\User\AppData\Local\Temp\FineReader12.00\media\image1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37" y="1032933"/>
            <a:ext cx="3065856" cy="479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95390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249" y="879963"/>
            <a:ext cx="3556916" cy="1784978"/>
          </a:xfrm>
        </p:spPr>
        <p:txBody>
          <a:bodyPr>
            <a:noAutofit/>
          </a:bodyPr>
          <a:lstStyle/>
          <a:p>
            <a:r>
              <a:rPr lang="ru-RU" sz="1800" b="1" dirty="0"/>
              <a:t>Мороз В. </a:t>
            </a:r>
            <a:r>
              <a:rPr lang="ru-RU" sz="1800" b="1" dirty="0" smtClean="0"/>
              <a:t>П. </a:t>
            </a:r>
            <a:r>
              <a:rPr lang="ru-RU" sz="1800" b="1" dirty="0" err="1"/>
              <a:t>Механізм</a:t>
            </a:r>
            <a:r>
              <a:rPr lang="ru-RU" sz="1800" b="1" dirty="0"/>
              <a:t> </a:t>
            </a:r>
            <a:r>
              <a:rPr lang="ru-RU" sz="1800" b="1" dirty="0" err="1"/>
              <a:t>застосування</a:t>
            </a:r>
            <a:r>
              <a:rPr lang="ru-RU" sz="1800" b="1" dirty="0"/>
              <a:t> </a:t>
            </a:r>
            <a:r>
              <a:rPr lang="ru-RU" sz="1800" b="1" dirty="0" err="1"/>
              <a:t>адміністративної</a:t>
            </a:r>
            <a:r>
              <a:rPr lang="ru-RU" sz="1800" b="1" dirty="0"/>
              <a:t> </a:t>
            </a:r>
            <a:r>
              <a:rPr lang="ru-RU" sz="1800" b="1" dirty="0" err="1"/>
              <a:t>відповідальності</a:t>
            </a:r>
            <a:r>
              <a:rPr lang="ru-RU" sz="1800" b="1" dirty="0"/>
              <a:t> за </a:t>
            </a:r>
            <a:r>
              <a:rPr lang="ru-RU" sz="1800" b="1" dirty="0" err="1"/>
              <a:t>невиконання</a:t>
            </a:r>
            <a:r>
              <a:rPr lang="ru-RU" sz="1800" b="1" dirty="0"/>
              <a:t> </a:t>
            </a:r>
            <a:r>
              <a:rPr lang="ru-RU" sz="1800" b="1" dirty="0" err="1"/>
              <a:t>судових</a:t>
            </a:r>
            <a:r>
              <a:rPr lang="ru-RU" sz="1800" b="1" dirty="0"/>
              <a:t> </a:t>
            </a:r>
            <a:r>
              <a:rPr lang="ru-RU" sz="1800" b="1" dirty="0" err="1"/>
              <a:t>рішень</a:t>
            </a:r>
            <a:r>
              <a:rPr lang="ru-RU" sz="1800" b="1" dirty="0"/>
              <a:t> </a:t>
            </a:r>
            <a:r>
              <a:rPr lang="ru-RU" sz="1800" b="1" dirty="0" smtClean="0"/>
              <a:t>: </a:t>
            </a:r>
            <a:r>
              <a:rPr lang="ru-RU" sz="1800" b="1" dirty="0" err="1" smtClean="0"/>
              <a:t>монографія</a:t>
            </a:r>
            <a:r>
              <a:rPr lang="ru-RU" sz="1800" b="1" dirty="0" smtClean="0"/>
              <a:t> </a:t>
            </a:r>
            <a:r>
              <a:rPr lang="ru-RU" sz="1800" b="1" dirty="0"/>
              <a:t>/ В. П. Мороз. 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 О., 2021. - 160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05" r="71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832" y="2804984"/>
            <a:ext cx="4094206" cy="3167448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 err="1"/>
              <a:t>Монографію</a:t>
            </a:r>
            <a:r>
              <a:rPr lang="ru-RU" sz="1300" dirty="0"/>
              <a:t> </a:t>
            </a:r>
            <a:r>
              <a:rPr lang="ru-RU" sz="1300" dirty="0" err="1"/>
              <a:t>присвячено</a:t>
            </a:r>
            <a:r>
              <a:rPr lang="ru-RU" sz="1300" dirty="0"/>
              <a:t> комплексному та системному </a:t>
            </a:r>
            <a:r>
              <a:rPr lang="ru-RU" sz="1300" dirty="0" err="1"/>
              <a:t>аналізу</a:t>
            </a:r>
            <a:r>
              <a:rPr lang="ru-RU" sz="1300" dirty="0"/>
              <a:t> </a:t>
            </a:r>
            <a:r>
              <a:rPr lang="ru-RU" sz="1300" dirty="0" smtClean="0"/>
              <a:t>нормативно-</a:t>
            </a:r>
            <a:r>
              <a:rPr lang="ru-RU" sz="1300" dirty="0" err="1" smtClean="0"/>
              <a:t>правової</a:t>
            </a:r>
            <a:r>
              <a:rPr lang="ru-RU" sz="1300" dirty="0" smtClean="0"/>
              <a:t> </a:t>
            </a:r>
            <a:r>
              <a:rPr lang="ru-RU" sz="1300" dirty="0" err="1"/>
              <a:t>бази</a:t>
            </a:r>
            <a:r>
              <a:rPr lang="ru-RU" sz="1300" dirty="0"/>
              <a:t> та </a:t>
            </a:r>
            <a:r>
              <a:rPr lang="ru-RU" sz="1300" dirty="0" err="1"/>
              <a:t>наявних</a:t>
            </a:r>
            <a:r>
              <a:rPr lang="ru-RU" sz="1300" dirty="0"/>
              <a:t> </a:t>
            </a:r>
            <a:r>
              <a:rPr lang="ru-RU" sz="1300" dirty="0" err="1"/>
              <a:t>наукових</a:t>
            </a:r>
            <a:r>
              <a:rPr lang="ru-RU" sz="1300" dirty="0"/>
              <a:t> </a:t>
            </a:r>
            <a:r>
              <a:rPr lang="ru-RU" sz="1300" dirty="0" err="1"/>
              <a:t>джерел</a:t>
            </a:r>
            <a:r>
              <a:rPr lang="ru-RU" sz="1300" dirty="0"/>
              <a:t> та </a:t>
            </a:r>
            <a:r>
              <a:rPr lang="ru-RU" sz="1300" dirty="0" err="1"/>
              <a:t>визначає</a:t>
            </a:r>
            <a:r>
              <a:rPr lang="ru-RU" sz="1300" dirty="0"/>
              <a:t> </a:t>
            </a:r>
            <a:r>
              <a:rPr lang="ru-RU" sz="1300" dirty="0" err="1"/>
              <a:t>сутність</a:t>
            </a:r>
            <a:r>
              <a:rPr lang="ru-RU" sz="1300" dirty="0"/>
              <a:t> та </a:t>
            </a:r>
            <a:r>
              <a:rPr lang="ru-RU" sz="1300" dirty="0" err="1"/>
              <a:t>особливості</a:t>
            </a:r>
            <a:r>
              <a:rPr lang="ru-RU" sz="1300" dirty="0"/>
              <a:t> </a:t>
            </a:r>
            <a:r>
              <a:rPr lang="ru-RU" sz="1300" dirty="0" err="1"/>
              <a:t>застосування</a:t>
            </a:r>
            <a:r>
              <a:rPr lang="ru-RU" sz="1300" dirty="0"/>
              <a:t> </a:t>
            </a:r>
            <a:r>
              <a:rPr lang="ru-RU" sz="1300" dirty="0" err="1"/>
              <a:t>адміністративної</a:t>
            </a:r>
            <a:r>
              <a:rPr lang="ru-RU" sz="1300" dirty="0"/>
              <a:t> </a:t>
            </a:r>
            <a:r>
              <a:rPr lang="ru-RU" sz="1300" dirty="0" err="1"/>
              <a:t>відповідальності</a:t>
            </a:r>
            <a:r>
              <a:rPr lang="ru-RU" sz="1300" dirty="0"/>
              <a:t> до </a:t>
            </a:r>
            <a:r>
              <a:rPr lang="ru-RU" sz="1300" dirty="0" err="1"/>
              <a:t>визначених</a:t>
            </a:r>
            <a:r>
              <a:rPr lang="ru-RU" sz="1300" dirty="0"/>
              <a:t> </a:t>
            </a:r>
            <a:r>
              <a:rPr lang="ru-RU" sz="1300" dirty="0" err="1"/>
              <a:t>суб’єктів</a:t>
            </a:r>
            <a:r>
              <a:rPr lang="ru-RU" sz="1300" dirty="0"/>
              <a:t>, за </a:t>
            </a:r>
            <a:r>
              <a:rPr lang="ru-RU" sz="1300" dirty="0" err="1"/>
              <a:t>невиконання</a:t>
            </a:r>
            <a:r>
              <a:rPr lang="ru-RU" sz="1300" dirty="0"/>
              <a:t> </a:t>
            </a:r>
            <a:r>
              <a:rPr lang="ru-RU" sz="1300" dirty="0" err="1"/>
              <a:t>судових</a:t>
            </a:r>
            <a:r>
              <a:rPr lang="ru-RU" sz="1300" dirty="0"/>
              <a:t> </a:t>
            </a:r>
            <a:r>
              <a:rPr lang="ru-RU" sz="1300" dirty="0" err="1"/>
              <a:t>рішень</a:t>
            </a:r>
            <a:r>
              <a:rPr lang="ru-RU" sz="1300" dirty="0"/>
              <a:t>, а </a:t>
            </a:r>
            <a:r>
              <a:rPr lang="ru-RU" sz="1300" dirty="0" err="1"/>
              <a:t>також</a:t>
            </a:r>
            <a:r>
              <a:rPr lang="ru-RU" sz="1300" dirty="0"/>
              <a:t> </a:t>
            </a:r>
            <a:r>
              <a:rPr lang="ru-RU" sz="1300" dirty="0" err="1"/>
              <a:t>окреслює</a:t>
            </a:r>
            <a:r>
              <a:rPr lang="ru-RU" sz="1300" dirty="0"/>
              <a:t> </a:t>
            </a:r>
            <a:r>
              <a:rPr lang="ru-RU" sz="1300" dirty="0" err="1"/>
              <a:t>напрями</a:t>
            </a:r>
            <a:r>
              <a:rPr lang="ru-RU" sz="1300" dirty="0"/>
              <a:t> </a:t>
            </a:r>
            <a:r>
              <a:rPr lang="ru-RU" sz="1300" dirty="0" err="1"/>
              <a:t>вдосконалення</a:t>
            </a:r>
            <a:r>
              <a:rPr lang="ru-RU" sz="1300" dirty="0"/>
              <a:t> чинного </a:t>
            </a:r>
            <a:r>
              <a:rPr lang="ru-RU" sz="1300" dirty="0" err="1"/>
              <a:t>законодавства</a:t>
            </a:r>
            <a:r>
              <a:rPr lang="ru-RU" sz="1300" dirty="0"/>
              <a:t> в </a:t>
            </a:r>
            <a:r>
              <a:rPr lang="ru-RU" sz="1300" dirty="0" err="1"/>
              <a:t>даній</a:t>
            </a:r>
            <a:r>
              <a:rPr lang="ru-RU" sz="1300" dirty="0"/>
              <a:t> </a:t>
            </a:r>
            <a:r>
              <a:rPr lang="ru-RU" sz="1300" dirty="0" err="1"/>
              <a:t>сфері</a:t>
            </a:r>
            <a:r>
              <a:rPr lang="ru-RU" sz="1300" dirty="0"/>
              <a:t>, з </a:t>
            </a:r>
            <a:r>
              <a:rPr lang="ru-RU" sz="1300" dirty="0" err="1"/>
              <a:t>урахуванням</a:t>
            </a:r>
            <a:r>
              <a:rPr lang="ru-RU" sz="1300" dirty="0"/>
              <a:t> позитивного </a:t>
            </a:r>
            <a:r>
              <a:rPr lang="ru-RU" sz="1300" dirty="0" err="1"/>
              <a:t>міжнародного</a:t>
            </a:r>
            <a:r>
              <a:rPr lang="ru-RU" sz="1300" dirty="0"/>
              <a:t> </a:t>
            </a:r>
            <a:r>
              <a:rPr lang="ru-RU" sz="1300" dirty="0" err="1"/>
              <a:t>досвіду</a:t>
            </a:r>
            <a:r>
              <a:rPr lang="ru-RU" sz="1300" dirty="0"/>
              <a:t>.</a:t>
            </a:r>
          </a:p>
          <a:p>
            <a:pPr indent="457200" algn="just"/>
            <a:r>
              <a:rPr lang="ru-RU" sz="1300" dirty="0"/>
              <a:t>В </a:t>
            </a:r>
            <a:r>
              <a:rPr lang="ru-RU" sz="1300" dirty="0" err="1"/>
              <a:t>результаті</a:t>
            </a:r>
            <a:r>
              <a:rPr lang="ru-RU" sz="1300" dirty="0"/>
              <a:t> </a:t>
            </a:r>
            <a:r>
              <a:rPr lang="ru-RU" sz="1300" dirty="0" err="1"/>
              <a:t>проведеного</a:t>
            </a:r>
            <a:r>
              <a:rPr lang="ru-RU" sz="1300" dirty="0"/>
              <a:t> </a:t>
            </a:r>
            <a:r>
              <a:rPr lang="ru-RU" sz="1300" dirty="0" err="1"/>
              <a:t>дослідження</a:t>
            </a:r>
            <a:r>
              <a:rPr lang="ru-RU" sz="1300" dirty="0"/>
              <a:t> </a:t>
            </a:r>
            <a:r>
              <a:rPr lang="ru-RU" sz="1300" dirty="0" err="1"/>
              <a:t>сформульовано</a:t>
            </a:r>
            <a:r>
              <a:rPr lang="ru-RU" sz="1300" dirty="0"/>
              <a:t> ряд </a:t>
            </a:r>
            <a:r>
              <a:rPr lang="ru-RU" sz="1300" dirty="0" err="1"/>
              <a:t>наукових</a:t>
            </a:r>
            <a:r>
              <a:rPr lang="ru-RU" sz="1300" dirty="0"/>
              <a:t> </a:t>
            </a:r>
            <a:r>
              <a:rPr lang="ru-RU" sz="1300" dirty="0" err="1"/>
              <a:t>положень</a:t>
            </a:r>
            <a:r>
              <a:rPr lang="ru-RU" sz="1300" dirty="0"/>
              <a:t>, </a:t>
            </a:r>
            <a:r>
              <a:rPr lang="ru-RU" sz="1300" dirty="0" err="1"/>
              <a:t>висновків</a:t>
            </a:r>
            <a:r>
              <a:rPr lang="ru-RU" sz="1300" dirty="0"/>
              <a:t>, </a:t>
            </a:r>
            <a:r>
              <a:rPr lang="ru-RU" sz="1300" dirty="0" err="1"/>
              <a:t>пропозицій</a:t>
            </a:r>
            <a:r>
              <a:rPr lang="ru-RU" sz="1300" dirty="0"/>
              <a:t>, </a:t>
            </a:r>
            <a:r>
              <a:rPr lang="ru-RU" sz="1300" dirty="0" err="1"/>
              <a:t>що</a:t>
            </a:r>
            <a:r>
              <a:rPr lang="ru-RU" sz="1300" dirty="0"/>
              <a:t> </a:t>
            </a:r>
            <a:r>
              <a:rPr lang="ru-RU" sz="1300" dirty="0" err="1"/>
              <a:t>мають</a:t>
            </a:r>
            <a:r>
              <a:rPr lang="ru-RU" sz="1300" dirty="0"/>
              <a:t> </a:t>
            </a:r>
            <a:r>
              <a:rPr lang="ru-RU" sz="1300" dirty="0" err="1"/>
              <a:t>важливе</a:t>
            </a:r>
            <a:r>
              <a:rPr lang="ru-RU" sz="1300" dirty="0"/>
              <a:t> </a:t>
            </a:r>
            <a:r>
              <a:rPr lang="ru-RU" sz="1300" dirty="0" err="1"/>
              <a:t>теоретичне</a:t>
            </a:r>
            <a:r>
              <a:rPr lang="ru-RU" sz="1300" dirty="0"/>
              <a:t> та </a:t>
            </a:r>
            <a:r>
              <a:rPr lang="ru-RU" sz="1300" dirty="0" err="1"/>
              <a:t>практичне</a:t>
            </a:r>
            <a:r>
              <a:rPr lang="ru-RU" sz="1300" dirty="0"/>
              <a:t> </a:t>
            </a:r>
            <a:r>
              <a:rPr lang="ru-RU" sz="1300" dirty="0" err="1"/>
              <a:t>значення</a:t>
            </a:r>
            <a:r>
              <a:rPr lang="ru-RU" sz="1300" dirty="0"/>
              <a:t>.</a:t>
            </a:r>
          </a:p>
          <a:p>
            <a:pPr indent="457200" algn="just"/>
            <a:r>
              <a:rPr lang="ru-RU" sz="1300" dirty="0" err="1"/>
              <a:t>Монографія</a:t>
            </a:r>
            <a:r>
              <a:rPr lang="ru-RU" sz="1300" dirty="0"/>
              <a:t> </a:t>
            </a:r>
            <a:r>
              <a:rPr lang="ru-RU" sz="1300" dirty="0" err="1"/>
              <a:t>розрахована</a:t>
            </a:r>
            <a:r>
              <a:rPr lang="ru-RU" sz="1300" dirty="0"/>
              <a:t> на </a:t>
            </a:r>
            <a:r>
              <a:rPr lang="ru-RU" sz="1300" dirty="0" err="1"/>
              <a:t>курсантів</a:t>
            </a:r>
            <a:r>
              <a:rPr lang="ru-RU" sz="1300" dirty="0"/>
              <a:t>, </a:t>
            </a:r>
            <a:r>
              <a:rPr lang="ru-RU" sz="1300" dirty="0" err="1"/>
              <a:t>студентів</a:t>
            </a:r>
            <a:r>
              <a:rPr lang="ru-RU" sz="1300" dirty="0"/>
              <a:t> і </a:t>
            </a:r>
            <a:r>
              <a:rPr lang="ru-RU" sz="1300" dirty="0" err="1"/>
              <a:t>викладачів</a:t>
            </a:r>
            <a:r>
              <a:rPr lang="ru-RU" sz="1300" dirty="0"/>
              <a:t> </a:t>
            </a:r>
            <a:r>
              <a:rPr lang="ru-RU" sz="1300" dirty="0" err="1"/>
              <a:t>вищих</a:t>
            </a:r>
            <a:r>
              <a:rPr lang="ru-RU" sz="1300" dirty="0"/>
              <a:t> </a:t>
            </a:r>
            <a:r>
              <a:rPr lang="ru-RU" sz="1300" dirty="0" err="1"/>
              <a:t>навчальних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юридичного</a:t>
            </a:r>
            <a:r>
              <a:rPr lang="ru-RU" sz="1300" dirty="0"/>
              <a:t> </a:t>
            </a:r>
            <a:r>
              <a:rPr lang="ru-RU" sz="1300" dirty="0" err="1"/>
              <a:t>профілю</a:t>
            </a:r>
            <a:r>
              <a:rPr lang="ru-RU" sz="1300" dirty="0"/>
              <a:t>, а </a:t>
            </a:r>
            <a:r>
              <a:rPr lang="ru-RU" sz="1300" dirty="0" err="1"/>
              <a:t>також</a:t>
            </a:r>
            <a:r>
              <a:rPr lang="ru-RU" sz="1300" dirty="0"/>
              <a:t> </a:t>
            </a:r>
            <a:r>
              <a:rPr lang="ru-RU" sz="1300" dirty="0" err="1"/>
              <a:t>працівників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 </a:t>
            </a:r>
            <a:r>
              <a:rPr lang="ru-RU" sz="1300" dirty="0" err="1"/>
              <a:t>Національної</a:t>
            </a:r>
            <a:r>
              <a:rPr lang="ru-RU" sz="1300" dirty="0"/>
              <a:t> </a:t>
            </a:r>
            <a:r>
              <a:rPr lang="ru-RU" sz="1300" dirty="0" err="1"/>
              <a:t>поліції</a:t>
            </a:r>
            <a:r>
              <a:rPr lang="ru-RU" sz="1300" dirty="0"/>
              <a:t> і </a:t>
            </a:r>
            <a:r>
              <a:rPr lang="ru-RU" sz="1300" dirty="0" smtClean="0"/>
              <a:t>суду.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132544787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805" y="885567"/>
            <a:ext cx="3915261" cy="1273317"/>
          </a:xfrm>
        </p:spPr>
        <p:txBody>
          <a:bodyPr>
            <a:normAutofit fontScale="90000"/>
          </a:bodyPr>
          <a:lstStyle/>
          <a:p>
            <a:r>
              <a:rPr lang="ru-RU" sz="2000" b="1" dirty="0" err="1"/>
              <a:t>Затримання</a:t>
            </a:r>
            <a:r>
              <a:rPr lang="ru-RU" sz="2000" b="1" dirty="0"/>
              <a:t> у </a:t>
            </a:r>
            <a:r>
              <a:rPr lang="ru-RU" sz="2000" b="1" dirty="0" err="1"/>
              <a:t>кримінальному</a:t>
            </a:r>
            <a:r>
              <a:rPr lang="ru-RU" sz="2000" b="1" dirty="0"/>
              <a:t> </a:t>
            </a:r>
            <a:r>
              <a:rPr lang="ru-RU" sz="2000" b="1" dirty="0" err="1"/>
              <a:t>провадженні</a:t>
            </a:r>
            <a:r>
              <a:rPr lang="ru-RU" sz="2000" b="1" dirty="0"/>
              <a:t> :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навч</a:t>
            </a:r>
            <a:r>
              <a:rPr lang="ru-RU" sz="2000" b="1" dirty="0" smtClean="0"/>
              <a:t>.  </a:t>
            </a:r>
            <a:r>
              <a:rPr lang="ru-RU" sz="2000" b="1" dirty="0" err="1"/>
              <a:t>посіб</a:t>
            </a:r>
            <a:r>
              <a:rPr lang="ru-RU" sz="2000" b="1" dirty="0" smtClean="0"/>
              <a:t>.  </a:t>
            </a:r>
            <a:r>
              <a:rPr lang="ru-RU" sz="2000" b="1" dirty="0"/>
              <a:t>/ </a:t>
            </a:r>
            <a:r>
              <a:rPr lang="ru-RU" sz="2000" b="1" dirty="0" smtClean="0"/>
              <a:t>        А</a:t>
            </a:r>
            <a:r>
              <a:rPr lang="ru-RU" sz="2000" b="1" dirty="0"/>
              <a:t>. В. </a:t>
            </a:r>
            <a:r>
              <a:rPr lang="ru-RU" sz="2000" b="1" dirty="0" err="1"/>
              <a:t>Захарко</a:t>
            </a:r>
            <a:r>
              <a:rPr lang="ru-RU" sz="2000" b="1" dirty="0"/>
              <a:t> [та </a:t>
            </a:r>
            <a:r>
              <a:rPr lang="ru-RU" sz="2000" b="1" dirty="0" err="1"/>
              <a:t>ін</a:t>
            </a:r>
            <a:r>
              <a:rPr lang="ru-RU" sz="2000" b="1" dirty="0" smtClean="0"/>
              <a:t>.]. </a:t>
            </a:r>
            <a:r>
              <a:rPr lang="ru-RU" sz="2000" b="1" dirty="0"/>
              <a:t>- Одеса : </a:t>
            </a:r>
            <a:r>
              <a:rPr lang="ru-RU" sz="2000" b="1" dirty="0" smtClean="0"/>
              <a:t>     ВД </a:t>
            </a:r>
            <a:r>
              <a:rPr lang="ru-RU" sz="2000" b="1" dirty="0"/>
              <a:t>"Гельветика", </a:t>
            </a:r>
            <a:r>
              <a:rPr lang="ru-RU" sz="2000" b="1" dirty="0" smtClean="0"/>
              <a:t>2021. </a:t>
            </a:r>
            <a:r>
              <a:rPr lang="ru-RU" sz="2000" b="1" dirty="0"/>
              <a:t>- 224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71" r="61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6865" y="2669059"/>
            <a:ext cx="3632201" cy="2977979"/>
          </a:xfrm>
        </p:spPr>
        <p:txBody>
          <a:bodyPr>
            <a:normAutofit fontScale="92500" lnSpcReduction="10000"/>
          </a:bodyPr>
          <a:lstStyle/>
          <a:p>
            <a:pPr indent="457200" algn="just"/>
            <a:r>
              <a:rPr lang="ru-RU" dirty="0"/>
              <a:t>У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посібнику</a:t>
            </a:r>
            <a:r>
              <a:rPr lang="ru-RU" dirty="0"/>
              <a:t> на </a:t>
            </a:r>
            <a:r>
              <a:rPr lang="ru-RU" dirty="0" err="1"/>
              <a:t>підставі</a:t>
            </a:r>
            <a:r>
              <a:rPr lang="ru-RU" dirty="0"/>
              <a:t> чинного </a:t>
            </a:r>
            <a:r>
              <a:rPr lang="ru-RU" dirty="0" err="1"/>
              <a:t>кримінального</a:t>
            </a:r>
            <a:r>
              <a:rPr lang="ru-RU" dirty="0"/>
              <a:t> </a:t>
            </a:r>
            <a:r>
              <a:rPr lang="ru-RU" dirty="0" err="1" smtClean="0"/>
              <a:t>процесуального</a:t>
            </a:r>
            <a:r>
              <a:rPr lang="ru-RU" dirty="0" smtClean="0"/>
              <a:t> </a:t>
            </a:r>
            <a:r>
              <a:rPr lang="ru-RU" dirty="0" err="1"/>
              <a:t>законодавства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та 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відомчих</a:t>
            </a:r>
            <a:r>
              <a:rPr lang="ru-RU" dirty="0"/>
              <a:t> нормативно-</a:t>
            </a:r>
            <a:r>
              <a:rPr lang="ru-RU" dirty="0" err="1"/>
              <a:t>правових</a:t>
            </a:r>
            <a:r>
              <a:rPr lang="ru-RU" dirty="0"/>
              <a:t> </a:t>
            </a:r>
            <a:r>
              <a:rPr lang="ru-RU" dirty="0" err="1"/>
              <a:t>актів</a:t>
            </a:r>
            <a:r>
              <a:rPr lang="ru-RU" dirty="0"/>
              <a:t> з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затримання</a:t>
            </a:r>
            <a:r>
              <a:rPr lang="ru-RU" dirty="0"/>
              <a:t> особи у </a:t>
            </a:r>
            <a:r>
              <a:rPr lang="ru-RU" dirty="0" err="1"/>
              <a:t>кримінальному</a:t>
            </a:r>
            <a:r>
              <a:rPr lang="ru-RU" dirty="0"/>
              <a:t> </a:t>
            </a:r>
            <a:r>
              <a:rPr lang="ru-RU" dirty="0" err="1"/>
              <a:t>провадженні</a:t>
            </a:r>
            <a:r>
              <a:rPr lang="ru-RU" dirty="0"/>
              <a:t>, </a:t>
            </a:r>
            <a:r>
              <a:rPr lang="ru-RU" dirty="0" err="1"/>
              <a:t>викладено</a:t>
            </a:r>
            <a:r>
              <a:rPr lang="ru-RU" dirty="0"/>
              <a:t> </a:t>
            </a:r>
            <a:r>
              <a:rPr lang="ru-RU" dirty="0" err="1" smtClean="0"/>
              <a:t>відповідну</a:t>
            </a:r>
            <a:r>
              <a:rPr lang="ru-RU" dirty="0" smtClean="0"/>
              <a:t> </a:t>
            </a:r>
            <a:r>
              <a:rPr lang="ru-RU" dirty="0" err="1"/>
              <a:t>процесуальну</a:t>
            </a:r>
            <a:r>
              <a:rPr lang="ru-RU" dirty="0"/>
              <a:t> характеристику </a:t>
            </a:r>
            <a:r>
              <a:rPr lang="ru-RU" dirty="0" err="1"/>
              <a:t>затримання</a:t>
            </a:r>
            <a:r>
              <a:rPr lang="ru-RU" dirty="0"/>
              <a:t> особи.</a:t>
            </a:r>
          </a:p>
          <a:p>
            <a:pPr indent="457200" algn="just"/>
            <a:r>
              <a:rPr lang="ru-RU" dirty="0" err="1"/>
              <a:t>Праця</a:t>
            </a:r>
            <a:r>
              <a:rPr lang="ru-RU" dirty="0"/>
              <a:t> буде </a:t>
            </a:r>
            <a:r>
              <a:rPr lang="ru-RU" dirty="0" err="1"/>
              <a:t>корисною</a:t>
            </a:r>
            <a:r>
              <a:rPr lang="ru-RU" dirty="0"/>
              <a:t> для </a:t>
            </a:r>
            <a:r>
              <a:rPr lang="ru-RU" dirty="0" err="1"/>
              <a:t>викладачів</a:t>
            </a:r>
            <a:r>
              <a:rPr lang="ru-RU" dirty="0"/>
              <a:t>, </a:t>
            </a:r>
            <a:r>
              <a:rPr lang="ru-RU" dirty="0" err="1"/>
              <a:t>науковців</a:t>
            </a:r>
            <a:r>
              <a:rPr lang="ru-RU" dirty="0"/>
              <a:t>, </a:t>
            </a:r>
            <a:r>
              <a:rPr lang="ru-RU" dirty="0" err="1"/>
              <a:t>юристів</a:t>
            </a:r>
            <a:r>
              <a:rPr lang="ru-RU" dirty="0"/>
              <a:t>, </a:t>
            </a:r>
            <a:r>
              <a:rPr lang="ru-RU" dirty="0" err="1"/>
              <a:t>адвокатів</a:t>
            </a:r>
            <a:r>
              <a:rPr lang="ru-RU" dirty="0"/>
              <a:t>, </a:t>
            </a:r>
            <a:r>
              <a:rPr lang="ru-RU" dirty="0" err="1" smtClean="0"/>
              <a:t>працівників</a:t>
            </a:r>
            <a:r>
              <a:rPr lang="ru-RU" dirty="0" smtClean="0"/>
              <a:t> </a:t>
            </a:r>
            <a:r>
              <a:rPr lang="ru-RU" dirty="0" err="1"/>
              <a:t>прокуратури</a:t>
            </a:r>
            <a:r>
              <a:rPr lang="ru-RU" dirty="0"/>
              <a:t>, </a:t>
            </a:r>
            <a:r>
              <a:rPr lang="ru-RU" dirty="0" err="1"/>
              <a:t>працівників</a:t>
            </a:r>
            <a:r>
              <a:rPr lang="ru-RU" dirty="0"/>
              <a:t> суду і </a:t>
            </a:r>
            <a:r>
              <a:rPr lang="ru-RU" dirty="0" err="1"/>
              <a:t>правоохоронних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,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юридичних</a:t>
            </a:r>
            <a:r>
              <a:rPr lang="ru-RU" dirty="0"/>
              <a:t> </a:t>
            </a:r>
            <a:r>
              <a:rPr lang="ru-RU" dirty="0" smtClean="0"/>
              <a:t>ВНЗ.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386537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830" y="794035"/>
            <a:ext cx="4154159" cy="1599627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Кошелева О.О. </a:t>
            </a:r>
            <a:r>
              <a:rPr lang="ru-RU" sz="2000" b="1" dirty="0" err="1" smtClean="0"/>
              <a:t>Інноваційні</a:t>
            </a:r>
            <a:r>
              <a:rPr lang="ru-RU" sz="2000" b="1" dirty="0" smtClean="0"/>
              <a:t> </a:t>
            </a:r>
            <a:r>
              <a:rPr lang="ru-RU" sz="2000" b="1" dirty="0" err="1"/>
              <a:t>технології</a:t>
            </a:r>
            <a:r>
              <a:rPr lang="ru-RU" sz="2000" b="1" dirty="0"/>
              <a:t> в </a:t>
            </a:r>
            <a:r>
              <a:rPr lang="ru-RU" sz="2000" b="1" dirty="0" err="1"/>
              <a:t>системі</a:t>
            </a:r>
            <a:r>
              <a:rPr lang="ru-RU" sz="2000" b="1" dirty="0"/>
              <a:t> </a:t>
            </a:r>
            <a:r>
              <a:rPr lang="ru-RU" sz="2000" b="1" dirty="0" err="1"/>
              <a:t>фізичного</a:t>
            </a:r>
            <a:r>
              <a:rPr lang="ru-RU" sz="2000" b="1" dirty="0"/>
              <a:t> </a:t>
            </a:r>
            <a:r>
              <a:rPr lang="ru-RU" sz="2000" b="1" dirty="0" err="1"/>
              <a:t>виховання</a:t>
            </a:r>
            <a:r>
              <a:rPr lang="ru-RU" sz="2000" b="1" dirty="0"/>
              <a:t> </a:t>
            </a:r>
            <a:r>
              <a:rPr lang="ru-RU" sz="2000" b="1" dirty="0" err="1"/>
              <a:t>студентів</a:t>
            </a:r>
            <a:r>
              <a:rPr lang="ru-RU" sz="2000" b="1" dirty="0"/>
              <a:t> </a:t>
            </a:r>
            <a:r>
              <a:rPr lang="ru-RU" sz="2000" b="1" dirty="0" smtClean="0"/>
              <a:t> ЗВО </a:t>
            </a:r>
            <a:r>
              <a:rPr lang="ru-RU" sz="2000" b="1" dirty="0"/>
              <a:t>: </a:t>
            </a:r>
            <a:r>
              <a:rPr lang="ru-RU" sz="2000" b="1" dirty="0" smtClean="0"/>
              <a:t> метод.  </a:t>
            </a:r>
            <a:r>
              <a:rPr lang="ru-RU" sz="2000" b="1" dirty="0"/>
              <a:t>рек. </a:t>
            </a:r>
            <a:r>
              <a:rPr lang="ru-RU" sz="2000" b="1" dirty="0" smtClean="0"/>
              <a:t> /          </a:t>
            </a:r>
            <a:r>
              <a:rPr lang="ru-RU" sz="2000" b="1" dirty="0"/>
              <a:t>О. О. Кошелева, І. Т. </a:t>
            </a:r>
            <a:r>
              <a:rPr lang="ru-RU" sz="2000" b="1" dirty="0" smtClean="0"/>
              <a:t>Скрипченко. </a:t>
            </a:r>
            <a:r>
              <a:rPr lang="ru-RU" sz="2000" b="1" dirty="0"/>
              <a:t>- </a:t>
            </a:r>
            <a:r>
              <a:rPr lang="ru-RU" sz="2000" b="1" dirty="0" err="1"/>
              <a:t>Дніпро</a:t>
            </a:r>
            <a:r>
              <a:rPr lang="ru-RU" sz="2000" b="1" dirty="0"/>
              <a:t> : </a:t>
            </a:r>
            <a:r>
              <a:rPr lang="ru-RU" sz="2000" b="1" dirty="0" err="1"/>
              <a:t>Журфонд</a:t>
            </a:r>
            <a:r>
              <a:rPr lang="ru-RU" sz="2000" b="1" dirty="0"/>
              <a:t>, </a:t>
            </a:r>
            <a:r>
              <a:rPr lang="ru-RU" sz="2000" b="1" dirty="0" smtClean="0"/>
              <a:t>2021. </a:t>
            </a:r>
            <a:r>
              <a:rPr lang="ru-RU" sz="2000" b="1" dirty="0"/>
              <a:t>- 48 </a:t>
            </a:r>
            <a:r>
              <a:rPr lang="ru-RU" sz="2000" b="1" dirty="0" smtClean="0"/>
              <a:t>с.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891" r="689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1808" y="3019167"/>
            <a:ext cx="3632201" cy="2545492"/>
          </a:xfrm>
        </p:spPr>
        <p:txBody>
          <a:bodyPr>
            <a:normAutofit fontScale="92500" lnSpcReduction="10000"/>
          </a:bodyPr>
          <a:lstStyle/>
          <a:p>
            <a:pPr indent="457200" algn="just"/>
            <a:r>
              <a:rPr lang="ru-RU" dirty="0"/>
              <a:t>У </a:t>
            </a:r>
            <a:r>
              <a:rPr lang="ru-RU" dirty="0" err="1"/>
              <a:t>методичній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представлено характеристику та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інноваційних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в </a:t>
            </a:r>
            <a:r>
              <a:rPr lang="ru-RU" dirty="0" err="1"/>
              <a:t>фізичному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. </a:t>
            </a:r>
            <a:endParaRPr lang="ru-RU" dirty="0" smtClean="0"/>
          </a:p>
          <a:p>
            <a:pPr indent="457200" algn="just"/>
            <a:r>
              <a:rPr lang="ru-RU" dirty="0" smtClean="0"/>
              <a:t>Наведено </a:t>
            </a:r>
            <a:r>
              <a:rPr lang="ru-RU" dirty="0" err="1"/>
              <a:t>організаційно-методичні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інтерактивних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 з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 «</a:t>
            </a: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» та </a:t>
            </a:r>
            <a:r>
              <a:rPr lang="ru-RU" dirty="0" err="1"/>
              <a:t>сучасних</a:t>
            </a:r>
            <a:r>
              <a:rPr lang="ru-RU" dirty="0"/>
              <a:t> форм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в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err="1"/>
              <a:t>позанавчальних</a:t>
            </a:r>
            <a:r>
              <a:rPr lang="ru-RU" dirty="0"/>
              <a:t> занять </a:t>
            </a:r>
          </a:p>
        </p:txBody>
      </p:sp>
    </p:spTree>
    <p:extLst>
      <p:ext uri="{BB962C8B-B14F-4D97-AF65-F5344CB8AC3E}">
        <p14:creationId xmlns:p14="http://schemas.microsoft.com/office/powerpoint/2010/main" val="182662476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687" y="911766"/>
            <a:ext cx="3919381" cy="2343665"/>
          </a:xfrm>
        </p:spPr>
        <p:txBody>
          <a:bodyPr>
            <a:noAutofit/>
          </a:bodyPr>
          <a:lstStyle/>
          <a:p>
            <a:r>
              <a:rPr lang="ru-RU" sz="1600" b="1" dirty="0"/>
              <a:t>Крамаренко Ю.М. </a:t>
            </a:r>
            <a:r>
              <a:rPr lang="ru-RU" sz="1600" b="1" dirty="0" err="1" smtClean="0"/>
              <a:t>Інституційна</a:t>
            </a:r>
            <a:r>
              <a:rPr lang="ru-RU" sz="1600" b="1" dirty="0" smtClean="0"/>
              <a:t> </a:t>
            </a:r>
            <a:r>
              <a:rPr lang="ru-RU" sz="1600" b="1" dirty="0" err="1"/>
              <a:t>спроможність</a:t>
            </a:r>
            <a:r>
              <a:rPr lang="ru-RU" sz="1600" b="1" dirty="0"/>
              <a:t> </a:t>
            </a:r>
            <a:r>
              <a:rPr lang="ru-RU" sz="1600" b="1" dirty="0" err="1"/>
              <a:t>правоохоронних</a:t>
            </a:r>
            <a:r>
              <a:rPr lang="ru-RU" sz="1600" b="1" dirty="0"/>
              <a:t> </a:t>
            </a:r>
            <a:r>
              <a:rPr lang="ru-RU" sz="1600" b="1" dirty="0" err="1"/>
              <a:t>органів</a:t>
            </a:r>
            <a:r>
              <a:rPr lang="ru-RU" sz="1600" b="1" dirty="0"/>
              <a:t> у </a:t>
            </a:r>
            <a:r>
              <a:rPr lang="ru-RU" sz="1600" b="1" dirty="0" err="1"/>
              <a:t>боротьбі</a:t>
            </a:r>
            <a:r>
              <a:rPr lang="ru-RU" sz="1600" b="1" dirty="0"/>
              <a:t> </a:t>
            </a:r>
            <a:r>
              <a:rPr lang="ru-RU" sz="1600" b="1" dirty="0" err="1"/>
              <a:t>із</a:t>
            </a:r>
            <a:r>
              <a:rPr lang="ru-RU" sz="1600" b="1" dirty="0"/>
              <a:t> </a:t>
            </a:r>
            <a:r>
              <a:rPr lang="ru-RU" sz="1600" b="1" dirty="0" err="1"/>
              <a:t>злочинною</a:t>
            </a:r>
            <a:r>
              <a:rPr lang="ru-RU" sz="1600" b="1" dirty="0"/>
              <a:t> </a:t>
            </a:r>
            <a:r>
              <a:rPr lang="ru-RU" sz="1600" b="1" dirty="0" err="1"/>
              <a:t>спільнотою</a:t>
            </a:r>
            <a:r>
              <a:rPr lang="ru-RU" sz="1600" b="1" dirty="0"/>
              <a:t>, а </a:t>
            </a:r>
            <a:r>
              <a:rPr lang="ru-RU" sz="1600" b="1" dirty="0" err="1"/>
              <a:t>також</a:t>
            </a:r>
            <a:r>
              <a:rPr lang="ru-RU" sz="1600" b="1" dirty="0"/>
              <a:t> особами, </a:t>
            </a:r>
            <a:r>
              <a:rPr lang="ru-RU" sz="1600" b="1" dirty="0" err="1"/>
              <a:t>які</a:t>
            </a:r>
            <a:r>
              <a:rPr lang="ru-RU" sz="1600" b="1" dirty="0"/>
              <a:t> </a:t>
            </a:r>
            <a:r>
              <a:rPr lang="ru-RU" sz="1600" b="1" dirty="0" err="1"/>
              <a:t>перебувають</a:t>
            </a:r>
            <a:r>
              <a:rPr lang="ru-RU" sz="1600" b="1" dirty="0"/>
              <a:t> у статусах </a:t>
            </a:r>
            <a:r>
              <a:rPr lang="ru-RU" sz="1600" b="1" dirty="0" err="1"/>
              <a:t>підвищеного</a:t>
            </a:r>
            <a:r>
              <a:rPr lang="ru-RU" sz="1600" b="1" dirty="0"/>
              <a:t> </a:t>
            </a:r>
            <a:r>
              <a:rPr lang="ru-RU" sz="1600" b="1" dirty="0" err="1" smtClean="0"/>
              <a:t>злочинного</a:t>
            </a:r>
            <a:r>
              <a:rPr lang="ru-RU" sz="1600" b="1" dirty="0" smtClean="0"/>
              <a:t> </a:t>
            </a:r>
            <a:r>
              <a:rPr lang="ru-RU" sz="1600" b="1" dirty="0" err="1"/>
              <a:t>впливу</a:t>
            </a:r>
            <a:r>
              <a:rPr lang="ru-RU" sz="1600" b="1" dirty="0"/>
              <a:t> : метод. рек. / </a:t>
            </a:r>
            <a:r>
              <a:rPr lang="ru-RU" sz="1600" b="1" dirty="0" smtClean="0"/>
              <a:t> Ю</a:t>
            </a:r>
            <a:r>
              <a:rPr lang="ru-RU" sz="1600" b="1" dirty="0"/>
              <a:t>. М. Крамаренко, О. С. Скок, Т. В. </a:t>
            </a:r>
            <a:r>
              <a:rPr lang="ru-RU" sz="1600" b="1" dirty="0" smtClean="0"/>
              <a:t>Шевченко. </a:t>
            </a:r>
            <a:r>
              <a:rPr lang="ru-RU" sz="1600" b="1" dirty="0"/>
              <a:t>- 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Дніпро</a:t>
            </a:r>
            <a:r>
              <a:rPr lang="ru-RU" sz="1600" b="1" dirty="0" smtClean="0"/>
              <a:t> </a:t>
            </a:r>
            <a:r>
              <a:rPr lang="ru-RU" sz="1600" b="1" dirty="0"/>
              <a:t>: ДДУВС, </a:t>
            </a:r>
            <a:r>
              <a:rPr lang="ru-RU" sz="1600" b="1" dirty="0" smtClean="0"/>
              <a:t>2021. </a:t>
            </a:r>
            <a:r>
              <a:rPr lang="ru-RU" sz="1600" b="1" dirty="0"/>
              <a:t>- 104 с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76" r="69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9687" y="3587005"/>
            <a:ext cx="3919380" cy="2386345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 err="1"/>
              <a:t>Методичні</a:t>
            </a:r>
            <a:r>
              <a:rPr lang="ru-RU" sz="1300" dirty="0"/>
              <a:t> </a:t>
            </a:r>
            <a:r>
              <a:rPr lang="ru-RU" sz="1300" dirty="0" err="1"/>
              <a:t>рекомендації</a:t>
            </a:r>
            <a:r>
              <a:rPr lang="ru-RU" sz="1300" dirty="0"/>
              <a:t> </a:t>
            </a:r>
            <a:r>
              <a:rPr lang="ru-RU" sz="1300" dirty="0" err="1"/>
              <a:t>містять</a:t>
            </a:r>
            <a:r>
              <a:rPr lang="ru-RU" sz="1300" dirty="0"/>
              <a:t> </a:t>
            </a:r>
            <a:r>
              <a:rPr lang="ru-RU" sz="1300" dirty="0" err="1"/>
              <a:t>кримінологічну</a:t>
            </a:r>
            <a:r>
              <a:rPr lang="ru-RU" sz="1300" dirty="0"/>
              <a:t> та </a:t>
            </a:r>
            <a:r>
              <a:rPr lang="ru-RU" sz="1300" dirty="0" err="1" smtClean="0"/>
              <a:t>кримінально-правову</a:t>
            </a:r>
            <a:r>
              <a:rPr lang="ru-RU" sz="1300" dirty="0" smtClean="0"/>
              <a:t> </a:t>
            </a:r>
            <a:r>
              <a:rPr lang="ru-RU" sz="1300" dirty="0"/>
              <a:t>характеристику </a:t>
            </a:r>
            <a:r>
              <a:rPr lang="ru-RU" sz="1300" dirty="0" err="1"/>
              <a:t>організованої</a:t>
            </a:r>
            <a:r>
              <a:rPr lang="ru-RU" sz="1300" dirty="0"/>
              <a:t> </a:t>
            </a:r>
            <a:r>
              <a:rPr lang="ru-RU" sz="1300" dirty="0" err="1"/>
              <a:t>злочинності</a:t>
            </a:r>
            <a:r>
              <a:rPr lang="ru-RU" sz="1300" dirty="0"/>
              <a:t>. В </a:t>
            </a:r>
            <a:r>
              <a:rPr lang="ru-RU" sz="1300" dirty="0" err="1"/>
              <a:t>роботі</a:t>
            </a:r>
            <a:r>
              <a:rPr lang="ru-RU" sz="1300" dirty="0"/>
              <a:t> </a:t>
            </a:r>
            <a:r>
              <a:rPr lang="ru-RU" sz="1300" dirty="0" err="1"/>
              <a:t>визначено</a:t>
            </a:r>
            <a:r>
              <a:rPr lang="ru-RU" sz="1300" dirty="0"/>
              <a:t> </a:t>
            </a:r>
            <a:r>
              <a:rPr lang="ru-RU" sz="1300" dirty="0" err="1" smtClean="0"/>
              <a:t>основні</a:t>
            </a:r>
            <a:r>
              <a:rPr lang="ru-RU" sz="1300" dirty="0" smtClean="0"/>
              <a:t> </a:t>
            </a:r>
            <a:r>
              <a:rPr lang="ru-RU" sz="1300" dirty="0" err="1"/>
              <a:t>тенденції</a:t>
            </a:r>
            <a:r>
              <a:rPr lang="ru-RU" sz="1300" dirty="0"/>
              <a:t> в </a:t>
            </a:r>
            <a:r>
              <a:rPr lang="ru-RU" sz="1300" dirty="0" err="1"/>
              <a:t>існуванні</a:t>
            </a:r>
            <a:r>
              <a:rPr lang="ru-RU" sz="1300" dirty="0"/>
              <a:t> </a:t>
            </a:r>
            <a:r>
              <a:rPr lang="ru-RU" sz="1300" dirty="0" err="1"/>
              <a:t>організованих</a:t>
            </a:r>
            <a:r>
              <a:rPr lang="ru-RU" sz="1300" dirty="0"/>
              <a:t> </a:t>
            </a:r>
            <a:r>
              <a:rPr lang="ru-RU" sz="1300" dirty="0" err="1"/>
              <a:t>злочинних</a:t>
            </a:r>
            <a:r>
              <a:rPr lang="ru-RU" sz="1300" dirty="0"/>
              <a:t> </a:t>
            </a:r>
            <a:r>
              <a:rPr lang="ru-RU" sz="1300" dirty="0" err="1"/>
              <a:t>спільнот</a:t>
            </a:r>
            <a:r>
              <a:rPr lang="ru-RU" sz="1300" dirty="0"/>
              <a:t> та </a:t>
            </a:r>
            <a:r>
              <a:rPr lang="ru-RU" sz="1300" dirty="0" err="1"/>
              <a:t>інституційні</a:t>
            </a:r>
            <a:r>
              <a:rPr lang="ru-RU" sz="1300" dirty="0"/>
              <a:t> </a:t>
            </a:r>
            <a:r>
              <a:rPr lang="ru-RU" sz="1300" dirty="0" err="1"/>
              <a:t>можливості</a:t>
            </a:r>
            <a:r>
              <a:rPr lang="ru-RU" sz="1300" dirty="0"/>
              <a:t> </a:t>
            </a:r>
            <a:r>
              <a:rPr lang="ru-RU" sz="1300" dirty="0" err="1"/>
              <a:t>правоохоронних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 </a:t>
            </a:r>
            <a:r>
              <a:rPr lang="ru-RU" sz="1300" dirty="0" err="1"/>
              <a:t>України</a:t>
            </a:r>
            <a:r>
              <a:rPr lang="ru-RU" sz="1300" dirty="0"/>
              <a:t> </a:t>
            </a:r>
            <a:r>
              <a:rPr lang="ru-RU" sz="1300" dirty="0" err="1"/>
              <a:t>щодо</a:t>
            </a:r>
            <a:r>
              <a:rPr lang="ru-RU" sz="1300" dirty="0"/>
              <a:t> </a:t>
            </a:r>
            <a:r>
              <a:rPr lang="ru-RU" sz="1300" dirty="0" err="1"/>
              <a:t>боротьби</a:t>
            </a:r>
            <a:r>
              <a:rPr lang="ru-RU" sz="1300" dirty="0"/>
              <a:t> з ними</a:t>
            </a:r>
            <a:r>
              <a:rPr lang="ru-RU" sz="1300" dirty="0" smtClean="0"/>
              <a:t>.</a:t>
            </a:r>
          </a:p>
          <a:p>
            <a:pPr indent="457200" algn="just"/>
            <a:r>
              <a:rPr lang="ru-RU" sz="1300" dirty="0" smtClean="0"/>
              <a:t> </a:t>
            </a:r>
            <a:r>
              <a:rPr lang="ru-RU" sz="1300" dirty="0" err="1" smtClean="0"/>
              <a:t>Призначено</a:t>
            </a:r>
            <a:r>
              <a:rPr lang="ru-RU" sz="1300" dirty="0" smtClean="0"/>
              <a:t> </a:t>
            </a:r>
            <a:r>
              <a:rPr lang="ru-RU" sz="1300" dirty="0"/>
              <a:t>для </a:t>
            </a:r>
            <a:r>
              <a:rPr lang="ru-RU" sz="1300" dirty="0" err="1"/>
              <a:t>слідчих</a:t>
            </a:r>
            <a:r>
              <a:rPr lang="ru-RU" sz="1300" dirty="0"/>
              <a:t> та </a:t>
            </a:r>
            <a:r>
              <a:rPr lang="ru-RU" sz="1300" dirty="0" err="1"/>
              <a:t>працівників</a:t>
            </a:r>
            <a:r>
              <a:rPr lang="ru-RU" sz="1300" dirty="0"/>
              <a:t> </a:t>
            </a:r>
            <a:r>
              <a:rPr lang="ru-RU" sz="1300" dirty="0" err="1"/>
              <a:t>інших</a:t>
            </a:r>
            <a:r>
              <a:rPr lang="ru-RU" sz="1300" dirty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 та </a:t>
            </a:r>
            <a:r>
              <a:rPr lang="ru-RU" sz="1300" dirty="0" err="1"/>
              <a:t>підрозділів</a:t>
            </a:r>
            <a:r>
              <a:rPr lang="ru-RU" sz="1300" dirty="0"/>
              <a:t> </a:t>
            </a:r>
            <a:r>
              <a:rPr lang="ru-RU" sz="1300" dirty="0" err="1" smtClean="0"/>
              <a:t>правоохоронних</a:t>
            </a:r>
            <a:r>
              <a:rPr lang="ru-RU" sz="1300" dirty="0" smtClean="0"/>
              <a:t> </a:t>
            </a:r>
            <a:r>
              <a:rPr lang="ru-RU" sz="1300" dirty="0" err="1"/>
              <a:t>органів</a:t>
            </a:r>
            <a:r>
              <a:rPr lang="ru-RU" sz="1300" dirty="0"/>
              <a:t>, </a:t>
            </a:r>
            <a:r>
              <a:rPr lang="ru-RU" sz="1300" dirty="0" err="1"/>
              <a:t>які</a:t>
            </a:r>
            <a:r>
              <a:rPr lang="ru-RU" sz="1300" dirty="0"/>
              <a:t> </a:t>
            </a:r>
            <a:r>
              <a:rPr lang="ru-RU" sz="1300" dirty="0" err="1"/>
              <a:t>здійснюють</a:t>
            </a:r>
            <a:r>
              <a:rPr lang="ru-RU" sz="1300" dirty="0"/>
              <a:t> </a:t>
            </a:r>
            <a:r>
              <a:rPr lang="ru-RU" sz="1300" dirty="0" err="1"/>
              <a:t>боротьбу</a:t>
            </a:r>
            <a:r>
              <a:rPr lang="ru-RU" sz="1300" dirty="0"/>
              <a:t> з </a:t>
            </a:r>
            <a:r>
              <a:rPr lang="ru-RU" sz="1300" dirty="0" err="1"/>
              <a:t>кримінальними</a:t>
            </a:r>
            <a:r>
              <a:rPr lang="ru-RU" sz="1300" dirty="0"/>
              <a:t> </a:t>
            </a:r>
            <a:r>
              <a:rPr lang="ru-RU" sz="1300" dirty="0" err="1"/>
              <a:t>правопорушеннями</a:t>
            </a:r>
            <a:r>
              <a:rPr lang="ru-RU" sz="1300" dirty="0"/>
              <a:t> </a:t>
            </a:r>
            <a:r>
              <a:rPr lang="ru-RU" sz="1300" dirty="0" err="1"/>
              <a:t>вчиненими</a:t>
            </a:r>
            <a:r>
              <a:rPr lang="ru-RU" sz="1300" dirty="0"/>
              <a:t> </a:t>
            </a:r>
            <a:r>
              <a:rPr lang="ru-RU" sz="1300" dirty="0" err="1"/>
              <a:t>злочинними</a:t>
            </a:r>
            <a:r>
              <a:rPr lang="ru-RU" sz="1300" dirty="0"/>
              <a:t> </a:t>
            </a:r>
            <a:r>
              <a:rPr lang="ru-RU" sz="1300" dirty="0" err="1"/>
              <a:t>спільнотами</a:t>
            </a:r>
            <a:r>
              <a:rPr lang="ru-RU" sz="1300" dirty="0"/>
              <a:t>, а </a:t>
            </a:r>
            <a:r>
              <a:rPr lang="ru-RU" sz="1300" dirty="0" err="1"/>
              <a:t>також</a:t>
            </a:r>
            <a:r>
              <a:rPr lang="ru-RU" sz="1300" dirty="0"/>
              <a:t> особами, </a:t>
            </a:r>
            <a:r>
              <a:rPr lang="ru-RU" sz="1300" dirty="0" err="1"/>
              <a:t>які</a:t>
            </a:r>
            <a:r>
              <a:rPr lang="ru-RU" sz="1300" dirty="0"/>
              <a:t> </a:t>
            </a:r>
            <a:r>
              <a:rPr lang="ru-RU" sz="1300" dirty="0" err="1"/>
              <a:t>перебувають</a:t>
            </a:r>
            <a:r>
              <a:rPr lang="ru-RU" sz="1300" dirty="0"/>
              <a:t> у статусах </a:t>
            </a:r>
            <a:r>
              <a:rPr lang="ru-RU" sz="1300" dirty="0" err="1"/>
              <a:t>підвищеного</a:t>
            </a:r>
            <a:r>
              <a:rPr lang="ru-RU" sz="1300" dirty="0"/>
              <a:t> </a:t>
            </a:r>
            <a:r>
              <a:rPr lang="ru-RU" sz="1300" dirty="0" err="1"/>
              <a:t>злочинного</a:t>
            </a:r>
            <a:r>
              <a:rPr lang="ru-RU" sz="1300" dirty="0"/>
              <a:t> </a:t>
            </a:r>
            <a:r>
              <a:rPr lang="ru-RU" sz="1300" dirty="0" err="1"/>
              <a:t>впливу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20277558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1032932"/>
            <a:ext cx="3477513" cy="1008218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Березняк В.С. </a:t>
            </a:r>
            <a:r>
              <a:rPr lang="ru-RU" sz="1800" b="1" dirty="0" smtClean="0"/>
              <a:t>Ювенальна </a:t>
            </a:r>
            <a:r>
              <a:rPr lang="ru-RU" sz="1800" b="1" dirty="0" err="1"/>
              <a:t>превенція</a:t>
            </a:r>
            <a:r>
              <a:rPr lang="ru-RU" sz="1800" b="1" dirty="0"/>
              <a:t> : курс </a:t>
            </a:r>
            <a:r>
              <a:rPr lang="ru-RU" sz="1800" b="1" dirty="0" err="1"/>
              <a:t>лекцій</a:t>
            </a:r>
            <a:r>
              <a:rPr lang="ru-RU" sz="1800" b="1" dirty="0"/>
              <a:t> </a:t>
            </a:r>
            <a:r>
              <a:rPr lang="ru-RU" sz="1800" b="1" dirty="0" smtClean="0"/>
              <a:t>/                 </a:t>
            </a:r>
            <a:r>
              <a:rPr lang="ru-RU" sz="1800" b="1" dirty="0"/>
              <a:t>В. С. Березняк, В. Г. </a:t>
            </a:r>
            <a:r>
              <a:rPr lang="ru-RU" sz="1800" b="1" dirty="0" err="1"/>
              <a:t>Хашев</a:t>
            </a:r>
            <a:r>
              <a:rPr lang="ru-RU" sz="1800" b="1" dirty="0"/>
              <a:t> 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Київ</a:t>
            </a:r>
            <a:r>
              <a:rPr lang="ru-RU" sz="1800" b="1" dirty="0"/>
              <a:t> : </a:t>
            </a:r>
            <a:r>
              <a:rPr lang="ru-RU" sz="1800" b="1" dirty="0" err="1"/>
              <a:t>Алерта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- 134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6865" y="3098912"/>
            <a:ext cx="3632201" cy="2569637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курсі</a:t>
            </a:r>
            <a:r>
              <a:rPr lang="ru-RU" sz="1400" dirty="0"/>
              <a:t> </a:t>
            </a:r>
            <a:r>
              <a:rPr lang="ru-RU" sz="1400" dirty="0" err="1"/>
              <a:t>лекцій</a:t>
            </a:r>
            <a:r>
              <a:rPr lang="ru-RU" sz="1400" dirty="0"/>
              <a:t> </a:t>
            </a:r>
            <a:r>
              <a:rPr lang="ru-RU" sz="1400" dirty="0" err="1"/>
              <a:t>розглянуто</a:t>
            </a:r>
            <a:r>
              <a:rPr lang="ru-RU" sz="1400" dirty="0"/>
              <a:t> </a:t>
            </a:r>
            <a:r>
              <a:rPr lang="ru-RU" sz="1400" dirty="0" err="1"/>
              <a:t>шість</a:t>
            </a:r>
            <a:r>
              <a:rPr lang="ru-RU" sz="1400" dirty="0"/>
              <a:t> тем,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розділені</a:t>
            </a:r>
            <a:r>
              <a:rPr lang="ru-RU" sz="1400" dirty="0"/>
              <a:t> </a:t>
            </a:r>
            <a:r>
              <a:rPr lang="ru-RU" sz="1400" dirty="0" err="1"/>
              <a:t>відповідно</a:t>
            </a:r>
            <a:r>
              <a:rPr lang="ru-RU" sz="1400" dirty="0"/>
              <a:t> до </a:t>
            </a:r>
            <a:r>
              <a:rPr lang="ru-RU" sz="1400" dirty="0" err="1"/>
              <a:t>тематичного</a:t>
            </a:r>
            <a:r>
              <a:rPr lang="ru-RU" sz="1400" dirty="0"/>
              <a:t> плану курсу,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включають</a:t>
            </a:r>
            <a:r>
              <a:rPr lang="ru-RU" sz="1400" dirty="0"/>
              <a:t> </a:t>
            </a:r>
            <a:r>
              <a:rPr lang="ru-RU" sz="1400" dirty="0" err="1"/>
              <a:t>лекції</a:t>
            </a:r>
            <a:r>
              <a:rPr lang="ru-RU" sz="1400" dirty="0"/>
              <a:t> з </a:t>
            </a:r>
            <a:r>
              <a:rPr lang="ru-RU" sz="1400" dirty="0" err="1"/>
              <a:t>питань</a:t>
            </a:r>
            <a:r>
              <a:rPr lang="ru-RU" sz="1400" dirty="0"/>
              <a:t> </a:t>
            </a:r>
            <a:r>
              <a:rPr lang="ru-RU" sz="1400" dirty="0" err="1"/>
              <a:t>профілактичної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ювенальної</a:t>
            </a:r>
            <a:r>
              <a:rPr lang="ru-RU" sz="1400" dirty="0"/>
              <a:t> </a:t>
            </a:r>
            <a:r>
              <a:rPr lang="ru-RU" sz="1400" dirty="0" err="1"/>
              <a:t>превенції</a:t>
            </a:r>
            <a:r>
              <a:rPr lang="ru-RU" sz="1400" dirty="0"/>
              <a:t>, </a:t>
            </a:r>
            <a:r>
              <a:rPr lang="ru-RU" sz="1400" dirty="0" err="1"/>
              <a:t>дитячої</a:t>
            </a:r>
            <a:r>
              <a:rPr lang="ru-RU" sz="1400" dirty="0"/>
              <a:t> </a:t>
            </a:r>
            <a:r>
              <a:rPr lang="ru-RU" sz="1400" dirty="0" err="1" smtClean="0"/>
              <a:t>злочинності</a:t>
            </a:r>
            <a:r>
              <a:rPr lang="ru-RU" sz="1400" dirty="0" smtClean="0"/>
              <a:t>.</a:t>
            </a:r>
            <a:endParaRPr lang="ru-RU" sz="1400" dirty="0"/>
          </a:p>
          <a:p>
            <a:pPr indent="457200" algn="just"/>
            <a:r>
              <a:rPr lang="ru-RU" sz="1400" dirty="0" err="1"/>
              <a:t>Видання</a:t>
            </a:r>
            <a:r>
              <a:rPr lang="ru-RU" sz="1400" dirty="0"/>
              <a:t> </a:t>
            </a:r>
            <a:r>
              <a:rPr lang="ru-RU" sz="1400" dirty="0" err="1"/>
              <a:t>розраховано</a:t>
            </a:r>
            <a:r>
              <a:rPr lang="ru-RU" sz="1400" dirty="0"/>
              <a:t> на </a:t>
            </a:r>
            <a:r>
              <a:rPr lang="ru-RU" sz="1400" dirty="0" err="1"/>
              <a:t>науковців</a:t>
            </a:r>
            <a:r>
              <a:rPr lang="ru-RU" sz="1400" dirty="0"/>
              <a:t>, </a:t>
            </a:r>
            <a:r>
              <a:rPr lang="ru-RU" sz="1400" dirty="0" err="1"/>
              <a:t>викладачів</a:t>
            </a:r>
            <a:r>
              <a:rPr lang="ru-RU" sz="1400" dirty="0"/>
              <a:t>, </a:t>
            </a:r>
            <a:r>
              <a:rPr lang="ru-RU" sz="1400" dirty="0" err="1"/>
              <a:t>аспірантів</a:t>
            </a:r>
            <a:r>
              <a:rPr lang="ru-RU" sz="1400" dirty="0"/>
              <a:t> (</a:t>
            </a:r>
            <a:r>
              <a:rPr lang="ru-RU" sz="1400" dirty="0" err="1" smtClean="0"/>
              <a:t>ад’юнктів</a:t>
            </a:r>
            <a:r>
              <a:rPr lang="ru-RU" sz="1400" dirty="0"/>
              <a:t>), </a:t>
            </a:r>
            <a:r>
              <a:rPr lang="ru-RU" sz="1400" dirty="0" err="1"/>
              <a:t>студентів</a:t>
            </a:r>
            <a:r>
              <a:rPr lang="ru-RU" sz="1400" dirty="0"/>
              <a:t> (</a:t>
            </a:r>
            <a:r>
              <a:rPr lang="ru-RU" sz="1400" dirty="0" err="1"/>
              <a:t>курсантів</a:t>
            </a:r>
            <a:r>
              <a:rPr lang="ru-RU" sz="1400" dirty="0"/>
              <a:t>) ВНЗ, у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готують</a:t>
            </a:r>
            <a:r>
              <a:rPr lang="ru-RU" sz="1400" dirty="0"/>
              <a:t> </a:t>
            </a:r>
            <a:r>
              <a:rPr lang="ru-RU" sz="1400" dirty="0" err="1"/>
              <a:t>правників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на </a:t>
            </a:r>
            <a:r>
              <a:rPr lang="ru-RU" sz="1400" dirty="0" err="1"/>
              <a:t>всіх</a:t>
            </a:r>
            <a:r>
              <a:rPr lang="ru-RU" sz="1400" dirty="0"/>
              <a:t> тих,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цікавиться</a:t>
            </a:r>
            <a:r>
              <a:rPr lang="ru-RU" sz="1400" dirty="0"/>
              <a:t> </a:t>
            </a:r>
            <a:r>
              <a:rPr lang="ru-RU" sz="1400" dirty="0" err="1"/>
              <a:t>розвитком</a:t>
            </a:r>
            <a:r>
              <a:rPr lang="ru-RU" sz="1400" dirty="0"/>
              <a:t> </a:t>
            </a:r>
            <a:r>
              <a:rPr lang="ru-RU" sz="1400" dirty="0" err="1" smtClean="0"/>
              <a:t>кримінологічної</a:t>
            </a:r>
            <a:r>
              <a:rPr lang="ru-RU" sz="1400" dirty="0" smtClean="0"/>
              <a:t> </a:t>
            </a:r>
            <a:r>
              <a:rPr lang="ru-RU" sz="1400" dirty="0"/>
              <a:t>науки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Рисунок 6" descr="C:\Users\User\AppData\Local\Temp\FineReader12.00\media\image1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20" y="1032932"/>
            <a:ext cx="2929464" cy="4792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89706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0216" y="1494252"/>
            <a:ext cx="4108850" cy="1343338"/>
          </a:xfrm>
        </p:spPr>
        <p:txBody>
          <a:bodyPr>
            <a:noAutofit/>
          </a:bodyPr>
          <a:lstStyle/>
          <a:p>
            <a:r>
              <a:rPr lang="ru-RU" sz="1600" b="1" dirty="0"/>
              <a:t>Кузьменко А.О. </a:t>
            </a:r>
            <a:r>
              <a:rPr lang="ru-RU" sz="1600" b="1" dirty="0" err="1"/>
              <a:t>English</a:t>
            </a:r>
            <a:r>
              <a:rPr lang="ru-RU" sz="1600" b="1" dirty="0"/>
              <a:t>: </a:t>
            </a:r>
            <a:r>
              <a:rPr lang="ru-RU" sz="1600" b="1" dirty="0" err="1"/>
              <a:t>comprehensive</a:t>
            </a:r>
            <a:r>
              <a:rPr lang="ru-RU" sz="1600" b="1" dirty="0"/>
              <a:t> </a:t>
            </a:r>
            <a:r>
              <a:rPr lang="ru-RU" sz="1600" b="1" dirty="0" err="1"/>
              <a:t>study</a:t>
            </a:r>
            <a:r>
              <a:rPr lang="ru-RU" sz="1600" b="1" dirty="0"/>
              <a:t> (</a:t>
            </a:r>
            <a:r>
              <a:rPr lang="ru-RU" sz="1600" b="1" dirty="0" err="1"/>
              <a:t>students</a:t>
            </a:r>
            <a:r>
              <a:rPr lang="ru-RU" sz="1600" b="1" dirty="0"/>
              <a:t>’ </a:t>
            </a:r>
            <a:r>
              <a:rPr lang="ru-RU" sz="1600" b="1" dirty="0" err="1"/>
              <a:t>book</a:t>
            </a:r>
            <a:r>
              <a:rPr lang="ru-RU" sz="1600" b="1" dirty="0"/>
              <a:t>) : </a:t>
            </a:r>
            <a:r>
              <a:rPr lang="ru-RU" sz="1600" b="1" dirty="0" err="1"/>
              <a:t>підручник</a:t>
            </a:r>
            <a:r>
              <a:rPr lang="ru-RU" sz="1600" b="1" dirty="0"/>
              <a:t> / А. О. Кузьменко, К. В. Вуколова </a:t>
            </a:r>
            <a:r>
              <a:rPr lang="ru-RU" sz="1600" b="1" dirty="0" smtClean="0"/>
              <a:t>; </a:t>
            </a:r>
            <a:r>
              <a:rPr lang="ru-RU" sz="1600" b="1" dirty="0" err="1"/>
              <a:t>Дніпропетровський</a:t>
            </a:r>
            <a:r>
              <a:rPr lang="ru-RU" sz="1600" b="1" dirty="0"/>
              <a:t> </a:t>
            </a:r>
            <a:r>
              <a:rPr lang="ru-RU" sz="1600" b="1" dirty="0" err="1"/>
              <a:t>державний</a:t>
            </a:r>
            <a:r>
              <a:rPr lang="ru-RU" sz="1600" b="1" dirty="0"/>
              <a:t> </a:t>
            </a:r>
            <a:r>
              <a:rPr lang="ru-RU" sz="1600" b="1" dirty="0" err="1"/>
              <a:t>університет</a:t>
            </a:r>
            <a:r>
              <a:rPr lang="ru-RU" sz="1600" b="1" dirty="0"/>
              <a:t> </a:t>
            </a:r>
            <a:r>
              <a:rPr lang="ru-RU" sz="1600" b="1" dirty="0" err="1"/>
              <a:t>внутрішніх</a:t>
            </a:r>
            <a:r>
              <a:rPr lang="ru-RU" sz="1600" b="1" dirty="0"/>
              <a:t> справ. - </a:t>
            </a:r>
            <a:r>
              <a:rPr lang="ru-RU" sz="1600" b="1" dirty="0" err="1"/>
              <a:t>Дніпро</a:t>
            </a:r>
            <a:r>
              <a:rPr lang="ru-RU" sz="1600" b="1" dirty="0"/>
              <a:t> : ДДУВС, </a:t>
            </a:r>
            <a:r>
              <a:rPr lang="ru-RU" sz="1600" b="1" dirty="0" smtClean="0"/>
              <a:t>2021. </a:t>
            </a:r>
            <a:r>
              <a:rPr lang="ru-RU" sz="1600" b="1" dirty="0"/>
              <a:t>- 416 с.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22639" y="3539637"/>
            <a:ext cx="3886428" cy="1828800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Підручник</a:t>
            </a:r>
            <a:r>
              <a:rPr lang="ru-RU" dirty="0"/>
              <a:t> «</a:t>
            </a:r>
            <a:r>
              <a:rPr lang="ru-RU" dirty="0" err="1"/>
              <a:t>English</a:t>
            </a:r>
            <a:r>
              <a:rPr lang="ru-RU" dirty="0"/>
              <a:t>: </a:t>
            </a:r>
            <a:r>
              <a:rPr lang="ru-RU" dirty="0" err="1"/>
              <a:t>comprehensive</a:t>
            </a:r>
            <a:r>
              <a:rPr lang="ru-RU" dirty="0"/>
              <a:t> </a:t>
            </a:r>
            <a:r>
              <a:rPr lang="ru-RU" dirty="0" err="1"/>
              <a:t>study</a:t>
            </a:r>
            <a:r>
              <a:rPr lang="ru-RU" dirty="0"/>
              <a:t> (</a:t>
            </a:r>
            <a:r>
              <a:rPr lang="ru-RU" dirty="0" err="1"/>
              <a:t>students</a:t>
            </a:r>
            <a:r>
              <a:rPr lang="ru-RU" dirty="0"/>
              <a:t>’ </a:t>
            </a:r>
            <a:r>
              <a:rPr lang="ru-RU" dirty="0" err="1"/>
              <a:t>book</a:t>
            </a:r>
            <a:r>
              <a:rPr lang="ru-RU" dirty="0"/>
              <a:t>)» </a:t>
            </a:r>
            <a:r>
              <a:rPr lang="uk-UA" dirty="0" err="1"/>
              <a:t>підвищіть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володіння</a:t>
            </a:r>
            <a:r>
              <a:rPr lang="ru-RU" dirty="0"/>
              <a:t> </a:t>
            </a:r>
            <a:r>
              <a:rPr lang="ru-RU" dirty="0" err="1"/>
              <a:t>загальною</a:t>
            </a:r>
            <a:r>
              <a:rPr lang="ru-RU" dirty="0"/>
              <a:t> </a:t>
            </a:r>
            <a:r>
              <a:rPr lang="ru-RU" dirty="0" err="1"/>
              <a:t>англійською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, </a:t>
            </a:r>
            <a:r>
              <a:rPr lang="ru-RU" dirty="0" err="1"/>
              <a:t>допоможе</a:t>
            </a:r>
            <a:r>
              <a:rPr lang="ru-RU" dirty="0"/>
              <a:t> </a:t>
            </a:r>
            <a:r>
              <a:rPr lang="ru-RU" dirty="0" err="1"/>
              <a:t>виявити</a:t>
            </a:r>
            <a:r>
              <a:rPr lang="ru-RU" dirty="0"/>
              <a:t> </a:t>
            </a:r>
            <a:r>
              <a:rPr lang="ru-RU" dirty="0" err="1"/>
              <a:t>лакуни</a:t>
            </a:r>
            <a:r>
              <a:rPr lang="ru-RU" dirty="0"/>
              <a:t> у </a:t>
            </a:r>
            <a:r>
              <a:rPr lang="ru-RU" dirty="0" err="1"/>
              <a:t>знаннях</a:t>
            </a:r>
            <a:r>
              <a:rPr lang="ru-RU" dirty="0"/>
              <a:t> студента,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особливої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та дозволить </a:t>
            </a:r>
            <a:r>
              <a:rPr lang="ru-RU" dirty="0" err="1"/>
              <a:t>покращити</a:t>
            </a:r>
            <a:r>
              <a:rPr lang="ru-RU" dirty="0"/>
              <a:t> </a:t>
            </a:r>
            <a:r>
              <a:rPr lang="ru-RU" dirty="0" err="1"/>
              <a:t>граматико-перекладацькі</a:t>
            </a:r>
            <a:r>
              <a:rPr lang="ru-RU" dirty="0"/>
              <a:t> та </a:t>
            </a:r>
            <a:r>
              <a:rPr lang="ru-RU" dirty="0" err="1"/>
              <a:t>комунікативні</a:t>
            </a:r>
            <a:r>
              <a:rPr lang="ru-RU" dirty="0"/>
              <a:t> </a:t>
            </a:r>
            <a:r>
              <a:rPr lang="ru-RU" dirty="0" err="1" smtClean="0"/>
              <a:t>навички</a:t>
            </a:r>
            <a:r>
              <a:rPr lang="ru-RU" dirty="0" smtClean="0"/>
              <a:t>.</a:t>
            </a:r>
          </a:p>
          <a:p>
            <a:pPr indent="457200" algn="just"/>
            <a:r>
              <a:rPr lang="ru-RU" dirty="0" smtClean="0"/>
              <a:t>Для </a:t>
            </a:r>
            <a:r>
              <a:rPr lang="ru-RU" dirty="0" err="1"/>
              <a:t>абітурієнтів</a:t>
            </a:r>
            <a:r>
              <a:rPr lang="ru-RU" dirty="0"/>
              <a:t>,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та </a:t>
            </a:r>
            <a:r>
              <a:rPr lang="ru-RU" dirty="0" err="1"/>
              <a:t>викладачів</a:t>
            </a:r>
            <a:r>
              <a:rPr lang="ru-RU" dirty="0"/>
              <a:t>.</a:t>
            </a:r>
          </a:p>
        </p:txBody>
      </p:sp>
      <p:pic>
        <p:nvPicPr>
          <p:cNvPr id="7" name="Рисунок 6" descr="C:\Users\User\AppData\Local\Temp\FineReader12.00\media\image1.jpe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r="6567"/>
          <a:stretch>
            <a:fillRect/>
          </a:stretch>
        </p:blipFill>
        <p:spPr bwMode="auto">
          <a:xfrm>
            <a:off x="5263978" y="1032933"/>
            <a:ext cx="2883706" cy="4626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27515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157" y="881448"/>
            <a:ext cx="3858739" cy="1252151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Єремєєва</a:t>
            </a:r>
            <a:r>
              <a:rPr lang="ru-RU" sz="1800" b="1" dirty="0"/>
              <a:t> І.А. </a:t>
            </a:r>
            <a:r>
              <a:rPr lang="ru-RU" sz="1800" b="1" dirty="0" err="1" smtClean="0"/>
              <a:t>Теорії</a:t>
            </a:r>
            <a:r>
              <a:rPr lang="ru-RU" sz="1800" b="1" dirty="0" smtClean="0"/>
              <a:t> </a:t>
            </a:r>
            <a:r>
              <a:rPr lang="ru-RU" sz="1800" b="1" dirty="0" err="1"/>
              <a:t>цивілізацій</a:t>
            </a:r>
            <a:r>
              <a:rPr lang="ru-RU" sz="1800" b="1" dirty="0"/>
              <a:t> та </a:t>
            </a:r>
            <a:r>
              <a:rPr lang="ru-RU" sz="1800" b="1" dirty="0" err="1"/>
              <a:t>міжнародні</a:t>
            </a:r>
            <a:r>
              <a:rPr lang="ru-RU" sz="1800" b="1" dirty="0"/>
              <a:t> </a:t>
            </a:r>
            <a:r>
              <a:rPr lang="ru-RU" sz="1800" b="1" dirty="0" err="1"/>
              <a:t>конфлікти</a:t>
            </a:r>
            <a:r>
              <a:rPr lang="ru-RU" sz="1800" b="1" dirty="0"/>
              <a:t> : </a:t>
            </a:r>
            <a:r>
              <a:rPr lang="ru-RU" sz="1800" b="1" dirty="0" err="1"/>
              <a:t>підручник</a:t>
            </a:r>
            <a:r>
              <a:rPr lang="ru-RU" sz="1800" b="1" dirty="0"/>
              <a:t> / І. А. </a:t>
            </a:r>
            <a:r>
              <a:rPr lang="ru-RU" sz="1800" b="1" dirty="0" err="1" smtClean="0"/>
              <a:t>Єремєєва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- 144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23" r="71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69089" y="2842054"/>
            <a:ext cx="3968807" cy="2453390"/>
          </a:xfrm>
        </p:spPr>
        <p:txBody>
          <a:bodyPr>
            <a:normAutofit fontScale="92500" lnSpcReduction="10000"/>
          </a:bodyPr>
          <a:lstStyle/>
          <a:p>
            <a:pPr indent="457200" algn="just"/>
            <a:r>
              <a:rPr lang="ru-RU" dirty="0" err="1"/>
              <a:t>Підручник</a:t>
            </a:r>
            <a:r>
              <a:rPr lang="ru-RU" dirty="0"/>
              <a:t> </a:t>
            </a:r>
            <a:r>
              <a:rPr lang="ru-RU" dirty="0" err="1"/>
              <a:t>розроблено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вимог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та </a:t>
            </a:r>
            <a:r>
              <a:rPr lang="ru-RU" dirty="0" smtClean="0"/>
              <a:t>практики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відносин</a:t>
            </a:r>
            <a:r>
              <a:rPr lang="ru-RU" dirty="0"/>
              <a:t> та </a:t>
            </a:r>
            <a:r>
              <a:rPr lang="ru-RU" dirty="0" err="1"/>
              <a:t>фахових</a:t>
            </a:r>
            <a:r>
              <a:rPr lang="ru-RU" dirty="0"/>
              <a:t> компетентностей </a:t>
            </a:r>
            <a:r>
              <a:rPr lang="ru-RU" dirty="0" err="1"/>
              <a:t>спеціальності</a:t>
            </a:r>
            <a:r>
              <a:rPr lang="ru-RU" dirty="0"/>
              <a:t> 291 «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, </a:t>
            </a:r>
            <a:r>
              <a:rPr lang="ru-RU" dirty="0" err="1"/>
              <a:t>суспільні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r>
              <a:rPr lang="ru-RU" dirty="0"/>
              <a:t> та </a:t>
            </a:r>
            <a:r>
              <a:rPr lang="ru-RU" dirty="0" err="1"/>
              <a:t>регіональні</a:t>
            </a:r>
            <a:r>
              <a:rPr lang="ru-RU" dirty="0"/>
              <a:t> </a:t>
            </a:r>
            <a:r>
              <a:rPr lang="ru-RU" dirty="0" err="1"/>
              <a:t>студії</a:t>
            </a:r>
            <a:r>
              <a:rPr lang="ru-RU" dirty="0"/>
              <a:t>». </a:t>
            </a:r>
            <a:r>
              <a:rPr lang="ru-RU" dirty="0" err="1" smtClean="0"/>
              <a:t>Навчальне</a:t>
            </a:r>
            <a:r>
              <a:rPr lang="ru-RU" dirty="0" smtClean="0"/>
              <a:t> </a:t>
            </a:r>
            <a:r>
              <a:rPr lang="ru-RU" dirty="0" err="1"/>
              <a:t>видання</a:t>
            </a:r>
            <a:r>
              <a:rPr lang="ru-RU" dirty="0"/>
              <a:t> </a:t>
            </a:r>
            <a:r>
              <a:rPr lang="ru-RU" dirty="0" err="1"/>
              <a:t>призначено</a:t>
            </a:r>
            <a:r>
              <a:rPr lang="ru-RU" dirty="0"/>
              <a:t> для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бакалаврського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й </a:t>
            </a:r>
            <a:r>
              <a:rPr lang="ru-RU" dirty="0" err="1"/>
              <a:t>магістрів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вивчають</a:t>
            </a:r>
            <a:r>
              <a:rPr lang="ru-RU" dirty="0"/>
              <a:t> 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, та </a:t>
            </a:r>
            <a:r>
              <a:rPr lang="ru-RU" dirty="0" err="1"/>
              <a:t>всіх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цікавиться</a:t>
            </a:r>
            <a:r>
              <a:rPr lang="ru-RU" dirty="0"/>
              <a:t> </a:t>
            </a:r>
            <a:r>
              <a:rPr lang="ru-RU" dirty="0" smtClean="0"/>
              <a:t>проблемами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, </a:t>
            </a:r>
            <a:r>
              <a:rPr lang="ru-RU" dirty="0" err="1" smtClean="0"/>
              <a:t>цивілізаціології</a:t>
            </a:r>
            <a:r>
              <a:rPr lang="ru-RU" dirty="0" smtClean="0"/>
              <a:t> та </a:t>
            </a:r>
            <a:r>
              <a:rPr lang="ru-RU" dirty="0" err="1" smtClean="0"/>
              <a:t>конфліктології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47809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185" y="1032933"/>
            <a:ext cx="3832882" cy="1957973"/>
          </a:xfrm>
        </p:spPr>
        <p:txBody>
          <a:bodyPr>
            <a:noAutofit/>
          </a:bodyPr>
          <a:lstStyle/>
          <a:p>
            <a:r>
              <a:rPr lang="ru-RU" sz="1800" b="1" dirty="0" err="1"/>
              <a:t>Блінова</a:t>
            </a:r>
            <a:r>
              <a:rPr lang="ru-RU" sz="1800" b="1" dirty="0"/>
              <a:t> Г.О. </a:t>
            </a:r>
            <a:r>
              <a:rPr lang="ru-RU" sz="1800" b="1" dirty="0" err="1" smtClean="0"/>
              <a:t>Інформаційне</a:t>
            </a:r>
            <a:r>
              <a:rPr lang="ru-RU" sz="1800" b="1" dirty="0" smtClean="0"/>
              <a:t> </a:t>
            </a:r>
            <a:r>
              <a:rPr lang="ru-RU" sz="1800" b="1" dirty="0" err="1"/>
              <a:t>забезпечення</a:t>
            </a:r>
            <a:r>
              <a:rPr lang="ru-RU" sz="1800" b="1" dirty="0"/>
              <a:t> </a:t>
            </a:r>
            <a:r>
              <a:rPr lang="ru-RU" sz="1800" b="1" dirty="0" err="1"/>
              <a:t>підрозділів</a:t>
            </a:r>
            <a:r>
              <a:rPr lang="ru-RU" sz="1800" b="1" dirty="0"/>
              <a:t> </a:t>
            </a:r>
            <a:r>
              <a:rPr lang="ru-RU" sz="1800" b="1" dirty="0" err="1"/>
              <a:t>ювенальної</a:t>
            </a:r>
            <a:r>
              <a:rPr lang="ru-RU" sz="1800" b="1" dirty="0"/>
              <a:t> </a:t>
            </a:r>
            <a:r>
              <a:rPr lang="ru-RU" sz="1800" b="1" dirty="0" err="1"/>
              <a:t>превенції</a:t>
            </a:r>
            <a:r>
              <a:rPr lang="ru-RU" sz="1800" b="1" dirty="0"/>
              <a:t> </a:t>
            </a:r>
            <a:r>
              <a:rPr lang="ru-RU" sz="1800" b="1" dirty="0" err="1"/>
              <a:t>Національної</a:t>
            </a:r>
            <a:r>
              <a:rPr lang="ru-RU" sz="1800" b="1" dirty="0"/>
              <a:t> </a:t>
            </a:r>
            <a:r>
              <a:rPr lang="ru-RU" sz="1800" b="1" dirty="0" err="1"/>
              <a:t>поліції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 : наук.-</a:t>
            </a:r>
            <a:r>
              <a:rPr lang="ru-RU" sz="1800" b="1" dirty="0" err="1"/>
              <a:t>практ</a:t>
            </a:r>
            <a:r>
              <a:rPr lang="ru-RU" sz="1800" b="1" dirty="0"/>
              <a:t>. рек. / Г. О. </a:t>
            </a:r>
            <a:r>
              <a:rPr lang="ru-RU" sz="1800" b="1" dirty="0" err="1"/>
              <a:t>Блінова</a:t>
            </a:r>
            <a:r>
              <a:rPr lang="ru-RU" sz="1800" b="1" dirty="0"/>
              <a:t>, С. О. </a:t>
            </a:r>
            <a:r>
              <a:rPr lang="ru-RU" sz="1800" b="1" dirty="0" smtClean="0"/>
              <a:t>Прокопов.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- 64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416" r="44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6185" y="3106237"/>
            <a:ext cx="3832882" cy="2834162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 err="1"/>
              <a:t>Розглядаються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, </a:t>
            </a:r>
            <a:r>
              <a:rPr lang="ru-RU" dirty="0" err="1"/>
              <a:t>напрями</a:t>
            </a:r>
            <a:r>
              <a:rPr lang="ru-RU" dirty="0"/>
              <a:t> та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інформаційних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єдиної</a:t>
            </a:r>
            <a:r>
              <a:rPr lang="ru-RU" dirty="0"/>
              <a:t> </a:t>
            </a:r>
            <a:r>
              <a:rPr lang="ru-RU" dirty="0" err="1"/>
              <a:t>інформаційної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справ та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електронних</a:t>
            </a:r>
            <a:r>
              <a:rPr lang="ru-RU" dirty="0"/>
              <a:t> </a:t>
            </a:r>
            <a:r>
              <a:rPr lang="ru-RU" dirty="0" err="1"/>
              <a:t>інформаційних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публічної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r>
              <a:rPr lang="ru-RU" dirty="0" err="1"/>
              <a:t>соціальних</a:t>
            </a:r>
            <a:r>
              <a:rPr lang="ru-RU" dirty="0"/>
              <a:t> мереж в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err="1"/>
              <a:t>підрозділів</a:t>
            </a:r>
            <a:r>
              <a:rPr lang="ru-RU" dirty="0"/>
              <a:t> </a:t>
            </a:r>
            <a:r>
              <a:rPr lang="ru-RU" dirty="0" err="1"/>
              <a:t>ювенальної</a:t>
            </a:r>
            <a:r>
              <a:rPr lang="ru-RU" dirty="0"/>
              <a:t> </a:t>
            </a:r>
            <a:r>
              <a:rPr lang="ru-RU" dirty="0" err="1"/>
              <a:t>превенції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поліції</a:t>
            </a:r>
            <a:r>
              <a:rPr lang="ru-RU" dirty="0"/>
              <a:t>.</a:t>
            </a:r>
          </a:p>
          <a:p>
            <a:pPr indent="457200" algn="just"/>
            <a:r>
              <a:rPr lang="ru-RU" dirty="0" err="1"/>
              <a:t>Розраховано</a:t>
            </a:r>
            <a:r>
              <a:rPr lang="ru-RU" dirty="0"/>
              <a:t> для </a:t>
            </a:r>
            <a:r>
              <a:rPr lang="ru-RU" dirty="0" err="1"/>
              <a:t>використання</a:t>
            </a:r>
            <a:r>
              <a:rPr lang="ru-RU" dirty="0"/>
              <a:t> курсантами, </a:t>
            </a:r>
            <a:r>
              <a:rPr lang="ru-RU" dirty="0" err="1"/>
              <a:t>працівниками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 smtClean="0"/>
              <a:t>публічної</a:t>
            </a:r>
            <a:r>
              <a:rPr lang="ru-RU" dirty="0" smtClean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r>
              <a:rPr lang="ru-RU" dirty="0" err="1"/>
              <a:t>практичними</a:t>
            </a:r>
            <a:r>
              <a:rPr lang="ru-RU" dirty="0"/>
              <a:t> </a:t>
            </a:r>
            <a:r>
              <a:rPr lang="ru-RU" dirty="0" err="1"/>
              <a:t>співробітниками</a:t>
            </a:r>
            <a:r>
              <a:rPr lang="ru-RU" dirty="0"/>
              <a:t> </a:t>
            </a:r>
            <a:r>
              <a:rPr lang="ru-RU" dirty="0" err="1"/>
              <a:t>підрозділів</a:t>
            </a:r>
            <a:r>
              <a:rPr lang="ru-RU" dirty="0"/>
              <a:t> </a:t>
            </a:r>
            <a:r>
              <a:rPr lang="ru-RU" dirty="0" err="1"/>
              <a:t>ювенальної</a:t>
            </a:r>
            <a:r>
              <a:rPr lang="ru-RU" dirty="0"/>
              <a:t> </a:t>
            </a:r>
            <a:r>
              <a:rPr lang="ru-RU" dirty="0" err="1" smtClean="0"/>
              <a:t>превенції</a:t>
            </a:r>
            <a:r>
              <a:rPr lang="ru-RU" dirty="0"/>
              <a:t>, </a:t>
            </a:r>
            <a:r>
              <a:rPr lang="ru-RU" dirty="0" err="1"/>
              <a:t>науково-педагогічними</a:t>
            </a:r>
            <a:r>
              <a:rPr lang="ru-RU" dirty="0"/>
              <a:t> </a:t>
            </a:r>
            <a:r>
              <a:rPr lang="ru-RU" dirty="0" err="1"/>
              <a:t>працівниками</a:t>
            </a:r>
            <a:r>
              <a:rPr lang="ru-RU" dirty="0"/>
              <a:t> та </a:t>
            </a:r>
            <a:r>
              <a:rPr lang="ru-RU" dirty="0" err="1"/>
              <a:t>здобувачами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.</a:t>
            </a:r>
          </a:p>
          <a:p>
            <a:pPr indent="4572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90471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065" y="840259"/>
            <a:ext cx="3837002" cy="1982686"/>
          </a:xfrm>
        </p:spPr>
        <p:txBody>
          <a:bodyPr>
            <a:noAutofit/>
          </a:bodyPr>
          <a:lstStyle/>
          <a:p>
            <a:r>
              <a:rPr lang="ru-RU" sz="1800" b="1" dirty="0" err="1"/>
              <a:t>Виявлення</a:t>
            </a:r>
            <a:r>
              <a:rPr lang="ru-RU" sz="1800" b="1" dirty="0"/>
              <a:t> і </a:t>
            </a:r>
            <a:r>
              <a:rPr lang="ru-RU" sz="1800" b="1" dirty="0" err="1"/>
              <a:t>розслідування</a:t>
            </a:r>
            <a:r>
              <a:rPr lang="ru-RU" sz="1800" b="1" dirty="0"/>
              <a:t> </a:t>
            </a:r>
            <a:r>
              <a:rPr lang="ru-RU" sz="1800" b="1" dirty="0" err="1"/>
              <a:t>окремих</a:t>
            </a:r>
            <a:r>
              <a:rPr lang="ru-RU" sz="1800" b="1" dirty="0"/>
              <a:t> </a:t>
            </a:r>
            <a:r>
              <a:rPr lang="ru-RU" sz="1800" b="1" dirty="0" err="1"/>
              <a:t>видів</a:t>
            </a:r>
            <a:r>
              <a:rPr lang="ru-RU" sz="1800" b="1" dirty="0"/>
              <a:t> </a:t>
            </a:r>
            <a:r>
              <a:rPr lang="ru-RU" sz="1800" b="1" dirty="0" err="1"/>
              <a:t>злочинів</a:t>
            </a:r>
            <a:r>
              <a:rPr lang="ru-RU" sz="1800" b="1" dirty="0"/>
              <a:t> у </a:t>
            </a:r>
            <a:r>
              <a:rPr lang="ru-RU" sz="1800" b="1" dirty="0" err="1"/>
              <a:t>сфері</a:t>
            </a:r>
            <a:r>
              <a:rPr lang="ru-RU" sz="1800" b="1" dirty="0"/>
              <a:t> </a:t>
            </a:r>
            <a:r>
              <a:rPr lang="ru-RU" sz="1800" b="1" dirty="0" err="1"/>
              <a:t>службової</a:t>
            </a:r>
            <a:r>
              <a:rPr lang="ru-RU" sz="1800" b="1" dirty="0"/>
              <a:t> та </a:t>
            </a:r>
            <a:r>
              <a:rPr lang="ru-RU" sz="1800" b="1" dirty="0" err="1" smtClean="0"/>
              <a:t>професійної</a:t>
            </a:r>
            <a:r>
              <a:rPr lang="ru-RU" sz="1800" b="1" dirty="0" smtClean="0"/>
              <a:t>  </a:t>
            </a:r>
            <a:r>
              <a:rPr lang="ru-RU" sz="1800" b="1" dirty="0" err="1"/>
              <a:t>діяльності</a:t>
            </a:r>
            <a:r>
              <a:rPr lang="ru-RU" sz="1800" b="1" dirty="0"/>
              <a:t>, </a:t>
            </a:r>
            <a:r>
              <a:rPr lang="ru-RU" sz="1800" b="1" dirty="0" err="1"/>
              <a:t>учинених</a:t>
            </a:r>
            <a:r>
              <a:rPr lang="ru-RU" sz="1800" b="1" dirty="0"/>
              <a:t> </a:t>
            </a:r>
            <a:r>
              <a:rPr lang="ru-RU" sz="1800" b="1" dirty="0" err="1"/>
              <a:t>організованими</a:t>
            </a:r>
            <a:r>
              <a:rPr lang="ru-RU" sz="1800" b="1" dirty="0"/>
              <a:t> </a:t>
            </a:r>
            <a:r>
              <a:rPr lang="ru-RU" sz="1800" b="1" dirty="0" err="1"/>
              <a:t>групами</a:t>
            </a:r>
            <a:r>
              <a:rPr lang="ru-RU" sz="1800" b="1" dirty="0"/>
              <a:t> і </a:t>
            </a:r>
            <a:r>
              <a:rPr lang="ru-RU" sz="1800" b="1" dirty="0" err="1"/>
              <a:t>злочинними</a:t>
            </a:r>
            <a:r>
              <a:rPr lang="ru-RU" sz="1800" b="1" dirty="0"/>
              <a:t> </a:t>
            </a:r>
            <a:r>
              <a:rPr lang="ru-RU" sz="1800" b="1" dirty="0" err="1" smtClean="0"/>
              <a:t>організаціями</a:t>
            </a:r>
            <a:r>
              <a:rPr lang="ru-RU" sz="1800" b="1" dirty="0" smtClean="0"/>
              <a:t> </a:t>
            </a:r>
            <a:r>
              <a:rPr lang="ru-RU" sz="1800" b="1" dirty="0"/>
              <a:t>: метод. рек. / Д. Б. </a:t>
            </a:r>
            <a:r>
              <a:rPr lang="ru-RU" sz="1800" b="1" dirty="0" err="1"/>
              <a:t>Санакоєв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- 60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2569637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Надано</a:t>
            </a:r>
            <a:r>
              <a:rPr lang="ru-RU" sz="1400" dirty="0"/>
              <a:t> </a:t>
            </a:r>
            <a:r>
              <a:rPr lang="ru-RU" sz="1400" dirty="0" err="1"/>
              <a:t>кримінально-правову</a:t>
            </a:r>
            <a:r>
              <a:rPr lang="ru-RU" sz="1400" dirty="0"/>
              <a:t> </a:t>
            </a:r>
            <a:r>
              <a:rPr lang="ru-RU" sz="1400" dirty="0" err="1"/>
              <a:t>кваліфікацію</a:t>
            </a:r>
            <a:r>
              <a:rPr lang="ru-RU" sz="1400" dirty="0"/>
              <a:t> та алгоритм </a:t>
            </a:r>
            <a:r>
              <a:rPr lang="ru-RU" sz="1400" dirty="0" err="1"/>
              <a:t>дій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стратегічних</a:t>
            </a:r>
            <a:r>
              <a:rPr lang="ru-RU" sz="1400" dirty="0"/>
              <a:t> </a:t>
            </a:r>
            <a:r>
              <a:rPr lang="ru-RU" sz="1400" dirty="0" err="1"/>
              <a:t>розслідувань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виявлення</a:t>
            </a:r>
            <a:r>
              <a:rPr lang="ru-RU" sz="1400" dirty="0"/>
              <a:t> та </a:t>
            </a:r>
            <a:r>
              <a:rPr lang="ru-RU" sz="1400" dirty="0" err="1"/>
              <a:t>розслідування</a:t>
            </a:r>
            <a:r>
              <a:rPr lang="ru-RU" sz="1400" dirty="0"/>
              <a:t> </a:t>
            </a:r>
            <a:r>
              <a:rPr lang="ru-RU" sz="1400" dirty="0" err="1"/>
              <a:t>окремих</a:t>
            </a:r>
            <a:r>
              <a:rPr lang="ru-RU" sz="1400" dirty="0"/>
              <a:t> </a:t>
            </a:r>
            <a:r>
              <a:rPr lang="ru-RU" sz="1400" dirty="0" err="1"/>
              <a:t>видів</a:t>
            </a:r>
            <a:r>
              <a:rPr lang="ru-RU" sz="1400" dirty="0"/>
              <a:t> </a:t>
            </a:r>
            <a:r>
              <a:rPr lang="ru-RU" sz="1400" dirty="0" err="1"/>
              <a:t>злочинів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/>
              <a:t>службової</a:t>
            </a:r>
            <a:r>
              <a:rPr lang="ru-RU" sz="1400" dirty="0"/>
              <a:t> та </a:t>
            </a:r>
            <a:r>
              <a:rPr lang="ru-RU" sz="1400" dirty="0" err="1"/>
              <a:t>професійної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, </a:t>
            </a:r>
            <a:r>
              <a:rPr lang="ru-RU" sz="1400" dirty="0" err="1"/>
              <a:t>учинених</a:t>
            </a:r>
            <a:r>
              <a:rPr lang="ru-RU" sz="1400" dirty="0"/>
              <a:t> </a:t>
            </a:r>
            <a:r>
              <a:rPr lang="ru-RU" sz="1400" dirty="0" err="1"/>
              <a:t>організованими</a:t>
            </a:r>
            <a:r>
              <a:rPr lang="ru-RU" sz="1400" dirty="0"/>
              <a:t> </a:t>
            </a:r>
            <a:r>
              <a:rPr lang="ru-RU" sz="1400" dirty="0" err="1"/>
              <a:t>групами</a:t>
            </a:r>
            <a:r>
              <a:rPr lang="ru-RU" sz="1400" dirty="0"/>
              <a:t> і </a:t>
            </a:r>
            <a:r>
              <a:rPr lang="ru-RU" sz="1400" dirty="0" err="1"/>
              <a:t>злочинними</a:t>
            </a:r>
            <a:r>
              <a:rPr lang="ru-RU" sz="1400" dirty="0"/>
              <a:t> </a:t>
            </a:r>
            <a:r>
              <a:rPr lang="ru-RU" sz="1400" dirty="0" err="1"/>
              <a:t>організаціями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стратегічних</a:t>
            </a:r>
            <a:r>
              <a:rPr lang="ru-RU" sz="1400" dirty="0"/>
              <a:t> </a:t>
            </a:r>
            <a:r>
              <a:rPr lang="ru-RU" sz="1400" dirty="0" err="1"/>
              <a:t>розслідувань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, </a:t>
            </a:r>
            <a:r>
              <a:rPr lang="ru-RU" sz="1400" dirty="0" err="1"/>
              <a:t>курсантів</a:t>
            </a:r>
            <a:r>
              <a:rPr lang="ru-RU" sz="1400" dirty="0"/>
              <a:t> та </a:t>
            </a:r>
            <a:r>
              <a:rPr lang="ru-RU" sz="1400" dirty="0" err="1"/>
              <a:t>викладачів</a:t>
            </a:r>
            <a:r>
              <a:rPr lang="ru-RU" sz="1400" dirty="0"/>
              <a:t> ЗВО МВС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Рисунок 6" descr="C:\Users\User\AppData\Local\Temp\FineReader12.00\media\image24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20" y="1032933"/>
            <a:ext cx="2929464" cy="479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63845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897" y="939114"/>
            <a:ext cx="3808170" cy="200740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Виявлення</a:t>
            </a:r>
            <a:r>
              <a:rPr lang="ru-RU" sz="1800" b="1" dirty="0"/>
              <a:t> та </a:t>
            </a:r>
            <a:r>
              <a:rPr lang="ru-RU" sz="1800" b="1" dirty="0" err="1"/>
              <a:t>розслідування</a:t>
            </a:r>
            <a:r>
              <a:rPr lang="ru-RU" sz="1800" b="1" dirty="0"/>
              <a:t> </a:t>
            </a:r>
            <a:r>
              <a:rPr lang="ru-RU" sz="1800" b="1" dirty="0" err="1"/>
              <a:t>окремих</a:t>
            </a:r>
            <a:r>
              <a:rPr lang="ru-RU" sz="1800" b="1" dirty="0"/>
              <a:t> </a:t>
            </a:r>
            <a:r>
              <a:rPr lang="ru-RU" sz="1800" b="1" dirty="0" err="1"/>
              <a:t>видів</a:t>
            </a:r>
            <a:r>
              <a:rPr lang="ru-RU" sz="1800" b="1" dirty="0"/>
              <a:t> </a:t>
            </a:r>
            <a:r>
              <a:rPr lang="ru-RU" sz="1800" b="1" dirty="0" err="1"/>
              <a:t>злочинів</a:t>
            </a:r>
            <a:r>
              <a:rPr lang="ru-RU" sz="1800" b="1" dirty="0"/>
              <a:t> у </a:t>
            </a:r>
            <a:r>
              <a:rPr lang="ru-RU" sz="1800" b="1" dirty="0" err="1"/>
              <a:t>сфері</a:t>
            </a:r>
            <a:r>
              <a:rPr lang="ru-RU" sz="1800" b="1" dirty="0"/>
              <a:t> </a:t>
            </a:r>
            <a:r>
              <a:rPr lang="ru-RU" sz="1800" b="1" dirty="0" err="1"/>
              <a:t>господарської</a:t>
            </a:r>
            <a:r>
              <a:rPr lang="ru-RU" sz="1800" b="1" dirty="0"/>
              <a:t> </a:t>
            </a:r>
            <a:r>
              <a:rPr lang="ru-RU" sz="1800" b="1" dirty="0" err="1"/>
              <a:t>діяльності</a:t>
            </a:r>
            <a:r>
              <a:rPr lang="ru-RU" sz="1800" b="1" dirty="0"/>
              <a:t>, </a:t>
            </a:r>
            <a:r>
              <a:rPr lang="ru-RU" sz="1800" b="1" dirty="0" err="1"/>
              <a:t>учинених</a:t>
            </a:r>
            <a:r>
              <a:rPr lang="ru-RU" sz="1800" b="1" dirty="0"/>
              <a:t> </a:t>
            </a:r>
            <a:r>
              <a:rPr lang="ru-RU" sz="1800" b="1" dirty="0" err="1"/>
              <a:t>організованими</a:t>
            </a:r>
            <a:r>
              <a:rPr lang="ru-RU" sz="1800" b="1" dirty="0"/>
              <a:t> </a:t>
            </a:r>
            <a:r>
              <a:rPr lang="ru-RU" sz="1800" b="1" dirty="0" err="1"/>
              <a:t>групами</a:t>
            </a:r>
            <a:r>
              <a:rPr lang="ru-RU" sz="1800" b="1" dirty="0"/>
              <a:t> і </a:t>
            </a:r>
            <a:r>
              <a:rPr lang="ru-RU" sz="1800" b="1" dirty="0" err="1"/>
              <a:t>злочинними</a:t>
            </a:r>
            <a:r>
              <a:rPr lang="ru-RU" sz="1800" b="1" dirty="0"/>
              <a:t> </a:t>
            </a:r>
            <a:r>
              <a:rPr lang="ru-RU" sz="1800" b="1" dirty="0" err="1"/>
              <a:t>організаціями</a:t>
            </a:r>
            <a:r>
              <a:rPr lang="ru-RU" sz="1800" b="1" dirty="0"/>
              <a:t> : метод. рек. / Д. Б. </a:t>
            </a:r>
            <a:r>
              <a:rPr lang="ru-RU" sz="1800" b="1" dirty="0" err="1"/>
              <a:t>Санакоєв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- 60 с.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21259" y="3255432"/>
            <a:ext cx="3367445" cy="2569637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Надано</a:t>
            </a:r>
            <a:r>
              <a:rPr lang="ru-RU" sz="1400" dirty="0"/>
              <a:t> </a:t>
            </a:r>
            <a:r>
              <a:rPr lang="ru-RU" sz="1400" dirty="0" err="1"/>
              <a:t>кримінально-правову</a:t>
            </a:r>
            <a:r>
              <a:rPr lang="ru-RU" sz="1400" dirty="0"/>
              <a:t> </a:t>
            </a:r>
            <a:r>
              <a:rPr lang="ru-RU" sz="1400" dirty="0" err="1"/>
              <a:t>кваліфікацію</a:t>
            </a:r>
            <a:r>
              <a:rPr lang="ru-RU" sz="1400" dirty="0"/>
              <a:t> та алгоритм </a:t>
            </a:r>
            <a:r>
              <a:rPr lang="ru-RU" sz="1400" dirty="0" err="1"/>
              <a:t>дій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стратегічних</a:t>
            </a:r>
            <a:r>
              <a:rPr lang="ru-RU" sz="1400" dirty="0"/>
              <a:t> </a:t>
            </a:r>
            <a:r>
              <a:rPr lang="ru-RU" sz="1400" dirty="0" err="1"/>
              <a:t>розслідувань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виявлення</a:t>
            </a:r>
            <a:r>
              <a:rPr lang="ru-RU" sz="1400" dirty="0"/>
              <a:t> та </a:t>
            </a:r>
            <a:r>
              <a:rPr lang="ru-RU" sz="1400" dirty="0" err="1"/>
              <a:t>розслідування</a:t>
            </a:r>
            <a:r>
              <a:rPr lang="ru-RU" sz="1400" dirty="0"/>
              <a:t> </a:t>
            </a:r>
            <a:r>
              <a:rPr lang="ru-RU" sz="1400" dirty="0" err="1"/>
              <a:t>окремих</a:t>
            </a:r>
            <a:r>
              <a:rPr lang="ru-RU" sz="1400" dirty="0"/>
              <a:t> </a:t>
            </a:r>
            <a:r>
              <a:rPr lang="ru-RU" sz="1400" dirty="0" err="1"/>
              <a:t>видів</a:t>
            </a:r>
            <a:r>
              <a:rPr lang="ru-RU" sz="1400" dirty="0"/>
              <a:t> </a:t>
            </a:r>
            <a:r>
              <a:rPr lang="ru-RU" sz="1400" dirty="0" err="1"/>
              <a:t>злочинів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/>
              <a:t>господарської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, </a:t>
            </a:r>
            <a:r>
              <a:rPr lang="ru-RU" sz="1400" dirty="0" err="1"/>
              <a:t>учинених</a:t>
            </a:r>
            <a:r>
              <a:rPr lang="ru-RU" sz="1400" dirty="0"/>
              <a:t> </a:t>
            </a:r>
            <a:r>
              <a:rPr lang="ru-RU" sz="1400" dirty="0" err="1"/>
              <a:t>організованими</a:t>
            </a:r>
            <a:r>
              <a:rPr lang="ru-RU" sz="1400" dirty="0"/>
              <a:t> </a:t>
            </a:r>
            <a:r>
              <a:rPr lang="ru-RU" sz="1400" dirty="0" err="1"/>
              <a:t>групами</a:t>
            </a:r>
            <a:r>
              <a:rPr lang="ru-RU" sz="1400" dirty="0"/>
              <a:t> і </a:t>
            </a:r>
            <a:r>
              <a:rPr lang="ru-RU" sz="1400" dirty="0" err="1"/>
              <a:t>злочинними</a:t>
            </a:r>
            <a:r>
              <a:rPr lang="ru-RU" sz="1400" dirty="0"/>
              <a:t> </a:t>
            </a:r>
            <a:r>
              <a:rPr lang="ru-RU" sz="1400" dirty="0" err="1"/>
              <a:t>організаціями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стратегічних</a:t>
            </a:r>
            <a:r>
              <a:rPr lang="ru-RU" sz="1400" dirty="0"/>
              <a:t> </a:t>
            </a:r>
            <a:r>
              <a:rPr lang="ru-RU" sz="1400" dirty="0" err="1"/>
              <a:t>розслідувань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, </a:t>
            </a:r>
            <a:r>
              <a:rPr lang="ru-RU" sz="1400" dirty="0" err="1"/>
              <a:t>курсантів</a:t>
            </a:r>
            <a:r>
              <a:rPr lang="ru-RU" sz="1400" dirty="0"/>
              <a:t> та </a:t>
            </a:r>
            <a:r>
              <a:rPr lang="ru-RU" sz="1400" dirty="0" err="1"/>
              <a:t>викладачів</a:t>
            </a:r>
            <a:r>
              <a:rPr lang="ru-RU" sz="1400" dirty="0"/>
              <a:t> ЗВО МВС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5" name="Рисунок 4" descr="C:\Users\User\AppData\Local\Microsoft\Windows\INetCache\Content.Word\20211204_1330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7308" r="34454" b="43205"/>
          <a:stretch>
            <a:fillRect/>
          </a:stretch>
        </p:blipFill>
        <p:spPr bwMode="auto">
          <a:xfrm rot="5400000">
            <a:off x="4286884" y="1964269"/>
            <a:ext cx="4792136" cy="2929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44063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7" y="1032933"/>
            <a:ext cx="3734029" cy="1508093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Основи</a:t>
            </a:r>
            <a:r>
              <a:rPr lang="ru-RU" sz="1800" b="1" dirty="0"/>
              <a:t> </a:t>
            </a:r>
            <a:r>
              <a:rPr lang="ru-RU" sz="1800" b="1" dirty="0" err="1"/>
              <a:t>розслідування</a:t>
            </a:r>
            <a:r>
              <a:rPr lang="ru-RU" sz="1800" b="1" dirty="0"/>
              <a:t> </a:t>
            </a:r>
            <a:r>
              <a:rPr lang="ru-RU" sz="1800" b="1" dirty="0" err="1"/>
              <a:t>легалізації</a:t>
            </a:r>
            <a:r>
              <a:rPr lang="ru-RU" sz="1800" b="1" dirty="0"/>
              <a:t> (</a:t>
            </a:r>
            <a:r>
              <a:rPr lang="ru-RU" sz="1800" b="1" dirty="0" err="1"/>
              <a:t>відмивання</a:t>
            </a:r>
            <a:r>
              <a:rPr lang="ru-RU" sz="1800" b="1" dirty="0"/>
              <a:t>) </a:t>
            </a:r>
            <a:r>
              <a:rPr lang="ru-RU" sz="1800" b="1" dirty="0" err="1"/>
              <a:t>доходів</a:t>
            </a:r>
            <a:r>
              <a:rPr lang="ru-RU" sz="1800" b="1" dirty="0"/>
              <a:t>, </a:t>
            </a:r>
            <a:r>
              <a:rPr lang="ru-RU" sz="1800" b="1" dirty="0" err="1"/>
              <a:t>одержаних</a:t>
            </a:r>
            <a:r>
              <a:rPr lang="ru-RU" sz="1800" b="1" dirty="0"/>
              <a:t> </a:t>
            </a:r>
            <a:r>
              <a:rPr lang="ru-RU" sz="1800" b="1" dirty="0" err="1"/>
              <a:t>злочинним</a:t>
            </a:r>
            <a:r>
              <a:rPr lang="ru-RU" sz="1800" b="1" dirty="0"/>
              <a:t>  шляхом : метод. рек. / Д. Б. </a:t>
            </a:r>
            <a:r>
              <a:rPr lang="ru-RU" sz="1800" b="1" dirty="0" err="1"/>
              <a:t>Санакоєв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- 60 с.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37" y="3346966"/>
            <a:ext cx="3820525" cy="2478103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Надано</a:t>
            </a:r>
            <a:r>
              <a:rPr lang="ru-RU" sz="1400" dirty="0"/>
              <a:t> </a:t>
            </a:r>
            <a:r>
              <a:rPr lang="ru-RU" sz="1400" dirty="0" err="1"/>
              <a:t>кримінально-правову</a:t>
            </a:r>
            <a:r>
              <a:rPr lang="ru-RU" sz="1400" dirty="0"/>
              <a:t> </a:t>
            </a:r>
            <a:r>
              <a:rPr lang="ru-RU" sz="1400" dirty="0" err="1"/>
              <a:t>кваліфікацію</a:t>
            </a:r>
            <a:r>
              <a:rPr lang="ru-RU" sz="1400" dirty="0"/>
              <a:t> та алгоритм </a:t>
            </a:r>
            <a:r>
              <a:rPr lang="ru-RU" sz="1400" dirty="0" err="1"/>
              <a:t>дій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стратегічних</a:t>
            </a:r>
            <a:r>
              <a:rPr lang="ru-RU" sz="1400" dirty="0"/>
              <a:t> </a:t>
            </a:r>
            <a:r>
              <a:rPr lang="ru-RU" sz="1400" dirty="0" err="1"/>
              <a:t>розслідувань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виявлення</a:t>
            </a:r>
            <a:r>
              <a:rPr lang="ru-RU" sz="1400" dirty="0"/>
              <a:t> та </a:t>
            </a:r>
            <a:r>
              <a:rPr lang="ru-RU" sz="1400" dirty="0" err="1"/>
              <a:t>розслідування</a:t>
            </a:r>
            <a:r>
              <a:rPr lang="ru-RU" sz="1400" dirty="0"/>
              <a:t> </a:t>
            </a:r>
            <a:r>
              <a:rPr lang="ru-RU" sz="1400" dirty="0" err="1"/>
              <a:t>легалізації</a:t>
            </a:r>
            <a:r>
              <a:rPr lang="ru-RU" sz="1400" dirty="0"/>
              <a:t> (</a:t>
            </a:r>
            <a:r>
              <a:rPr lang="ru-RU" sz="1400" dirty="0" err="1"/>
              <a:t>відмивання</a:t>
            </a:r>
            <a:r>
              <a:rPr lang="ru-RU" sz="1400" dirty="0"/>
              <a:t>) </a:t>
            </a:r>
            <a:r>
              <a:rPr lang="ru-RU" sz="1400" dirty="0" err="1"/>
              <a:t>доходів</a:t>
            </a:r>
            <a:r>
              <a:rPr lang="ru-RU" sz="1400" dirty="0"/>
              <a:t>, </a:t>
            </a:r>
            <a:r>
              <a:rPr lang="ru-RU" sz="1400" dirty="0" err="1"/>
              <a:t>одержаних</a:t>
            </a:r>
            <a:r>
              <a:rPr lang="ru-RU" sz="1400" dirty="0"/>
              <a:t> </a:t>
            </a:r>
            <a:r>
              <a:rPr lang="ru-RU" sz="1400" dirty="0" err="1"/>
              <a:t>злочинним</a:t>
            </a:r>
            <a:r>
              <a:rPr lang="ru-RU" sz="1400" dirty="0"/>
              <a:t> шляхом.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підрозділів</a:t>
            </a:r>
            <a:r>
              <a:rPr lang="ru-RU" sz="1400" dirty="0"/>
              <a:t> </a:t>
            </a:r>
            <a:r>
              <a:rPr lang="ru-RU" sz="1400" dirty="0" err="1"/>
              <a:t>стратегічних</a:t>
            </a:r>
            <a:r>
              <a:rPr lang="ru-RU" sz="1400" dirty="0"/>
              <a:t> </a:t>
            </a:r>
            <a:r>
              <a:rPr lang="ru-RU" sz="1400" dirty="0" err="1"/>
              <a:t>розслідувань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, </a:t>
            </a:r>
            <a:r>
              <a:rPr lang="ru-RU" sz="1400" dirty="0" err="1"/>
              <a:t>курсантів</a:t>
            </a:r>
            <a:r>
              <a:rPr lang="ru-RU" sz="1400" dirty="0"/>
              <a:t> та </a:t>
            </a:r>
            <a:r>
              <a:rPr lang="ru-RU" sz="1400" dirty="0" err="1"/>
              <a:t>викладачів</a:t>
            </a:r>
            <a:r>
              <a:rPr lang="ru-RU" sz="1400" dirty="0"/>
              <a:t> ЗВО МВС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6" name="Рисунок 5" descr="C:\Users\User\AppData\Local\Temp\FineReader12.00\media\image3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64" y="1032933"/>
            <a:ext cx="2914820" cy="479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49964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509" y="1032933"/>
            <a:ext cx="3993520" cy="1731430"/>
          </a:xfrm>
        </p:spPr>
        <p:txBody>
          <a:bodyPr>
            <a:noAutofit/>
          </a:bodyPr>
          <a:lstStyle/>
          <a:p>
            <a:r>
              <a:rPr lang="ru-RU" sz="1600" b="1" dirty="0"/>
              <a:t>Гаркуша В.В. </a:t>
            </a:r>
            <a:r>
              <a:rPr lang="ru-RU" sz="1600" b="1" dirty="0" err="1" smtClean="0"/>
              <a:t>Діяльність</a:t>
            </a:r>
            <a:r>
              <a:rPr lang="ru-RU" sz="1600" b="1" dirty="0" smtClean="0"/>
              <a:t> </a:t>
            </a:r>
            <a:r>
              <a:rPr lang="ru-RU" sz="1600" b="1" dirty="0" err="1"/>
              <a:t>поліції</a:t>
            </a:r>
            <a:r>
              <a:rPr lang="ru-RU" sz="1600" b="1" dirty="0"/>
              <a:t> </a:t>
            </a:r>
            <a:r>
              <a:rPr lang="ru-RU" sz="1600" b="1" dirty="0" err="1"/>
              <a:t>щодо</a:t>
            </a:r>
            <a:r>
              <a:rPr lang="ru-RU" sz="1600" b="1" dirty="0"/>
              <a:t> </a:t>
            </a:r>
            <a:r>
              <a:rPr lang="ru-RU" sz="1600" b="1" dirty="0" err="1"/>
              <a:t>оформлення</a:t>
            </a:r>
            <a:r>
              <a:rPr lang="ru-RU" sz="1600" b="1" dirty="0"/>
              <a:t> </a:t>
            </a:r>
            <a:r>
              <a:rPr lang="ru-RU" sz="1600" b="1" dirty="0" err="1"/>
              <a:t>матеріалів</a:t>
            </a:r>
            <a:r>
              <a:rPr lang="ru-RU" sz="1600" b="1" dirty="0"/>
              <a:t> </a:t>
            </a:r>
            <a:r>
              <a:rPr lang="ru-RU" sz="1600" b="1" dirty="0" err="1"/>
              <a:t>адміністративних</a:t>
            </a:r>
            <a:r>
              <a:rPr lang="ru-RU" sz="1600" b="1" dirty="0"/>
              <a:t> </a:t>
            </a:r>
            <a:r>
              <a:rPr lang="ru-RU" sz="1600" b="1" dirty="0" err="1" smtClean="0"/>
              <a:t>правопорушень</a:t>
            </a:r>
            <a:r>
              <a:rPr lang="ru-RU" sz="1600" b="1" dirty="0" smtClean="0"/>
              <a:t> </a:t>
            </a:r>
            <a:r>
              <a:rPr lang="ru-RU" sz="1600" b="1" dirty="0"/>
              <a:t>у </a:t>
            </a:r>
            <a:r>
              <a:rPr lang="ru-RU" sz="1600" b="1" dirty="0" err="1"/>
              <a:t>сфері</a:t>
            </a:r>
            <a:r>
              <a:rPr lang="ru-RU" sz="1600" b="1" dirty="0"/>
              <a:t> </a:t>
            </a:r>
            <a:r>
              <a:rPr lang="ru-RU" sz="1600" b="1" dirty="0" err="1"/>
              <a:t>безпеки</a:t>
            </a:r>
            <a:r>
              <a:rPr lang="ru-RU" sz="1600" b="1" dirty="0"/>
              <a:t> </a:t>
            </a:r>
            <a:r>
              <a:rPr lang="ru-RU" sz="1600" b="1" dirty="0" err="1"/>
              <a:t>дорожнього</a:t>
            </a:r>
            <a:r>
              <a:rPr lang="ru-RU" sz="1600" b="1" dirty="0"/>
              <a:t> 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руху</a:t>
            </a:r>
            <a:r>
              <a:rPr lang="ru-RU" sz="1600" b="1" dirty="0" smtClean="0"/>
              <a:t> :  </a:t>
            </a:r>
            <a:r>
              <a:rPr lang="ru-RU" sz="1600" b="1" dirty="0" err="1"/>
              <a:t>навч</a:t>
            </a:r>
            <a:r>
              <a:rPr lang="ru-RU" sz="1600" b="1" dirty="0" smtClean="0"/>
              <a:t>.  </a:t>
            </a:r>
            <a:r>
              <a:rPr lang="ru-RU" sz="1600" b="1" dirty="0" err="1"/>
              <a:t>посіб</a:t>
            </a:r>
            <a:r>
              <a:rPr lang="ru-RU" sz="1600" b="1" dirty="0"/>
              <a:t>. / </a:t>
            </a:r>
            <a:r>
              <a:rPr lang="ru-RU" sz="1600" b="1" dirty="0" smtClean="0"/>
              <a:t>          В</a:t>
            </a:r>
            <a:r>
              <a:rPr lang="ru-RU" sz="1600" b="1" dirty="0"/>
              <a:t>. В. </a:t>
            </a:r>
            <a:r>
              <a:rPr lang="ru-RU" sz="1600" b="1" dirty="0" smtClean="0"/>
              <a:t> Гаркуша,  </a:t>
            </a:r>
            <a:r>
              <a:rPr lang="ru-RU" sz="1600" b="1" dirty="0"/>
              <a:t>Р. Ю. </a:t>
            </a:r>
            <a:r>
              <a:rPr lang="ru-RU" sz="1600" b="1" dirty="0" smtClean="0"/>
              <a:t> Молчанов</a:t>
            </a:r>
            <a:r>
              <a:rPr lang="ru-RU" sz="1600" b="1" dirty="0"/>
              <a:t>, </a:t>
            </a:r>
            <a:r>
              <a:rPr lang="ru-RU" sz="1600" b="1" dirty="0" smtClean="0"/>
              <a:t>         М</a:t>
            </a:r>
            <a:r>
              <a:rPr lang="ru-RU" sz="1600" b="1" dirty="0"/>
              <a:t>. О. </a:t>
            </a:r>
            <a:r>
              <a:rPr lang="ru-RU" sz="1600" b="1" dirty="0" smtClean="0"/>
              <a:t>Шевяков. </a:t>
            </a:r>
            <a:r>
              <a:rPr lang="ru-RU" sz="1600" b="1" dirty="0"/>
              <a:t>- </a:t>
            </a:r>
            <a:r>
              <a:rPr lang="ru-RU" sz="1600" b="1" dirty="0" err="1"/>
              <a:t>Дніпро</a:t>
            </a:r>
            <a:r>
              <a:rPr lang="ru-RU" sz="1600" b="1" dirty="0"/>
              <a:t> : ДДУВС, </a:t>
            </a:r>
            <a:r>
              <a:rPr lang="ru-RU" sz="1600" b="1" dirty="0" smtClean="0"/>
              <a:t>2021. </a:t>
            </a:r>
            <a:r>
              <a:rPr lang="ru-RU" sz="1600" b="1" dirty="0"/>
              <a:t>- 120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71" r="61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1471" y="3255431"/>
            <a:ext cx="3857596" cy="2569637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/>
              <a:t>У </a:t>
            </a:r>
            <a:r>
              <a:rPr lang="ru-RU" sz="1400" dirty="0" err="1"/>
              <a:t>навчальному</a:t>
            </a:r>
            <a:r>
              <a:rPr lang="ru-RU" sz="1400" dirty="0"/>
              <a:t> </a:t>
            </a:r>
            <a:r>
              <a:rPr lang="ru-RU" sz="1400" dirty="0" err="1"/>
              <a:t>посібнику</a:t>
            </a:r>
            <a:r>
              <a:rPr lang="ru-RU" sz="1400" dirty="0"/>
              <a:t> з </a:t>
            </a:r>
            <a:r>
              <a:rPr lang="ru-RU" sz="1400" dirty="0" err="1"/>
              <a:t>урахуванням</a:t>
            </a:r>
            <a:r>
              <a:rPr lang="ru-RU" sz="1400" dirty="0"/>
              <a:t> </a:t>
            </a:r>
            <a:r>
              <a:rPr lang="ru-RU" sz="1400" dirty="0" err="1"/>
              <a:t>змін</a:t>
            </a:r>
            <a:r>
              <a:rPr lang="ru-RU" sz="1400" dirty="0"/>
              <a:t> і </a:t>
            </a:r>
            <a:r>
              <a:rPr lang="ru-RU" sz="1400" dirty="0" err="1"/>
              <a:t>доповнень</a:t>
            </a:r>
            <a:r>
              <a:rPr lang="ru-RU" sz="1400" dirty="0"/>
              <a:t> до чинного </a:t>
            </a:r>
            <a:r>
              <a:rPr lang="ru-RU" sz="1400" dirty="0" err="1"/>
              <a:t>законодавства</a:t>
            </a:r>
            <a:r>
              <a:rPr lang="ru-RU" sz="1400" dirty="0"/>
              <a:t> </a:t>
            </a:r>
            <a:r>
              <a:rPr lang="ru-RU" sz="1400" dirty="0" err="1"/>
              <a:t>розглянуто</a:t>
            </a:r>
            <a:r>
              <a:rPr lang="ru-RU" sz="1400" dirty="0"/>
              <a:t> </a:t>
            </a:r>
            <a:r>
              <a:rPr lang="ru-RU" sz="1400" dirty="0" err="1"/>
              <a:t>питання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здійснення</a:t>
            </a:r>
            <a:r>
              <a:rPr lang="ru-RU" sz="1400" dirty="0"/>
              <a:t> </a:t>
            </a:r>
            <a:r>
              <a:rPr lang="ru-RU" sz="1400" dirty="0" err="1" smtClean="0"/>
              <a:t>провадження</a:t>
            </a:r>
            <a:r>
              <a:rPr lang="ru-RU" sz="1400" dirty="0" smtClean="0"/>
              <a:t> </a:t>
            </a:r>
            <a:r>
              <a:rPr lang="ru-RU" sz="1400" dirty="0"/>
              <a:t>у справах про </a:t>
            </a:r>
            <a:r>
              <a:rPr lang="ru-RU" sz="1400" dirty="0" err="1"/>
              <a:t>адміністративні</a:t>
            </a:r>
            <a:r>
              <a:rPr lang="ru-RU" sz="1400" dirty="0"/>
              <a:t> </a:t>
            </a:r>
            <a:r>
              <a:rPr lang="ru-RU" sz="1400" dirty="0" err="1"/>
              <a:t>правопорушення</a:t>
            </a:r>
            <a:r>
              <a:rPr lang="ru-RU" sz="1400" dirty="0"/>
              <a:t> у </a:t>
            </a:r>
            <a:r>
              <a:rPr lang="ru-RU" sz="1400" dirty="0" err="1"/>
              <a:t>сфері</a:t>
            </a:r>
            <a:r>
              <a:rPr lang="ru-RU" sz="1400" dirty="0"/>
              <a:t> </a:t>
            </a:r>
            <a:r>
              <a:rPr lang="ru-RU" sz="1400" dirty="0" err="1"/>
              <a:t>безпеки</a:t>
            </a:r>
            <a:r>
              <a:rPr lang="ru-RU" sz="1400" dirty="0"/>
              <a:t> </a:t>
            </a:r>
            <a:r>
              <a:rPr lang="ru-RU" sz="1400" dirty="0" err="1" smtClean="0"/>
              <a:t>дорожнього</a:t>
            </a:r>
            <a:r>
              <a:rPr lang="ru-RU" sz="1400" dirty="0" smtClean="0"/>
              <a:t> </a:t>
            </a:r>
            <a:r>
              <a:rPr lang="ru-RU" sz="1400" dirty="0" err="1"/>
              <a:t>руху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/>
              <a:t>Для </a:t>
            </a:r>
            <a:r>
              <a:rPr lang="ru-RU" sz="1400" dirty="0" err="1"/>
              <a:t>курсантів</a:t>
            </a:r>
            <a:r>
              <a:rPr lang="ru-RU" sz="1400" dirty="0"/>
              <a:t>, </a:t>
            </a:r>
            <a:r>
              <a:rPr lang="ru-RU" sz="1400" dirty="0" err="1"/>
              <a:t>слухачів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закладав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специфічними</a:t>
            </a:r>
            <a:r>
              <a:rPr lang="ru-RU" sz="1400" dirty="0"/>
              <a:t> </a:t>
            </a:r>
            <a:r>
              <a:rPr lang="ru-RU" sz="1400" dirty="0" err="1"/>
              <a:t>умовами</a:t>
            </a:r>
            <a:r>
              <a:rPr lang="ru-RU" sz="1400" dirty="0"/>
              <a:t> </a:t>
            </a:r>
            <a:r>
              <a:rPr lang="ru-RU" sz="1400" dirty="0" err="1"/>
              <a:t>навчання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здійснюють</a:t>
            </a:r>
            <a:r>
              <a:rPr lang="ru-RU" sz="1400" dirty="0"/>
              <a:t> </a:t>
            </a:r>
            <a:r>
              <a:rPr lang="ru-RU" sz="1400" dirty="0" err="1"/>
              <a:t>підготовку</a:t>
            </a:r>
            <a:r>
              <a:rPr lang="ru-RU" sz="1400" dirty="0"/>
              <a:t> </a:t>
            </a:r>
            <a:r>
              <a:rPr lang="ru-RU" sz="1400" dirty="0" err="1"/>
              <a:t>поліцейських</a:t>
            </a:r>
            <a:r>
              <a:rPr lang="ru-RU" sz="1400" dirty="0"/>
              <a:t> та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працівників</a:t>
            </a:r>
            <a:r>
              <a:rPr lang="ru-RU" sz="1400" dirty="0"/>
              <a:t> </a:t>
            </a:r>
            <a:r>
              <a:rPr lang="ru-RU" sz="1400" dirty="0" err="1"/>
              <a:t>Національної</a:t>
            </a:r>
            <a:r>
              <a:rPr lang="ru-RU" sz="1400" dirty="0"/>
              <a:t> </a:t>
            </a:r>
            <a:r>
              <a:rPr lang="ru-RU" sz="1400" dirty="0" err="1"/>
              <a:t>поліції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8851100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470" y="972064"/>
            <a:ext cx="4005877" cy="2077421"/>
          </a:xfrm>
        </p:spPr>
        <p:txBody>
          <a:bodyPr>
            <a:noAutofit/>
          </a:bodyPr>
          <a:lstStyle/>
          <a:p>
            <a:r>
              <a:rPr lang="ru-RU" sz="1600" b="1" dirty="0"/>
              <a:t>Крамаренко Ю.М. </a:t>
            </a:r>
            <a:r>
              <a:rPr lang="ru-RU" sz="1600" b="1" dirty="0" err="1" smtClean="0"/>
              <a:t>Практичне</a:t>
            </a:r>
            <a:r>
              <a:rPr lang="ru-RU" sz="1600" b="1" dirty="0" smtClean="0"/>
              <a:t> </a:t>
            </a:r>
            <a:r>
              <a:rPr lang="ru-RU" sz="1600" b="1" dirty="0" err="1"/>
              <a:t>використання</a:t>
            </a:r>
            <a:r>
              <a:rPr lang="ru-RU" sz="1600" b="1" dirty="0"/>
              <a:t> </a:t>
            </a:r>
            <a:r>
              <a:rPr lang="ru-RU" sz="1600" b="1" dirty="0" err="1"/>
              <a:t>іноземного</a:t>
            </a:r>
            <a:r>
              <a:rPr lang="ru-RU" sz="1600" b="1" dirty="0"/>
              <a:t> </a:t>
            </a:r>
            <a:r>
              <a:rPr lang="ru-RU" sz="1600" b="1" dirty="0" err="1"/>
              <a:t>досвіду</a:t>
            </a:r>
            <a:r>
              <a:rPr lang="ru-RU" sz="1600" b="1" dirty="0"/>
              <a:t> в </a:t>
            </a:r>
            <a:r>
              <a:rPr lang="ru-RU" sz="1600" b="1" dirty="0" err="1"/>
              <a:t>боротьбі</a:t>
            </a:r>
            <a:r>
              <a:rPr lang="ru-RU" sz="1600" b="1" dirty="0"/>
              <a:t> з </a:t>
            </a:r>
            <a:r>
              <a:rPr lang="ru-RU" sz="1600" b="1" dirty="0" err="1"/>
              <a:t>організованими</a:t>
            </a:r>
            <a:r>
              <a:rPr lang="ru-RU" sz="1600" b="1" dirty="0"/>
              <a:t> </a:t>
            </a:r>
            <a:r>
              <a:rPr lang="ru-RU" sz="1600" b="1" dirty="0" err="1" smtClean="0"/>
              <a:t>злочинними</a:t>
            </a:r>
            <a:r>
              <a:rPr lang="ru-RU" sz="1600" b="1" dirty="0" smtClean="0"/>
              <a:t> </a:t>
            </a:r>
            <a:r>
              <a:rPr lang="ru-RU" sz="1600" b="1" dirty="0" err="1"/>
              <a:t>групами</a:t>
            </a:r>
            <a:r>
              <a:rPr lang="ru-RU" sz="1600" b="1" dirty="0"/>
              <a:t>, </a:t>
            </a:r>
            <a:r>
              <a:rPr lang="ru-RU" sz="1600" b="1" dirty="0" err="1"/>
              <a:t>злочинними</a:t>
            </a:r>
            <a:r>
              <a:rPr lang="ru-RU" sz="1600" b="1" dirty="0"/>
              <a:t> </a:t>
            </a:r>
            <a:r>
              <a:rPr lang="ru-RU" sz="1600" b="1" dirty="0" err="1"/>
              <a:t>організаціями</a:t>
            </a:r>
            <a:r>
              <a:rPr lang="ru-RU" sz="1600" b="1" dirty="0"/>
              <a:t> </a:t>
            </a:r>
            <a:r>
              <a:rPr lang="ru-RU" sz="1600" b="1" dirty="0" err="1"/>
              <a:t>або</a:t>
            </a:r>
            <a:r>
              <a:rPr lang="ru-RU" sz="1600" b="1" dirty="0"/>
              <a:t> </a:t>
            </a:r>
            <a:r>
              <a:rPr lang="ru-RU" sz="1600" b="1" dirty="0" err="1" smtClean="0"/>
              <a:t>злочинною</a:t>
            </a:r>
            <a:r>
              <a:rPr lang="ru-RU" sz="1600" b="1" dirty="0" smtClean="0"/>
              <a:t>  </a:t>
            </a:r>
            <a:r>
              <a:rPr lang="ru-RU" sz="1600" b="1" dirty="0" err="1"/>
              <a:t>спільнотою</a:t>
            </a:r>
            <a:r>
              <a:rPr lang="ru-RU" sz="1600" b="1" dirty="0"/>
              <a:t> : метод. рек. / Ю. М. </a:t>
            </a:r>
            <a:r>
              <a:rPr lang="ru-RU" sz="1600" b="1" dirty="0" smtClean="0"/>
              <a:t> Крамаренко,</a:t>
            </a:r>
            <a:r>
              <a:rPr lang="en-US" sz="1600" b="1" dirty="0" smtClean="0"/>
              <a:t> </a:t>
            </a:r>
            <a:r>
              <a:rPr lang="uk-UA" sz="1600" b="1" dirty="0" smtClean="0"/>
              <a:t> </a:t>
            </a:r>
            <a:r>
              <a:rPr lang="ru-RU" sz="1600" b="1" dirty="0" smtClean="0"/>
              <a:t>О</a:t>
            </a:r>
            <a:r>
              <a:rPr lang="ru-RU" sz="1600" b="1" dirty="0"/>
              <a:t>. С. Скок, </a:t>
            </a:r>
            <a:r>
              <a:rPr lang="ru-RU" sz="1600" b="1" dirty="0" smtClean="0"/>
              <a:t>             Т</a:t>
            </a:r>
            <a:r>
              <a:rPr lang="ru-RU" sz="1600" b="1" dirty="0"/>
              <a:t>. В. </a:t>
            </a:r>
            <a:r>
              <a:rPr lang="ru-RU" sz="1600" b="1" dirty="0" smtClean="0"/>
              <a:t>Шевченко. – </a:t>
            </a:r>
            <a:r>
              <a:rPr lang="ru-RU" sz="1600" b="1" dirty="0" err="1" smtClean="0"/>
              <a:t>Дніпро</a:t>
            </a:r>
            <a:r>
              <a:rPr lang="ru-RU" sz="1600" b="1" dirty="0" smtClean="0"/>
              <a:t> </a:t>
            </a:r>
            <a:r>
              <a:rPr lang="ru-RU" sz="1600" b="1" dirty="0"/>
              <a:t>: ДДУВС, </a:t>
            </a:r>
            <a:r>
              <a:rPr lang="ru-RU" sz="1600" b="1" dirty="0" smtClean="0"/>
              <a:t>2021. </a:t>
            </a:r>
            <a:r>
              <a:rPr lang="ru-RU" sz="1600" b="1" dirty="0"/>
              <a:t>- 72 с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44" r="70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3189" y="3256918"/>
            <a:ext cx="4154158" cy="2814368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Методичні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узагальнення</a:t>
            </a:r>
            <a:r>
              <a:rPr lang="ru-RU" dirty="0"/>
              <a:t> та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міжнародного</a:t>
            </a:r>
            <a:r>
              <a:rPr lang="ru-RU" dirty="0"/>
              <a:t> та </a:t>
            </a:r>
            <a:r>
              <a:rPr lang="ru-RU" dirty="0" err="1"/>
              <a:t>іноземного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з </a:t>
            </a:r>
            <a:r>
              <a:rPr lang="ru-RU" dirty="0" err="1"/>
              <a:t>організованими</a:t>
            </a:r>
            <a:r>
              <a:rPr lang="ru-RU" dirty="0"/>
              <a:t> </a:t>
            </a:r>
            <a:r>
              <a:rPr lang="ru-RU" dirty="0" err="1"/>
              <a:t>злочинними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, </a:t>
            </a:r>
            <a:r>
              <a:rPr lang="ru-RU" dirty="0" err="1" smtClean="0"/>
              <a:t>злочинними</a:t>
            </a:r>
            <a:r>
              <a:rPr lang="ru-RU" dirty="0" smtClean="0"/>
              <a:t> </a:t>
            </a:r>
            <a:r>
              <a:rPr lang="ru-RU" dirty="0" err="1"/>
              <a:t>організаціями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злочинною</a:t>
            </a:r>
            <a:r>
              <a:rPr lang="ru-RU" dirty="0"/>
              <a:t> </a:t>
            </a:r>
            <a:r>
              <a:rPr lang="ru-RU" dirty="0" err="1"/>
              <a:t>спільнотою</a:t>
            </a:r>
            <a:r>
              <a:rPr lang="ru-RU" dirty="0"/>
              <a:t>. В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err="1"/>
              <a:t>визначено</a:t>
            </a:r>
            <a:r>
              <a:rPr lang="ru-RU" dirty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/>
              <a:t>підходи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застосовуються</a:t>
            </a:r>
            <a:r>
              <a:rPr lang="ru-RU" dirty="0"/>
              <a:t> в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правоохоронних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ЄС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організованою</a:t>
            </a:r>
            <a:r>
              <a:rPr lang="ru-RU" dirty="0"/>
              <a:t> </a:t>
            </a:r>
            <a:r>
              <a:rPr lang="ru-RU" dirty="0" err="1"/>
              <a:t>злочинністю</a:t>
            </a:r>
            <a:r>
              <a:rPr lang="ru-RU" dirty="0"/>
              <a:t>. </a:t>
            </a:r>
            <a:endParaRPr lang="ru-RU" dirty="0" smtClean="0"/>
          </a:p>
          <a:p>
            <a:pPr indent="457200" algn="just"/>
            <a:r>
              <a:rPr lang="ru-RU" dirty="0" err="1" smtClean="0"/>
              <a:t>Методичні</a:t>
            </a:r>
            <a:r>
              <a:rPr lang="ru-RU" dirty="0" smtClean="0"/>
              <a:t> </a:t>
            </a:r>
            <a:r>
              <a:rPr lang="ru-RU" dirty="0" err="1" smtClean="0"/>
              <a:t>рекомендації</a:t>
            </a:r>
            <a:r>
              <a:rPr lang="ru-RU" dirty="0" smtClean="0"/>
              <a:t> </a:t>
            </a:r>
            <a:r>
              <a:rPr lang="ru-RU" dirty="0" err="1"/>
              <a:t>призначено</a:t>
            </a:r>
            <a:r>
              <a:rPr lang="ru-RU" dirty="0"/>
              <a:t> для </a:t>
            </a:r>
            <a:r>
              <a:rPr lang="ru-RU" dirty="0" err="1"/>
              <a:t>слідчих</a:t>
            </a:r>
            <a:r>
              <a:rPr lang="ru-RU" dirty="0"/>
              <a:t> та </a:t>
            </a:r>
            <a:r>
              <a:rPr lang="ru-RU" dirty="0" err="1"/>
              <a:t>працівників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підрозділів</a:t>
            </a:r>
            <a:r>
              <a:rPr lang="ru-RU" dirty="0"/>
              <a:t> </a:t>
            </a:r>
            <a:r>
              <a:rPr lang="ru-RU" dirty="0" err="1" smtClean="0"/>
              <a:t>правоохоронних</a:t>
            </a:r>
            <a:r>
              <a:rPr lang="ru-RU" dirty="0" smtClean="0"/>
              <a:t> </a:t>
            </a:r>
            <a:r>
              <a:rPr lang="ru-RU" dirty="0" err="1"/>
              <a:t>органів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розкритті</a:t>
            </a:r>
            <a:r>
              <a:rPr lang="ru-RU" dirty="0"/>
              <a:t> </a:t>
            </a:r>
            <a:r>
              <a:rPr lang="ru-RU" dirty="0" err="1"/>
              <a:t>злочинів</a:t>
            </a:r>
            <a:r>
              <a:rPr lang="ru-RU" dirty="0"/>
              <a:t> </a:t>
            </a:r>
            <a:r>
              <a:rPr lang="ru-RU" dirty="0" err="1"/>
              <a:t>учинених</a:t>
            </a:r>
            <a:r>
              <a:rPr lang="ru-RU" dirty="0"/>
              <a:t> </a:t>
            </a:r>
            <a:r>
              <a:rPr lang="ru-RU" dirty="0" err="1" smtClean="0"/>
              <a:t>організованими</a:t>
            </a:r>
            <a:r>
              <a:rPr lang="ru-RU" dirty="0" smtClean="0"/>
              <a:t> </a:t>
            </a:r>
            <a:r>
              <a:rPr lang="ru-RU" dirty="0" err="1"/>
              <a:t>групами</a:t>
            </a:r>
            <a:r>
              <a:rPr lang="ru-RU" dirty="0"/>
              <a:t>, </a:t>
            </a:r>
            <a:r>
              <a:rPr lang="ru-RU" dirty="0" err="1"/>
              <a:t>злочинними</a:t>
            </a:r>
            <a:r>
              <a:rPr lang="ru-RU" dirty="0"/>
              <a:t> </a:t>
            </a:r>
            <a:r>
              <a:rPr lang="ru-RU" dirty="0" err="1"/>
              <a:t>організаціями</a:t>
            </a:r>
            <a:r>
              <a:rPr lang="ru-RU" dirty="0"/>
              <a:t>, </a:t>
            </a:r>
            <a:r>
              <a:rPr lang="ru-RU" dirty="0" err="1"/>
              <a:t>злочинними</a:t>
            </a:r>
            <a:r>
              <a:rPr lang="ru-RU" dirty="0"/>
              <a:t> </a:t>
            </a:r>
            <a:r>
              <a:rPr lang="ru-RU" dirty="0" err="1"/>
              <a:t>спільнотами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особами,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у статусах </a:t>
            </a:r>
            <a:r>
              <a:rPr lang="ru-RU" dirty="0" err="1"/>
              <a:t>підвищеного</a:t>
            </a:r>
            <a:r>
              <a:rPr lang="ru-RU" dirty="0"/>
              <a:t> </a:t>
            </a:r>
            <a:r>
              <a:rPr lang="ru-RU" dirty="0" err="1"/>
              <a:t>злочинного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41948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969" y="939114"/>
            <a:ext cx="3771098" cy="1195972"/>
          </a:xfrm>
        </p:spPr>
        <p:txBody>
          <a:bodyPr>
            <a:noAutofit/>
          </a:bodyPr>
          <a:lstStyle/>
          <a:p>
            <a:r>
              <a:rPr lang="ru-RU" sz="1800" b="1" dirty="0"/>
              <a:t>Практикум </a:t>
            </a:r>
            <a:r>
              <a:rPr lang="ru-RU" sz="1800" b="1" dirty="0" err="1"/>
              <a:t>завдань</a:t>
            </a:r>
            <a:r>
              <a:rPr lang="ru-RU" sz="1800" b="1" dirty="0"/>
              <a:t> для </a:t>
            </a:r>
            <a:r>
              <a:rPr lang="ru-RU" sz="1800" b="1" dirty="0" err="1"/>
              <a:t>штабних</a:t>
            </a:r>
            <a:r>
              <a:rPr lang="ru-RU" sz="1800" b="1" dirty="0"/>
              <a:t> </a:t>
            </a:r>
            <a:r>
              <a:rPr lang="ru-RU" sz="1800" b="1" dirty="0" err="1"/>
              <a:t>навчань</a:t>
            </a:r>
            <a:r>
              <a:rPr lang="ru-RU" sz="1800" b="1" dirty="0"/>
              <a:t> : практикум / кол. авт.: </a:t>
            </a:r>
            <a:r>
              <a:rPr lang="ru-RU" sz="1800" b="1" dirty="0" err="1"/>
              <a:t>кер</a:t>
            </a:r>
            <a:r>
              <a:rPr lang="ru-RU" sz="1800" b="1" dirty="0"/>
              <a:t>. кол. авт. А. Г. </a:t>
            </a:r>
            <a:r>
              <a:rPr lang="ru-RU" sz="1800" b="1" dirty="0" smtClean="0"/>
              <a:t>Гаркуша. </a:t>
            </a:r>
            <a:r>
              <a:rPr lang="ru-RU" sz="1800" b="1" dirty="0"/>
              <a:t>- </a:t>
            </a:r>
            <a:r>
              <a:rPr lang="ru-RU" sz="1800" b="1" dirty="0" err="1" smtClean="0"/>
              <a:t>Дніпро</a:t>
            </a:r>
            <a:r>
              <a:rPr lang="ru-RU" sz="1800" b="1" dirty="0" smtClean="0"/>
              <a:t>: </a:t>
            </a:r>
            <a:r>
              <a:rPr lang="ru-RU" sz="1800" b="1" dirty="0"/>
              <a:t>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- 148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416" r="54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37969" y="3183924"/>
            <a:ext cx="3771098" cy="2570205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/>
              <a:t>Практикум </a:t>
            </a:r>
            <a:r>
              <a:rPr lang="ru-RU" sz="1400" dirty="0" err="1"/>
              <a:t>підготовлений</a:t>
            </a:r>
            <a:r>
              <a:rPr lang="ru-RU" sz="1400" dirty="0"/>
              <a:t> у </a:t>
            </a:r>
            <a:r>
              <a:rPr lang="ru-RU" sz="1400" dirty="0" err="1"/>
              <a:t>відповідності</a:t>
            </a:r>
            <a:r>
              <a:rPr lang="ru-RU" sz="1400" dirty="0"/>
              <a:t> до </a:t>
            </a:r>
            <a:r>
              <a:rPr lang="ru-RU" sz="1400" dirty="0" err="1"/>
              <a:t>методичних</a:t>
            </a:r>
            <a:r>
              <a:rPr lang="ru-RU" sz="1400" dirty="0"/>
              <a:t> </a:t>
            </a:r>
            <a:r>
              <a:rPr lang="ru-RU" sz="1400" dirty="0" err="1"/>
              <a:t>рекомендацій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організації</a:t>
            </a:r>
            <a:r>
              <a:rPr lang="ru-RU" sz="1400" dirty="0"/>
              <a:t> та </a:t>
            </a:r>
            <a:r>
              <a:rPr lang="ru-RU" sz="1400" dirty="0" err="1"/>
              <a:t>проведення</a:t>
            </a:r>
            <a:r>
              <a:rPr lang="ru-RU" sz="1400" dirty="0"/>
              <a:t> </a:t>
            </a:r>
            <a:r>
              <a:rPr lang="ru-RU" sz="1400" dirty="0" err="1"/>
              <a:t>комплексних</a:t>
            </a:r>
            <a:r>
              <a:rPr lang="ru-RU" sz="1400" dirty="0"/>
              <a:t> </a:t>
            </a:r>
            <a:r>
              <a:rPr lang="ru-RU" sz="1400" dirty="0" err="1"/>
              <a:t>штабних</a:t>
            </a:r>
            <a:r>
              <a:rPr lang="ru-RU" sz="1400" dirty="0"/>
              <a:t> </a:t>
            </a:r>
            <a:r>
              <a:rPr lang="ru-RU" sz="1400" dirty="0" err="1"/>
              <a:t>навчань</a:t>
            </a:r>
            <a:r>
              <a:rPr lang="ru-RU" sz="1400" dirty="0"/>
              <a:t>. </a:t>
            </a:r>
            <a:r>
              <a:rPr lang="ru-RU" sz="1400" dirty="0" err="1"/>
              <a:t>Рукопис</a:t>
            </a:r>
            <a:r>
              <a:rPr lang="ru-RU" sz="1400" dirty="0"/>
              <a:t> </a:t>
            </a:r>
            <a:r>
              <a:rPr lang="ru-RU" sz="1400" dirty="0" err="1" smtClean="0"/>
              <a:t>дозволяє</a:t>
            </a:r>
            <a:r>
              <a:rPr lang="ru-RU" sz="1400" dirty="0" smtClean="0"/>
              <a:t> </a:t>
            </a:r>
            <a:r>
              <a:rPr lang="ru-RU" sz="1400" dirty="0"/>
              <a:t>набути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навичок</a:t>
            </a:r>
            <a:r>
              <a:rPr lang="ru-RU" sz="1400" dirty="0"/>
              <a:t> </a:t>
            </a:r>
            <a:r>
              <a:rPr lang="ru-RU" sz="1400" dirty="0" err="1"/>
              <a:t>застосування</a:t>
            </a:r>
            <a:r>
              <a:rPr lang="ru-RU" sz="1400" dirty="0"/>
              <a:t> </a:t>
            </a:r>
            <a:r>
              <a:rPr lang="ru-RU" sz="1400" dirty="0" err="1" smtClean="0"/>
              <a:t>кримінально-процесуального</a:t>
            </a:r>
            <a:r>
              <a:rPr lang="ru-RU" sz="1400" dirty="0" smtClean="0"/>
              <a:t> </a:t>
            </a:r>
            <a:r>
              <a:rPr lang="ru-RU" sz="1400" dirty="0" err="1"/>
              <a:t>законодавства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вирішення</a:t>
            </a:r>
            <a:r>
              <a:rPr lang="ru-RU" sz="1400" dirty="0"/>
              <a:t> задач,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поглибити</a:t>
            </a:r>
            <a:r>
              <a:rPr lang="ru-RU" sz="1400" dirty="0"/>
              <a:t> </a:t>
            </a:r>
            <a:r>
              <a:rPr lang="ru-RU" sz="1400" dirty="0" err="1"/>
              <a:t>знання</a:t>
            </a:r>
            <a:r>
              <a:rPr lang="ru-RU" sz="1400" dirty="0"/>
              <a:t> та </a:t>
            </a:r>
            <a:r>
              <a:rPr lang="ru-RU" sz="1400" dirty="0" err="1"/>
              <a:t>розуміння</a:t>
            </a:r>
            <a:r>
              <a:rPr lang="ru-RU" sz="1400" dirty="0"/>
              <a:t> </a:t>
            </a:r>
            <a:r>
              <a:rPr lang="ru-RU" sz="1400" dirty="0" err="1"/>
              <a:t>сутності</a:t>
            </a:r>
            <a:r>
              <a:rPr lang="ru-RU" sz="1400" dirty="0"/>
              <a:t> </a:t>
            </a:r>
            <a:r>
              <a:rPr lang="ru-RU" sz="1400" dirty="0" err="1"/>
              <a:t>кримінального</a:t>
            </a:r>
            <a:r>
              <a:rPr lang="ru-RU" sz="1400" dirty="0"/>
              <a:t> </a:t>
            </a:r>
            <a:r>
              <a:rPr lang="ru-RU" sz="1400" dirty="0" err="1"/>
              <a:t>судочинства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Призначений</a:t>
            </a:r>
            <a:r>
              <a:rPr lang="ru-RU" sz="1400" dirty="0"/>
              <a:t> для </a:t>
            </a:r>
            <a:r>
              <a:rPr lang="ru-RU" sz="1400" dirty="0" err="1"/>
              <a:t>курсантів</a:t>
            </a:r>
            <a:r>
              <a:rPr lang="ru-RU" sz="1400" dirty="0"/>
              <a:t>, </a:t>
            </a:r>
            <a:r>
              <a:rPr lang="ru-RU" sz="1400" dirty="0" err="1" smtClean="0"/>
              <a:t>слухачів</a:t>
            </a:r>
            <a:r>
              <a:rPr lang="ru-RU" sz="1400" dirty="0" smtClean="0"/>
              <a:t>, </a:t>
            </a:r>
            <a:r>
              <a:rPr lang="ru-RU" sz="1400" dirty="0" err="1"/>
              <a:t>студентів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юридичного</a:t>
            </a:r>
            <a:r>
              <a:rPr lang="ru-RU" sz="1400" dirty="0"/>
              <a:t> </a:t>
            </a:r>
            <a:r>
              <a:rPr lang="ru-RU" sz="1400" dirty="0" err="1"/>
              <a:t>напрямку</a:t>
            </a:r>
            <a:r>
              <a:rPr lang="ru-RU" sz="1400" dirty="0"/>
              <a:t> </a:t>
            </a:r>
            <a:r>
              <a:rPr lang="ru-RU" sz="1400" dirty="0" err="1" smtClean="0"/>
              <a:t>підготовки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8606997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611" y="1032933"/>
            <a:ext cx="3783455" cy="1218284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Господарське</a:t>
            </a:r>
            <a:r>
              <a:rPr lang="ru-RU" sz="1800" b="1" dirty="0"/>
              <a:t> право : </a:t>
            </a:r>
            <a:r>
              <a:rPr lang="ru-RU" sz="1800" b="1" dirty="0" err="1"/>
              <a:t>навч</a:t>
            </a:r>
            <a:r>
              <a:rPr lang="ru-RU" sz="1800" b="1" dirty="0"/>
              <a:t>. практикум / К. Р. </a:t>
            </a:r>
            <a:r>
              <a:rPr lang="ru-RU" sz="1800" b="1" dirty="0" err="1"/>
              <a:t>Резворович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К.О., </a:t>
            </a:r>
            <a:r>
              <a:rPr lang="ru-RU" sz="1800" b="1" dirty="0" smtClean="0"/>
              <a:t>2021. </a:t>
            </a:r>
            <a:r>
              <a:rPr lang="ru-RU" sz="1800" b="1" dirty="0"/>
              <a:t>- 507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00" r="7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5611" y="2834734"/>
            <a:ext cx="3783455" cy="2990335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практикум </a:t>
            </a:r>
            <a:r>
              <a:rPr lang="ru-RU" sz="1400" dirty="0" err="1"/>
              <a:t>підготовлено</a:t>
            </a:r>
            <a:r>
              <a:rPr lang="ru-RU" sz="1400" dirty="0"/>
              <a:t> </a:t>
            </a:r>
            <a:r>
              <a:rPr lang="ru-RU" sz="1400" dirty="0" err="1"/>
              <a:t>відповідно</a:t>
            </a:r>
            <a:r>
              <a:rPr lang="ru-RU" sz="1400" dirty="0"/>
              <a:t> до </a:t>
            </a:r>
            <a:r>
              <a:rPr lang="ru-RU" sz="1400" dirty="0" err="1"/>
              <a:t>програми</a:t>
            </a:r>
            <a:r>
              <a:rPr lang="ru-RU" sz="1400" dirty="0"/>
              <a:t> </a:t>
            </a:r>
            <a:r>
              <a:rPr lang="ru-RU" sz="1400" dirty="0" err="1"/>
              <a:t>навчальної</a:t>
            </a:r>
            <a:r>
              <a:rPr lang="ru-RU" sz="1400" dirty="0"/>
              <a:t> </a:t>
            </a:r>
            <a:r>
              <a:rPr lang="ru-RU" sz="1400" dirty="0" err="1"/>
              <a:t>дисципліни</a:t>
            </a:r>
            <a:r>
              <a:rPr lang="ru-RU" sz="1400" dirty="0"/>
              <a:t> «</a:t>
            </a:r>
            <a:r>
              <a:rPr lang="ru-RU" sz="1400" dirty="0" err="1"/>
              <a:t>Господарське</a:t>
            </a:r>
            <a:r>
              <a:rPr lang="ru-RU" sz="1400" dirty="0"/>
              <a:t> право» </a:t>
            </a:r>
            <a:r>
              <a:rPr lang="ru-RU" sz="1400" dirty="0" err="1"/>
              <a:t>Дніпропетровського</a:t>
            </a:r>
            <a:r>
              <a:rPr lang="ru-RU" sz="1400" dirty="0"/>
              <a:t> державного </a:t>
            </a:r>
            <a:r>
              <a:rPr lang="ru-RU" sz="1400" dirty="0" err="1"/>
              <a:t>університету</a:t>
            </a:r>
            <a:r>
              <a:rPr lang="ru-RU" sz="1400" dirty="0"/>
              <a:t> </a:t>
            </a:r>
            <a:r>
              <a:rPr lang="ru-RU" sz="1400" dirty="0" err="1"/>
              <a:t>внутрішніх</a:t>
            </a:r>
            <a:r>
              <a:rPr lang="ru-RU" sz="1400" dirty="0"/>
              <a:t> справ та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положень</a:t>
            </a:r>
            <a:r>
              <a:rPr lang="ru-RU" sz="1400" dirty="0"/>
              <a:t> </a:t>
            </a:r>
            <a:r>
              <a:rPr lang="ru-RU" sz="1400" dirty="0" err="1"/>
              <a:t>Господарського</a:t>
            </a:r>
            <a:r>
              <a:rPr lang="ru-RU" sz="1400" dirty="0"/>
              <a:t> кодексу </a:t>
            </a:r>
            <a:r>
              <a:rPr lang="ru-RU" sz="1400" dirty="0" err="1"/>
              <a:t>України</a:t>
            </a:r>
            <a:r>
              <a:rPr lang="ru-RU" sz="1400" dirty="0"/>
              <a:t>. Практикум </a:t>
            </a:r>
            <a:r>
              <a:rPr lang="ru-RU" sz="1400" dirty="0" err="1"/>
              <a:t>призначений</a:t>
            </a:r>
            <a:r>
              <a:rPr lang="ru-RU" sz="1400" dirty="0"/>
              <a:t> для </a:t>
            </a:r>
            <a:r>
              <a:rPr lang="ru-RU" sz="1400" dirty="0" err="1"/>
              <a:t>відпрацювання</a:t>
            </a:r>
            <a:r>
              <a:rPr lang="ru-RU" sz="1400" dirty="0"/>
              <a:t> та </a:t>
            </a:r>
            <a:r>
              <a:rPr lang="ru-RU" sz="1400" dirty="0" err="1"/>
              <a:t>закріплення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здобувачі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отримали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теоретичного </a:t>
            </a:r>
            <a:r>
              <a:rPr lang="ru-RU" sz="1400" dirty="0" err="1"/>
              <a:t>вивчення</a:t>
            </a:r>
            <a:r>
              <a:rPr lang="ru-RU" sz="1400" dirty="0"/>
              <a:t> </a:t>
            </a:r>
            <a:r>
              <a:rPr lang="ru-RU" sz="1400" dirty="0" err="1"/>
              <a:t>матеріалів</a:t>
            </a:r>
            <a:r>
              <a:rPr lang="ru-RU" sz="1400" dirty="0"/>
              <a:t> </a:t>
            </a:r>
            <a:r>
              <a:rPr lang="ru-RU" sz="1400" dirty="0" err="1"/>
              <a:t>навчальної</a:t>
            </a:r>
            <a:r>
              <a:rPr lang="ru-RU" sz="1400" dirty="0"/>
              <a:t> </a:t>
            </a:r>
            <a:r>
              <a:rPr lang="ru-RU" sz="1400" dirty="0" err="1"/>
              <a:t>дисципліни</a:t>
            </a:r>
            <a:r>
              <a:rPr lang="ru-RU" sz="1400" dirty="0"/>
              <a:t> «</a:t>
            </a:r>
            <a:r>
              <a:rPr lang="ru-RU" sz="1400" dirty="0" err="1"/>
              <a:t>Господарське</a:t>
            </a:r>
            <a:r>
              <a:rPr lang="ru-RU" sz="1400" dirty="0"/>
              <a:t> права </a:t>
            </a:r>
            <a:r>
              <a:rPr lang="ru-RU" sz="1400" dirty="0" err="1"/>
              <a:t>України</a:t>
            </a:r>
            <a:r>
              <a:rPr lang="ru-RU" sz="1400" dirty="0"/>
              <a:t>».</a:t>
            </a:r>
          </a:p>
          <a:p>
            <a:pPr indent="457200" algn="just"/>
            <a:r>
              <a:rPr lang="ru-RU" sz="1400" dirty="0"/>
              <a:t>Практикум </a:t>
            </a:r>
            <a:r>
              <a:rPr lang="ru-RU" sz="1400" dirty="0" err="1"/>
              <a:t>розраховано</a:t>
            </a:r>
            <a:r>
              <a:rPr lang="ru-RU" sz="1400" dirty="0"/>
              <a:t> на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та </a:t>
            </a:r>
            <a:r>
              <a:rPr lang="ru-RU" sz="1400" dirty="0" err="1"/>
              <a:t>викладачів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можуть</a:t>
            </a:r>
            <a:r>
              <a:rPr lang="ru-RU" sz="1400" dirty="0"/>
              <a:t> </a:t>
            </a:r>
            <a:r>
              <a:rPr lang="ru-RU" sz="1400" dirty="0" err="1"/>
              <a:t>використовувати</a:t>
            </a:r>
            <a:r>
              <a:rPr lang="ru-RU" sz="1400" dirty="0"/>
              <a:t> </a:t>
            </a:r>
            <a:r>
              <a:rPr lang="ru-RU" sz="1400" dirty="0" err="1"/>
              <a:t>навчальне</a:t>
            </a:r>
            <a:r>
              <a:rPr lang="ru-RU" sz="1400" dirty="0"/>
              <a:t> </a:t>
            </a:r>
            <a:r>
              <a:rPr lang="ru-RU" sz="1400" dirty="0" err="1"/>
              <a:t>видання</a:t>
            </a:r>
            <a:r>
              <a:rPr lang="ru-RU" sz="1400" dirty="0"/>
              <a:t> як </a:t>
            </a:r>
            <a:r>
              <a:rPr lang="ru-RU" sz="1400" dirty="0" err="1"/>
              <a:t>робочий</a:t>
            </a:r>
            <a:r>
              <a:rPr lang="ru-RU" sz="1400" dirty="0"/>
              <a:t> </a:t>
            </a:r>
            <a:r>
              <a:rPr lang="ru-RU" sz="1400" dirty="0" err="1"/>
              <a:t>зошит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04190437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821" y="1032933"/>
            <a:ext cx="3672245" cy="1235330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Конституційне</a:t>
            </a:r>
            <a:r>
              <a:rPr lang="ru-RU" sz="1800" b="1" dirty="0"/>
              <a:t> право : метод. рек. для </a:t>
            </a:r>
            <a:r>
              <a:rPr lang="ru-RU" sz="1800" b="1" dirty="0" err="1" smtClean="0"/>
              <a:t>підготовки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курсових</a:t>
            </a:r>
            <a:r>
              <a:rPr lang="ru-RU" sz="1800" b="1" dirty="0" smtClean="0"/>
              <a:t> </a:t>
            </a:r>
            <a:r>
              <a:rPr lang="ru-RU" sz="1800" b="1" dirty="0" err="1"/>
              <a:t>робіт</a:t>
            </a:r>
            <a:r>
              <a:rPr lang="ru-RU" sz="1800" b="1" dirty="0"/>
              <a:t> / В. О. </a:t>
            </a:r>
            <a:r>
              <a:rPr lang="ru-RU" sz="1800" b="1" dirty="0" err="1"/>
              <a:t>Боняк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 smtClean="0"/>
              <a:t>Дніпро</a:t>
            </a:r>
            <a:r>
              <a:rPr lang="ru-RU" sz="1800" b="1" dirty="0" smtClean="0"/>
              <a:t>: </a:t>
            </a:r>
            <a:r>
              <a:rPr lang="ru-RU" sz="1800" b="1" dirty="0"/>
              <a:t>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- 116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19" r="63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9750" y="3781169"/>
            <a:ext cx="3746385" cy="1606378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Методичні</a:t>
            </a:r>
            <a:r>
              <a:rPr lang="ru-RU" sz="1400" dirty="0"/>
              <a:t> </a:t>
            </a:r>
            <a:r>
              <a:rPr lang="ru-RU" sz="1400" dirty="0" err="1"/>
              <a:t>рекомендації</a:t>
            </a:r>
            <a:r>
              <a:rPr lang="ru-RU" sz="1400" dirty="0"/>
              <a:t> </a:t>
            </a:r>
            <a:r>
              <a:rPr lang="ru-RU" sz="1400" dirty="0" err="1"/>
              <a:t>розроблено</a:t>
            </a:r>
            <a:r>
              <a:rPr lang="ru-RU" sz="1400" dirty="0"/>
              <a:t> </a:t>
            </a:r>
            <a:r>
              <a:rPr lang="ru-RU" sz="1400" dirty="0" err="1"/>
              <a:t>відповідно</a:t>
            </a:r>
            <a:r>
              <a:rPr lang="ru-RU" sz="1400" dirty="0"/>
              <a:t> до </a:t>
            </a:r>
            <a:r>
              <a:rPr lang="ru-RU" sz="1400" dirty="0" err="1"/>
              <a:t>програми</a:t>
            </a:r>
            <a:r>
              <a:rPr lang="ru-RU" sz="1400" dirty="0"/>
              <a:t> </a:t>
            </a:r>
            <a:r>
              <a:rPr lang="ru-RU" sz="1400" dirty="0" err="1" smtClean="0"/>
              <a:t>навчальної</a:t>
            </a:r>
            <a:r>
              <a:rPr lang="ru-RU" sz="1400" dirty="0" smtClean="0"/>
              <a:t> </a:t>
            </a:r>
            <a:r>
              <a:rPr lang="ru-RU" sz="1400" dirty="0" err="1"/>
              <a:t>дисципліни</a:t>
            </a:r>
            <a:r>
              <a:rPr lang="ru-RU" sz="1400" dirty="0"/>
              <a:t> «</a:t>
            </a:r>
            <a:r>
              <a:rPr lang="ru-RU" sz="1400" dirty="0" err="1"/>
              <a:t>Конституційне</a:t>
            </a:r>
            <a:r>
              <a:rPr lang="ru-RU" sz="1400" dirty="0"/>
              <a:t> право» для </a:t>
            </a:r>
            <a:r>
              <a:rPr lang="ru-RU" sz="1400" dirty="0" err="1"/>
              <a:t>курсантів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навчаються</a:t>
            </a:r>
            <a:r>
              <a:rPr lang="ru-RU" sz="1400" dirty="0"/>
              <a:t> за </a:t>
            </a:r>
            <a:r>
              <a:rPr lang="ru-RU" sz="1400" dirty="0" err="1" smtClean="0"/>
              <a:t>спеціальністю</a:t>
            </a:r>
            <a:r>
              <a:rPr lang="ru-RU" sz="1400" dirty="0" smtClean="0"/>
              <a:t> </a:t>
            </a:r>
            <a:r>
              <a:rPr lang="ru-RU" sz="1400" dirty="0"/>
              <a:t>262 «</a:t>
            </a:r>
            <a:r>
              <a:rPr lang="ru-RU" sz="1400" dirty="0" err="1"/>
              <a:t>Правоохоронна</a:t>
            </a:r>
            <a:r>
              <a:rPr lang="ru-RU" sz="1400" dirty="0"/>
              <a:t> </a:t>
            </a:r>
            <a:r>
              <a:rPr lang="ru-RU" sz="1400" dirty="0" err="1"/>
              <a:t>діяльність</a:t>
            </a:r>
            <a:r>
              <a:rPr lang="ru-RU" sz="1400" dirty="0"/>
              <a:t>» у закладах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системи</a:t>
            </a:r>
            <a:r>
              <a:rPr lang="ru-RU" sz="1400" dirty="0"/>
              <a:t> МВС </a:t>
            </a:r>
            <a:r>
              <a:rPr lang="ru-RU" sz="1400" dirty="0" err="1"/>
              <a:t>України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56710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454" y="785797"/>
            <a:ext cx="4100613" cy="1950650"/>
          </a:xfrm>
        </p:spPr>
        <p:txBody>
          <a:bodyPr>
            <a:noAutofit/>
          </a:bodyPr>
          <a:lstStyle/>
          <a:p>
            <a:r>
              <a:rPr lang="ru-RU" sz="1400" b="1" dirty="0" err="1"/>
              <a:t>Шманатова</a:t>
            </a:r>
            <a:r>
              <a:rPr lang="ru-RU" sz="1400" b="1" dirty="0"/>
              <a:t> А. С</a:t>
            </a:r>
            <a:r>
              <a:rPr lang="ru-RU" sz="1400" b="1" dirty="0" smtClean="0"/>
              <a:t>.  </a:t>
            </a:r>
            <a:r>
              <a:rPr lang="ru-RU" sz="1400" b="1" dirty="0" err="1"/>
              <a:t>Методичні</a:t>
            </a:r>
            <a:r>
              <a:rPr lang="ru-RU" sz="1400" b="1" dirty="0"/>
              <a:t> </a:t>
            </a:r>
            <a:r>
              <a:rPr lang="ru-RU" sz="1400" b="1" dirty="0" err="1"/>
              <a:t>рекомендації</a:t>
            </a:r>
            <a:r>
              <a:rPr lang="ru-RU" sz="1400" b="1" dirty="0"/>
              <a:t> до </a:t>
            </a:r>
            <a:r>
              <a:rPr lang="ru-RU" sz="1400" b="1" dirty="0" err="1"/>
              <a:t>проведення</a:t>
            </a:r>
            <a:r>
              <a:rPr lang="ru-RU" sz="1400" b="1" dirty="0"/>
              <a:t> </a:t>
            </a:r>
            <a:r>
              <a:rPr lang="ru-RU" sz="1400" b="1" dirty="0" err="1"/>
              <a:t>практичних</a:t>
            </a:r>
            <a:r>
              <a:rPr lang="ru-RU" sz="1400" b="1" dirty="0"/>
              <a:t> занять з </a:t>
            </a:r>
            <a:r>
              <a:rPr lang="ru-RU" sz="1400" b="1" dirty="0" err="1"/>
              <a:t>навчальної</a:t>
            </a:r>
            <a:r>
              <a:rPr lang="ru-RU" sz="1400" b="1" dirty="0"/>
              <a:t> </a:t>
            </a:r>
            <a:r>
              <a:rPr lang="ru-RU" sz="1400" b="1" dirty="0" err="1"/>
              <a:t>дисципліни</a:t>
            </a:r>
            <a:r>
              <a:rPr lang="ru-RU" sz="1400" b="1" dirty="0"/>
              <a:t> «</a:t>
            </a:r>
            <a:r>
              <a:rPr lang="ru-RU" sz="1400" b="1" dirty="0" err="1"/>
              <a:t>Іноземна</a:t>
            </a:r>
            <a:r>
              <a:rPr lang="ru-RU" sz="1400" b="1" dirty="0"/>
              <a:t> </a:t>
            </a:r>
            <a:r>
              <a:rPr lang="ru-RU" sz="1400" b="1" dirty="0" err="1"/>
              <a:t>мова</a:t>
            </a:r>
            <a:r>
              <a:rPr lang="ru-RU" sz="1400" b="1" dirty="0"/>
              <a:t> (за </a:t>
            </a:r>
            <a:r>
              <a:rPr lang="ru-RU" sz="1400" b="1" dirty="0" err="1"/>
              <a:t>професійним</a:t>
            </a:r>
            <a:r>
              <a:rPr lang="ru-RU" sz="1400" b="1" dirty="0"/>
              <a:t> </a:t>
            </a:r>
            <a:r>
              <a:rPr lang="ru-RU" sz="1400" b="1" dirty="0" err="1"/>
              <a:t>спрямуванням</a:t>
            </a:r>
            <a:r>
              <a:rPr lang="ru-RU" sz="1400" b="1" dirty="0"/>
              <a:t>)» (</a:t>
            </a:r>
            <a:r>
              <a:rPr lang="ru-RU" sz="1400" b="1" dirty="0" err="1"/>
              <a:t>англійська</a:t>
            </a:r>
            <a:r>
              <a:rPr lang="ru-RU" sz="1400" b="1" dirty="0"/>
              <a:t>) для </a:t>
            </a:r>
            <a:r>
              <a:rPr lang="ru-RU" sz="1400" b="1" dirty="0" err="1"/>
              <a:t>підготовки</a:t>
            </a:r>
            <a:r>
              <a:rPr lang="ru-RU" sz="1400" b="1" dirty="0"/>
              <a:t> </a:t>
            </a:r>
            <a:r>
              <a:rPr lang="ru-RU" sz="1400" b="1" dirty="0" err="1"/>
              <a:t>здобувачів</a:t>
            </a:r>
            <a:r>
              <a:rPr lang="ru-RU" sz="1400" b="1" dirty="0"/>
              <a:t> </a:t>
            </a:r>
            <a:r>
              <a:rPr lang="ru-RU" sz="1400" b="1" dirty="0" err="1" smtClean="0"/>
              <a:t>вищої</a:t>
            </a:r>
            <a:r>
              <a:rPr lang="ru-RU" sz="1400" b="1" dirty="0" smtClean="0"/>
              <a:t> </a:t>
            </a:r>
            <a:r>
              <a:rPr lang="ru-RU" sz="1400" b="1" dirty="0" err="1"/>
              <a:t>освіти</a:t>
            </a:r>
            <a:r>
              <a:rPr lang="ru-RU" sz="1400" b="1" dirty="0"/>
              <a:t> </a:t>
            </a:r>
            <a:r>
              <a:rPr lang="ru-RU" sz="1400" b="1" dirty="0" err="1"/>
              <a:t>першого</a:t>
            </a:r>
            <a:r>
              <a:rPr lang="ru-RU" sz="1400" b="1" dirty="0"/>
              <a:t> (</a:t>
            </a:r>
            <a:r>
              <a:rPr lang="ru-RU" sz="1400" b="1" dirty="0" err="1"/>
              <a:t>бакалаврського</a:t>
            </a:r>
            <a:r>
              <a:rPr lang="ru-RU" sz="1400" b="1" dirty="0"/>
              <a:t>) </a:t>
            </a:r>
            <a:r>
              <a:rPr lang="ru-RU" sz="1400" b="1" dirty="0" err="1"/>
              <a:t>рівня</a:t>
            </a:r>
            <a:r>
              <a:rPr lang="ru-RU" sz="1400" b="1" dirty="0"/>
              <a:t> (</a:t>
            </a:r>
            <a:r>
              <a:rPr lang="ru-RU" sz="1400" b="1" dirty="0" err="1"/>
              <a:t>денної</a:t>
            </a:r>
            <a:r>
              <a:rPr lang="ru-RU" sz="1400" b="1" dirty="0"/>
              <a:t> </a:t>
            </a:r>
            <a:r>
              <a:rPr lang="ru-RU" sz="1400" b="1" dirty="0" err="1"/>
              <a:t>форми</a:t>
            </a:r>
            <a:r>
              <a:rPr lang="ru-RU" sz="1400" b="1" dirty="0"/>
              <a:t> </a:t>
            </a:r>
            <a:r>
              <a:rPr lang="ru-RU" sz="1400" b="1" dirty="0" err="1" smtClean="0"/>
              <a:t>навчання</a:t>
            </a:r>
            <a:r>
              <a:rPr lang="ru-RU" sz="1400" b="1" dirty="0"/>
              <a:t>) / А. С. </a:t>
            </a:r>
            <a:r>
              <a:rPr lang="ru-RU" sz="1400" b="1" dirty="0" err="1"/>
              <a:t>Шманатова</a:t>
            </a:r>
            <a:r>
              <a:rPr lang="ru-RU" sz="1400" b="1" dirty="0" smtClean="0"/>
              <a:t>.</a:t>
            </a:r>
            <a:r>
              <a:rPr lang="en-US" sz="1400" b="1" dirty="0" smtClean="0"/>
              <a:t> -</a:t>
            </a:r>
            <a:r>
              <a:rPr lang="ru-RU" sz="1400" b="1" dirty="0" smtClean="0"/>
              <a:t> </a:t>
            </a:r>
            <a:r>
              <a:rPr lang="ru-RU" sz="1400" b="1" dirty="0" err="1"/>
              <a:t>Дніпро</a:t>
            </a:r>
            <a:r>
              <a:rPr lang="ru-RU" sz="1400" b="1" dirty="0"/>
              <a:t> : </a:t>
            </a:r>
            <a:r>
              <a:rPr lang="ru-RU" sz="1400" b="1" dirty="0" smtClean="0"/>
              <a:t>ДДУВС, </a:t>
            </a:r>
            <a:r>
              <a:rPr lang="ru-RU" sz="1400" b="1" dirty="0"/>
              <a:t>2021. </a:t>
            </a:r>
            <a:r>
              <a:rPr lang="en-US" sz="1400" b="1" dirty="0" smtClean="0"/>
              <a:t>- </a:t>
            </a:r>
            <a:r>
              <a:rPr lang="ru-RU" sz="1400" b="1" dirty="0" smtClean="0"/>
              <a:t>56 </a:t>
            </a:r>
            <a:r>
              <a:rPr lang="ru-RU" sz="1400" b="1" dirty="0"/>
              <a:t>с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8922" y="2968593"/>
            <a:ext cx="3930145" cy="2841485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Методичні</a:t>
            </a:r>
            <a:r>
              <a:rPr lang="ru-RU" sz="1400" dirty="0"/>
              <a:t> </a:t>
            </a:r>
            <a:r>
              <a:rPr lang="ru-RU" sz="1400" dirty="0" err="1"/>
              <a:t>рекомендації</a:t>
            </a:r>
            <a:r>
              <a:rPr lang="ru-RU" sz="1400" dirty="0"/>
              <a:t> </a:t>
            </a:r>
            <a:r>
              <a:rPr lang="ru-RU" sz="1400" dirty="0" err="1"/>
              <a:t>підготовлено</a:t>
            </a:r>
            <a:r>
              <a:rPr lang="ru-RU" sz="1400" dirty="0"/>
              <a:t>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Освітніх</a:t>
            </a:r>
            <a:r>
              <a:rPr lang="ru-RU" sz="1400" dirty="0"/>
              <a:t> </a:t>
            </a:r>
            <a:r>
              <a:rPr lang="ru-RU" sz="1400" dirty="0" err="1"/>
              <a:t>програм</a:t>
            </a:r>
            <a:r>
              <a:rPr lang="ru-RU" sz="1400" dirty="0"/>
              <a:t> </a:t>
            </a:r>
            <a:r>
              <a:rPr lang="ru-RU" sz="1400" dirty="0" err="1" smtClean="0"/>
              <a:t>підготовки</a:t>
            </a:r>
            <a:r>
              <a:rPr lang="ru-RU" sz="1400" dirty="0" smtClean="0"/>
              <a:t>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першого</a:t>
            </a:r>
            <a:r>
              <a:rPr lang="ru-RU" sz="1400" dirty="0"/>
              <a:t> </a:t>
            </a:r>
            <a:r>
              <a:rPr lang="ru-RU" sz="1400" dirty="0" smtClean="0"/>
              <a:t>(</a:t>
            </a:r>
            <a:r>
              <a:rPr lang="ru-RU" sz="1400" dirty="0" err="1" smtClean="0"/>
              <a:t>бакалаврського</a:t>
            </a:r>
            <a:r>
              <a:rPr lang="ru-RU" sz="1400" dirty="0"/>
              <a:t>) </a:t>
            </a:r>
            <a:r>
              <a:rPr lang="ru-RU" sz="1400" dirty="0" err="1"/>
              <a:t>рівня</a:t>
            </a:r>
            <a:r>
              <a:rPr lang="ru-RU" sz="1400" dirty="0"/>
              <a:t> </a:t>
            </a:r>
            <a:r>
              <a:rPr lang="ru-RU" sz="1400" dirty="0" err="1"/>
              <a:t>галузі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 і є </a:t>
            </a:r>
            <a:r>
              <a:rPr lang="ru-RU" sz="1400" dirty="0" err="1"/>
              <a:t>допоміжним</a:t>
            </a:r>
            <a:r>
              <a:rPr lang="ru-RU" sz="1400" dirty="0"/>
              <a:t> </a:t>
            </a:r>
            <a:r>
              <a:rPr lang="ru-RU" sz="1400" dirty="0" err="1"/>
              <a:t>навчально-методичним</a:t>
            </a:r>
            <a:r>
              <a:rPr lang="ru-RU" sz="1400" dirty="0"/>
              <a:t> </a:t>
            </a:r>
            <a:r>
              <a:rPr lang="ru-RU" sz="1400" dirty="0" err="1"/>
              <a:t>матеріалом</a:t>
            </a:r>
            <a:r>
              <a:rPr lang="ru-RU" sz="1400" dirty="0"/>
              <a:t> до курсу </a:t>
            </a:r>
            <a:r>
              <a:rPr lang="ru-RU" sz="1400" dirty="0" err="1"/>
              <a:t>дисципліни</a:t>
            </a:r>
            <a:r>
              <a:rPr lang="ru-RU" sz="1400" dirty="0"/>
              <a:t> «</a:t>
            </a:r>
            <a:r>
              <a:rPr lang="ru-RU" sz="1400" dirty="0" err="1" smtClean="0"/>
              <a:t>Іноземна</a:t>
            </a:r>
            <a:r>
              <a:rPr lang="ru-RU" sz="1400" dirty="0" smtClean="0"/>
              <a:t> </a:t>
            </a:r>
            <a:r>
              <a:rPr lang="ru-RU" sz="1400" dirty="0" err="1"/>
              <a:t>мова</a:t>
            </a:r>
            <a:r>
              <a:rPr lang="ru-RU" sz="1400" dirty="0"/>
              <a:t> (за </a:t>
            </a:r>
            <a:r>
              <a:rPr lang="ru-RU" sz="1400" dirty="0" err="1"/>
              <a:t>професійним</a:t>
            </a:r>
            <a:r>
              <a:rPr lang="ru-RU" sz="1400" dirty="0"/>
              <a:t> </a:t>
            </a:r>
            <a:r>
              <a:rPr lang="ru-RU" sz="1400" dirty="0" err="1"/>
              <a:t>спрямуванням</a:t>
            </a:r>
            <a:r>
              <a:rPr lang="ru-RU" sz="1400" dirty="0"/>
              <a:t>)» (</a:t>
            </a:r>
            <a:r>
              <a:rPr lang="ru-RU" sz="1400" dirty="0" err="1"/>
              <a:t>англійська</a:t>
            </a:r>
            <a:r>
              <a:rPr lang="ru-RU" sz="1400" dirty="0"/>
              <a:t>). </a:t>
            </a:r>
            <a:endParaRPr lang="en-US" sz="1400" dirty="0" smtClean="0"/>
          </a:p>
          <a:p>
            <a:pPr indent="457200" algn="just"/>
            <a:r>
              <a:rPr lang="ru-RU" sz="1400" dirty="0" smtClean="0"/>
              <a:t>Рекомендовано </a:t>
            </a:r>
            <a:r>
              <a:rPr lang="ru-RU" sz="1400" dirty="0"/>
              <a:t>для </a:t>
            </a:r>
            <a:r>
              <a:rPr lang="ru-RU" sz="1400" dirty="0" err="1"/>
              <a:t>поліцейських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курсантів</a:t>
            </a:r>
            <a:r>
              <a:rPr lang="ru-RU" sz="1400" dirty="0"/>
              <a:t> та </a:t>
            </a:r>
            <a:r>
              <a:rPr lang="ru-RU" sz="1400" dirty="0" err="1"/>
              <a:t>слухачів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до курсу </a:t>
            </a:r>
            <a:r>
              <a:rPr lang="ru-RU" sz="1400" dirty="0" err="1"/>
              <a:t>дисципліни</a:t>
            </a:r>
            <a:r>
              <a:rPr lang="ru-RU" sz="1400" dirty="0"/>
              <a:t> «</a:t>
            </a:r>
            <a:r>
              <a:rPr lang="ru-RU" sz="1400" dirty="0" err="1"/>
              <a:t>Іноземна</a:t>
            </a:r>
            <a:r>
              <a:rPr lang="ru-RU" sz="1400" dirty="0"/>
              <a:t> </a:t>
            </a:r>
            <a:r>
              <a:rPr lang="ru-RU" sz="1400" dirty="0" err="1"/>
              <a:t>мова</a:t>
            </a:r>
            <a:r>
              <a:rPr lang="ru-RU" sz="1400" dirty="0"/>
              <a:t> (за </a:t>
            </a:r>
            <a:r>
              <a:rPr lang="ru-RU" sz="1400" dirty="0" err="1"/>
              <a:t>професійним</a:t>
            </a:r>
            <a:r>
              <a:rPr lang="ru-RU" sz="1400" dirty="0"/>
              <a:t> </a:t>
            </a:r>
            <a:r>
              <a:rPr lang="ru-RU" sz="1400" dirty="0" err="1"/>
              <a:t>спрямуванням</a:t>
            </a:r>
            <a:r>
              <a:rPr lang="ru-RU" sz="1400" dirty="0"/>
              <a:t>)» (</a:t>
            </a:r>
            <a:r>
              <a:rPr lang="ru-RU" sz="1400" dirty="0" err="1"/>
              <a:t>англійська</a:t>
            </a:r>
            <a:r>
              <a:rPr lang="ru-RU" sz="1400" dirty="0" smtClean="0"/>
              <a:t>).</a:t>
            </a:r>
            <a:endParaRPr lang="ru-RU" sz="1400" dirty="0"/>
          </a:p>
        </p:txBody>
      </p:sp>
      <p:pic>
        <p:nvPicPr>
          <p:cNvPr id="5" name="Рисунок 4" descr="C:\Users\User\AppData\Local\Temp\FineReader12.00\media\image35.jpe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r="6476"/>
          <a:stretch>
            <a:fillRect/>
          </a:stretch>
        </p:blipFill>
        <p:spPr bwMode="auto">
          <a:xfrm>
            <a:off x="5107011" y="1008219"/>
            <a:ext cx="3172017" cy="479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974947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173" y="1032933"/>
            <a:ext cx="3917893" cy="123476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Кримінальне</a:t>
            </a:r>
            <a:r>
              <a:rPr lang="ru-RU" sz="1800" b="1" dirty="0"/>
              <a:t> право (</a:t>
            </a:r>
            <a:r>
              <a:rPr lang="ru-RU" sz="1800" b="1" dirty="0" err="1"/>
              <a:t>загальна</a:t>
            </a:r>
            <a:r>
              <a:rPr lang="ru-RU" sz="1800" b="1" dirty="0"/>
              <a:t> </a:t>
            </a:r>
            <a:r>
              <a:rPr lang="ru-RU" sz="1800" b="1" dirty="0" err="1"/>
              <a:t>частина</a:t>
            </a:r>
            <a:r>
              <a:rPr lang="ru-RU" sz="1800" b="1" dirty="0"/>
              <a:t>) 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О. С. Скок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 </a:t>
            </a:r>
            <a:r>
              <a:rPr lang="ru-RU" sz="1800" b="1" dirty="0"/>
              <a:t>; ред. С. А. </a:t>
            </a:r>
            <a:r>
              <a:rPr lang="ru-RU" sz="1800" b="1" dirty="0" err="1" smtClean="0"/>
              <a:t>Шалгунова</a:t>
            </a:r>
            <a:r>
              <a:rPr lang="ru-RU" sz="1800" b="1" dirty="0" smtClean="0"/>
              <a:t>. </a:t>
            </a:r>
            <a:r>
              <a:rPr lang="ru-RU" sz="1800" b="1" dirty="0"/>
              <a:t>- 2-ге вид. 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- 328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628" r="66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5611" y="3429001"/>
            <a:ext cx="3783455" cy="2366892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 err="1"/>
              <a:t>Навчальний</a:t>
            </a:r>
            <a:r>
              <a:rPr lang="ru-RU" sz="1400" dirty="0"/>
              <a:t> </a:t>
            </a:r>
            <a:r>
              <a:rPr lang="ru-RU" sz="1400" dirty="0" err="1"/>
              <a:t>посібник</a:t>
            </a:r>
            <a:r>
              <a:rPr lang="ru-RU" sz="1400" dirty="0"/>
              <a:t> «</a:t>
            </a:r>
            <a:r>
              <a:rPr lang="ru-RU" sz="1400" dirty="0" err="1"/>
              <a:t>Кримінальне</a:t>
            </a:r>
            <a:r>
              <a:rPr lang="ru-RU" sz="1400" dirty="0"/>
              <a:t> право (</a:t>
            </a:r>
            <a:r>
              <a:rPr lang="ru-RU" sz="1400" dirty="0" err="1"/>
              <a:t>Загальна</a:t>
            </a:r>
            <a:r>
              <a:rPr lang="ru-RU" sz="1400" dirty="0"/>
              <a:t> </a:t>
            </a:r>
            <a:r>
              <a:rPr lang="ru-RU" sz="1400" dirty="0" err="1"/>
              <a:t>частина</a:t>
            </a:r>
            <a:r>
              <a:rPr lang="ru-RU" sz="1400" dirty="0"/>
              <a:t>)» </a:t>
            </a:r>
            <a:r>
              <a:rPr lang="ru-RU" sz="1400" dirty="0" err="1"/>
              <a:t>містить</a:t>
            </a:r>
            <a:r>
              <a:rPr lang="ru-RU" sz="1400" dirty="0"/>
              <a:t> </a:t>
            </a:r>
            <a:r>
              <a:rPr lang="ru-RU" sz="1400" dirty="0" err="1"/>
              <a:t>виклад</a:t>
            </a:r>
            <a:r>
              <a:rPr lang="ru-RU" sz="1400" dirty="0"/>
              <a:t> </a:t>
            </a:r>
            <a:r>
              <a:rPr lang="ru-RU" sz="1400" dirty="0" err="1"/>
              <a:t>двадцяти</a:t>
            </a:r>
            <a:r>
              <a:rPr lang="ru-RU" sz="1400" dirty="0"/>
              <a:t> </a:t>
            </a:r>
            <a:r>
              <a:rPr lang="ru-RU" sz="1400" dirty="0" err="1"/>
              <a:t>основних</a:t>
            </a:r>
            <a:r>
              <a:rPr lang="ru-RU" sz="1400" dirty="0"/>
              <a:t> тем з </a:t>
            </a:r>
            <a:r>
              <a:rPr lang="ru-RU" sz="1400" dirty="0" err="1"/>
              <a:t>даної</a:t>
            </a:r>
            <a:r>
              <a:rPr lang="ru-RU" sz="1400" dirty="0"/>
              <a:t> </a:t>
            </a:r>
            <a:r>
              <a:rPr lang="ru-RU" sz="1400" dirty="0" err="1"/>
              <a:t>навчальної</a:t>
            </a:r>
            <a:r>
              <a:rPr lang="ru-RU" sz="1400" dirty="0"/>
              <a:t> </a:t>
            </a:r>
            <a:r>
              <a:rPr lang="ru-RU" sz="1400" dirty="0" err="1"/>
              <a:t>дисципліни</a:t>
            </a:r>
            <a:r>
              <a:rPr lang="ru-RU" sz="1400" dirty="0"/>
              <a:t>, </a:t>
            </a:r>
            <a:r>
              <a:rPr lang="ru-RU" sz="1400" dirty="0" err="1"/>
              <a:t>відповідно</a:t>
            </a:r>
            <a:r>
              <a:rPr lang="ru-RU" sz="1400" dirty="0"/>
              <a:t> до </a:t>
            </a:r>
            <a:r>
              <a:rPr lang="ru-RU" sz="1400" dirty="0" err="1"/>
              <a:t>робочої</a:t>
            </a:r>
            <a:r>
              <a:rPr lang="ru-RU" sz="1400" dirty="0"/>
              <a:t> </a:t>
            </a:r>
            <a:r>
              <a:rPr lang="ru-RU" sz="1400" dirty="0" err="1"/>
              <a:t>навчальної</a:t>
            </a:r>
            <a:r>
              <a:rPr lang="ru-RU" sz="1400" dirty="0"/>
              <a:t> </a:t>
            </a:r>
            <a:r>
              <a:rPr lang="ru-RU" sz="1400" dirty="0" err="1"/>
              <a:t>програми</a:t>
            </a:r>
            <a:r>
              <a:rPr lang="ru-RU" sz="1400" dirty="0"/>
              <a:t>. </a:t>
            </a:r>
          </a:p>
          <a:p>
            <a:pPr indent="457200" algn="just"/>
            <a:r>
              <a:rPr lang="ru-RU" sz="1400" dirty="0" err="1"/>
              <a:t>Видання</a:t>
            </a:r>
            <a:r>
              <a:rPr lang="ru-RU" sz="1400" dirty="0"/>
              <a:t> </a:t>
            </a:r>
            <a:r>
              <a:rPr lang="ru-RU" sz="1400" dirty="0" err="1"/>
              <a:t>розраховано</a:t>
            </a:r>
            <a:r>
              <a:rPr lang="ru-RU" sz="1400" dirty="0"/>
              <a:t> на </a:t>
            </a:r>
            <a:r>
              <a:rPr lang="ru-RU" sz="1400" dirty="0" err="1"/>
              <a:t>здобувачів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юридичного</a:t>
            </a:r>
            <a:r>
              <a:rPr lang="ru-RU" sz="1400" dirty="0"/>
              <a:t> </a:t>
            </a:r>
            <a:r>
              <a:rPr lang="ru-RU" sz="1400" dirty="0" err="1"/>
              <a:t>профілю</a:t>
            </a:r>
            <a:r>
              <a:rPr lang="ru-RU" sz="1400" dirty="0"/>
              <a:t> та </a:t>
            </a:r>
            <a:r>
              <a:rPr lang="ru-RU" sz="1400" dirty="0" err="1"/>
              <a:t>спеціальності</a:t>
            </a:r>
            <a:r>
              <a:rPr lang="ru-RU" sz="1400" dirty="0"/>
              <a:t> </a:t>
            </a:r>
            <a:r>
              <a:rPr lang="ru-RU" sz="1400" dirty="0" err="1"/>
              <a:t>правоохоронної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, </a:t>
            </a:r>
            <a:r>
              <a:rPr lang="ru-RU" sz="1400" dirty="0" err="1" smtClean="0"/>
              <a:t>ад’юнктів</a:t>
            </a:r>
            <a:r>
              <a:rPr lang="ru-RU" sz="1400" dirty="0" smtClean="0"/>
              <a:t> </a:t>
            </a:r>
            <a:r>
              <a:rPr lang="ru-RU" sz="1400" dirty="0"/>
              <a:t>(</a:t>
            </a:r>
            <a:r>
              <a:rPr lang="ru-RU" sz="1400" dirty="0" err="1"/>
              <a:t>аспірантів</a:t>
            </a:r>
            <a:r>
              <a:rPr lang="ru-RU" sz="1400" dirty="0"/>
              <a:t>), </a:t>
            </a:r>
            <a:r>
              <a:rPr lang="ru-RU" sz="1400" dirty="0" err="1"/>
              <a:t>викладачів</a:t>
            </a:r>
            <a:r>
              <a:rPr lang="ru-RU" sz="1400" dirty="0"/>
              <a:t> </a:t>
            </a:r>
            <a:r>
              <a:rPr lang="ru-RU" sz="1400" dirty="0" smtClean="0"/>
              <a:t>та </a:t>
            </a:r>
            <a:r>
              <a:rPr lang="ru-RU" sz="1400" dirty="0" err="1"/>
              <a:t>науковців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5632975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471" y="1252151"/>
            <a:ext cx="3857596" cy="1579032"/>
          </a:xfrm>
        </p:spPr>
        <p:txBody>
          <a:bodyPr>
            <a:noAutofit/>
          </a:bodyPr>
          <a:lstStyle/>
          <a:p>
            <a:r>
              <a:rPr lang="ru-RU" sz="1800" b="1" dirty="0" err="1"/>
              <a:t>Соціально-гуманітарні</a:t>
            </a:r>
            <a:r>
              <a:rPr lang="ru-RU" sz="1800" b="1" dirty="0"/>
              <a:t> </a:t>
            </a:r>
            <a:r>
              <a:rPr lang="ru-RU" sz="1800" b="1" dirty="0" err="1"/>
              <a:t>дисципліни</a:t>
            </a:r>
            <a:r>
              <a:rPr lang="ru-RU" sz="1800" b="1" dirty="0"/>
              <a:t> як </a:t>
            </a:r>
            <a:r>
              <a:rPr lang="ru-RU" sz="1800" b="1" dirty="0" err="1"/>
              <a:t>теоретичний</a:t>
            </a:r>
            <a:r>
              <a:rPr lang="ru-RU" sz="1800" b="1" dirty="0"/>
              <a:t> </a:t>
            </a:r>
            <a:r>
              <a:rPr lang="ru-RU" sz="1800" b="1" dirty="0" err="1"/>
              <a:t>конститутивний</a:t>
            </a:r>
            <a:r>
              <a:rPr lang="ru-RU" sz="1800" b="1" dirty="0"/>
              <a:t> </a:t>
            </a:r>
            <a:r>
              <a:rPr lang="ru-RU" sz="1800" b="1" dirty="0" err="1"/>
              <a:t>складник</a:t>
            </a:r>
            <a:r>
              <a:rPr lang="ru-RU" sz="1800" b="1" dirty="0"/>
              <a:t> у </a:t>
            </a:r>
            <a:r>
              <a:rPr lang="ru-RU" sz="1800" b="1" dirty="0" err="1"/>
              <a:t>процесі</a:t>
            </a:r>
            <a:r>
              <a:rPr lang="ru-RU" sz="1800" b="1" dirty="0"/>
              <a:t> </a:t>
            </a:r>
            <a:r>
              <a:rPr lang="ru-RU" sz="1800" b="1" dirty="0" err="1"/>
              <a:t>підготовки</a:t>
            </a:r>
            <a:r>
              <a:rPr lang="ru-RU" sz="1800" b="1" dirty="0"/>
              <a:t> </a:t>
            </a:r>
            <a:r>
              <a:rPr lang="ru-RU" sz="1800" b="1" dirty="0" err="1"/>
              <a:t>сучасного</a:t>
            </a:r>
            <a:r>
              <a:rPr lang="ru-RU" sz="1800" b="1" dirty="0"/>
              <a:t> </a:t>
            </a:r>
            <a:r>
              <a:rPr lang="ru-RU" sz="1800" b="1" dirty="0" err="1"/>
              <a:t>фахівця</a:t>
            </a:r>
            <a:r>
              <a:rPr lang="ru-RU" sz="1800" b="1" dirty="0"/>
              <a:t> : </a:t>
            </a:r>
            <a:r>
              <a:rPr lang="ru-RU" sz="1800" b="1" dirty="0" smtClean="0"/>
              <a:t>кол. </a:t>
            </a:r>
            <a:r>
              <a:rPr lang="ru-RU" sz="1800" b="1" dirty="0" err="1" smtClean="0"/>
              <a:t>моногр</a:t>
            </a:r>
            <a:r>
              <a:rPr lang="ru-RU" sz="1800" b="1" dirty="0" smtClean="0"/>
              <a:t>. </a:t>
            </a:r>
            <a:r>
              <a:rPr lang="ru-RU" sz="1800" b="1" dirty="0"/>
              <a:t>/ О. В.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Халапсіс</a:t>
            </a:r>
            <a:r>
              <a:rPr lang="ru-RU" sz="1800" b="1" dirty="0" smtClean="0"/>
              <a:t>  </a:t>
            </a:r>
            <a:r>
              <a:rPr lang="ru-RU" sz="1800" b="1" dirty="0"/>
              <a:t>[та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ін</a:t>
            </a:r>
            <a:r>
              <a:rPr lang="ru-RU" sz="1800" b="1" dirty="0" smtClean="0"/>
              <a:t>.];  ред</a:t>
            </a:r>
            <a:r>
              <a:rPr lang="ru-RU" sz="1800" b="1" dirty="0"/>
              <a:t>. </a:t>
            </a:r>
            <a:r>
              <a:rPr lang="ru-RU" sz="1800" b="1" dirty="0" smtClean="0"/>
              <a:t>О</a:t>
            </a:r>
            <a:r>
              <a:rPr lang="ru-RU" sz="1800" b="1" dirty="0"/>
              <a:t>. В. </a:t>
            </a:r>
            <a:r>
              <a:rPr lang="ru-RU" sz="1800" b="1" dirty="0" err="1" smtClean="0"/>
              <a:t>Халапсіс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 smtClean="0"/>
              <a:t>Інновація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- 144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489" r="94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1471" y="3156011"/>
            <a:ext cx="3857596" cy="2669058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/>
              <a:t>У </a:t>
            </a:r>
            <a:r>
              <a:rPr lang="ru-RU" dirty="0" err="1"/>
              <a:t>колективній</a:t>
            </a:r>
            <a:r>
              <a:rPr lang="ru-RU" dirty="0"/>
              <a:t> </a:t>
            </a:r>
            <a:r>
              <a:rPr lang="ru-RU" dirty="0" err="1"/>
              <a:t>монографії</a:t>
            </a:r>
            <a:r>
              <a:rPr lang="ru-RU" dirty="0"/>
              <a:t> </a:t>
            </a:r>
            <a:r>
              <a:rPr lang="ru-RU" dirty="0" err="1"/>
              <a:t>розглянуто</a:t>
            </a:r>
            <a:r>
              <a:rPr lang="ru-RU" dirty="0"/>
              <a:t> </a:t>
            </a:r>
            <a:r>
              <a:rPr lang="ru-RU" dirty="0" err="1"/>
              <a:t>актуальні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соціально-гуманітарних</a:t>
            </a:r>
            <a:r>
              <a:rPr lang="ru-RU" dirty="0"/>
              <a:t> (</a:t>
            </a:r>
            <a:r>
              <a:rPr lang="ru-RU" dirty="0" err="1"/>
              <a:t>філософських</a:t>
            </a:r>
            <a:r>
              <a:rPr lang="ru-RU" dirty="0"/>
              <a:t>, </a:t>
            </a:r>
            <a:r>
              <a:rPr lang="ru-RU" dirty="0" err="1"/>
              <a:t>історичних</a:t>
            </a:r>
            <a:r>
              <a:rPr lang="ru-RU" dirty="0"/>
              <a:t>, </a:t>
            </a:r>
            <a:r>
              <a:rPr lang="ru-RU" dirty="0" err="1"/>
              <a:t>філологічних</a:t>
            </a:r>
            <a:r>
              <a:rPr lang="ru-RU" dirty="0"/>
              <a:t>) </a:t>
            </a:r>
            <a:r>
              <a:rPr lang="ru-RU" dirty="0" err="1"/>
              <a:t>дисциплін</a:t>
            </a:r>
            <a:r>
              <a:rPr lang="ru-RU" dirty="0"/>
              <a:t> в </a:t>
            </a:r>
            <a:r>
              <a:rPr lang="ru-RU" dirty="0" err="1"/>
              <a:t>контексті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висококваліфікованих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 </a:t>
            </a:r>
            <a:r>
              <a:rPr lang="ru-RU" dirty="0" err="1"/>
              <a:t>юридичних</a:t>
            </a:r>
            <a:r>
              <a:rPr lang="ru-RU" dirty="0"/>
              <a:t> </a:t>
            </a:r>
            <a:r>
              <a:rPr lang="ru-RU" dirty="0" err="1"/>
              <a:t>спеціальностей</a:t>
            </a:r>
            <a:r>
              <a:rPr lang="ru-RU" dirty="0"/>
              <a:t>. </a:t>
            </a:r>
            <a:r>
              <a:rPr lang="ru-RU" dirty="0" err="1"/>
              <a:t>Особливу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приділено</a:t>
            </a:r>
            <a:r>
              <a:rPr lang="ru-RU" dirty="0"/>
              <a:t> </a:t>
            </a:r>
            <a:r>
              <a:rPr lang="ru-RU" dirty="0" err="1"/>
              <a:t>дидактичним</a:t>
            </a:r>
            <a:r>
              <a:rPr lang="ru-RU" dirty="0"/>
              <a:t> та </a:t>
            </a:r>
            <a:r>
              <a:rPr lang="ru-RU" dirty="0" err="1"/>
              <a:t>методологічним</a:t>
            </a:r>
            <a:r>
              <a:rPr lang="ru-RU" dirty="0"/>
              <a:t> </a:t>
            </a:r>
            <a:r>
              <a:rPr lang="ru-RU" dirty="0" err="1"/>
              <a:t>прийомам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викладання</a:t>
            </a:r>
            <a:r>
              <a:rPr lang="ru-RU" dirty="0"/>
              <a:t> для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.</a:t>
            </a:r>
          </a:p>
          <a:p>
            <a:pPr indent="457200" algn="just"/>
            <a:r>
              <a:rPr lang="ru-RU" dirty="0" err="1"/>
              <a:t>Монографія</a:t>
            </a:r>
            <a:r>
              <a:rPr lang="ru-RU" dirty="0"/>
              <a:t> адресована </a:t>
            </a:r>
            <a:r>
              <a:rPr lang="ru-RU" dirty="0" err="1"/>
              <a:t>викладачам</a:t>
            </a:r>
            <a:r>
              <a:rPr lang="ru-RU" dirty="0"/>
              <a:t> </a:t>
            </a:r>
            <a:r>
              <a:rPr lang="ru-RU" dirty="0" err="1"/>
              <a:t>вищих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усім</a:t>
            </a:r>
            <a:r>
              <a:rPr lang="ru-RU" dirty="0"/>
              <a:t>, кого </a:t>
            </a:r>
            <a:r>
              <a:rPr lang="ru-RU" dirty="0" err="1"/>
              <a:t>цікавить</a:t>
            </a:r>
            <a:r>
              <a:rPr lang="ru-RU" dirty="0"/>
              <a:t> </a:t>
            </a:r>
            <a:r>
              <a:rPr lang="ru-RU" dirty="0" err="1"/>
              <a:t>актуальні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 smtClean="0"/>
              <a:t>соціально-гуманітарних</a:t>
            </a:r>
            <a:r>
              <a:rPr lang="ru-RU" dirty="0" smtClean="0"/>
              <a:t> </a:t>
            </a:r>
            <a:r>
              <a:rPr lang="ru-RU" dirty="0" err="1"/>
              <a:t>дисциплін</a:t>
            </a:r>
            <a:r>
              <a:rPr lang="ru-RU" dirty="0"/>
              <a:t> та методики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викладання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13227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184" y="925841"/>
            <a:ext cx="3832883" cy="2222499"/>
          </a:xfrm>
        </p:spPr>
        <p:txBody>
          <a:bodyPr>
            <a:noAutofit/>
          </a:bodyPr>
          <a:lstStyle/>
          <a:p>
            <a:r>
              <a:rPr lang="ru-RU" sz="1800" b="1" dirty="0" err="1"/>
              <a:t>Актуальні</a:t>
            </a:r>
            <a:r>
              <a:rPr lang="ru-RU" sz="1800" b="1" dirty="0"/>
              <a:t> </a:t>
            </a:r>
            <a:r>
              <a:rPr lang="ru-RU" sz="1800" b="1" dirty="0" err="1"/>
              <a:t>дослідження</a:t>
            </a:r>
            <a:r>
              <a:rPr lang="ru-RU" sz="1800" b="1" dirty="0"/>
              <a:t> </a:t>
            </a:r>
            <a:r>
              <a:rPr lang="ru-RU" sz="1800" b="1" dirty="0" err="1"/>
              <a:t>правових</a:t>
            </a:r>
            <a:r>
              <a:rPr lang="ru-RU" sz="1800" b="1" dirty="0"/>
              <a:t> та </a:t>
            </a:r>
            <a:r>
              <a:rPr lang="ru-RU" sz="1800" b="1" dirty="0" err="1"/>
              <a:t>економічних</a:t>
            </a:r>
            <a:r>
              <a:rPr lang="ru-RU" sz="1800" b="1" dirty="0"/>
              <a:t> </a:t>
            </a:r>
            <a:r>
              <a:rPr lang="ru-RU" sz="1800" b="1" dirty="0" err="1"/>
              <a:t>процесів</a:t>
            </a:r>
            <a:r>
              <a:rPr lang="ru-RU" sz="1800" b="1" dirty="0"/>
              <a:t> в </a:t>
            </a:r>
            <a:r>
              <a:rPr lang="ru-RU" sz="1800" b="1" dirty="0" err="1"/>
              <a:t>контексті</a:t>
            </a:r>
            <a:r>
              <a:rPr lang="ru-RU" sz="1800" b="1" dirty="0"/>
              <a:t> </a:t>
            </a:r>
            <a:r>
              <a:rPr lang="ru-RU" sz="1800" b="1" dirty="0" err="1" smtClean="0"/>
              <a:t>євроінтеграції</a:t>
            </a:r>
            <a:r>
              <a:rPr lang="ru-RU" sz="1800" b="1" dirty="0" smtClean="0"/>
              <a:t> </a:t>
            </a:r>
            <a:r>
              <a:rPr lang="ru-RU" sz="1800" b="1" dirty="0"/>
              <a:t>: </a:t>
            </a:r>
            <a:r>
              <a:rPr lang="ru-RU" sz="1800" b="1" dirty="0" err="1"/>
              <a:t>матеріали</a:t>
            </a:r>
            <a:r>
              <a:rPr lang="ru-RU" sz="1800" b="1" dirty="0"/>
              <a:t> </a:t>
            </a:r>
            <a:r>
              <a:rPr lang="ru-RU" sz="1800" b="1" dirty="0" err="1"/>
              <a:t>Всеукр</a:t>
            </a:r>
            <a:r>
              <a:rPr lang="ru-RU" sz="1800" b="1" dirty="0"/>
              <a:t>. наук.-</a:t>
            </a:r>
            <a:r>
              <a:rPr lang="ru-RU" sz="1800" b="1" dirty="0" err="1"/>
              <a:t>практ</a:t>
            </a:r>
            <a:r>
              <a:rPr lang="ru-RU" sz="1800" b="1" dirty="0"/>
              <a:t>. </a:t>
            </a:r>
            <a:r>
              <a:rPr lang="ru-RU" sz="1800" b="1" dirty="0" err="1"/>
              <a:t>конф</a:t>
            </a:r>
            <a:r>
              <a:rPr lang="ru-RU" sz="1800" b="1" dirty="0"/>
              <a:t>. </a:t>
            </a:r>
            <a:r>
              <a:rPr lang="ru-RU" sz="1800" b="1" dirty="0" err="1"/>
              <a:t>здоб</a:t>
            </a:r>
            <a:r>
              <a:rPr lang="ru-RU" sz="1800" b="1" dirty="0"/>
              <a:t>. </a:t>
            </a:r>
            <a:r>
              <a:rPr lang="ru-RU" sz="1800" b="1" dirty="0" err="1"/>
              <a:t>вищ</a:t>
            </a:r>
            <a:r>
              <a:rPr lang="ru-RU" sz="1800" b="1" dirty="0"/>
              <a:t>. </a:t>
            </a:r>
            <a:r>
              <a:rPr lang="ru-RU" sz="1800" b="1" dirty="0" err="1"/>
              <a:t>освіти</a:t>
            </a:r>
            <a:r>
              <a:rPr lang="ru-RU" sz="1800" b="1" dirty="0"/>
              <a:t> (м. </a:t>
            </a:r>
            <a:r>
              <a:rPr lang="ru-RU" sz="1800" b="1" dirty="0" err="1"/>
              <a:t>Дніпро</a:t>
            </a:r>
            <a:r>
              <a:rPr lang="ru-RU" sz="1800" b="1" dirty="0"/>
              <a:t>, 2 </a:t>
            </a:r>
            <a:r>
              <a:rPr lang="ru-RU" sz="1800" b="1" dirty="0" err="1"/>
              <a:t>червня</a:t>
            </a:r>
            <a:r>
              <a:rPr lang="ru-RU" sz="1800" b="1" dirty="0"/>
              <a:t> 2021 р.) / </a:t>
            </a:r>
            <a:r>
              <a:rPr lang="ru-RU" sz="1800" b="1" dirty="0" err="1"/>
              <a:t>Дніпропетровський</a:t>
            </a:r>
            <a:r>
              <a:rPr lang="ru-RU" sz="1800" b="1" dirty="0"/>
              <a:t>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/>
              <a:t>університет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</a:t>
            </a:r>
            <a:r>
              <a:rPr lang="ru-RU" sz="1800" b="1" dirty="0" smtClean="0"/>
              <a:t>справ.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- 244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43" r="69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7331" y="3429001"/>
            <a:ext cx="3931736" cy="2569637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науково</a:t>
            </a:r>
            <a:r>
              <a:rPr lang="ru-RU" dirty="0"/>
              <a:t>-практичного </a:t>
            </a:r>
            <a:r>
              <a:rPr lang="ru-RU" dirty="0" err="1"/>
              <a:t>семінару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взяли участь </a:t>
            </a:r>
            <a:r>
              <a:rPr lang="ru-RU" dirty="0" err="1"/>
              <a:t>науковці</a:t>
            </a:r>
            <a:r>
              <a:rPr lang="ru-RU" dirty="0"/>
              <a:t>, </a:t>
            </a:r>
            <a:r>
              <a:rPr lang="ru-RU" dirty="0" err="1"/>
              <a:t>викладачі</a:t>
            </a:r>
            <a:r>
              <a:rPr lang="ru-RU" dirty="0"/>
              <a:t>, </a:t>
            </a:r>
            <a:r>
              <a:rPr lang="ru-RU" dirty="0" err="1"/>
              <a:t>курсанти</a:t>
            </a:r>
            <a:r>
              <a:rPr lang="ru-RU" dirty="0"/>
              <a:t>, </a:t>
            </a:r>
            <a:r>
              <a:rPr lang="ru-RU" dirty="0" err="1"/>
              <a:t>здобувачі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та </a:t>
            </a:r>
            <a:r>
              <a:rPr lang="ru-RU" dirty="0" err="1"/>
              <a:t>працівники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установ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працівники</a:t>
            </a:r>
            <a:r>
              <a:rPr lang="ru-RU" dirty="0"/>
              <a:t> </a:t>
            </a:r>
            <a:r>
              <a:rPr lang="ru-RU" dirty="0" err="1"/>
              <a:t>правоохоронних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. Тематика </a:t>
            </a:r>
            <a:r>
              <a:rPr lang="ru-RU" dirty="0" err="1"/>
              <a:t>публікацій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теоретичні</a:t>
            </a:r>
            <a:r>
              <a:rPr lang="ru-RU" dirty="0"/>
              <a:t> та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криміналістики</a:t>
            </a:r>
            <a:r>
              <a:rPr lang="ru-RU" dirty="0"/>
              <a:t> та </a:t>
            </a:r>
            <a:r>
              <a:rPr lang="ru-RU" dirty="0" err="1"/>
              <a:t>судової</a:t>
            </a:r>
            <a:r>
              <a:rPr lang="ru-RU" dirty="0"/>
              <a:t> </a:t>
            </a:r>
            <a:r>
              <a:rPr lang="ru-RU" dirty="0" err="1"/>
              <a:t>експертизи</a:t>
            </a:r>
            <a:r>
              <a:rPr lang="ru-RU" dirty="0"/>
              <a:t>.</a:t>
            </a:r>
          </a:p>
          <a:p>
            <a:pPr indent="457200" algn="just"/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семінару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використані</a:t>
            </a:r>
            <a:r>
              <a:rPr lang="ru-RU" dirty="0"/>
              <a:t> у </a:t>
            </a:r>
            <a:r>
              <a:rPr lang="ru-RU" dirty="0" err="1"/>
              <a:t>науково-дослідній</a:t>
            </a:r>
            <a:r>
              <a:rPr lang="ru-RU" dirty="0"/>
              <a:t> </a:t>
            </a:r>
            <a:r>
              <a:rPr lang="ru-RU" dirty="0" err="1"/>
              <a:t>роботі</a:t>
            </a:r>
            <a:r>
              <a:rPr lang="ru-RU" dirty="0"/>
              <a:t> та у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спеціалізованих</a:t>
            </a:r>
            <a:r>
              <a:rPr lang="ru-RU" dirty="0"/>
              <a:t>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err="1"/>
              <a:t>законотворчості</a:t>
            </a:r>
            <a:r>
              <a:rPr lang="ru-RU" dirty="0"/>
              <a:t> та </a:t>
            </a:r>
            <a:r>
              <a:rPr lang="ru-RU" dirty="0" err="1"/>
              <a:t>правоохоронній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71765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49" y="1032933"/>
            <a:ext cx="4080018" cy="2222499"/>
          </a:xfrm>
        </p:spPr>
        <p:txBody>
          <a:bodyPr>
            <a:noAutofit/>
          </a:bodyPr>
          <a:lstStyle/>
          <a:p>
            <a:r>
              <a:rPr lang="ru-RU" sz="1600" b="1" dirty="0" err="1"/>
              <a:t>Забезпечення</a:t>
            </a:r>
            <a:r>
              <a:rPr lang="ru-RU" sz="1600" b="1" dirty="0"/>
              <a:t> </a:t>
            </a:r>
            <a:r>
              <a:rPr lang="ru-RU" sz="1600" b="1" dirty="0" err="1"/>
              <a:t>рівних</a:t>
            </a:r>
            <a:r>
              <a:rPr lang="ru-RU" sz="1600" b="1" dirty="0"/>
              <a:t> прав та </a:t>
            </a:r>
            <a:r>
              <a:rPr lang="ru-RU" sz="1600" b="1" dirty="0" err="1"/>
              <a:t>можливостей</a:t>
            </a:r>
            <a:r>
              <a:rPr lang="ru-RU" sz="1600" b="1" dirty="0"/>
              <a:t> </a:t>
            </a:r>
            <a:r>
              <a:rPr lang="ru-RU" sz="1600" b="1" dirty="0" err="1"/>
              <a:t>жінок</a:t>
            </a:r>
            <a:r>
              <a:rPr lang="ru-RU" sz="1600" b="1" dirty="0"/>
              <a:t> і </a:t>
            </a:r>
            <a:r>
              <a:rPr lang="ru-RU" sz="1600" b="1" dirty="0" err="1"/>
              <a:t>чоловіків</a:t>
            </a:r>
            <a:r>
              <a:rPr lang="ru-RU" sz="1600" b="1" dirty="0"/>
              <a:t> в </a:t>
            </a:r>
            <a:r>
              <a:rPr lang="ru-RU" sz="1600" b="1" dirty="0" err="1"/>
              <a:t>Україні</a:t>
            </a:r>
            <a:r>
              <a:rPr lang="ru-RU" sz="1600" b="1" dirty="0"/>
              <a:t>: </a:t>
            </a:r>
            <a:r>
              <a:rPr lang="ru-RU" sz="1600" b="1" dirty="0" err="1"/>
              <a:t>сучасні</a:t>
            </a:r>
            <a:r>
              <a:rPr lang="ru-RU" sz="1600" b="1" dirty="0"/>
              <a:t> </a:t>
            </a:r>
            <a:r>
              <a:rPr lang="ru-RU" sz="1600" b="1" dirty="0" err="1"/>
              <a:t>досягнення</a:t>
            </a:r>
            <a:r>
              <a:rPr lang="ru-RU" sz="1600" b="1" dirty="0"/>
              <a:t> та </a:t>
            </a:r>
            <a:r>
              <a:rPr lang="ru-RU" sz="1600" b="1" dirty="0" err="1"/>
              <a:t>перспективи</a:t>
            </a:r>
            <a:r>
              <a:rPr lang="ru-RU" sz="1600" b="1" dirty="0"/>
              <a:t> : </a:t>
            </a:r>
            <a:r>
              <a:rPr lang="ru-RU" sz="1600" b="1" dirty="0" err="1"/>
              <a:t>матеріали</a:t>
            </a:r>
            <a:r>
              <a:rPr lang="ru-RU" sz="1600" b="1" dirty="0"/>
              <a:t> </a:t>
            </a:r>
            <a:r>
              <a:rPr lang="ru-RU" sz="1600" b="1" dirty="0" err="1"/>
              <a:t>Міжнар</a:t>
            </a:r>
            <a:r>
              <a:rPr lang="ru-RU" sz="1600" b="1" dirty="0"/>
              <a:t>. наук.- </a:t>
            </a:r>
            <a:r>
              <a:rPr lang="ru-RU" sz="1600" b="1" dirty="0" err="1"/>
              <a:t>практ</a:t>
            </a:r>
            <a:r>
              <a:rPr lang="ru-RU" sz="1600" b="1" dirty="0"/>
              <a:t>. </a:t>
            </a:r>
            <a:r>
              <a:rPr lang="ru-RU" sz="1600" b="1" dirty="0" err="1"/>
              <a:t>конф</a:t>
            </a:r>
            <a:r>
              <a:rPr lang="ru-RU" sz="1600" b="1" dirty="0"/>
              <a:t>. </a:t>
            </a:r>
            <a:r>
              <a:rPr lang="ru-RU" sz="1600" b="1" dirty="0" err="1"/>
              <a:t>присвяч</a:t>
            </a:r>
            <a:r>
              <a:rPr lang="ru-RU" sz="1600" b="1" dirty="0"/>
              <a:t>. 25 </a:t>
            </a:r>
            <a:r>
              <a:rPr lang="ru-RU" sz="1600" b="1" dirty="0" err="1"/>
              <a:t>річн</a:t>
            </a:r>
            <a:r>
              <a:rPr lang="ru-RU" sz="1600" b="1" dirty="0"/>
              <a:t>. </a:t>
            </a:r>
            <a:r>
              <a:rPr lang="ru-RU" sz="1600" b="1" dirty="0" err="1"/>
              <a:t>пройняття</a:t>
            </a:r>
            <a:r>
              <a:rPr lang="ru-RU" sz="1600" b="1" dirty="0"/>
              <a:t> </a:t>
            </a:r>
            <a:r>
              <a:rPr lang="ru-RU" sz="1600" b="1" dirty="0" err="1"/>
              <a:t>Конституції</a:t>
            </a:r>
            <a:r>
              <a:rPr lang="ru-RU" sz="1600" b="1" dirty="0"/>
              <a:t> </a:t>
            </a:r>
            <a:r>
              <a:rPr lang="ru-RU" sz="1600" b="1" dirty="0" err="1"/>
              <a:t>України</a:t>
            </a:r>
            <a:r>
              <a:rPr lang="ru-RU" sz="1600" b="1" dirty="0"/>
              <a:t> та 30-й </a:t>
            </a:r>
            <a:r>
              <a:rPr lang="ru-RU" sz="1600" b="1" dirty="0" err="1"/>
              <a:t>річн</a:t>
            </a:r>
            <a:r>
              <a:rPr lang="ru-RU" sz="1600" b="1" dirty="0"/>
              <a:t>. </a:t>
            </a:r>
            <a:r>
              <a:rPr lang="ru-RU" sz="1600" b="1" dirty="0" err="1"/>
              <a:t>проголош</a:t>
            </a:r>
            <a:r>
              <a:rPr lang="ru-RU" sz="1600" b="1" dirty="0"/>
              <a:t>. </a:t>
            </a:r>
            <a:r>
              <a:rPr lang="ru-RU" sz="1600" b="1" dirty="0" err="1"/>
              <a:t>незалеж</a:t>
            </a:r>
            <a:r>
              <a:rPr lang="ru-RU" sz="1600" b="1" dirty="0"/>
              <a:t>. </a:t>
            </a:r>
            <a:r>
              <a:rPr lang="ru-RU" sz="1600" b="1" dirty="0" err="1"/>
              <a:t>України</a:t>
            </a:r>
            <a:r>
              <a:rPr lang="ru-RU" sz="1600" b="1" dirty="0"/>
              <a:t> (м. </a:t>
            </a:r>
            <a:r>
              <a:rPr lang="ru-RU" sz="1600" b="1" dirty="0" err="1"/>
              <a:t>Дніпро</a:t>
            </a:r>
            <a:r>
              <a:rPr lang="ru-RU" sz="1600" b="1" dirty="0"/>
              <a:t>, 10-11 </a:t>
            </a:r>
            <a:r>
              <a:rPr lang="ru-RU" sz="1600" b="1" dirty="0" err="1"/>
              <a:t>червня</a:t>
            </a:r>
            <a:r>
              <a:rPr lang="ru-RU" sz="1600" b="1" dirty="0"/>
              <a:t> 2021 р.) / </a:t>
            </a:r>
            <a:r>
              <a:rPr lang="ru-RU" sz="1600" b="1" dirty="0" err="1"/>
              <a:t>Дніпропетровський</a:t>
            </a:r>
            <a:r>
              <a:rPr lang="ru-RU" sz="1600" b="1" dirty="0"/>
              <a:t> </a:t>
            </a:r>
            <a:r>
              <a:rPr lang="ru-RU" sz="1600" b="1" dirty="0" err="1"/>
              <a:t>державний</a:t>
            </a:r>
            <a:r>
              <a:rPr lang="ru-RU" sz="1600" b="1" dirty="0"/>
              <a:t> </a:t>
            </a:r>
            <a:r>
              <a:rPr lang="ru-RU" sz="1600" b="1" dirty="0" err="1"/>
              <a:t>університет</a:t>
            </a:r>
            <a:r>
              <a:rPr lang="ru-RU" sz="1600" b="1" dirty="0"/>
              <a:t> </a:t>
            </a:r>
            <a:r>
              <a:rPr lang="ru-RU" sz="1600" b="1" dirty="0" err="1"/>
              <a:t>внутрішніх</a:t>
            </a:r>
            <a:r>
              <a:rPr lang="ru-RU" sz="1600" b="1" dirty="0"/>
              <a:t> </a:t>
            </a:r>
            <a:r>
              <a:rPr lang="ru-RU" sz="1600" b="1" dirty="0" smtClean="0"/>
              <a:t>справ. </a:t>
            </a:r>
            <a:r>
              <a:rPr lang="ru-RU" sz="1600" b="1" dirty="0"/>
              <a:t>- </a:t>
            </a:r>
            <a:r>
              <a:rPr lang="ru-RU" sz="1600" b="1" dirty="0" err="1"/>
              <a:t>Дніпро</a:t>
            </a:r>
            <a:r>
              <a:rPr lang="ru-RU" sz="1600" b="1" dirty="0"/>
              <a:t> : ДДУВС, </a:t>
            </a:r>
            <a:r>
              <a:rPr lang="ru-RU" sz="1600" b="1" dirty="0" smtClean="0"/>
              <a:t>2021. </a:t>
            </a:r>
            <a:r>
              <a:rPr lang="ru-RU" sz="1600" b="1" dirty="0"/>
              <a:t>- 320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55" r="30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0766" y="3414011"/>
            <a:ext cx="4176583" cy="2799379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однойменної</a:t>
            </a:r>
            <a:r>
              <a:rPr lang="ru-RU" dirty="0"/>
              <a:t>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 smtClean="0"/>
              <a:t>науково-практичної</a:t>
            </a:r>
            <a:r>
              <a:rPr lang="ru-RU" dirty="0" smtClean="0"/>
              <a:t> </a:t>
            </a:r>
            <a:r>
              <a:rPr lang="ru-RU" dirty="0" err="1"/>
              <a:t>конференції</a:t>
            </a:r>
            <a:r>
              <a:rPr lang="ru-RU" dirty="0"/>
              <a:t>, участь у </a:t>
            </a:r>
            <a:r>
              <a:rPr lang="ru-RU" dirty="0" err="1"/>
              <a:t>якій</a:t>
            </a:r>
            <a:r>
              <a:rPr lang="ru-RU" dirty="0"/>
              <a:t> взяли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 smtClean="0"/>
              <a:t>організацій</a:t>
            </a:r>
            <a:r>
              <a:rPr lang="ru-RU" dirty="0"/>
              <a:t>, </a:t>
            </a:r>
            <a:r>
              <a:rPr lang="ru-RU" dirty="0" err="1"/>
              <a:t>вчені</a:t>
            </a:r>
            <a:r>
              <a:rPr lang="ru-RU" dirty="0"/>
              <a:t>, </a:t>
            </a:r>
            <a:r>
              <a:rPr lang="ru-RU" dirty="0" err="1"/>
              <a:t>працівники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публічної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, </a:t>
            </a:r>
            <a:r>
              <a:rPr lang="ru-RU" dirty="0" err="1"/>
              <a:t>громадських</a:t>
            </a:r>
            <a:r>
              <a:rPr lang="ru-RU" dirty="0"/>
              <a:t> </a:t>
            </a:r>
            <a:r>
              <a:rPr lang="ru-RU" dirty="0" err="1" smtClean="0"/>
              <a:t>організацій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докторанти</a:t>
            </a:r>
            <a:r>
              <a:rPr lang="ru-RU" dirty="0"/>
              <a:t>, </a:t>
            </a:r>
            <a:r>
              <a:rPr lang="ru-RU" dirty="0" err="1"/>
              <a:t>аспіранти</a:t>
            </a:r>
            <a:r>
              <a:rPr lang="ru-RU" dirty="0"/>
              <a:t> та </a:t>
            </a:r>
            <a:r>
              <a:rPr lang="ru-RU" dirty="0" err="1"/>
              <a:t>здобувані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.</a:t>
            </a:r>
          </a:p>
          <a:p>
            <a:pPr indent="457200" algn="just"/>
            <a:r>
              <a:rPr lang="ru-RU" dirty="0" err="1"/>
              <a:t>Публікації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з’ясування</a:t>
            </a:r>
            <a:r>
              <a:rPr lang="ru-RU" dirty="0"/>
              <a:t> стану та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стратегічних</a:t>
            </a:r>
            <a:r>
              <a:rPr lang="ru-RU" dirty="0"/>
              <a:t> </a:t>
            </a:r>
            <a:r>
              <a:rPr lang="ru-RU" dirty="0" err="1"/>
              <a:t>напрямів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рівних</a:t>
            </a:r>
            <a:r>
              <a:rPr lang="ru-RU" dirty="0"/>
              <a:t> прав та </a:t>
            </a:r>
            <a:r>
              <a:rPr lang="ru-RU" dirty="0" err="1" smtClean="0"/>
              <a:t>можливостей</a:t>
            </a:r>
            <a:r>
              <a:rPr lang="ru-RU" dirty="0" smtClean="0"/>
              <a:t> </a:t>
            </a:r>
            <a:r>
              <a:rPr lang="ru-RU" dirty="0" err="1"/>
              <a:t>жінок</a:t>
            </a:r>
            <a:r>
              <a:rPr lang="ru-RU" dirty="0"/>
              <a:t> і </a:t>
            </a:r>
            <a:r>
              <a:rPr lang="ru-RU" dirty="0" err="1"/>
              <a:t>чоловіків</a:t>
            </a:r>
            <a:r>
              <a:rPr lang="ru-RU" dirty="0"/>
              <a:t> у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, </a:t>
            </a:r>
            <a:r>
              <a:rPr lang="ru-RU" dirty="0" err="1"/>
              <a:t>удосконалення</a:t>
            </a:r>
            <a:r>
              <a:rPr lang="ru-RU" dirty="0"/>
              <a:t> </a:t>
            </a:r>
            <a:r>
              <a:rPr lang="ru-RU" dirty="0" err="1" smtClean="0"/>
              <a:t>законодавства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правозастосовної</a:t>
            </a:r>
            <a:r>
              <a:rPr lang="ru-RU" dirty="0"/>
              <a:t> практики.</a:t>
            </a:r>
          </a:p>
          <a:p>
            <a:pPr indent="457200" algn="just"/>
            <a:r>
              <a:rPr lang="ru-RU" dirty="0"/>
              <a:t>Для широкого кола </a:t>
            </a:r>
            <a:r>
              <a:rPr lang="ru-RU" dirty="0" err="1"/>
              <a:t>фахівців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цікавляться</a:t>
            </a:r>
            <a:r>
              <a:rPr lang="ru-RU" dirty="0"/>
              <a:t> проблематикою </a:t>
            </a:r>
            <a:r>
              <a:rPr lang="ru-RU" dirty="0" err="1"/>
              <a:t>г</a:t>
            </a:r>
            <a:r>
              <a:rPr lang="ru-RU" dirty="0" err="1" smtClean="0"/>
              <a:t>ендерної</a:t>
            </a:r>
            <a:r>
              <a:rPr lang="ru-RU" dirty="0" smtClean="0"/>
              <a:t> </a:t>
            </a:r>
            <a:r>
              <a:rPr lang="ru-RU" dirty="0" err="1"/>
              <a:t>рівності</a:t>
            </a:r>
            <a:r>
              <a:rPr lang="ru-RU" dirty="0"/>
              <a:t> та правами </a:t>
            </a:r>
            <a:r>
              <a:rPr lang="ru-RU" dirty="0" err="1"/>
              <a:t>людини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9957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610" y="884651"/>
            <a:ext cx="3783455" cy="2222499"/>
          </a:xfrm>
        </p:spPr>
        <p:txBody>
          <a:bodyPr>
            <a:noAutofit/>
          </a:bodyPr>
          <a:lstStyle/>
          <a:p>
            <a:r>
              <a:rPr lang="ru-RU" sz="1800" b="1" dirty="0"/>
              <a:t>Молодь і </a:t>
            </a:r>
            <a:r>
              <a:rPr lang="ru-RU" sz="1800" b="1" dirty="0" err="1"/>
              <a:t>світова</a:t>
            </a:r>
            <a:r>
              <a:rPr lang="ru-RU" sz="1800" b="1" dirty="0"/>
              <a:t> </a:t>
            </a:r>
            <a:r>
              <a:rPr lang="ru-RU" sz="1800" b="1" dirty="0" err="1"/>
              <a:t>співпраця</a:t>
            </a:r>
            <a:r>
              <a:rPr lang="ru-RU" sz="1800" b="1" dirty="0"/>
              <a:t> : </a:t>
            </a:r>
            <a:r>
              <a:rPr lang="ru-RU" sz="1800" b="1" dirty="0" err="1"/>
              <a:t>матеріали</a:t>
            </a:r>
            <a:r>
              <a:rPr lang="ru-RU" sz="1800" b="1" dirty="0"/>
              <a:t> ІІІ </a:t>
            </a:r>
            <a:r>
              <a:rPr lang="ru-RU" sz="1800" b="1" dirty="0" err="1"/>
              <a:t>Всеукр</a:t>
            </a:r>
            <a:r>
              <a:rPr lang="ru-RU" sz="1800" b="1" dirty="0"/>
              <a:t>. </a:t>
            </a:r>
            <a:r>
              <a:rPr lang="ru-RU" sz="1800" b="1" dirty="0" err="1"/>
              <a:t>англомов</a:t>
            </a:r>
            <a:r>
              <a:rPr lang="ru-RU" sz="1800" b="1" dirty="0"/>
              <a:t>. наук.-</a:t>
            </a:r>
            <a:r>
              <a:rPr lang="ru-RU" sz="1800" b="1" dirty="0" err="1"/>
              <a:t>практ</a:t>
            </a:r>
            <a:r>
              <a:rPr lang="ru-RU" sz="1800" b="1" dirty="0"/>
              <a:t>. </a:t>
            </a:r>
            <a:r>
              <a:rPr lang="ru-RU" sz="1800" b="1" dirty="0" err="1" smtClean="0"/>
              <a:t>конф</a:t>
            </a:r>
            <a:r>
              <a:rPr lang="ru-RU" sz="1800" b="1" dirty="0" smtClean="0"/>
              <a:t>. </a:t>
            </a:r>
            <a:r>
              <a:rPr lang="ru-RU" sz="1800" b="1" dirty="0" err="1" smtClean="0"/>
              <a:t>здобувачів</a:t>
            </a:r>
            <a:r>
              <a:rPr lang="ru-RU" sz="1800" b="1" dirty="0" smtClean="0"/>
              <a:t> </a:t>
            </a:r>
            <a:r>
              <a:rPr lang="ru-RU" sz="1800" b="1" dirty="0" err="1"/>
              <a:t>вищ</a:t>
            </a:r>
            <a:r>
              <a:rPr lang="ru-RU" sz="1800" b="1" dirty="0"/>
              <a:t>. </a:t>
            </a:r>
            <a:r>
              <a:rPr lang="ru-RU" sz="1800" b="1" dirty="0" err="1"/>
              <a:t>освіти</a:t>
            </a:r>
            <a:r>
              <a:rPr lang="ru-RU" sz="1800" b="1" dirty="0"/>
              <a:t> (м. </a:t>
            </a:r>
            <a:r>
              <a:rPr lang="ru-RU" sz="1800" b="1" dirty="0" err="1" smtClean="0"/>
              <a:t>Дніпро</a:t>
            </a:r>
            <a:r>
              <a:rPr lang="ru-RU" sz="1800" b="1" dirty="0" smtClean="0"/>
              <a:t>, </a:t>
            </a:r>
            <a:r>
              <a:rPr lang="ru-RU" sz="1800" b="1" dirty="0"/>
              <a:t>15 </a:t>
            </a:r>
            <a:r>
              <a:rPr lang="ru-RU" sz="1800" b="1" dirty="0" err="1"/>
              <a:t>квітня</a:t>
            </a:r>
            <a:r>
              <a:rPr lang="ru-RU" sz="1800" b="1" dirty="0"/>
              <a:t> 2021 р.) / </a:t>
            </a:r>
            <a:r>
              <a:rPr lang="ru-RU" sz="1800" b="1" dirty="0" err="1" smtClean="0"/>
              <a:t>Дніпропетровський</a:t>
            </a:r>
            <a:r>
              <a:rPr lang="ru-RU" sz="1800" b="1" dirty="0" smtClean="0"/>
              <a:t>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/>
              <a:t>університет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</a:t>
            </a:r>
            <a:r>
              <a:rPr lang="ru-RU" sz="1800" b="1" dirty="0" smtClean="0"/>
              <a:t>справ.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2021. - 231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27" r="72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5610" y="3650847"/>
            <a:ext cx="3783456" cy="2416319"/>
          </a:xfrm>
        </p:spPr>
        <p:txBody>
          <a:bodyPr>
            <a:normAutofit fontScale="85000" lnSpcReduction="20000"/>
          </a:bodyPr>
          <a:lstStyle/>
          <a:p>
            <a:pPr indent="457200" algn="just"/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en-US" dirty="0"/>
              <a:t>III </a:t>
            </a:r>
            <a:r>
              <a:rPr lang="ru-RU" dirty="0" err="1"/>
              <a:t>Всеукраїнської</a:t>
            </a:r>
            <a:r>
              <a:rPr lang="ru-RU" dirty="0"/>
              <a:t> </a:t>
            </a:r>
            <a:r>
              <a:rPr lang="ru-RU" dirty="0" err="1"/>
              <a:t>англомовної</a:t>
            </a:r>
            <a:r>
              <a:rPr lang="ru-RU" dirty="0"/>
              <a:t> </a:t>
            </a:r>
            <a:r>
              <a:rPr lang="ru-RU" dirty="0" err="1" smtClean="0"/>
              <a:t>науково-практичної</a:t>
            </a:r>
            <a:r>
              <a:rPr lang="ru-RU" dirty="0" smtClean="0"/>
              <a:t> </a:t>
            </a:r>
            <a:r>
              <a:rPr lang="ru-RU" dirty="0" err="1"/>
              <a:t>конференції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взяли участь </a:t>
            </a:r>
            <a:r>
              <a:rPr lang="ru-RU" dirty="0" err="1" smtClean="0"/>
              <a:t>здобувачі</a:t>
            </a:r>
            <a:r>
              <a:rPr lang="ru-RU" dirty="0" smtClean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Тематика </a:t>
            </a:r>
            <a:r>
              <a:rPr lang="ru-RU" dirty="0" err="1"/>
              <a:t>доповідей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широке</a:t>
            </a:r>
            <a:r>
              <a:rPr lang="ru-RU" dirty="0"/>
              <a:t> коло </a:t>
            </a:r>
            <a:r>
              <a:rPr lang="ru-RU" dirty="0" err="1"/>
              <a:t>актуальних</a:t>
            </a:r>
            <a:r>
              <a:rPr lang="ru-RU" dirty="0"/>
              <a:t> проблем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 smtClean="0"/>
              <a:t>молоді</a:t>
            </a:r>
            <a:r>
              <a:rPr lang="ru-RU" dirty="0" smtClean="0"/>
              <a:t>.</a:t>
            </a:r>
            <a:endParaRPr lang="ru-RU" dirty="0"/>
          </a:p>
          <a:p>
            <a:pPr indent="457200" algn="just"/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науково-практичної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використані</a:t>
            </a:r>
            <a:r>
              <a:rPr lang="ru-RU" dirty="0"/>
              <a:t> для </a:t>
            </a:r>
            <a:r>
              <a:rPr lang="ru-RU" dirty="0" err="1"/>
              <a:t>розроблення</a:t>
            </a:r>
            <a:r>
              <a:rPr lang="ru-RU" dirty="0"/>
              <a:t> </a:t>
            </a:r>
            <a:r>
              <a:rPr lang="ru-RU" dirty="0" err="1"/>
              <a:t>підручників</a:t>
            </a:r>
            <a:r>
              <a:rPr lang="ru-RU" dirty="0"/>
              <a:t> та </a:t>
            </a:r>
            <a:r>
              <a:rPr lang="ru-RU" dirty="0" err="1"/>
              <a:t>посібників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б </a:t>
            </a:r>
            <a:r>
              <a:rPr lang="ru-RU" dirty="0" err="1"/>
              <a:t>передбачали</a:t>
            </a:r>
            <a:r>
              <a:rPr lang="ru-RU" dirty="0"/>
              <a:t> </a:t>
            </a:r>
            <a:r>
              <a:rPr lang="ru-RU" dirty="0" err="1"/>
              <a:t>достатню</a:t>
            </a:r>
            <a:r>
              <a:rPr lang="ru-RU" dirty="0"/>
              <a:t> </a:t>
            </a:r>
            <a:r>
              <a:rPr lang="ru-RU" dirty="0" err="1"/>
              <a:t>мовну</a:t>
            </a:r>
            <a:r>
              <a:rPr lang="ru-RU" dirty="0"/>
              <a:t> </a:t>
            </a:r>
            <a:r>
              <a:rPr lang="ru-RU" dirty="0" err="1"/>
              <a:t>підготовку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</a:t>
            </a:r>
            <a:r>
              <a:rPr lang="ru-RU" dirty="0" err="1"/>
              <a:t>слухачів</a:t>
            </a:r>
            <a:r>
              <a:rPr lang="ru-RU" dirty="0"/>
              <a:t> </a:t>
            </a:r>
            <a:r>
              <a:rPr lang="ru-RU" dirty="0" err="1"/>
              <a:t>магістратури</a:t>
            </a:r>
            <a:r>
              <a:rPr lang="ru-RU" dirty="0"/>
              <a:t> та </a:t>
            </a:r>
            <a:r>
              <a:rPr lang="ru-RU" dirty="0" err="1"/>
              <a:t>ад’юнктури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86052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330" y="859938"/>
            <a:ext cx="3931737" cy="2102135"/>
          </a:xfrm>
        </p:spPr>
        <p:txBody>
          <a:bodyPr>
            <a:noAutofit/>
          </a:bodyPr>
          <a:lstStyle/>
          <a:p>
            <a:r>
              <a:rPr lang="ru-RU" sz="1600" b="1" dirty="0" err="1"/>
              <a:t>Актуальні</a:t>
            </a:r>
            <a:r>
              <a:rPr lang="ru-RU" sz="1600" b="1" dirty="0"/>
              <a:t> </a:t>
            </a:r>
            <a:r>
              <a:rPr lang="ru-RU" sz="1600" b="1" dirty="0" err="1"/>
              <a:t>дослідження</a:t>
            </a:r>
            <a:r>
              <a:rPr lang="ru-RU" sz="1600" b="1" dirty="0"/>
              <a:t> </a:t>
            </a:r>
            <a:r>
              <a:rPr lang="ru-RU" sz="1600" b="1" dirty="0" err="1"/>
              <a:t>правових</a:t>
            </a:r>
            <a:r>
              <a:rPr lang="ru-RU" sz="1600" b="1" dirty="0"/>
              <a:t> та </a:t>
            </a:r>
            <a:r>
              <a:rPr lang="ru-RU" sz="1600" b="1" dirty="0" err="1"/>
              <a:t>економічних</a:t>
            </a:r>
            <a:r>
              <a:rPr lang="ru-RU" sz="1600" b="1" dirty="0"/>
              <a:t> </a:t>
            </a:r>
            <a:r>
              <a:rPr lang="ru-RU" sz="1600" b="1" dirty="0" err="1"/>
              <a:t>процесів</a:t>
            </a:r>
            <a:r>
              <a:rPr lang="ru-RU" sz="1600" b="1" dirty="0"/>
              <a:t> в </a:t>
            </a:r>
            <a:r>
              <a:rPr lang="ru-RU" sz="1600" b="1" dirty="0" err="1"/>
              <a:t>контексті</a:t>
            </a:r>
            <a:r>
              <a:rPr lang="ru-RU" sz="1600" b="1" dirty="0"/>
              <a:t> </a:t>
            </a:r>
            <a:r>
              <a:rPr lang="ru-RU" sz="1600" b="1" dirty="0" err="1" smtClean="0"/>
              <a:t>євроінтеграції</a:t>
            </a:r>
            <a:r>
              <a:rPr lang="ru-RU" sz="1600" b="1" dirty="0" smtClean="0"/>
              <a:t> </a:t>
            </a:r>
            <a:r>
              <a:rPr lang="ru-RU" sz="1600" b="1" dirty="0"/>
              <a:t>: </a:t>
            </a:r>
            <a:r>
              <a:rPr lang="ru-RU" sz="1600" b="1" dirty="0" err="1"/>
              <a:t>матеріали</a:t>
            </a:r>
            <a:r>
              <a:rPr lang="ru-RU" sz="1600" b="1" dirty="0"/>
              <a:t> </a:t>
            </a:r>
            <a:r>
              <a:rPr lang="ru-RU" sz="1600" b="1" dirty="0" err="1"/>
              <a:t>Всеукр</a:t>
            </a:r>
            <a:r>
              <a:rPr lang="ru-RU" sz="1600" b="1" dirty="0"/>
              <a:t>. наук.-</a:t>
            </a:r>
            <a:r>
              <a:rPr lang="ru-RU" sz="1600" b="1" dirty="0" err="1"/>
              <a:t>практ</a:t>
            </a:r>
            <a:r>
              <a:rPr lang="ru-RU" sz="1600" b="1" dirty="0"/>
              <a:t>. </a:t>
            </a:r>
            <a:r>
              <a:rPr lang="ru-RU" sz="1600" b="1" dirty="0" err="1"/>
              <a:t>конф</a:t>
            </a:r>
            <a:r>
              <a:rPr lang="ru-RU" sz="1600" b="1" dirty="0"/>
              <a:t>. </a:t>
            </a:r>
            <a:r>
              <a:rPr lang="ru-RU" sz="1600" b="1" dirty="0" err="1"/>
              <a:t>здоб</a:t>
            </a:r>
            <a:r>
              <a:rPr lang="ru-RU" sz="1600" b="1" dirty="0"/>
              <a:t>. </a:t>
            </a:r>
            <a:r>
              <a:rPr lang="ru-RU" sz="1600" b="1" dirty="0" err="1"/>
              <a:t>вищ</a:t>
            </a:r>
            <a:r>
              <a:rPr lang="ru-RU" sz="1600" b="1" dirty="0"/>
              <a:t>. </a:t>
            </a:r>
            <a:r>
              <a:rPr lang="ru-RU" sz="1600" b="1" dirty="0" err="1"/>
              <a:t>освіти</a:t>
            </a:r>
            <a:r>
              <a:rPr lang="ru-RU" sz="1600" b="1" dirty="0"/>
              <a:t> (м. </a:t>
            </a:r>
            <a:r>
              <a:rPr lang="ru-RU" sz="1600" b="1" dirty="0" err="1"/>
              <a:t>Дніпро</a:t>
            </a:r>
            <a:r>
              <a:rPr lang="ru-RU" sz="1600" b="1" dirty="0"/>
              <a:t>, 2 </a:t>
            </a:r>
            <a:r>
              <a:rPr lang="ru-RU" sz="1600" b="1" dirty="0" err="1"/>
              <a:t>червня</a:t>
            </a:r>
            <a:r>
              <a:rPr lang="ru-RU" sz="1600" b="1" dirty="0"/>
              <a:t> 2021 р.) / </a:t>
            </a:r>
            <a:r>
              <a:rPr lang="ru-RU" sz="1600" b="1" dirty="0" err="1"/>
              <a:t>Дніпропетровський</a:t>
            </a:r>
            <a:r>
              <a:rPr lang="ru-RU" sz="1600" b="1" dirty="0"/>
              <a:t> </a:t>
            </a:r>
            <a:r>
              <a:rPr lang="ru-RU" sz="1600" b="1" dirty="0" err="1"/>
              <a:t>державний</a:t>
            </a:r>
            <a:r>
              <a:rPr lang="ru-RU" sz="1600" b="1" dirty="0"/>
              <a:t> </a:t>
            </a:r>
            <a:r>
              <a:rPr lang="ru-RU" sz="1600" b="1" dirty="0" err="1"/>
              <a:t>університет</a:t>
            </a:r>
            <a:r>
              <a:rPr lang="ru-RU" sz="1600" b="1" dirty="0"/>
              <a:t> </a:t>
            </a:r>
            <a:r>
              <a:rPr lang="ru-RU" sz="1600" b="1" dirty="0" err="1"/>
              <a:t>внутрішніх</a:t>
            </a:r>
            <a:r>
              <a:rPr lang="ru-RU" sz="1600" b="1" dirty="0"/>
              <a:t> </a:t>
            </a:r>
            <a:r>
              <a:rPr lang="ru-RU" sz="1600" b="1" dirty="0" smtClean="0"/>
              <a:t>справ. </a:t>
            </a:r>
            <a:r>
              <a:rPr lang="ru-RU" sz="1600" b="1" dirty="0"/>
              <a:t>- </a:t>
            </a:r>
            <a:r>
              <a:rPr lang="ru-RU" sz="1600" b="1" dirty="0" err="1"/>
              <a:t>Дніпро</a:t>
            </a:r>
            <a:r>
              <a:rPr lang="ru-RU" sz="1600" b="1" dirty="0"/>
              <a:t> : ДДУВС, </a:t>
            </a:r>
            <a:r>
              <a:rPr lang="ru-RU" sz="1600" b="1" dirty="0" smtClean="0"/>
              <a:t>2021. </a:t>
            </a:r>
            <a:r>
              <a:rPr lang="ru-RU" sz="1600" b="1" dirty="0"/>
              <a:t>- 244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38" r="52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832" y="3337810"/>
            <a:ext cx="4018235" cy="2569638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 err="1"/>
              <a:t>Збірник</a:t>
            </a:r>
            <a:r>
              <a:rPr lang="ru-RU" sz="1300" dirty="0"/>
              <a:t> </a:t>
            </a:r>
            <a:r>
              <a:rPr lang="ru-RU" sz="1300" dirty="0" err="1"/>
              <a:t>містить</a:t>
            </a:r>
            <a:r>
              <a:rPr lang="ru-RU" sz="1300" dirty="0"/>
              <a:t> </a:t>
            </a:r>
            <a:r>
              <a:rPr lang="ru-RU" sz="1300" dirty="0" err="1"/>
              <a:t>матеріали</a:t>
            </a:r>
            <a:r>
              <a:rPr lang="ru-RU" sz="1300" dirty="0"/>
              <a:t> </a:t>
            </a:r>
            <a:r>
              <a:rPr lang="ru-RU" sz="1300" dirty="0" err="1"/>
              <a:t>Всеукраїнської</a:t>
            </a:r>
            <a:r>
              <a:rPr lang="ru-RU" sz="1300" dirty="0"/>
              <a:t> </a:t>
            </a:r>
            <a:r>
              <a:rPr lang="ru-RU" sz="1300" dirty="0" err="1" smtClean="0"/>
              <a:t>науково-практичної</a:t>
            </a:r>
            <a:r>
              <a:rPr lang="ru-RU" sz="1300" dirty="0" smtClean="0"/>
              <a:t> </a:t>
            </a:r>
            <a:r>
              <a:rPr lang="ru-RU" sz="1300" dirty="0" err="1" smtClean="0"/>
              <a:t>конференції</a:t>
            </a:r>
            <a:r>
              <a:rPr lang="ru-RU" sz="1300" dirty="0" smtClean="0"/>
              <a:t> </a:t>
            </a:r>
            <a:r>
              <a:rPr lang="ru-RU" sz="1300" dirty="0"/>
              <a:t>«</a:t>
            </a:r>
            <a:r>
              <a:rPr lang="ru-RU" sz="1300" dirty="0" err="1"/>
              <a:t>Актуальні</a:t>
            </a:r>
            <a:r>
              <a:rPr lang="ru-RU" sz="1300" dirty="0"/>
              <a:t> </a:t>
            </a:r>
            <a:r>
              <a:rPr lang="ru-RU" sz="1300" dirty="0" err="1"/>
              <a:t>дослідження</a:t>
            </a:r>
            <a:r>
              <a:rPr lang="ru-RU" sz="1300" dirty="0"/>
              <a:t> </a:t>
            </a:r>
            <a:r>
              <a:rPr lang="ru-RU" sz="1300" dirty="0" err="1"/>
              <a:t>правових</a:t>
            </a:r>
            <a:r>
              <a:rPr lang="ru-RU" sz="1300" dirty="0"/>
              <a:t> та </a:t>
            </a:r>
            <a:r>
              <a:rPr lang="ru-RU" sz="1300" dirty="0" err="1"/>
              <a:t>економічних</a:t>
            </a:r>
            <a:r>
              <a:rPr lang="ru-RU" sz="1300" dirty="0"/>
              <a:t> </a:t>
            </a:r>
            <a:r>
              <a:rPr lang="ru-RU" sz="1300" dirty="0" err="1"/>
              <a:t>процесів</a:t>
            </a:r>
            <a:r>
              <a:rPr lang="ru-RU" sz="1300" dirty="0"/>
              <a:t> у </a:t>
            </a:r>
            <a:r>
              <a:rPr lang="ru-RU" sz="1300" dirty="0" err="1"/>
              <a:t>контексті</a:t>
            </a:r>
            <a:r>
              <a:rPr lang="ru-RU" sz="1300" dirty="0"/>
              <a:t> </a:t>
            </a:r>
            <a:r>
              <a:rPr lang="ru-RU" sz="1300" dirty="0" err="1" smtClean="0"/>
              <a:t>євроінтеграції</a:t>
            </a:r>
            <a:r>
              <a:rPr lang="ru-RU" sz="1300" dirty="0"/>
              <a:t>», в </a:t>
            </a:r>
            <a:r>
              <a:rPr lang="ru-RU" sz="1300" dirty="0" err="1"/>
              <a:t>якій</a:t>
            </a:r>
            <a:r>
              <a:rPr lang="ru-RU" sz="1300" dirty="0"/>
              <a:t> взяли участь </a:t>
            </a:r>
            <a:r>
              <a:rPr lang="ru-RU" sz="1300" dirty="0" err="1"/>
              <a:t>ад’юнкти</a:t>
            </a:r>
            <a:r>
              <a:rPr lang="ru-RU" sz="1300" dirty="0"/>
              <a:t> (</a:t>
            </a:r>
            <a:r>
              <a:rPr lang="ru-RU" sz="1300" dirty="0" err="1"/>
              <a:t>аспіранти</a:t>
            </a:r>
            <a:r>
              <a:rPr lang="ru-RU" sz="1300" dirty="0"/>
              <a:t>, </a:t>
            </a:r>
            <a:r>
              <a:rPr lang="ru-RU" sz="1300" dirty="0" err="1"/>
              <a:t>здобувані</a:t>
            </a:r>
            <a:r>
              <a:rPr lang="ru-RU" sz="1300" dirty="0"/>
              <a:t>), </a:t>
            </a:r>
            <a:r>
              <a:rPr lang="ru-RU" sz="1300" dirty="0" err="1"/>
              <a:t>слухачі</a:t>
            </a:r>
            <a:r>
              <a:rPr lang="ru-RU" sz="1300" dirty="0"/>
              <a:t> </a:t>
            </a:r>
            <a:r>
              <a:rPr lang="ru-RU" sz="1300" dirty="0" err="1" smtClean="0"/>
              <a:t>магістратури</a:t>
            </a:r>
            <a:r>
              <a:rPr lang="ru-RU" sz="1300" dirty="0"/>
              <a:t>, </a:t>
            </a:r>
            <a:r>
              <a:rPr lang="ru-RU" sz="1300" dirty="0" err="1"/>
              <a:t>курсанти</a:t>
            </a:r>
            <a:r>
              <a:rPr lang="ru-RU" sz="1300" dirty="0"/>
              <a:t> та </a:t>
            </a:r>
            <a:r>
              <a:rPr lang="ru-RU" sz="1300" dirty="0" err="1"/>
              <a:t>студенти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 </a:t>
            </a:r>
            <a:r>
              <a:rPr lang="ru-RU" sz="1300" dirty="0" err="1"/>
              <a:t>України</a:t>
            </a:r>
            <a:r>
              <a:rPr lang="ru-RU" sz="1300" dirty="0"/>
              <a:t>. Тематика </a:t>
            </a:r>
            <a:r>
              <a:rPr lang="ru-RU" sz="1300" dirty="0" err="1" smtClean="0"/>
              <a:t>публікацій</a:t>
            </a:r>
            <a:r>
              <a:rPr lang="ru-RU" sz="1300" dirty="0" smtClean="0"/>
              <a:t> </a:t>
            </a:r>
            <a:r>
              <a:rPr lang="ru-RU" sz="1300" dirty="0" err="1"/>
              <a:t>охоплює</a:t>
            </a:r>
            <a:r>
              <a:rPr lang="ru-RU" sz="1300" dirty="0"/>
              <a:t> </a:t>
            </a:r>
            <a:r>
              <a:rPr lang="ru-RU" sz="1300" dirty="0" err="1"/>
              <a:t>найбільш</a:t>
            </a:r>
            <a:r>
              <a:rPr lang="ru-RU" sz="1300" dirty="0"/>
              <a:t> </a:t>
            </a:r>
            <a:r>
              <a:rPr lang="ru-RU" sz="1300" dirty="0" err="1"/>
              <a:t>актуальні</a:t>
            </a:r>
            <a:r>
              <a:rPr lang="ru-RU" sz="1300" dirty="0"/>
              <a:t> </a:t>
            </a:r>
            <a:r>
              <a:rPr lang="ru-RU" sz="1300" dirty="0" err="1"/>
              <a:t>проблеми</a:t>
            </a:r>
            <a:r>
              <a:rPr lang="ru-RU" sz="1300" dirty="0"/>
              <a:t> </a:t>
            </a:r>
            <a:r>
              <a:rPr lang="ru-RU" sz="1300" dirty="0" err="1"/>
              <a:t>юриспруденції</a:t>
            </a:r>
            <a:r>
              <a:rPr lang="ru-RU" sz="1300" dirty="0"/>
              <a:t> та </a:t>
            </a:r>
            <a:r>
              <a:rPr lang="ru-RU" sz="1300" dirty="0" err="1"/>
              <a:t>економіки</a:t>
            </a:r>
            <a:r>
              <a:rPr lang="ru-RU" sz="1300" dirty="0"/>
              <a:t>.</a:t>
            </a:r>
          </a:p>
          <a:p>
            <a:pPr indent="457200" algn="just"/>
            <a:r>
              <a:rPr lang="ru-RU" sz="1300" dirty="0" err="1"/>
              <a:t>Матеріали</a:t>
            </a:r>
            <a:r>
              <a:rPr lang="ru-RU" sz="1300" dirty="0"/>
              <a:t> </a:t>
            </a:r>
            <a:r>
              <a:rPr lang="ru-RU" sz="1300" dirty="0" err="1"/>
              <a:t>конференції</a:t>
            </a:r>
            <a:r>
              <a:rPr lang="ru-RU" sz="1300" dirty="0"/>
              <a:t> </a:t>
            </a:r>
            <a:r>
              <a:rPr lang="ru-RU" sz="1300" dirty="0" err="1"/>
              <a:t>можуть</a:t>
            </a:r>
            <a:r>
              <a:rPr lang="ru-RU" sz="1300" dirty="0"/>
              <a:t> бути </a:t>
            </a:r>
            <a:r>
              <a:rPr lang="ru-RU" sz="1300" dirty="0" err="1"/>
              <a:t>використані</a:t>
            </a:r>
            <a:r>
              <a:rPr lang="ru-RU" sz="1300" dirty="0"/>
              <a:t> в </a:t>
            </a:r>
            <a:r>
              <a:rPr lang="ru-RU" sz="1300" dirty="0" err="1"/>
              <a:t>науково-дослідній</a:t>
            </a:r>
            <a:r>
              <a:rPr lang="ru-RU" sz="1300" dirty="0"/>
              <a:t> </a:t>
            </a:r>
            <a:r>
              <a:rPr lang="ru-RU" sz="1300" dirty="0" err="1"/>
              <a:t>роботі</a:t>
            </a:r>
            <a:r>
              <a:rPr lang="ru-RU" sz="1300" dirty="0"/>
              <a:t> та </a:t>
            </a:r>
            <a:r>
              <a:rPr lang="ru-RU" sz="1300" dirty="0" err="1"/>
              <a:t>навчальному</a:t>
            </a:r>
            <a:r>
              <a:rPr lang="ru-RU" sz="1300" dirty="0"/>
              <a:t> </a:t>
            </a:r>
            <a:r>
              <a:rPr lang="ru-RU" sz="1300" dirty="0" err="1"/>
              <a:t>процесі</a:t>
            </a:r>
            <a:r>
              <a:rPr lang="ru-RU" sz="1300" dirty="0"/>
              <a:t> </a:t>
            </a:r>
            <a:r>
              <a:rPr lang="ru-RU" sz="1300" dirty="0" err="1"/>
              <a:t>спеціалізованих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 </a:t>
            </a:r>
            <a:r>
              <a:rPr lang="ru-RU" sz="1300" dirty="0" err="1" smtClean="0"/>
              <a:t>України</a:t>
            </a:r>
            <a:r>
              <a:rPr lang="ru-RU" sz="1300" dirty="0"/>
              <a:t>, </a:t>
            </a:r>
            <a:r>
              <a:rPr lang="ru-RU" sz="1300" dirty="0" err="1"/>
              <a:t>зокрема</a:t>
            </a:r>
            <a:r>
              <a:rPr lang="ru-RU" sz="1300" dirty="0"/>
              <a:t> </a:t>
            </a:r>
            <a:r>
              <a:rPr lang="ru-RU" sz="1300" dirty="0" err="1"/>
              <a:t>слугувати</a:t>
            </a:r>
            <a:r>
              <a:rPr lang="ru-RU" sz="1300" dirty="0"/>
              <a:t> </a:t>
            </a:r>
            <a:r>
              <a:rPr lang="ru-RU" sz="1300" dirty="0" err="1"/>
              <a:t>підґрунтям</a:t>
            </a:r>
            <a:r>
              <a:rPr lang="ru-RU" sz="1300" dirty="0"/>
              <a:t> для </a:t>
            </a:r>
            <a:r>
              <a:rPr lang="ru-RU" sz="1300" dirty="0" err="1"/>
              <a:t>подальших</a:t>
            </a:r>
            <a:r>
              <a:rPr lang="ru-RU" sz="1300" dirty="0"/>
              <a:t> </a:t>
            </a:r>
            <a:r>
              <a:rPr lang="ru-RU" sz="1300" dirty="0" err="1"/>
              <a:t>наукових</a:t>
            </a:r>
            <a:r>
              <a:rPr lang="ru-RU" sz="1300" dirty="0"/>
              <a:t> </a:t>
            </a:r>
            <a:r>
              <a:rPr lang="ru-RU" sz="1300" dirty="0" err="1"/>
              <a:t>розвідок</a:t>
            </a:r>
            <a:r>
              <a:rPr lang="ru-RU" sz="1300" dirty="0"/>
              <a:t> у </a:t>
            </a:r>
            <a:r>
              <a:rPr lang="ru-RU" sz="1300" dirty="0" err="1" smtClean="0"/>
              <a:t>відповідних</a:t>
            </a:r>
            <a:r>
              <a:rPr lang="ru-RU" sz="1300" dirty="0" smtClean="0"/>
              <a:t> </a:t>
            </a:r>
            <a:r>
              <a:rPr lang="ru-RU" sz="1300" dirty="0" err="1"/>
              <a:t>галузях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99191599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931" y="950555"/>
            <a:ext cx="4084136" cy="1995043"/>
          </a:xfrm>
        </p:spPr>
        <p:txBody>
          <a:bodyPr>
            <a:noAutofit/>
          </a:bodyPr>
          <a:lstStyle/>
          <a:p>
            <a:r>
              <a:rPr lang="ru-RU" sz="1800" b="1" dirty="0"/>
              <a:t>Верховенство права: доктрина і практика в </a:t>
            </a:r>
            <a:r>
              <a:rPr lang="ru-RU" sz="1800" b="1" dirty="0" err="1"/>
              <a:t>умовах</a:t>
            </a:r>
            <a:r>
              <a:rPr lang="ru-RU" sz="1800" b="1" dirty="0"/>
              <a:t> </a:t>
            </a:r>
            <a:r>
              <a:rPr lang="ru-RU" sz="1800" b="1" dirty="0" err="1"/>
              <a:t>сучасних</a:t>
            </a:r>
            <a:r>
              <a:rPr lang="ru-RU" sz="1800" b="1" dirty="0"/>
              <a:t> </a:t>
            </a:r>
            <a:r>
              <a:rPr lang="ru-RU" sz="1800" b="1" dirty="0" err="1"/>
              <a:t>світових</a:t>
            </a:r>
            <a:r>
              <a:rPr lang="ru-RU" sz="1800" b="1" dirty="0"/>
              <a:t> </a:t>
            </a:r>
            <a:r>
              <a:rPr lang="ru-RU" sz="1800" b="1" dirty="0" err="1"/>
              <a:t>викликів</a:t>
            </a:r>
            <a:r>
              <a:rPr lang="ru-RU" sz="1800" b="1" dirty="0"/>
              <a:t> : </a:t>
            </a:r>
            <a:r>
              <a:rPr lang="ru-RU" sz="1800" b="1" dirty="0" err="1"/>
              <a:t>матеріали</a:t>
            </a:r>
            <a:r>
              <a:rPr lang="ru-RU" sz="1800" b="1" dirty="0"/>
              <a:t> </a:t>
            </a:r>
            <a:r>
              <a:rPr lang="ru-RU" sz="1800" b="1" dirty="0" err="1"/>
              <a:t>Міжнарод</a:t>
            </a:r>
            <a:r>
              <a:rPr lang="ru-RU" sz="1800" b="1" dirty="0"/>
              <a:t>. наук.-</a:t>
            </a:r>
            <a:r>
              <a:rPr lang="ru-RU" sz="1800" b="1" dirty="0" err="1"/>
              <a:t>практ</a:t>
            </a:r>
            <a:r>
              <a:rPr lang="ru-RU" sz="1800" b="1" dirty="0"/>
              <a:t>. </a:t>
            </a:r>
            <a:r>
              <a:rPr lang="ru-RU" sz="1800" b="1" dirty="0" err="1"/>
              <a:t>конф</a:t>
            </a:r>
            <a:r>
              <a:rPr lang="ru-RU" sz="1800" b="1" dirty="0"/>
              <a:t>. (м. </a:t>
            </a:r>
            <a:r>
              <a:rPr lang="ru-RU" sz="1800" b="1" dirty="0" err="1"/>
              <a:t>Дніпро</a:t>
            </a:r>
            <a:r>
              <a:rPr lang="ru-RU" sz="1800" b="1" dirty="0"/>
              <a:t>, </a:t>
            </a:r>
            <a:r>
              <a:rPr lang="ru-RU" sz="1800" b="1" dirty="0" smtClean="0"/>
              <a:t>25 </a:t>
            </a:r>
            <a:r>
              <a:rPr lang="ru-RU" sz="1800" b="1" dirty="0"/>
              <a:t>лютого 2021 р.) / </a:t>
            </a:r>
            <a:r>
              <a:rPr lang="ru-RU" sz="1800" b="1" dirty="0" err="1"/>
              <a:t>Дніпропетровський</a:t>
            </a:r>
            <a:r>
              <a:rPr lang="ru-RU" sz="1800" b="1" dirty="0"/>
              <a:t>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/>
              <a:t>університет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</a:t>
            </a:r>
            <a:r>
              <a:rPr lang="ru-RU" sz="1800" b="1" dirty="0" smtClean="0"/>
              <a:t>справ.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- 328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951" r="59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259" y="3429001"/>
            <a:ext cx="3968808" cy="2569637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 err="1"/>
              <a:t>Збірник</a:t>
            </a:r>
            <a:r>
              <a:rPr lang="ru-RU" sz="1400" dirty="0"/>
              <a:t> </a:t>
            </a:r>
            <a:r>
              <a:rPr lang="ru-RU" sz="1400" dirty="0" err="1"/>
              <a:t>містить</a:t>
            </a:r>
            <a:r>
              <a:rPr lang="ru-RU" sz="1400" dirty="0"/>
              <a:t> </a:t>
            </a:r>
            <a:r>
              <a:rPr lang="ru-RU" sz="1400" dirty="0" err="1"/>
              <a:t>матеріали</a:t>
            </a:r>
            <a:r>
              <a:rPr lang="ru-RU" sz="1400" dirty="0"/>
              <a:t> </a:t>
            </a:r>
            <a:r>
              <a:rPr lang="ru-RU" sz="1400" dirty="0" err="1"/>
              <a:t>однойменної</a:t>
            </a:r>
            <a:r>
              <a:rPr lang="ru-RU" sz="1400" dirty="0"/>
              <a:t> </a:t>
            </a:r>
            <a:r>
              <a:rPr lang="ru-RU" sz="1400" dirty="0" err="1"/>
              <a:t>науково-практичної</a:t>
            </a:r>
            <a:r>
              <a:rPr lang="ru-RU" sz="1400" dirty="0"/>
              <a:t> </a:t>
            </a:r>
            <a:r>
              <a:rPr lang="ru-RU" sz="1400" dirty="0" err="1" smtClean="0"/>
              <a:t>конференції</a:t>
            </a:r>
            <a:r>
              <a:rPr lang="ru-RU" sz="1400" dirty="0"/>
              <a:t>, у </a:t>
            </a:r>
            <a:r>
              <a:rPr lang="ru-RU" sz="1400" dirty="0" err="1"/>
              <a:t>якій</a:t>
            </a:r>
            <a:r>
              <a:rPr lang="ru-RU" sz="1400" dirty="0"/>
              <a:t> взяли участь </a:t>
            </a:r>
            <a:r>
              <a:rPr lang="ru-RU" sz="1400" dirty="0" err="1"/>
              <a:t>науковці</a:t>
            </a:r>
            <a:r>
              <a:rPr lang="ru-RU" sz="1400" dirty="0"/>
              <a:t>, </a:t>
            </a:r>
            <a:r>
              <a:rPr lang="ru-RU" sz="1400" dirty="0" err="1"/>
              <a:t>викладачі</a:t>
            </a:r>
            <a:r>
              <a:rPr lang="ru-RU" sz="1400" dirty="0"/>
              <a:t> та </a:t>
            </a:r>
            <a:r>
              <a:rPr lang="ru-RU" sz="1400" dirty="0" err="1"/>
              <a:t>здобувані</a:t>
            </a:r>
            <a:r>
              <a:rPr lang="ru-RU" sz="1400" dirty="0"/>
              <a:t> </a:t>
            </a:r>
            <a:r>
              <a:rPr lang="ru-RU" sz="1400" dirty="0" err="1"/>
              <a:t>вищих</a:t>
            </a:r>
            <a:r>
              <a:rPr lang="ru-RU" sz="1400" dirty="0"/>
              <a:t> </a:t>
            </a:r>
            <a:r>
              <a:rPr lang="ru-RU" sz="1400" dirty="0" err="1"/>
              <a:t>навчальних</a:t>
            </a:r>
            <a:r>
              <a:rPr lang="ru-RU" sz="1400" dirty="0"/>
              <a:t> </a:t>
            </a:r>
            <a:r>
              <a:rPr lang="ru-RU" sz="1400" dirty="0" err="1"/>
              <a:t>закладів</a:t>
            </a:r>
            <a:r>
              <a:rPr lang="ru-RU" sz="1400" dirty="0"/>
              <a:t> і </a:t>
            </a:r>
            <a:r>
              <a:rPr lang="ru-RU" sz="1400" dirty="0" err="1"/>
              <a:t>наукових</a:t>
            </a:r>
            <a:r>
              <a:rPr lang="ru-RU" sz="1400" dirty="0"/>
              <a:t> </a:t>
            </a:r>
            <a:r>
              <a:rPr lang="ru-RU" sz="1400" dirty="0" err="1"/>
              <a:t>установ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/>
              <a:t> та </a:t>
            </a:r>
            <a:r>
              <a:rPr lang="ru-RU" sz="1400" dirty="0" err="1"/>
              <a:t>зарубіжжя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Матеріали</a:t>
            </a:r>
            <a:r>
              <a:rPr lang="ru-RU" sz="1400" dirty="0"/>
              <a:t> </a:t>
            </a:r>
            <a:r>
              <a:rPr lang="ru-RU" sz="1400" dirty="0" err="1"/>
              <a:t>конференції</a:t>
            </a:r>
            <a:r>
              <a:rPr lang="ru-RU" sz="1400" dirty="0"/>
              <a:t> </a:t>
            </a:r>
            <a:r>
              <a:rPr lang="ru-RU" sz="1400" dirty="0" err="1"/>
              <a:t>можуть</a:t>
            </a:r>
            <a:r>
              <a:rPr lang="ru-RU" sz="1400" dirty="0"/>
              <a:t> бути </a:t>
            </a:r>
            <a:r>
              <a:rPr lang="ru-RU" sz="1400" dirty="0" err="1"/>
              <a:t>використані</a:t>
            </a:r>
            <a:r>
              <a:rPr lang="ru-RU" sz="1400" dirty="0"/>
              <a:t> в </a:t>
            </a:r>
            <a:r>
              <a:rPr lang="ru-RU" sz="1400" dirty="0" err="1"/>
              <a:t>науково-дослідній</a:t>
            </a:r>
            <a:r>
              <a:rPr lang="ru-RU" sz="1400" dirty="0"/>
              <a:t> </a:t>
            </a:r>
            <a:r>
              <a:rPr lang="ru-RU" sz="1400" dirty="0" err="1"/>
              <a:t>роботі</a:t>
            </a:r>
            <a:r>
              <a:rPr lang="ru-RU" sz="1400" dirty="0"/>
              <a:t> та в </a:t>
            </a:r>
            <a:r>
              <a:rPr lang="ru-RU" sz="1400" dirty="0" err="1"/>
              <a:t>освітньому</a:t>
            </a:r>
            <a:r>
              <a:rPr lang="ru-RU" sz="1400" dirty="0"/>
              <a:t> </a:t>
            </a:r>
            <a:r>
              <a:rPr lang="ru-RU" sz="1400" dirty="0" err="1"/>
              <a:t>процесі</a:t>
            </a:r>
            <a:r>
              <a:rPr lang="ru-RU" sz="1400" dirty="0"/>
              <a:t> </a:t>
            </a:r>
            <a:r>
              <a:rPr lang="ru-RU" sz="1400" dirty="0" err="1"/>
              <a:t>спеціалізованих</a:t>
            </a:r>
            <a:r>
              <a:rPr lang="ru-RU" sz="1400" dirty="0"/>
              <a:t> ЗВО, а </a:t>
            </a:r>
            <a:r>
              <a:rPr lang="ru-RU" sz="1400" dirty="0" err="1"/>
              <a:t>також</a:t>
            </a:r>
            <a:r>
              <a:rPr lang="ru-RU" sz="1400" dirty="0"/>
              <a:t> у </a:t>
            </a:r>
            <a:r>
              <a:rPr lang="ru-RU" sz="1400" dirty="0" err="1" smtClean="0"/>
              <a:t>законотворчості</a:t>
            </a:r>
            <a:r>
              <a:rPr lang="ru-RU" sz="1400" dirty="0" smtClean="0"/>
              <a:t> </a:t>
            </a:r>
            <a:r>
              <a:rPr lang="ru-RU" sz="1400" dirty="0"/>
              <a:t>та </a:t>
            </a:r>
            <a:r>
              <a:rPr lang="ru-RU" sz="1400" dirty="0" err="1"/>
              <a:t>правоохоронній</a:t>
            </a:r>
            <a:r>
              <a:rPr lang="ru-RU" sz="1400" dirty="0"/>
              <a:t> </a:t>
            </a:r>
            <a:r>
              <a:rPr lang="ru-RU" sz="1400" dirty="0" err="1"/>
              <a:t>діяльності</a:t>
            </a:r>
            <a:r>
              <a:rPr lang="ru-RU" sz="1400" dirty="0"/>
              <a:t>.</a:t>
            </a:r>
          </a:p>
          <a:p>
            <a:pPr indent="457200" algn="just"/>
            <a:r>
              <a:rPr lang="ru-RU" sz="1400" dirty="0" err="1"/>
              <a:t>Матеріали</a:t>
            </a:r>
            <a:r>
              <a:rPr lang="ru-RU" sz="1400" dirty="0"/>
              <a:t> </a:t>
            </a:r>
            <a:r>
              <a:rPr lang="ru-RU" sz="1400" dirty="0" err="1"/>
              <a:t>попубліковано</a:t>
            </a:r>
            <a:r>
              <a:rPr lang="ru-RU" sz="1400" dirty="0"/>
              <a:t> у </a:t>
            </a:r>
            <a:r>
              <a:rPr lang="ru-RU" sz="1400" dirty="0" err="1"/>
              <a:t>авторській</a:t>
            </a:r>
            <a:r>
              <a:rPr lang="ru-RU" sz="1400" dirty="0"/>
              <a:t> </a:t>
            </a:r>
            <a:r>
              <a:rPr lang="ru-RU" sz="1400" dirty="0" err="1"/>
              <a:t>редакції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9800212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356" y="823784"/>
            <a:ext cx="4034710" cy="2324556"/>
          </a:xfrm>
        </p:spPr>
        <p:txBody>
          <a:bodyPr>
            <a:noAutofit/>
          </a:bodyPr>
          <a:lstStyle/>
          <a:p>
            <a:r>
              <a:rPr lang="ru-RU" sz="1800" b="1" dirty="0" err="1"/>
              <a:t>Проблеми</a:t>
            </a:r>
            <a:r>
              <a:rPr lang="ru-RU" sz="1800" b="1" dirty="0"/>
              <a:t> </a:t>
            </a:r>
            <a:r>
              <a:rPr lang="ru-RU" sz="1800" b="1" dirty="0" err="1"/>
              <a:t>формування</a:t>
            </a:r>
            <a:r>
              <a:rPr lang="ru-RU" sz="1800" b="1" dirty="0"/>
              <a:t> </a:t>
            </a:r>
            <a:r>
              <a:rPr lang="ru-RU" sz="1800" b="1" dirty="0" err="1"/>
              <a:t>громадянського</a:t>
            </a:r>
            <a:r>
              <a:rPr lang="ru-RU" sz="1800" b="1" dirty="0"/>
              <a:t> </a:t>
            </a:r>
            <a:r>
              <a:rPr lang="ru-RU" sz="1800" b="1" dirty="0" err="1"/>
              <a:t>суспільства</a:t>
            </a:r>
            <a:r>
              <a:rPr lang="ru-RU" sz="1800" b="1" dirty="0"/>
              <a:t> в </a:t>
            </a:r>
            <a:r>
              <a:rPr lang="ru-RU" sz="1800" b="1" dirty="0" err="1"/>
              <a:t>Україні</a:t>
            </a:r>
            <a:r>
              <a:rPr lang="ru-RU" sz="1800" b="1" dirty="0"/>
              <a:t>: 30 </a:t>
            </a:r>
            <a:r>
              <a:rPr lang="ru-RU" sz="1800" b="1" dirty="0" err="1"/>
              <a:t>років</a:t>
            </a:r>
            <a:r>
              <a:rPr lang="ru-RU" sz="1800" b="1" dirty="0"/>
              <a:t> </a:t>
            </a:r>
            <a:r>
              <a:rPr lang="ru-RU" sz="1800" b="1" dirty="0" err="1" smtClean="0"/>
              <a:t>незалежності</a:t>
            </a:r>
            <a:r>
              <a:rPr lang="ru-RU" sz="1800" b="1" dirty="0" smtClean="0"/>
              <a:t> </a:t>
            </a:r>
            <a:r>
              <a:rPr lang="ru-RU" sz="1800" b="1" dirty="0"/>
              <a:t>: </a:t>
            </a:r>
            <a:r>
              <a:rPr lang="ru-RU" sz="1800" b="1" dirty="0" err="1"/>
              <a:t>матеріали</a:t>
            </a:r>
            <a:r>
              <a:rPr lang="ru-RU" sz="1800" b="1" dirty="0"/>
              <a:t> </a:t>
            </a:r>
            <a:r>
              <a:rPr lang="ru-RU" sz="1800" b="1" dirty="0" err="1"/>
              <a:t>Всеукраїнськ</a:t>
            </a:r>
            <a:r>
              <a:rPr lang="ru-RU" sz="1800" b="1" dirty="0"/>
              <a:t>. наук.-</a:t>
            </a:r>
            <a:r>
              <a:rPr lang="ru-RU" sz="1800" b="1" dirty="0" err="1"/>
              <a:t>практ</a:t>
            </a:r>
            <a:r>
              <a:rPr lang="ru-RU" sz="1800" b="1" dirty="0"/>
              <a:t>. </a:t>
            </a:r>
            <a:r>
              <a:rPr lang="ru-RU" sz="1800" b="1" dirty="0" err="1" smtClean="0"/>
              <a:t>конф</a:t>
            </a:r>
            <a:r>
              <a:rPr lang="ru-RU" sz="1800" b="1" dirty="0" smtClean="0"/>
              <a:t>. </a:t>
            </a:r>
            <a:r>
              <a:rPr lang="ru-RU" sz="1800" b="1" dirty="0"/>
              <a:t>(м. </a:t>
            </a:r>
            <a:r>
              <a:rPr lang="ru-RU" sz="1800" b="1" dirty="0" err="1"/>
              <a:t>Дніпро</a:t>
            </a:r>
            <a:r>
              <a:rPr lang="ru-RU" sz="1800" b="1" dirty="0"/>
              <a:t>, 19 </a:t>
            </a:r>
            <a:r>
              <a:rPr lang="ru-RU" sz="1800" b="1" dirty="0" err="1"/>
              <a:t>травня</a:t>
            </a:r>
            <a:r>
              <a:rPr lang="ru-RU" sz="1800" b="1" dirty="0"/>
              <a:t> 2021 р.) / </a:t>
            </a:r>
            <a:r>
              <a:rPr lang="ru-RU" sz="1800" b="1" dirty="0" err="1"/>
              <a:t>Дніпропетровський</a:t>
            </a:r>
            <a:r>
              <a:rPr lang="ru-RU" sz="1800" b="1" dirty="0"/>
              <a:t>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/>
              <a:t>університет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справ. 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- 264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494" r="64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4973" y="3429001"/>
            <a:ext cx="3944093" cy="2569637"/>
          </a:xfrm>
        </p:spPr>
        <p:txBody>
          <a:bodyPr>
            <a:noAutofit/>
          </a:bodyPr>
          <a:lstStyle/>
          <a:p>
            <a:pPr indent="457200" algn="just"/>
            <a:r>
              <a:rPr lang="ru-RU" sz="1300" dirty="0" err="1"/>
              <a:t>Збірник</a:t>
            </a:r>
            <a:r>
              <a:rPr lang="ru-RU" sz="1300" dirty="0"/>
              <a:t> </a:t>
            </a:r>
            <a:r>
              <a:rPr lang="ru-RU" sz="1300" dirty="0" err="1"/>
              <a:t>містить</a:t>
            </a:r>
            <a:r>
              <a:rPr lang="ru-RU" sz="1300" dirty="0"/>
              <a:t> </a:t>
            </a:r>
            <a:r>
              <a:rPr lang="ru-RU" sz="1300" dirty="0" err="1"/>
              <a:t>матеріали</a:t>
            </a:r>
            <a:r>
              <a:rPr lang="ru-RU" sz="1300" dirty="0"/>
              <a:t> </a:t>
            </a:r>
            <a:r>
              <a:rPr lang="ru-RU" sz="1300" dirty="0" err="1"/>
              <a:t>Всеукраїнської</a:t>
            </a:r>
            <a:r>
              <a:rPr lang="ru-RU" sz="1300" dirty="0"/>
              <a:t> </a:t>
            </a:r>
            <a:r>
              <a:rPr lang="ru-RU" sz="1300" dirty="0" err="1"/>
              <a:t>науково-практичної</a:t>
            </a:r>
            <a:r>
              <a:rPr lang="ru-RU" sz="1300" dirty="0"/>
              <a:t> </a:t>
            </a:r>
            <a:r>
              <a:rPr lang="ru-RU" sz="1300" dirty="0" err="1" smtClean="0"/>
              <a:t>конференції</a:t>
            </a:r>
            <a:r>
              <a:rPr lang="ru-RU" sz="1300" dirty="0" smtClean="0"/>
              <a:t> </a:t>
            </a:r>
            <a:r>
              <a:rPr lang="ru-RU" sz="1300" dirty="0"/>
              <a:t>«</a:t>
            </a:r>
            <a:r>
              <a:rPr lang="ru-RU" sz="1300" dirty="0" err="1"/>
              <a:t>Проблеми</a:t>
            </a:r>
            <a:r>
              <a:rPr lang="ru-RU" sz="1300" dirty="0"/>
              <a:t> </a:t>
            </a:r>
            <a:r>
              <a:rPr lang="ru-RU" sz="1300" dirty="0" err="1"/>
              <a:t>формування</a:t>
            </a:r>
            <a:r>
              <a:rPr lang="ru-RU" sz="1300" dirty="0"/>
              <a:t> </a:t>
            </a:r>
            <a:r>
              <a:rPr lang="ru-RU" sz="1300" dirty="0" err="1"/>
              <a:t>громадянського</a:t>
            </a:r>
            <a:r>
              <a:rPr lang="ru-RU" sz="1300" dirty="0"/>
              <a:t> </a:t>
            </a:r>
            <a:r>
              <a:rPr lang="ru-RU" sz="1300" dirty="0" err="1"/>
              <a:t>суспільства</a:t>
            </a:r>
            <a:r>
              <a:rPr lang="ru-RU" sz="1300" dirty="0"/>
              <a:t> в </a:t>
            </a:r>
            <a:r>
              <a:rPr lang="ru-RU" sz="1300" dirty="0" err="1"/>
              <a:t>Україні</a:t>
            </a:r>
            <a:r>
              <a:rPr lang="ru-RU" sz="1300" dirty="0"/>
              <a:t>: </a:t>
            </a:r>
            <a:r>
              <a:rPr lang="ru-RU" sz="1300" dirty="0" smtClean="0"/>
              <a:t>30 </a:t>
            </a:r>
            <a:r>
              <a:rPr lang="ru-RU" sz="1300" dirty="0" err="1" smtClean="0"/>
              <a:t>років</a:t>
            </a:r>
            <a:r>
              <a:rPr lang="ru-RU" sz="1300" dirty="0" smtClean="0"/>
              <a:t> </a:t>
            </a:r>
            <a:r>
              <a:rPr lang="ru-RU" sz="1300" dirty="0" err="1"/>
              <a:t>незалежності</a:t>
            </a:r>
            <a:r>
              <a:rPr lang="ru-RU" sz="1300" dirty="0"/>
              <a:t>», у </a:t>
            </a:r>
            <a:r>
              <a:rPr lang="ru-RU" sz="1300" dirty="0" err="1"/>
              <a:t>роботі</a:t>
            </a:r>
            <a:r>
              <a:rPr lang="ru-RU" sz="1300" dirty="0"/>
              <a:t> </a:t>
            </a:r>
            <a:r>
              <a:rPr lang="ru-RU" sz="1300" dirty="0" err="1"/>
              <a:t>якої</a:t>
            </a:r>
            <a:r>
              <a:rPr lang="ru-RU" sz="1300" dirty="0"/>
              <a:t> взяли участь </a:t>
            </a:r>
            <a:r>
              <a:rPr lang="ru-RU" sz="1300" dirty="0" err="1"/>
              <a:t>науково-педагогічні</a:t>
            </a:r>
            <a:r>
              <a:rPr lang="ru-RU" sz="1300" dirty="0"/>
              <a:t> </a:t>
            </a:r>
            <a:r>
              <a:rPr lang="ru-RU" sz="1300" dirty="0" err="1" smtClean="0"/>
              <a:t>працівники</a:t>
            </a:r>
            <a:r>
              <a:rPr lang="ru-RU" sz="1300" dirty="0"/>
              <a:t>, </a:t>
            </a:r>
            <a:r>
              <a:rPr lang="ru-RU" sz="1300" dirty="0" err="1"/>
              <a:t>докторанти</a:t>
            </a:r>
            <a:r>
              <a:rPr lang="ru-RU" sz="1300" dirty="0"/>
              <a:t>, </a:t>
            </a:r>
            <a:r>
              <a:rPr lang="ru-RU" sz="1300" dirty="0" err="1"/>
              <a:t>аспіранти</a:t>
            </a:r>
            <a:r>
              <a:rPr lang="ru-RU" sz="1300" dirty="0"/>
              <a:t> (</a:t>
            </a:r>
            <a:r>
              <a:rPr lang="ru-RU" sz="1300" dirty="0" err="1"/>
              <a:t>ад’юнкти</a:t>
            </a:r>
            <a:r>
              <a:rPr lang="ru-RU" sz="1300" dirty="0"/>
              <a:t>), </a:t>
            </a:r>
            <a:r>
              <a:rPr lang="ru-RU" sz="1300" dirty="0" err="1"/>
              <a:t>студенти</a:t>
            </a:r>
            <a:r>
              <a:rPr lang="ru-RU" sz="1300" dirty="0"/>
              <a:t> і </a:t>
            </a:r>
            <a:r>
              <a:rPr lang="ru-RU" sz="1300" dirty="0" err="1"/>
              <a:t>курсанти</a:t>
            </a:r>
            <a:r>
              <a:rPr lang="ru-RU" sz="1300" dirty="0"/>
              <a:t> </a:t>
            </a:r>
            <a:r>
              <a:rPr lang="ru-RU" sz="1300" dirty="0" err="1"/>
              <a:t>вищих</a:t>
            </a:r>
            <a:r>
              <a:rPr lang="ru-RU" sz="1300" dirty="0"/>
              <a:t> </a:t>
            </a:r>
            <a:r>
              <a:rPr lang="ru-RU" sz="1300" dirty="0" err="1"/>
              <a:t>навчальних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України</a:t>
            </a:r>
            <a:r>
              <a:rPr lang="ru-RU" sz="1300" dirty="0"/>
              <a:t>, </a:t>
            </a:r>
            <a:r>
              <a:rPr lang="ru-RU" sz="1300" dirty="0" err="1"/>
              <a:t>працівники</a:t>
            </a:r>
            <a:r>
              <a:rPr lang="ru-RU" sz="1300" dirty="0"/>
              <a:t> </a:t>
            </a:r>
            <a:r>
              <a:rPr lang="ru-RU" sz="1300" dirty="0" err="1"/>
              <a:t>практичних</a:t>
            </a:r>
            <a:r>
              <a:rPr lang="ru-RU" sz="1300" dirty="0"/>
              <a:t> </a:t>
            </a:r>
            <a:r>
              <a:rPr lang="ru-RU" sz="1300" dirty="0" err="1"/>
              <a:t>підрозділів</a:t>
            </a:r>
            <a:r>
              <a:rPr lang="ru-RU" sz="1300" dirty="0"/>
              <a:t> </a:t>
            </a:r>
            <a:r>
              <a:rPr lang="ru-RU" sz="1300" dirty="0" err="1"/>
              <a:t>Національної</a:t>
            </a:r>
            <a:r>
              <a:rPr lang="ru-RU" sz="1300" dirty="0"/>
              <a:t> </a:t>
            </a:r>
            <a:r>
              <a:rPr lang="ru-RU" sz="1300" dirty="0" err="1"/>
              <a:t>поліції</a:t>
            </a:r>
            <a:r>
              <a:rPr lang="ru-RU" sz="1300" dirty="0"/>
              <a:t> </a:t>
            </a:r>
            <a:r>
              <a:rPr lang="ru-RU" sz="1300" dirty="0" err="1"/>
              <a:t>України</a:t>
            </a:r>
            <a:r>
              <a:rPr lang="ru-RU" sz="1300" dirty="0" smtClean="0"/>
              <a:t>.</a:t>
            </a:r>
            <a:endParaRPr lang="ru-RU" sz="1300" dirty="0"/>
          </a:p>
          <a:p>
            <a:pPr indent="457200" algn="just"/>
            <a:r>
              <a:rPr lang="ru-RU" sz="1300" dirty="0" err="1"/>
              <a:t>Матеріали</a:t>
            </a:r>
            <a:r>
              <a:rPr lang="ru-RU" sz="1300" dirty="0"/>
              <a:t> </a:t>
            </a:r>
            <a:r>
              <a:rPr lang="ru-RU" sz="1300" dirty="0" err="1"/>
              <a:t>науково-практичної</a:t>
            </a:r>
            <a:r>
              <a:rPr lang="ru-RU" sz="1300" dirty="0"/>
              <a:t> </a:t>
            </a:r>
            <a:r>
              <a:rPr lang="ru-RU" sz="1300" dirty="0" err="1"/>
              <a:t>конференції</a:t>
            </a:r>
            <a:r>
              <a:rPr lang="ru-RU" sz="1300" dirty="0"/>
              <a:t> </a:t>
            </a:r>
            <a:r>
              <a:rPr lang="ru-RU" sz="1300" dirty="0" err="1"/>
              <a:t>можуть</a:t>
            </a:r>
            <a:r>
              <a:rPr lang="ru-RU" sz="1300" dirty="0"/>
              <a:t> бути </a:t>
            </a:r>
            <a:r>
              <a:rPr lang="ru-RU" sz="1300" dirty="0" err="1"/>
              <a:t>використані</a:t>
            </a:r>
            <a:r>
              <a:rPr lang="ru-RU" sz="1300" dirty="0"/>
              <a:t> в </a:t>
            </a:r>
            <a:r>
              <a:rPr lang="ru-RU" sz="1300" dirty="0" err="1"/>
              <a:t>науково-дослідницькій</a:t>
            </a:r>
            <a:r>
              <a:rPr lang="ru-RU" sz="1300" dirty="0"/>
              <a:t> </a:t>
            </a:r>
            <a:r>
              <a:rPr lang="ru-RU" sz="1300" dirty="0" err="1"/>
              <a:t>роботі</a:t>
            </a:r>
            <a:r>
              <a:rPr lang="ru-RU" sz="1300" dirty="0"/>
              <a:t> та </a:t>
            </a:r>
            <a:r>
              <a:rPr lang="ru-RU" sz="1300" dirty="0" err="1"/>
              <a:t>навчальному</a:t>
            </a:r>
            <a:r>
              <a:rPr lang="ru-RU" sz="1300" dirty="0"/>
              <a:t> </a:t>
            </a:r>
            <a:r>
              <a:rPr lang="ru-RU" sz="1300" dirty="0" err="1"/>
              <a:t>процесі</a:t>
            </a:r>
            <a:r>
              <a:rPr lang="ru-RU" sz="1300" dirty="0"/>
              <a:t> </a:t>
            </a:r>
            <a:r>
              <a:rPr lang="ru-RU" sz="1300" dirty="0" err="1"/>
              <a:t>юридичних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вищої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, а </a:t>
            </a:r>
            <a:r>
              <a:rPr lang="ru-RU" sz="1300" dirty="0" err="1"/>
              <a:t>також</a:t>
            </a:r>
            <a:r>
              <a:rPr lang="ru-RU" sz="1300" dirty="0"/>
              <a:t> у </a:t>
            </a:r>
            <a:r>
              <a:rPr lang="ru-RU" sz="1300" dirty="0" err="1"/>
              <a:t>юридичній</a:t>
            </a:r>
            <a:r>
              <a:rPr lang="ru-RU" sz="1300" dirty="0"/>
              <a:t> </a:t>
            </a:r>
            <a:r>
              <a:rPr lang="ru-RU" sz="1300" dirty="0" err="1"/>
              <a:t>практиці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84985655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789" y="1032933"/>
            <a:ext cx="4158277" cy="1747908"/>
          </a:xfrm>
        </p:spPr>
        <p:txBody>
          <a:bodyPr>
            <a:noAutofit/>
          </a:bodyPr>
          <a:lstStyle/>
          <a:p>
            <a:r>
              <a:rPr lang="ru-RU" sz="1800" b="1" dirty="0" err="1"/>
              <a:t>Науковий</a:t>
            </a:r>
            <a:r>
              <a:rPr lang="ru-RU" sz="1800" b="1" dirty="0"/>
              <a:t> </a:t>
            </a:r>
            <a:r>
              <a:rPr lang="ru-RU" sz="1800" b="1" dirty="0" err="1"/>
              <a:t>вісник</a:t>
            </a:r>
            <a:r>
              <a:rPr lang="ru-RU" sz="1800" b="1" dirty="0"/>
              <a:t> </a:t>
            </a:r>
            <a:r>
              <a:rPr lang="ru-RU" sz="1800" b="1" dirty="0" err="1"/>
              <a:t>Дніпропетровського</a:t>
            </a:r>
            <a:r>
              <a:rPr lang="ru-RU" sz="1800" b="1" dirty="0"/>
              <a:t> державного </a:t>
            </a:r>
            <a:r>
              <a:rPr lang="ru-RU" sz="1800" b="1" dirty="0" err="1"/>
              <a:t>університету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справ : наук. журнал. </a:t>
            </a:r>
            <a:r>
              <a:rPr lang="ru-RU" sz="1800" b="1" dirty="0" err="1"/>
              <a:t>Вип</a:t>
            </a:r>
            <a:r>
              <a:rPr lang="ru-RU" sz="1800" b="1" dirty="0"/>
              <a:t>. № 1 (110), 2021 / </a:t>
            </a:r>
            <a:r>
              <a:rPr lang="ru-RU" sz="1800" b="1" dirty="0" err="1"/>
              <a:t>Дніпропетровський</a:t>
            </a:r>
            <a:r>
              <a:rPr lang="ru-RU" sz="1800" b="1" dirty="0"/>
              <a:t> </a:t>
            </a:r>
            <a:r>
              <a:rPr lang="ru-RU" sz="1800" b="1" dirty="0" err="1"/>
              <a:t>державний</a:t>
            </a:r>
            <a:r>
              <a:rPr lang="ru-RU" sz="1800" b="1" dirty="0"/>
              <a:t> </a:t>
            </a:r>
            <a:r>
              <a:rPr lang="ru-RU" sz="1800" b="1" dirty="0" err="1"/>
              <a:t>університет</a:t>
            </a:r>
            <a:r>
              <a:rPr lang="ru-RU" sz="1800" b="1" dirty="0"/>
              <a:t> </a:t>
            </a:r>
            <a:r>
              <a:rPr lang="ru-RU" sz="1800" b="1" dirty="0" err="1"/>
              <a:t>внутрішніх</a:t>
            </a:r>
            <a:r>
              <a:rPr lang="ru-RU" sz="1800" b="1" dirty="0"/>
              <a:t> </a:t>
            </a:r>
            <a:r>
              <a:rPr lang="ru-RU" sz="1800" b="1" dirty="0" smtClean="0"/>
              <a:t>справ.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ДДУВС, </a:t>
            </a:r>
            <a:r>
              <a:rPr lang="ru-RU" sz="1800" b="1" dirty="0" smtClean="0"/>
              <a:t>2021. </a:t>
            </a:r>
            <a:r>
              <a:rPr lang="ru-RU" sz="1800" b="1" dirty="0"/>
              <a:t>- 372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58" r="31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3209" y="3642610"/>
            <a:ext cx="4018235" cy="2090926"/>
          </a:xfrm>
        </p:spPr>
        <p:txBody>
          <a:bodyPr>
            <a:normAutofit/>
          </a:bodyPr>
          <a:lstStyle/>
          <a:p>
            <a:pPr indent="457200" algn="just"/>
            <a:r>
              <a:rPr lang="ru-RU" sz="1400" dirty="0"/>
              <a:t>Журнал включено до </a:t>
            </a:r>
            <a:r>
              <a:rPr lang="ru-RU" sz="1400" dirty="0" err="1"/>
              <a:t>категорії</a:t>
            </a:r>
            <a:r>
              <a:rPr lang="ru-RU" sz="1400" dirty="0"/>
              <a:t> «Б» </a:t>
            </a:r>
            <a:r>
              <a:rPr lang="ru-RU" sz="1400" dirty="0" err="1"/>
              <a:t>переліку</a:t>
            </a:r>
            <a:r>
              <a:rPr lang="ru-RU" sz="1400" dirty="0"/>
              <a:t> </a:t>
            </a:r>
            <a:r>
              <a:rPr lang="ru-RU" sz="1400" dirty="0" err="1"/>
              <a:t>наукових</a:t>
            </a:r>
            <a:r>
              <a:rPr lang="ru-RU" sz="1400" dirty="0"/>
              <a:t> </a:t>
            </a:r>
            <a:r>
              <a:rPr lang="ru-RU" sz="1400" dirty="0" err="1"/>
              <a:t>фахових</a:t>
            </a:r>
            <a:r>
              <a:rPr lang="ru-RU" sz="1400" dirty="0"/>
              <a:t> </a:t>
            </a:r>
            <a:r>
              <a:rPr lang="ru-RU" sz="1400" dirty="0" err="1"/>
              <a:t>видань</a:t>
            </a:r>
            <a:r>
              <a:rPr lang="ru-RU" sz="1400" dirty="0"/>
              <a:t> </a:t>
            </a:r>
            <a:r>
              <a:rPr lang="ru-RU" sz="1400" dirty="0" err="1"/>
              <a:t>України</a:t>
            </a:r>
            <a:r>
              <a:rPr lang="ru-RU" sz="1400" dirty="0" smtClean="0"/>
              <a:t>, в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можуть</a:t>
            </a:r>
            <a:r>
              <a:rPr lang="ru-RU" sz="1400" dirty="0"/>
              <a:t> </a:t>
            </a:r>
            <a:r>
              <a:rPr lang="ru-RU" sz="1400" dirty="0" err="1"/>
              <a:t>публікуватися</a:t>
            </a:r>
            <a:r>
              <a:rPr lang="ru-RU" sz="1400" dirty="0"/>
              <a:t> </a:t>
            </a:r>
            <a:r>
              <a:rPr lang="ru-RU" sz="1400" dirty="0" err="1"/>
              <a:t>результати</a:t>
            </a:r>
            <a:r>
              <a:rPr lang="ru-RU" sz="1400" dirty="0"/>
              <a:t> </a:t>
            </a:r>
            <a:r>
              <a:rPr lang="ru-RU" sz="1400" dirty="0" err="1"/>
              <a:t>дисертаційних</a:t>
            </a:r>
            <a:r>
              <a:rPr lang="ru-RU" sz="1400" dirty="0"/>
              <a:t> </a:t>
            </a:r>
            <a:r>
              <a:rPr lang="ru-RU" sz="1400" dirty="0" err="1"/>
              <a:t>робіт</a:t>
            </a:r>
            <a:r>
              <a:rPr lang="ru-RU" sz="1400" dirty="0"/>
              <a:t> на </a:t>
            </a:r>
            <a:r>
              <a:rPr lang="ru-RU" sz="1400" dirty="0" err="1" smtClean="0"/>
              <a:t>здобуття</a:t>
            </a:r>
            <a:r>
              <a:rPr lang="ru-RU" sz="1400" dirty="0" smtClean="0"/>
              <a:t> </a:t>
            </a:r>
            <a:r>
              <a:rPr lang="ru-RU" sz="1400" dirty="0" err="1" smtClean="0"/>
              <a:t>наукових</a:t>
            </a:r>
            <a:r>
              <a:rPr lang="ru-RU" sz="1400" dirty="0" smtClean="0"/>
              <a:t> </a:t>
            </a:r>
            <a:r>
              <a:rPr lang="ru-RU" sz="1400" dirty="0" err="1"/>
              <a:t>ступенів</a:t>
            </a:r>
            <a:r>
              <a:rPr lang="ru-RU" sz="1400" dirty="0"/>
              <a:t> доктора і кандидата наук (</a:t>
            </a:r>
            <a:r>
              <a:rPr lang="ru-RU" sz="1400" dirty="0" err="1"/>
              <a:t>юридичні</a:t>
            </a:r>
            <a:r>
              <a:rPr lang="ru-RU" sz="1400" dirty="0"/>
              <a:t> науки</a:t>
            </a:r>
            <a:r>
              <a:rPr lang="ru-RU" sz="1400" dirty="0" smtClean="0"/>
              <a:t>) (</a:t>
            </a:r>
            <a:r>
              <a:rPr lang="ru-RU" sz="1400" dirty="0" err="1"/>
              <a:t>додаток</a:t>
            </a:r>
            <a:r>
              <a:rPr lang="ru-RU" sz="1400" dirty="0"/>
              <a:t> 4 до наказу МОН </a:t>
            </a:r>
            <a:r>
              <a:rPr lang="ru-RU" sz="1400" dirty="0" err="1"/>
              <a:t>України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28.12.2019№ 1643)</a:t>
            </a:r>
          </a:p>
          <a:p>
            <a:pPr indent="457200" algn="just"/>
            <a:r>
              <a:rPr lang="ru-RU" sz="1400" dirty="0" err="1"/>
              <a:t>Видання</a:t>
            </a:r>
            <a:r>
              <a:rPr lang="ru-RU" sz="1400" dirty="0"/>
              <a:t> </a:t>
            </a:r>
            <a:r>
              <a:rPr lang="ru-RU" sz="1400" dirty="0" err="1"/>
              <a:t>індексується</a:t>
            </a:r>
            <a:r>
              <a:rPr lang="ru-RU" sz="1400" dirty="0"/>
              <a:t> в </a:t>
            </a:r>
            <a:r>
              <a:rPr lang="ru-RU" sz="1400" dirty="0" err="1"/>
              <a:t>міжнародних</a:t>
            </a:r>
            <a:r>
              <a:rPr lang="ru-RU" sz="1400" dirty="0"/>
              <a:t> базах </a:t>
            </a:r>
            <a:r>
              <a:rPr lang="ru-RU" sz="1400" dirty="0" err="1" smtClean="0"/>
              <a:t>даних</a:t>
            </a:r>
            <a:r>
              <a:rPr lang="ru-RU" sz="1400" dirty="0" smtClean="0"/>
              <a:t> «</a:t>
            </a:r>
            <a:r>
              <a:rPr lang="en-US" sz="1400" dirty="0" smtClean="0"/>
              <a:t>Index Copernicus</a:t>
            </a:r>
            <a:r>
              <a:rPr lang="ru-RU" sz="1400" dirty="0" smtClean="0"/>
              <a:t>»</a:t>
            </a:r>
            <a:r>
              <a:rPr lang="en-US" sz="1400" dirty="0" smtClean="0"/>
              <a:t> </a:t>
            </a:r>
            <a:r>
              <a:rPr lang="uk-UA" sz="1400" dirty="0" smtClean="0"/>
              <a:t>та</a:t>
            </a:r>
            <a:r>
              <a:rPr lang="en-US" sz="1400" dirty="0" smtClean="0"/>
              <a:t> </a:t>
            </a:r>
            <a:r>
              <a:rPr lang="uk-UA" sz="1400" dirty="0" smtClean="0"/>
              <a:t>«</a:t>
            </a:r>
            <a:r>
              <a:rPr lang="en-US" sz="1400" dirty="0" err="1" smtClean="0"/>
              <a:t>Crossref</a:t>
            </a:r>
            <a:r>
              <a:rPr lang="uk-UA" sz="1400" dirty="0" smtClean="0"/>
              <a:t>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7378897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919" y="1255354"/>
            <a:ext cx="3558059" cy="1026526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Скрипченко І.Т. </a:t>
            </a:r>
            <a:r>
              <a:rPr lang="ru-RU" sz="1800" b="1" dirty="0" err="1" smtClean="0"/>
              <a:t>Інноваційні</a:t>
            </a:r>
            <a:r>
              <a:rPr lang="ru-RU" sz="1800" b="1" dirty="0" smtClean="0"/>
              <a:t> </a:t>
            </a:r>
            <a:r>
              <a:rPr lang="ru-RU" sz="1800" b="1" dirty="0" err="1"/>
              <a:t>технології</a:t>
            </a:r>
            <a:r>
              <a:rPr lang="ru-RU" sz="1800" b="1" dirty="0"/>
              <a:t> в </a:t>
            </a:r>
            <a:r>
              <a:rPr lang="ru-RU" sz="1800" b="1" dirty="0" err="1"/>
              <a:t>туризмі</a:t>
            </a:r>
            <a:r>
              <a:rPr lang="ru-RU" sz="1800" b="1" dirty="0"/>
              <a:t>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І. Т</a:t>
            </a:r>
            <a:r>
              <a:rPr lang="ru-RU" sz="1800" b="1" dirty="0" smtClean="0"/>
              <a:t>. Скрипченко.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Журфонд</a:t>
            </a:r>
            <a:r>
              <a:rPr lang="ru-RU" sz="1800" b="1" dirty="0"/>
              <a:t>, </a:t>
            </a:r>
            <a:r>
              <a:rPr lang="ru-RU" sz="1800" b="1" dirty="0" smtClean="0"/>
              <a:t>2021. </a:t>
            </a:r>
            <a:r>
              <a:rPr lang="ru-RU" sz="1800" b="1" dirty="0"/>
              <a:t>- 140 с.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23" r="7523"/>
          <a:stretch>
            <a:fillRect/>
          </a:stretch>
        </p:blipFill>
        <p:spPr>
          <a:xfrm>
            <a:off x="5168794" y="1016458"/>
            <a:ext cx="2929463" cy="479213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0920" y="3091249"/>
            <a:ext cx="3731055" cy="2381651"/>
          </a:xfrm>
        </p:spPr>
        <p:txBody>
          <a:bodyPr>
            <a:noAutofit/>
          </a:bodyPr>
          <a:lstStyle/>
          <a:p>
            <a:pPr indent="457200" algn="just"/>
            <a:r>
              <a:rPr lang="ru-RU" sz="1400" dirty="0"/>
              <a:t>В </a:t>
            </a:r>
            <a:r>
              <a:rPr lang="ru-RU" sz="1400" dirty="0" err="1"/>
              <a:t>посібнику</a:t>
            </a:r>
            <a:r>
              <a:rPr lang="ru-RU" sz="1400" dirty="0"/>
              <a:t> </a:t>
            </a:r>
            <a:r>
              <a:rPr lang="ru-RU" sz="1400" dirty="0" err="1"/>
              <a:t>розкрито</a:t>
            </a:r>
            <a:r>
              <a:rPr lang="ru-RU" sz="1400" dirty="0"/>
              <a:t> </a:t>
            </a:r>
            <a:r>
              <a:rPr lang="ru-RU" sz="1400" dirty="0" err="1"/>
              <a:t>особливості</a:t>
            </a:r>
            <a:r>
              <a:rPr lang="ru-RU" sz="1400" dirty="0"/>
              <a:t> </a:t>
            </a:r>
            <a:r>
              <a:rPr lang="ru-RU" sz="1400" dirty="0" err="1"/>
              <a:t>інновацій</a:t>
            </a:r>
            <a:r>
              <a:rPr lang="ru-RU" sz="1400" dirty="0"/>
              <a:t> в </a:t>
            </a:r>
            <a:r>
              <a:rPr lang="ru-RU" sz="1400" dirty="0" err="1"/>
              <a:t>сучасному</a:t>
            </a:r>
            <a:r>
              <a:rPr lang="ru-RU" sz="1400" dirty="0"/>
              <a:t> </a:t>
            </a:r>
            <a:r>
              <a:rPr lang="ru-RU" sz="1400" dirty="0" err="1"/>
              <a:t>туризмі</a:t>
            </a:r>
            <a:r>
              <a:rPr lang="ru-RU" sz="1400" dirty="0"/>
              <a:t>. Описано </a:t>
            </a:r>
            <a:r>
              <a:rPr lang="ru-RU" sz="1400" dirty="0" err="1"/>
              <a:t>особливості</a:t>
            </a:r>
            <a:r>
              <a:rPr lang="ru-RU" sz="1400" dirty="0"/>
              <a:t> </a:t>
            </a:r>
            <a:r>
              <a:rPr lang="ru-RU" sz="1400" dirty="0" err="1"/>
              <a:t>скелелазіння</a:t>
            </a:r>
            <a:r>
              <a:rPr lang="ru-RU" sz="1400" dirty="0"/>
              <a:t>, спортивного </a:t>
            </a:r>
            <a:r>
              <a:rPr lang="ru-RU" sz="1400" dirty="0" err="1"/>
              <a:t>орієнтування</a:t>
            </a:r>
            <a:r>
              <a:rPr lang="ru-RU" sz="1400" dirty="0"/>
              <a:t>,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r>
              <a:rPr lang="ru-RU" sz="1400" dirty="0" err="1"/>
              <a:t>мотузкових</a:t>
            </a:r>
            <a:r>
              <a:rPr lang="ru-RU" sz="1400" dirty="0"/>
              <a:t> </a:t>
            </a:r>
            <a:r>
              <a:rPr lang="ru-RU" sz="1400" dirty="0" err="1"/>
              <a:t>парків</a:t>
            </a:r>
            <a:r>
              <a:rPr lang="ru-RU" sz="1400" dirty="0"/>
              <a:t> та </a:t>
            </a:r>
            <a:r>
              <a:rPr lang="ru-RU" sz="1400" dirty="0" err="1"/>
              <a:t>мотузкових</a:t>
            </a:r>
            <a:r>
              <a:rPr lang="ru-RU" sz="1400" dirty="0"/>
              <a:t> </a:t>
            </a:r>
            <a:r>
              <a:rPr lang="ru-RU" sz="1400" dirty="0" err="1"/>
              <a:t>курсів</a:t>
            </a:r>
            <a:r>
              <a:rPr lang="ru-RU" sz="1400" dirty="0"/>
              <a:t>, </a:t>
            </a:r>
            <a:r>
              <a:rPr lang="ru-RU" sz="1400" dirty="0" err="1"/>
              <a:t>туристських</a:t>
            </a:r>
            <a:r>
              <a:rPr lang="ru-RU" sz="1400" dirty="0"/>
              <a:t> </a:t>
            </a:r>
            <a:r>
              <a:rPr lang="ru-RU" sz="1400" dirty="0" err="1"/>
              <a:t>квестів</a:t>
            </a:r>
            <a:r>
              <a:rPr lang="ru-RU" sz="1400" dirty="0"/>
              <a:t>, </a:t>
            </a:r>
            <a:r>
              <a:rPr lang="ru-RU" sz="1400" dirty="0" err="1"/>
              <a:t>інтерактивних</a:t>
            </a:r>
            <a:r>
              <a:rPr lang="ru-RU" sz="1400" dirty="0"/>
              <a:t> </a:t>
            </a:r>
            <a:r>
              <a:rPr lang="ru-RU" sz="1400" dirty="0" err="1"/>
              <a:t>екскурсій</a:t>
            </a:r>
            <a:r>
              <a:rPr lang="ru-RU" sz="1400" dirty="0"/>
              <a:t> та </a:t>
            </a:r>
            <a:r>
              <a:rPr lang="ru-RU" sz="1400" dirty="0" err="1"/>
              <a:t>геокешингу</a:t>
            </a:r>
            <a:r>
              <a:rPr lang="ru-RU" sz="1400" dirty="0"/>
              <a:t>, </a:t>
            </a:r>
            <a:r>
              <a:rPr lang="ru-RU" sz="1400" dirty="0" err="1"/>
              <a:t>запропоновано</a:t>
            </a:r>
            <a:r>
              <a:rPr lang="ru-RU" sz="1400" dirty="0"/>
              <a:t> </a:t>
            </a:r>
            <a:r>
              <a:rPr lang="ru-RU" sz="1400" dirty="0" err="1"/>
              <a:t>засоби</a:t>
            </a:r>
            <a:r>
              <a:rPr lang="ru-RU" sz="1400" dirty="0"/>
              <a:t> та методику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опанування</a:t>
            </a:r>
            <a:r>
              <a:rPr lang="ru-RU" sz="1400" dirty="0"/>
              <a:t>. </a:t>
            </a:r>
            <a:endParaRPr lang="en-US" sz="1400" dirty="0" smtClean="0"/>
          </a:p>
          <a:p>
            <a:pPr indent="457200" algn="just"/>
            <a:r>
              <a:rPr lang="ru-RU" sz="1400" dirty="0" smtClean="0"/>
              <a:t>Рекомендовано </a:t>
            </a:r>
            <a:r>
              <a:rPr lang="ru-RU" sz="1400" dirty="0"/>
              <a:t>для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r>
              <a:rPr lang="ru-RU" sz="1400" dirty="0" err="1"/>
              <a:t>здобувачами</a:t>
            </a:r>
            <a:r>
              <a:rPr lang="ru-RU" sz="1400" dirty="0"/>
              <a:t> </a:t>
            </a:r>
            <a:r>
              <a:rPr lang="ru-RU" sz="1400" dirty="0" err="1"/>
              <a:t>вищої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при </a:t>
            </a:r>
            <a:r>
              <a:rPr lang="ru-RU" sz="1400" dirty="0" err="1"/>
              <a:t>опануванні</a:t>
            </a:r>
            <a:r>
              <a:rPr lang="ru-RU" sz="1400" dirty="0"/>
              <a:t> </a:t>
            </a:r>
            <a:r>
              <a:rPr lang="ru-RU" sz="1400" dirty="0" err="1"/>
              <a:t>дисциплін</a:t>
            </a:r>
            <a:r>
              <a:rPr lang="ru-RU" sz="1400" dirty="0"/>
              <a:t> </a:t>
            </a:r>
            <a:r>
              <a:rPr lang="ru-RU" sz="1400" dirty="0" err="1"/>
              <a:t>туристської</a:t>
            </a:r>
            <a:r>
              <a:rPr lang="ru-RU" sz="1400" dirty="0"/>
              <a:t> </a:t>
            </a:r>
            <a:r>
              <a:rPr lang="ru-RU" sz="1400" dirty="0" err="1" smtClean="0"/>
              <a:t>спрямованності</a:t>
            </a:r>
            <a:r>
              <a:rPr lang="uk-UA" sz="1400" dirty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5848893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457" y="1140025"/>
            <a:ext cx="3584258" cy="1739670"/>
          </a:xfrm>
        </p:spPr>
        <p:txBody>
          <a:bodyPr>
            <a:noAutofit/>
          </a:bodyPr>
          <a:lstStyle/>
          <a:p>
            <a:r>
              <a:rPr lang="ru-RU" sz="1800" b="1" dirty="0" err="1"/>
              <a:t>Повноваження</a:t>
            </a:r>
            <a:r>
              <a:rPr lang="ru-RU" sz="1800" b="1" dirty="0"/>
              <a:t> </a:t>
            </a:r>
            <a:r>
              <a:rPr lang="ru-RU" sz="1800" b="1" dirty="0" err="1"/>
              <a:t>поліції</a:t>
            </a:r>
            <a:r>
              <a:rPr lang="ru-RU" sz="1800" b="1" dirty="0"/>
              <a:t> </a:t>
            </a:r>
            <a:r>
              <a:rPr lang="ru-RU" sz="1800" b="1" dirty="0" err="1"/>
              <a:t>щодо</a:t>
            </a:r>
            <a:r>
              <a:rPr lang="ru-RU" sz="1800" b="1" dirty="0"/>
              <a:t> </a:t>
            </a:r>
            <a:r>
              <a:rPr lang="ru-RU" sz="1800" b="1" dirty="0" err="1"/>
              <a:t>охорони</a:t>
            </a:r>
            <a:r>
              <a:rPr lang="ru-RU" sz="1800" b="1" dirty="0"/>
              <a:t> </a:t>
            </a:r>
            <a:r>
              <a:rPr lang="ru-RU" sz="1800" b="1" dirty="0" err="1"/>
              <a:t>цивільних</a:t>
            </a:r>
            <a:r>
              <a:rPr lang="ru-RU" sz="1800" b="1" dirty="0"/>
              <a:t> прав та свобод : метод. рек. </a:t>
            </a:r>
            <a:r>
              <a:rPr lang="ru-RU" sz="1800" b="1" dirty="0" err="1"/>
              <a:t>щодо</a:t>
            </a:r>
            <a:r>
              <a:rPr lang="ru-RU" sz="1800" b="1" dirty="0"/>
              <a:t> </a:t>
            </a:r>
            <a:r>
              <a:rPr lang="ru-RU" sz="1800" b="1" dirty="0" err="1"/>
              <a:t>організац</a:t>
            </a:r>
            <a:r>
              <a:rPr lang="ru-RU" sz="1800" b="1" dirty="0"/>
              <a:t>. </a:t>
            </a:r>
            <a:r>
              <a:rPr lang="ru-RU" sz="1800" b="1" dirty="0" smtClean="0"/>
              <a:t>та </a:t>
            </a:r>
            <a:r>
              <a:rPr lang="ru-RU" sz="1800" b="1" dirty="0" err="1" smtClean="0"/>
              <a:t>проведення</a:t>
            </a:r>
            <a:r>
              <a:rPr lang="ru-RU" sz="1800" b="1" dirty="0" smtClean="0"/>
              <a:t> </a:t>
            </a:r>
            <a:r>
              <a:rPr lang="ru-RU" sz="1800" b="1" dirty="0" err="1"/>
              <a:t>квесту</a:t>
            </a:r>
            <a:r>
              <a:rPr lang="ru-RU" sz="1800" b="1" dirty="0"/>
              <a:t> </a:t>
            </a:r>
            <a:r>
              <a:rPr lang="ru-RU" sz="1800" b="1" dirty="0" smtClean="0"/>
              <a:t>/ </a:t>
            </a:r>
            <a:r>
              <a:rPr lang="ru-RU" sz="1800" b="1" dirty="0"/>
              <a:t>уклад.: К. Р. </a:t>
            </a:r>
            <a:r>
              <a:rPr lang="ru-RU" sz="1800" b="1" dirty="0" err="1"/>
              <a:t>Резворович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К.О., </a:t>
            </a:r>
            <a:r>
              <a:rPr lang="ru-RU" sz="1800" b="1" dirty="0" smtClean="0"/>
              <a:t>2021. </a:t>
            </a:r>
            <a:r>
              <a:rPr lang="ru-RU" sz="1800" b="1" dirty="0"/>
              <a:t>- 16 с.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56" r="57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5632" y="3429001"/>
            <a:ext cx="3729909" cy="1828800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 err="1"/>
              <a:t>Методичні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алгоритм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організаторів</a:t>
            </a:r>
            <a:r>
              <a:rPr lang="ru-RU" dirty="0"/>
              <a:t> та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квесту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проводиться в рамках факультативного </a:t>
            </a:r>
            <a:r>
              <a:rPr lang="ru-RU" dirty="0" err="1"/>
              <a:t>заняття</a:t>
            </a:r>
            <a:r>
              <a:rPr lang="ru-RU" dirty="0"/>
              <a:t> з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 «</a:t>
            </a:r>
            <a:r>
              <a:rPr lang="ru-RU" dirty="0" err="1"/>
              <a:t>Цивільне</a:t>
            </a:r>
            <a:r>
              <a:rPr lang="ru-RU" dirty="0"/>
              <a:t> право та </a:t>
            </a:r>
            <a:r>
              <a:rPr lang="ru-RU" dirty="0" err="1"/>
              <a:t>процес</a:t>
            </a:r>
            <a:r>
              <a:rPr lang="ru-RU" dirty="0"/>
              <a:t>».</a:t>
            </a:r>
          </a:p>
          <a:p>
            <a:pPr indent="457200" algn="just"/>
            <a:r>
              <a:rPr lang="ru-RU" dirty="0"/>
              <a:t>Для </a:t>
            </a:r>
            <a:r>
              <a:rPr lang="ru-RU" dirty="0" err="1"/>
              <a:t>науково-педагогічних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ЗВО МВС та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(</a:t>
            </a:r>
            <a:r>
              <a:rPr lang="ru-RU" dirty="0" err="1"/>
              <a:t>бакалаврського</a:t>
            </a:r>
            <a:r>
              <a:rPr lang="ru-RU" dirty="0"/>
              <a:t>)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ЗВО МВС.</a:t>
            </a:r>
          </a:p>
        </p:txBody>
      </p:sp>
    </p:spTree>
    <p:extLst>
      <p:ext uri="{BB962C8B-B14F-4D97-AF65-F5344CB8AC3E}">
        <p14:creationId xmlns:p14="http://schemas.microsoft.com/office/powerpoint/2010/main" val="425742986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157" y="1032933"/>
            <a:ext cx="3675789" cy="1454894"/>
          </a:xfrm>
        </p:spPr>
        <p:txBody>
          <a:bodyPr>
            <a:noAutofit/>
          </a:bodyPr>
          <a:lstStyle/>
          <a:p>
            <a:r>
              <a:rPr lang="ru-RU" sz="1800" b="1" dirty="0" err="1"/>
              <a:t>Діяльність</a:t>
            </a:r>
            <a:r>
              <a:rPr lang="ru-RU" sz="1800" b="1" dirty="0"/>
              <a:t> </a:t>
            </a:r>
            <a:r>
              <a:rPr lang="ru-RU" sz="1800" b="1" dirty="0" err="1"/>
              <a:t>суб'єктів</a:t>
            </a:r>
            <a:r>
              <a:rPr lang="ru-RU" sz="1800" b="1" dirty="0"/>
              <a:t> </a:t>
            </a:r>
            <a:r>
              <a:rPr lang="ru-RU" sz="1800" b="1" dirty="0" err="1"/>
              <a:t>господарювання</a:t>
            </a:r>
            <a:r>
              <a:rPr lang="ru-RU" sz="1800" b="1" dirty="0"/>
              <a:t> : </a:t>
            </a:r>
            <a:r>
              <a:rPr lang="ru-RU" sz="1800" b="1" dirty="0" err="1"/>
              <a:t>зб</a:t>
            </a:r>
            <a:r>
              <a:rPr lang="ru-RU" sz="1800" b="1" dirty="0"/>
              <a:t>. норм.-прав. </a:t>
            </a:r>
            <a:r>
              <a:rPr lang="ru-RU" sz="1800" b="1" dirty="0" err="1"/>
              <a:t>актів</a:t>
            </a:r>
            <a:r>
              <a:rPr lang="ru-RU" sz="1800" b="1" dirty="0"/>
              <a:t> </a:t>
            </a:r>
            <a:r>
              <a:rPr lang="ru-RU" sz="1800" b="1" dirty="0" smtClean="0"/>
              <a:t>/ уклад</a:t>
            </a:r>
            <a:r>
              <a:rPr lang="ru-RU" sz="1800" b="1" dirty="0"/>
              <a:t>.: К. Р. </a:t>
            </a:r>
            <a:r>
              <a:rPr lang="ru-RU" sz="1800" b="1" dirty="0" err="1"/>
              <a:t>Резворович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К.О., </a:t>
            </a:r>
            <a:r>
              <a:rPr lang="ru-RU" sz="1800" b="1" dirty="0" smtClean="0"/>
              <a:t>2021. </a:t>
            </a:r>
            <a:r>
              <a:rPr lang="ru-RU" sz="1800" b="1" dirty="0"/>
              <a:t>- 344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878" r="4878"/>
          <a:stretch>
            <a:fillRect/>
          </a:stretch>
        </p:blipFill>
        <p:spPr>
          <a:xfrm>
            <a:off x="5218221" y="1032933"/>
            <a:ext cx="3048449" cy="498677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6865" y="3255431"/>
            <a:ext cx="3632201" cy="2764280"/>
          </a:xfrm>
        </p:spPr>
        <p:txBody>
          <a:bodyPr>
            <a:normAutofit fontScale="85000" lnSpcReduction="10000"/>
          </a:bodyPr>
          <a:lstStyle/>
          <a:p>
            <a:pPr indent="457200" algn="just"/>
            <a:r>
              <a:rPr lang="ru-RU" dirty="0" err="1"/>
              <a:t>Збірник</a:t>
            </a:r>
            <a:r>
              <a:rPr lang="ru-RU" dirty="0"/>
              <a:t> нормативно-</a:t>
            </a:r>
            <a:r>
              <a:rPr lang="ru-RU" dirty="0" err="1"/>
              <a:t>правових</a:t>
            </a:r>
            <a:r>
              <a:rPr lang="ru-RU" dirty="0"/>
              <a:t> </a:t>
            </a:r>
            <a:r>
              <a:rPr lang="ru-RU" dirty="0" err="1"/>
              <a:t>актів</a:t>
            </a:r>
            <a:r>
              <a:rPr lang="ru-RU" dirty="0"/>
              <a:t> </a:t>
            </a:r>
            <a:r>
              <a:rPr lang="ru-RU" dirty="0" err="1"/>
              <a:t>підготовлено</a:t>
            </a:r>
            <a:r>
              <a:rPr lang="ru-RU" dirty="0"/>
              <a:t> кафедрою </a:t>
            </a:r>
            <a:r>
              <a:rPr lang="ru-RU" dirty="0" err="1"/>
              <a:t>цивільного</a:t>
            </a:r>
            <a:r>
              <a:rPr lang="ru-RU" dirty="0"/>
              <a:t> права та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Дніпропетровського</a:t>
            </a:r>
            <a:r>
              <a:rPr lang="ru-RU" dirty="0"/>
              <a:t> державного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справ з метою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зручного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положень</a:t>
            </a:r>
            <a:r>
              <a:rPr lang="ru-RU" dirty="0"/>
              <a:t> чинного </a:t>
            </a:r>
            <a:r>
              <a:rPr lang="ru-RU" dirty="0" err="1"/>
              <a:t>законодавства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суб’єктів</a:t>
            </a:r>
            <a:r>
              <a:rPr lang="ru-RU" dirty="0"/>
              <a:t> </a:t>
            </a:r>
            <a:r>
              <a:rPr lang="ru-RU" dirty="0" err="1"/>
              <a:t>господарювання</a:t>
            </a:r>
            <a:r>
              <a:rPr lang="ru-RU" dirty="0"/>
              <a:t> та </a:t>
            </a:r>
            <a:r>
              <a:rPr lang="ru-RU" dirty="0" err="1"/>
              <a:t>відповідно</a:t>
            </a:r>
            <a:r>
              <a:rPr lang="ru-RU" dirty="0"/>
              <a:t>,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належних</a:t>
            </a:r>
            <a:r>
              <a:rPr lang="ru-RU" dirty="0"/>
              <a:t> умов для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господарських</a:t>
            </a:r>
            <a:r>
              <a:rPr lang="ru-RU" dirty="0"/>
              <a:t> </a:t>
            </a:r>
            <a:r>
              <a:rPr lang="ru-RU" dirty="0" err="1"/>
              <a:t>правовідносин</a:t>
            </a:r>
            <a:r>
              <a:rPr lang="ru-RU" dirty="0"/>
              <a:t>.</a:t>
            </a:r>
          </a:p>
          <a:p>
            <a:pPr indent="457200" algn="just"/>
            <a:r>
              <a:rPr lang="ru-RU" dirty="0" err="1"/>
              <a:t>Збірник</a:t>
            </a:r>
            <a:r>
              <a:rPr lang="ru-RU" dirty="0"/>
              <a:t> </a:t>
            </a:r>
            <a:r>
              <a:rPr lang="ru-RU" dirty="0" err="1"/>
              <a:t>розрахований</a:t>
            </a:r>
            <a:r>
              <a:rPr lang="ru-RU" dirty="0"/>
              <a:t> на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, </a:t>
            </a:r>
            <a:r>
              <a:rPr lang="ru-RU" dirty="0" err="1"/>
              <a:t>юристів</a:t>
            </a:r>
            <a:r>
              <a:rPr lang="ru-RU" dirty="0"/>
              <a:t> та </a:t>
            </a:r>
            <a:r>
              <a:rPr lang="ru-RU" dirty="0" err="1"/>
              <a:t>всіх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цікавиться</a:t>
            </a:r>
            <a:r>
              <a:rPr lang="ru-RU" dirty="0"/>
              <a:t> сферою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суб’єктів</a:t>
            </a:r>
            <a:r>
              <a:rPr lang="ru-RU" dirty="0"/>
              <a:t> </a:t>
            </a:r>
            <a:r>
              <a:rPr lang="ru-RU" dirty="0" err="1" smtClean="0"/>
              <a:t>господарювання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92355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311" y="1032933"/>
            <a:ext cx="3762862" cy="1265424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Цивільне</a:t>
            </a:r>
            <a:r>
              <a:rPr lang="ru-RU" sz="1800" b="1" dirty="0"/>
              <a:t> право: </a:t>
            </a:r>
            <a:r>
              <a:rPr lang="ru-RU" sz="1800" b="1" dirty="0" err="1"/>
              <a:t>особлива</a:t>
            </a:r>
            <a:r>
              <a:rPr lang="ru-RU" sz="1800" b="1" dirty="0"/>
              <a:t> </a:t>
            </a:r>
            <a:r>
              <a:rPr lang="ru-RU" sz="1800" b="1" dirty="0" err="1"/>
              <a:t>частина</a:t>
            </a:r>
            <a:r>
              <a:rPr lang="ru-RU" sz="1800" b="1" dirty="0"/>
              <a:t>. Практикум : </a:t>
            </a:r>
            <a:r>
              <a:rPr lang="ru-RU" sz="1800" b="1" dirty="0" err="1"/>
              <a:t>навч</a:t>
            </a:r>
            <a:r>
              <a:rPr lang="ru-RU" sz="1800" b="1" dirty="0"/>
              <a:t>. </a:t>
            </a:r>
            <a:r>
              <a:rPr lang="ru-RU" sz="1800" b="1" dirty="0" err="1"/>
              <a:t>посіб</a:t>
            </a:r>
            <a:r>
              <a:rPr lang="ru-RU" sz="1800" b="1" dirty="0"/>
              <a:t>. / А. В. </a:t>
            </a:r>
            <a:r>
              <a:rPr lang="ru-RU" sz="1800" b="1" dirty="0" err="1"/>
              <a:t>Аксютіна</a:t>
            </a:r>
            <a:r>
              <a:rPr lang="ru-RU" sz="1800" b="1" dirty="0"/>
              <a:t> [та </a:t>
            </a:r>
            <a:r>
              <a:rPr lang="ru-RU" sz="1800" b="1" dirty="0" err="1"/>
              <a:t>ін</a:t>
            </a:r>
            <a:r>
              <a:rPr lang="ru-RU" sz="1800" b="1" dirty="0" smtClean="0"/>
              <a:t>.].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Видавець</a:t>
            </a:r>
            <a:r>
              <a:rPr lang="ru-RU" sz="1800" b="1" dirty="0"/>
              <a:t> </a:t>
            </a:r>
            <a:r>
              <a:rPr lang="ru-RU" sz="1800" b="1" dirty="0" err="1"/>
              <a:t>Біла</a:t>
            </a:r>
            <a:r>
              <a:rPr lang="ru-RU" sz="1800" b="1" dirty="0"/>
              <a:t> К.О., </a:t>
            </a:r>
            <a:r>
              <a:rPr lang="ru-RU" sz="1800" b="1" dirty="0" smtClean="0"/>
              <a:t>2021. </a:t>
            </a:r>
            <a:r>
              <a:rPr lang="ru-RU" sz="1800" b="1" dirty="0"/>
              <a:t>- 264 с.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337" r="83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95972" y="3033010"/>
            <a:ext cx="3632201" cy="2569637"/>
          </a:xfrm>
        </p:spPr>
        <p:txBody>
          <a:bodyPr>
            <a:normAutofit fontScale="92500" lnSpcReduction="20000"/>
          </a:bodyPr>
          <a:lstStyle/>
          <a:p>
            <a:pPr indent="457200" algn="just"/>
            <a:r>
              <a:rPr lang="ru-RU" dirty="0" err="1"/>
              <a:t>Навчальний</a:t>
            </a:r>
            <a:r>
              <a:rPr lang="ru-RU" dirty="0"/>
              <a:t> </a:t>
            </a:r>
            <a:r>
              <a:rPr lang="ru-RU" dirty="0" err="1"/>
              <a:t>посібник</a:t>
            </a:r>
            <a:r>
              <a:rPr lang="ru-RU" dirty="0"/>
              <a:t> (практикум) </a:t>
            </a:r>
            <a:r>
              <a:rPr lang="ru-RU" dirty="0" err="1"/>
              <a:t>підготовлено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програми</a:t>
            </a:r>
            <a:r>
              <a:rPr lang="ru-RU" dirty="0"/>
              <a:t> науки «</a:t>
            </a:r>
            <a:r>
              <a:rPr lang="ru-RU" dirty="0" err="1"/>
              <a:t>Цивільне</a:t>
            </a:r>
            <a:r>
              <a:rPr lang="ru-RU" dirty="0"/>
              <a:t> право </a:t>
            </a:r>
            <a:r>
              <a:rPr lang="ru-RU" dirty="0" err="1"/>
              <a:t>України</a:t>
            </a:r>
            <a:r>
              <a:rPr lang="ru-RU" dirty="0"/>
              <a:t>».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короткий </a:t>
            </a:r>
            <a:r>
              <a:rPr lang="ru-RU" dirty="0" err="1"/>
              <a:t>зміст</a:t>
            </a:r>
            <a:r>
              <a:rPr lang="ru-RU" dirty="0"/>
              <a:t> тем, </a:t>
            </a:r>
            <a:r>
              <a:rPr lang="ru-RU" dirty="0" err="1"/>
              <a:t>теоретичні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для самоконтролю, </a:t>
            </a:r>
            <a:r>
              <a:rPr lang="ru-RU" dirty="0" err="1"/>
              <a:t>тестові</a:t>
            </a:r>
            <a:r>
              <a:rPr lang="ru-RU" dirty="0"/>
              <a:t> та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глибоко</a:t>
            </a:r>
            <a:r>
              <a:rPr lang="ru-RU" dirty="0"/>
              <a:t> </a:t>
            </a:r>
            <a:r>
              <a:rPr lang="ru-RU" dirty="0" err="1"/>
              <a:t>засвоїти</a:t>
            </a:r>
            <a:r>
              <a:rPr lang="ru-RU" dirty="0"/>
              <a:t> </a:t>
            </a:r>
            <a:r>
              <a:rPr lang="ru-RU" dirty="0" err="1"/>
              <a:t>теоретичні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цивільного</a:t>
            </a:r>
            <a:r>
              <a:rPr lang="ru-RU" dirty="0"/>
              <a:t> права та набути </a:t>
            </a:r>
            <a:r>
              <a:rPr lang="ru-RU" dirty="0" err="1"/>
              <a:t>практичних</a:t>
            </a:r>
            <a:r>
              <a:rPr lang="ru-RU" dirty="0"/>
              <a:t> </a:t>
            </a:r>
            <a:r>
              <a:rPr lang="ru-RU" dirty="0" err="1"/>
              <a:t>навичок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у </a:t>
            </a:r>
            <a:r>
              <a:rPr lang="ru-RU" dirty="0" err="1"/>
              <a:t>професійній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</a:t>
            </a:r>
          </a:p>
          <a:p>
            <a:pPr indent="457200" algn="just"/>
            <a:r>
              <a:rPr lang="ru-RU" dirty="0"/>
              <a:t>Для </a:t>
            </a:r>
            <a:r>
              <a:rPr lang="ru-RU" dirty="0" err="1"/>
              <a:t>студентів</a:t>
            </a:r>
            <a:r>
              <a:rPr lang="ru-RU" dirty="0"/>
              <a:t>, </a:t>
            </a:r>
            <a:r>
              <a:rPr lang="ru-RU" dirty="0" err="1"/>
              <a:t>магістрів</a:t>
            </a:r>
            <a:r>
              <a:rPr lang="ru-RU" dirty="0"/>
              <a:t>, </a:t>
            </a:r>
            <a:r>
              <a:rPr lang="ru-RU" dirty="0" err="1"/>
              <a:t>аспірантів</a:t>
            </a:r>
            <a:r>
              <a:rPr lang="ru-RU" dirty="0"/>
              <a:t> і </a:t>
            </a:r>
            <a:r>
              <a:rPr lang="ru-RU" dirty="0" err="1"/>
              <a:t>викладачів</a:t>
            </a:r>
            <a:r>
              <a:rPr lang="ru-RU" dirty="0"/>
              <a:t> </a:t>
            </a:r>
            <a:r>
              <a:rPr lang="ru-RU" dirty="0" err="1"/>
              <a:t>юридичних</a:t>
            </a:r>
            <a:r>
              <a:rPr lang="ru-RU" dirty="0"/>
              <a:t> </a:t>
            </a:r>
            <a:r>
              <a:rPr lang="ru-RU" dirty="0" err="1"/>
              <a:t>факультетів</a:t>
            </a:r>
            <a:r>
              <a:rPr lang="ru-RU" dirty="0"/>
              <a:t> та </a:t>
            </a:r>
            <a:r>
              <a:rPr lang="ru-RU" dirty="0" err="1" smtClean="0"/>
              <a:t>вузів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0882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151" y="887857"/>
            <a:ext cx="3548678" cy="1784407"/>
          </a:xfrm>
        </p:spPr>
        <p:txBody>
          <a:bodyPr>
            <a:noAutofit/>
          </a:bodyPr>
          <a:lstStyle/>
          <a:p>
            <a:r>
              <a:rPr lang="ru-RU" sz="1800" b="1" dirty="0" err="1"/>
              <a:t>Ластовкін</a:t>
            </a:r>
            <a:r>
              <a:rPr lang="ru-RU" sz="1800" b="1" dirty="0"/>
              <a:t> В.А. </a:t>
            </a:r>
            <a:r>
              <a:rPr lang="ru-RU" sz="1800" b="1" dirty="0" err="1" smtClean="0"/>
              <a:t>Атлетичні</a:t>
            </a:r>
            <a:r>
              <a:rPr lang="ru-RU" sz="1800" b="1" dirty="0" smtClean="0"/>
              <a:t> </a:t>
            </a:r>
            <a:r>
              <a:rPr lang="ru-RU" sz="1800" b="1" dirty="0" err="1"/>
              <a:t>вправи</a:t>
            </a:r>
            <a:r>
              <a:rPr lang="ru-RU" sz="1800" b="1" dirty="0"/>
              <a:t> в </a:t>
            </a:r>
            <a:r>
              <a:rPr lang="ru-RU" sz="1800" b="1" dirty="0" err="1"/>
              <a:t>системі</a:t>
            </a:r>
            <a:r>
              <a:rPr lang="ru-RU" sz="1800" b="1" dirty="0"/>
              <a:t> </a:t>
            </a:r>
            <a:r>
              <a:rPr lang="ru-RU" sz="1800" b="1" dirty="0" err="1"/>
              <a:t>фізичної</a:t>
            </a:r>
            <a:r>
              <a:rPr lang="ru-RU" sz="1800" b="1" dirty="0"/>
              <a:t> </a:t>
            </a:r>
            <a:r>
              <a:rPr lang="ru-RU" sz="1800" b="1" dirty="0" err="1"/>
              <a:t>підготовки</a:t>
            </a:r>
            <a:r>
              <a:rPr lang="ru-RU" sz="1800" b="1" dirty="0"/>
              <a:t> </a:t>
            </a:r>
            <a:r>
              <a:rPr lang="ru-RU" sz="1800" b="1" dirty="0" err="1"/>
              <a:t>правоохоронця</a:t>
            </a:r>
            <a:r>
              <a:rPr lang="ru-RU" sz="1800" b="1" dirty="0"/>
              <a:t> : метод. рек. до </a:t>
            </a:r>
            <a:r>
              <a:rPr lang="ru-RU" sz="1800" b="1" dirty="0" err="1"/>
              <a:t>практич</a:t>
            </a:r>
            <a:r>
              <a:rPr lang="ru-RU" sz="1800" b="1" dirty="0"/>
              <a:t>. та </a:t>
            </a:r>
            <a:r>
              <a:rPr lang="ru-RU" sz="1800" b="1" dirty="0" err="1"/>
              <a:t>самост</a:t>
            </a:r>
            <a:r>
              <a:rPr lang="ru-RU" sz="1800" b="1" dirty="0"/>
              <a:t>. занять / В. А. </a:t>
            </a:r>
            <a:r>
              <a:rPr lang="ru-RU" sz="1800" b="1" dirty="0" err="1" smtClean="0"/>
              <a:t>Ластовкін</a:t>
            </a:r>
            <a:r>
              <a:rPr lang="ru-RU" sz="1800" b="1" dirty="0" smtClean="0"/>
              <a:t>. </a:t>
            </a:r>
            <a:r>
              <a:rPr lang="ru-RU" sz="1800" b="1" dirty="0"/>
              <a:t>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 smtClean="0"/>
              <a:t>Журфонд</a:t>
            </a:r>
            <a:r>
              <a:rPr lang="ru-RU" sz="1800" b="1" dirty="0"/>
              <a:t>, 2021. - 53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48" r="63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2526" y="3130380"/>
            <a:ext cx="4028303" cy="2603155"/>
          </a:xfrm>
        </p:spPr>
        <p:txBody>
          <a:bodyPr>
            <a:noAutofit/>
          </a:bodyPr>
          <a:lstStyle/>
          <a:p>
            <a:pPr indent="457200" algn="just"/>
            <a:r>
              <a:rPr lang="ru-RU" sz="1200" dirty="0" smtClean="0"/>
              <a:t>У </a:t>
            </a:r>
            <a:r>
              <a:rPr lang="ru-RU" sz="1200" dirty="0" err="1"/>
              <a:t>методичних</a:t>
            </a:r>
            <a:r>
              <a:rPr lang="ru-RU" sz="1200" dirty="0"/>
              <a:t> </a:t>
            </a:r>
            <a:r>
              <a:rPr lang="ru-RU" sz="1200" dirty="0" err="1"/>
              <a:t>рекомендацій</a:t>
            </a:r>
            <a:r>
              <a:rPr lang="ru-RU" sz="1200" dirty="0"/>
              <a:t> </a:t>
            </a:r>
            <a:r>
              <a:rPr lang="ru-RU" sz="1200" dirty="0" err="1"/>
              <a:t>розкрито</a:t>
            </a:r>
            <a:r>
              <a:rPr lang="ru-RU" sz="1200" dirty="0"/>
              <a:t>: </a:t>
            </a:r>
            <a:r>
              <a:rPr lang="ru-RU" sz="1200" dirty="0" err="1"/>
              <a:t>методи</a:t>
            </a:r>
            <a:r>
              <a:rPr lang="ru-RU" sz="1200" dirty="0"/>
              <a:t> </a:t>
            </a:r>
            <a:r>
              <a:rPr lang="ru-RU" sz="1200" dirty="0" err="1"/>
              <a:t>розвитку</a:t>
            </a:r>
            <a:r>
              <a:rPr lang="ru-RU" sz="1200" dirty="0"/>
              <a:t> </a:t>
            </a:r>
            <a:r>
              <a:rPr lang="ru-RU" sz="1200" dirty="0" err="1"/>
              <a:t>фізичних</a:t>
            </a:r>
            <a:r>
              <a:rPr lang="ru-RU" sz="1200" dirty="0"/>
              <a:t> </a:t>
            </a:r>
            <a:r>
              <a:rPr lang="ru-RU" sz="1200" dirty="0" err="1" smtClean="0"/>
              <a:t>якостей</a:t>
            </a:r>
            <a:r>
              <a:rPr lang="ru-RU" sz="1200" dirty="0" smtClean="0"/>
              <a:t>; показано </a:t>
            </a:r>
            <a:r>
              <a:rPr lang="ru-RU" sz="1200" dirty="0" err="1"/>
              <a:t>механізм</a:t>
            </a:r>
            <a:r>
              <a:rPr lang="ru-RU" sz="1200" dirty="0"/>
              <a:t> </a:t>
            </a:r>
            <a:r>
              <a:rPr lang="ru-RU" sz="1200" dirty="0" err="1"/>
              <a:t>впливу</a:t>
            </a:r>
            <a:r>
              <a:rPr lang="ru-RU" sz="1200" dirty="0"/>
              <a:t> </a:t>
            </a:r>
            <a:r>
              <a:rPr lang="ru-RU" sz="1200" dirty="0" err="1"/>
              <a:t>атлетичної</a:t>
            </a:r>
            <a:r>
              <a:rPr lang="ru-RU" sz="1200" dirty="0"/>
              <a:t> </a:t>
            </a:r>
            <a:r>
              <a:rPr lang="ru-RU" sz="1200" dirty="0" err="1"/>
              <a:t>гімнастики</a:t>
            </a:r>
            <a:r>
              <a:rPr lang="ru-RU" sz="1200" dirty="0"/>
              <a:t> на </a:t>
            </a:r>
            <a:r>
              <a:rPr lang="ru-RU" sz="1200" dirty="0" err="1"/>
              <a:t>м’язову</a:t>
            </a:r>
            <a:r>
              <a:rPr lang="ru-RU" sz="1200" dirty="0"/>
              <a:t> систему та на </a:t>
            </a:r>
            <a:r>
              <a:rPr lang="ru-RU" sz="1200" dirty="0" err="1"/>
              <a:t>організм</a:t>
            </a:r>
            <a:r>
              <a:rPr lang="ru-RU" sz="1200" dirty="0"/>
              <a:t> </a:t>
            </a:r>
            <a:r>
              <a:rPr lang="ru-RU" sz="1200" dirty="0" err="1"/>
              <a:t>людини</a:t>
            </a:r>
            <a:r>
              <a:rPr lang="ru-RU" sz="1200" dirty="0"/>
              <a:t> в </a:t>
            </a:r>
            <a:r>
              <a:rPr lang="ru-RU" sz="1200" dirty="0" err="1"/>
              <a:t>цілому</a:t>
            </a:r>
            <a:r>
              <a:rPr lang="ru-RU" sz="1200" dirty="0"/>
              <a:t>.</a:t>
            </a:r>
          </a:p>
          <a:p>
            <a:pPr indent="457200" algn="just"/>
            <a:r>
              <a:rPr lang="ru-RU" sz="1200" dirty="0"/>
              <a:t>Представлено </a:t>
            </a:r>
            <a:r>
              <a:rPr lang="ru-RU" sz="1200" dirty="0" err="1"/>
              <a:t>комплекси</a:t>
            </a:r>
            <a:r>
              <a:rPr lang="ru-RU" sz="1200" dirty="0"/>
              <a:t> </a:t>
            </a:r>
            <a:r>
              <a:rPr lang="ru-RU" sz="1200" dirty="0" err="1"/>
              <a:t>вправ</a:t>
            </a:r>
            <a:r>
              <a:rPr lang="ru-RU" sz="1200" dirty="0"/>
              <a:t> на </a:t>
            </a:r>
            <a:r>
              <a:rPr lang="ru-RU" sz="1200" dirty="0" err="1"/>
              <a:t>основні</a:t>
            </a:r>
            <a:r>
              <a:rPr lang="ru-RU" sz="1200" dirty="0"/>
              <a:t> </a:t>
            </a:r>
            <a:r>
              <a:rPr lang="ru-RU" sz="1200" dirty="0" err="1"/>
              <a:t>групи</a:t>
            </a:r>
            <a:r>
              <a:rPr lang="ru-RU" sz="1200" dirty="0"/>
              <a:t> </a:t>
            </a:r>
            <a:r>
              <a:rPr lang="ru-RU" sz="1200" dirty="0" err="1"/>
              <a:t>м'язів</a:t>
            </a:r>
            <a:r>
              <a:rPr lang="ru-RU" sz="1200" dirty="0"/>
              <a:t> особи, методика </a:t>
            </a:r>
            <a:r>
              <a:rPr lang="ru-RU" sz="1200" dirty="0" err="1"/>
              <a:t>виконання</a:t>
            </a:r>
            <a:r>
              <a:rPr lang="ru-RU" sz="1200" dirty="0"/>
              <a:t> </a:t>
            </a:r>
            <a:r>
              <a:rPr lang="ru-RU" sz="1200" dirty="0" err="1"/>
              <a:t>вправ</a:t>
            </a:r>
            <a:r>
              <a:rPr lang="ru-RU" sz="1200" dirty="0"/>
              <a:t>, означено правила </a:t>
            </a:r>
            <a:r>
              <a:rPr lang="ru-RU" sz="1200" dirty="0" err="1"/>
              <a:t>безпеки</a:t>
            </a:r>
            <a:r>
              <a:rPr lang="ru-RU" sz="1200" dirty="0"/>
              <a:t> </a:t>
            </a:r>
            <a:r>
              <a:rPr lang="ru-RU" sz="1200" dirty="0" err="1"/>
              <a:t>під</a:t>
            </a:r>
            <a:r>
              <a:rPr lang="ru-RU" sz="1200" dirty="0"/>
              <a:t> час занять з </a:t>
            </a:r>
            <a:r>
              <a:rPr lang="ru-RU" sz="1200" dirty="0" err="1"/>
              <a:t>атлетичної</a:t>
            </a:r>
            <a:r>
              <a:rPr lang="ru-RU" sz="1200" dirty="0"/>
              <a:t> </a:t>
            </a:r>
            <a:r>
              <a:rPr lang="ru-RU" sz="1200" dirty="0" err="1"/>
              <a:t>гімнастики</a:t>
            </a:r>
            <a:r>
              <a:rPr lang="ru-RU" sz="1200" dirty="0"/>
              <a:t> та </a:t>
            </a:r>
            <a:r>
              <a:rPr lang="ru-RU" sz="1200" dirty="0" err="1"/>
              <a:t>профілактика</a:t>
            </a:r>
            <a:r>
              <a:rPr lang="ru-RU" sz="1200" dirty="0"/>
              <a:t> травматизму.</a:t>
            </a:r>
          </a:p>
          <a:p>
            <a:pPr indent="457200" algn="just"/>
            <a:r>
              <a:rPr lang="ru-RU" sz="1200" dirty="0" err="1"/>
              <a:t>Методичні</a:t>
            </a:r>
            <a:r>
              <a:rPr lang="ru-RU" sz="1200" dirty="0"/>
              <a:t> </a:t>
            </a:r>
            <a:r>
              <a:rPr lang="ru-RU" sz="1200" dirty="0" err="1"/>
              <a:t>рекомендації</a:t>
            </a:r>
            <a:r>
              <a:rPr lang="ru-RU" sz="1200" dirty="0"/>
              <a:t> </a:t>
            </a:r>
            <a:r>
              <a:rPr lang="ru-RU" sz="1200" dirty="0" err="1"/>
              <a:t>призначені</a:t>
            </a:r>
            <a:r>
              <a:rPr lang="ru-RU" sz="1200" dirty="0"/>
              <a:t> для ЗВО, </a:t>
            </a:r>
            <a:r>
              <a:rPr lang="ru-RU" sz="1200" dirty="0" err="1"/>
              <a:t>які</a:t>
            </a:r>
            <a:r>
              <a:rPr lang="ru-RU" sz="1200" dirty="0"/>
              <a:t> </a:t>
            </a:r>
            <a:r>
              <a:rPr lang="ru-RU" sz="1200" dirty="0" err="1"/>
              <a:t>опановують</a:t>
            </a:r>
            <a:r>
              <a:rPr lang="ru-RU" sz="1200" dirty="0"/>
              <a:t> </a:t>
            </a:r>
            <a:r>
              <a:rPr lang="ru-RU" sz="1200" dirty="0" err="1"/>
              <a:t>навчальні</a:t>
            </a:r>
            <a:r>
              <a:rPr lang="ru-RU" sz="1200" dirty="0"/>
              <a:t> </a:t>
            </a:r>
            <a:r>
              <a:rPr lang="ru-RU" sz="1200" dirty="0" err="1"/>
              <a:t>дисципліни</a:t>
            </a:r>
            <a:r>
              <a:rPr lang="ru-RU" sz="1200" dirty="0"/>
              <a:t> «</a:t>
            </a:r>
            <a:r>
              <a:rPr lang="ru-RU" sz="1200" dirty="0" err="1"/>
              <a:t>Спеціальна</a:t>
            </a:r>
            <a:r>
              <a:rPr lang="ru-RU" sz="1200" dirty="0"/>
              <a:t> </a:t>
            </a:r>
            <a:r>
              <a:rPr lang="ru-RU" sz="1200" dirty="0" err="1"/>
              <a:t>фізична</a:t>
            </a:r>
            <a:r>
              <a:rPr lang="ru-RU" sz="1200" dirty="0"/>
              <a:t> </a:t>
            </a:r>
            <a:r>
              <a:rPr lang="ru-RU" sz="1200" dirty="0" err="1"/>
              <a:t>підготовка</a:t>
            </a:r>
            <a:r>
              <a:rPr lang="ru-RU" sz="1200" dirty="0"/>
              <a:t>» та «Тактико-</a:t>
            </a:r>
            <a:r>
              <a:rPr lang="ru-RU" sz="1200" dirty="0" err="1"/>
              <a:t>спеціальна</a:t>
            </a:r>
            <a:r>
              <a:rPr lang="ru-RU" sz="1200" dirty="0"/>
              <a:t> </a:t>
            </a:r>
            <a:r>
              <a:rPr lang="ru-RU" sz="1200" dirty="0" err="1"/>
              <a:t>підготовка</a:t>
            </a:r>
            <a:r>
              <a:rPr lang="ru-RU" sz="1200" dirty="0"/>
              <a:t>» </a:t>
            </a:r>
            <a:r>
              <a:rPr lang="ru-RU" sz="1200" dirty="0" err="1"/>
              <a:t>зі</a:t>
            </a:r>
            <a:r>
              <a:rPr lang="ru-RU" sz="1200" dirty="0"/>
              <a:t> </a:t>
            </a:r>
            <a:r>
              <a:rPr lang="ru-RU" sz="1200" dirty="0" err="1"/>
              <a:t>спеціальності</a:t>
            </a:r>
            <a:r>
              <a:rPr lang="ru-RU" sz="1200" dirty="0"/>
              <a:t> 262 «</a:t>
            </a:r>
            <a:r>
              <a:rPr lang="ru-RU" sz="1200" dirty="0" err="1"/>
              <a:t>Правоохоронна</a:t>
            </a:r>
            <a:r>
              <a:rPr lang="ru-RU" sz="1200" dirty="0"/>
              <a:t> </a:t>
            </a:r>
            <a:r>
              <a:rPr lang="ru-RU" sz="1200" dirty="0" err="1"/>
              <a:t>діяльність</a:t>
            </a:r>
            <a:r>
              <a:rPr lang="ru-RU" sz="1200" dirty="0" smtClean="0"/>
              <a:t>».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6799887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670" y="955588"/>
            <a:ext cx="4290083" cy="1541046"/>
          </a:xfrm>
        </p:spPr>
        <p:txBody>
          <a:bodyPr>
            <a:noAutofit/>
          </a:bodyPr>
          <a:lstStyle/>
          <a:p>
            <a:r>
              <a:rPr lang="ru-RU" sz="1800" b="1" dirty="0" err="1"/>
              <a:t>Крюковська</a:t>
            </a:r>
            <a:r>
              <a:rPr lang="ru-RU" sz="1800" b="1" dirty="0"/>
              <a:t> О.С.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Фізична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самопідготовка</a:t>
            </a:r>
            <a:r>
              <a:rPr lang="ru-RU" sz="1800" b="1" dirty="0" smtClean="0"/>
              <a:t>  </a:t>
            </a:r>
            <a:r>
              <a:rPr lang="ru-RU" sz="1800" b="1" dirty="0" err="1" smtClean="0"/>
              <a:t>здобувачів</a:t>
            </a:r>
            <a:r>
              <a:rPr lang="ru-RU" sz="1800" b="1" dirty="0" smtClean="0"/>
              <a:t> </a:t>
            </a:r>
            <a:r>
              <a:rPr lang="ru-RU" sz="1800" b="1" dirty="0"/>
              <a:t>у ЗВО : метод. рек. / О. С. </a:t>
            </a:r>
            <a:r>
              <a:rPr lang="ru-RU" sz="1800" b="1" dirty="0" err="1"/>
              <a:t>Крюковська</a:t>
            </a:r>
            <a:r>
              <a:rPr lang="ru-RU" sz="1800" b="1" dirty="0"/>
              <a:t>, </a:t>
            </a:r>
            <a:r>
              <a:rPr lang="ru-RU" sz="1800" b="1" dirty="0" smtClean="0"/>
              <a:t>          В</a:t>
            </a:r>
            <a:r>
              <a:rPr lang="ru-RU" sz="1800" b="1" dirty="0"/>
              <a:t>. М. </a:t>
            </a:r>
            <a:r>
              <a:rPr lang="ru-RU" sz="1800" b="1" dirty="0" err="1"/>
              <a:t>Рожеченко</a:t>
            </a:r>
            <a:r>
              <a:rPr lang="ru-RU" sz="1800" b="1" dirty="0"/>
              <a:t>, Г. П. </a:t>
            </a:r>
            <a:r>
              <a:rPr lang="ru-RU" sz="1800" b="1" dirty="0" smtClean="0"/>
              <a:t>Гончаренко. - </a:t>
            </a:r>
            <a:r>
              <a:rPr lang="ru-RU" sz="1800" b="1" dirty="0" err="1"/>
              <a:t>Дніпро</a:t>
            </a:r>
            <a:r>
              <a:rPr lang="ru-RU" sz="1800" b="1" dirty="0"/>
              <a:t> : </a:t>
            </a:r>
            <a:r>
              <a:rPr lang="ru-RU" sz="1800" b="1" dirty="0" err="1"/>
              <a:t>Журфонд</a:t>
            </a:r>
            <a:r>
              <a:rPr lang="ru-RU" sz="1800" b="1" dirty="0"/>
              <a:t>, 2021. - 37 с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39" r="70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4356" y="3429001"/>
            <a:ext cx="4034710" cy="2280395"/>
          </a:xfrm>
        </p:spPr>
        <p:txBody>
          <a:bodyPr>
            <a:normAutofit fontScale="92500" lnSpcReduction="20000"/>
          </a:bodyPr>
          <a:lstStyle/>
          <a:p>
            <a:pPr indent="457200" algn="just"/>
            <a:r>
              <a:rPr lang="ru-RU" dirty="0"/>
              <a:t>У </a:t>
            </a:r>
            <a:r>
              <a:rPr lang="ru-RU" dirty="0" err="1"/>
              <a:t>методичних</a:t>
            </a:r>
            <a:r>
              <a:rPr lang="ru-RU" dirty="0"/>
              <a:t> </a:t>
            </a:r>
            <a:r>
              <a:rPr lang="ru-RU" dirty="0" err="1"/>
              <a:t>рекомендаціях</a:t>
            </a:r>
            <a:r>
              <a:rPr lang="ru-RU" dirty="0"/>
              <a:t> </a:t>
            </a:r>
            <a:r>
              <a:rPr lang="ru-RU" dirty="0" err="1"/>
              <a:t>висвітлено</a:t>
            </a:r>
            <a:r>
              <a:rPr lang="ru-RU" dirty="0"/>
              <a:t> роль </a:t>
            </a:r>
            <a:r>
              <a:rPr lang="ru-RU" dirty="0" err="1"/>
              <a:t>фізичної</a:t>
            </a:r>
            <a:r>
              <a:rPr lang="ru-RU" dirty="0"/>
              <a:t> </a:t>
            </a:r>
            <a:r>
              <a:rPr lang="ru-RU" dirty="0" err="1"/>
              <a:t>підготовленості</a:t>
            </a:r>
            <a:r>
              <a:rPr lang="ru-RU" dirty="0"/>
              <a:t> 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здобувачем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та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самостійних</a:t>
            </a:r>
            <a:r>
              <a:rPr lang="ru-RU" dirty="0"/>
              <a:t> занять з </a:t>
            </a:r>
            <a:r>
              <a:rPr lang="ru-RU" dirty="0" err="1"/>
              <a:t>урахуванням</a:t>
            </a:r>
            <a:r>
              <a:rPr lang="ru-RU" dirty="0"/>
              <a:t> мети </a:t>
            </a:r>
            <a:r>
              <a:rPr lang="ru-RU" dirty="0" err="1"/>
              <a:t>тренувань</a:t>
            </a:r>
            <a:r>
              <a:rPr lang="ru-RU" dirty="0"/>
              <a:t>. </a:t>
            </a:r>
          </a:p>
          <a:p>
            <a:pPr indent="457200" algn="just"/>
            <a:r>
              <a:rPr lang="ru-RU" dirty="0"/>
              <a:t>Рекомендовано для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дисциплін</a:t>
            </a:r>
            <a:r>
              <a:rPr lang="ru-RU" dirty="0"/>
              <a:t> «</a:t>
            </a: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» </a:t>
            </a:r>
            <a:r>
              <a:rPr lang="ru-RU" dirty="0" err="1"/>
              <a:t>здобувачами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спеціальностей</a:t>
            </a:r>
            <a:r>
              <a:rPr lang="ru-RU" dirty="0"/>
              <a:t> та «</a:t>
            </a:r>
            <a:r>
              <a:rPr lang="ru-RU" dirty="0" err="1"/>
              <a:t>Спеціальна</a:t>
            </a:r>
            <a:r>
              <a:rPr lang="ru-RU" dirty="0"/>
              <a:t> </a:t>
            </a:r>
            <a:r>
              <a:rPr lang="ru-RU" dirty="0" err="1"/>
              <a:t>фізична</a:t>
            </a:r>
            <a:r>
              <a:rPr lang="ru-RU" dirty="0"/>
              <a:t> </a:t>
            </a:r>
            <a:r>
              <a:rPr lang="ru-RU" dirty="0" err="1"/>
              <a:t>підготовка</a:t>
            </a:r>
            <a:r>
              <a:rPr lang="ru-RU" dirty="0"/>
              <a:t>» </a:t>
            </a:r>
            <a:r>
              <a:rPr lang="ru-RU" dirty="0" err="1"/>
              <a:t>здобувачами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спеціальності</a:t>
            </a:r>
            <a:r>
              <a:rPr lang="ru-RU" dirty="0"/>
              <a:t> 262 «</a:t>
            </a:r>
            <a:r>
              <a:rPr lang="ru-RU" dirty="0" err="1"/>
              <a:t>Правоохоронна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».</a:t>
            </a:r>
          </a:p>
          <a:p>
            <a:pPr indent="45720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2367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212</TotalTime>
  <Words>3751</Words>
  <Application>Microsoft Office PowerPoint</Application>
  <PresentationFormat>Экран (4:3)</PresentationFormat>
  <Paragraphs>114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Garamond</vt:lpstr>
      <vt:lpstr>Натуральные материалы</vt:lpstr>
      <vt:lpstr>Презентация PowerPoint</vt:lpstr>
      <vt:lpstr>Кузьменко А.О. English: comprehensive study (students’ book) : підручник / А. О. Кузьменко, К. В. Вуколова ; Дніпропетровський державний університет внутрішніх справ. - Дніпро : ДДУВС, 2021. - 416 с.</vt:lpstr>
      <vt:lpstr>Шманатова А. С.  Методичні рекомендації до проведення практичних занять з навчальної дисципліни «Іноземна мова (за професійним спрямуванням)» (англійська) для підготовки здобувачів вищої освіти першого (бакалаврського) рівня (денної форми навчання) / А. С. Шманатова. - Дніпро : ДДУВС, 2021. - 56 с.</vt:lpstr>
      <vt:lpstr>Скрипченко І.Т. Інноваційні технології в туризмі : навч. посіб. / І. Т. Скрипченко. - Дніпро : Журфонд, 2021. - 140 с.</vt:lpstr>
      <vt:lpstr>Повноваження поліції щодо охорони цивільних прав та свобод : метод. рек. щодо організац. та проведення квесту / уклад.: К. Р. Резворович [та ін.]. - Дніпро : Видавець Біла К.О., 2021. - 16 с. </vt:lpstr>
      <vt:lpstr>Діяльність суб'єктів господарювання : зб. норм.-прав. актів / уклад.: К. Р. Резворович [та ін.]. - Дніпро : Видавець Біла К.О., 2021. - 344 с. </vt:lpstr>
      <vt:lpstr>Цивільне право: особлива частина. Практикум : навч. посіб. / А. В. Аксютіна [та ін.]. - Дніпро : Видавець Біла К.О., 2021. - 264 с. </vt:lpstr>
      <vt:lpstr>Ластовкін В.А. Атлетичні вправи в системі фізичної підготовки правоохоронця : метод. рек. до практич. та самост. занять / В. А. Ластовкін. - Дніпро : Журфонд, 2021. - 53 с.</vt:lpstr>
      <vt:lpstr>Крюковська О.С.  Фізична  самопідготовка  здобувачів у ЗВО : метод. рек. / О. С. Крюковська,           В. М. Рожеченко, Г. П. Гончаренко. - Дніпро : Журфонд, 2021. - 37 с.</vt:lpstr>
      <vt:lpstr>Крюковська О.С. Використання елементів спортивних ігор в фізичній підготовці здобувачів ЗВО : метод. рек. до практич. та самост. занять / О. С. Крюковська, А. В. Порохнявий. - Дніпро : Журфонд, 2021. - 53 с.</vt:lpstr>
      <vt:lpstr>Нестеренко Н.А. Спеціальна фізична підготовка баскетболістів з урахуванням ігрового амплуа : метод. рек. / Н. А. Нестеренко,   О. С. Крюковська. - Дніпро : ДДУВС, 2021. - 32 с.</vt:lpstr>
      <vt:lpstr>Мурашкін М. Г.  ІНШИЙ постмодерну в релігійно-містичній культурі та мистецтві / М.Г. Мурашкін. - Дніпро: ДДУВС; Інновація, 2021. - 210 с.</vt:lpstr>
      <vt:lpstr>Тютченко С.М. Забезпечення економічної безпека підприємств в  умовах  трансформаційних   змін  в  економіці: монографія  / С. М. Тютченко. - Дніпро : Видавець Біла К.О., 2021. - 212 с. </vt:lpstr>
      <vt:lpstr>Збірник нормативно-правових актів у сфері правового регулювання інтелектуальної власності України : для студ. ВНЗ / А. В. Аксютіна [та ін.]. - Дніпро : Видавець Біла К.О., 2021. - 401 с.</vt:lpstr>
      <vt:lpstr>Мороз В. П. Механізм застосування адміністративної відповідальності за невиконання судових рішень : монографія / В. П. Мороз. - Дніпро : Видавець Біла К. О., 2021. - 160 с.</vt:lpstr>
      <vt:lpstr>Затримання у кримінальному провадженні :  навч.  посіб.  /         А. В. Захарко [та ін.]. - Одеса :      ВД "Гельветика", 2021. - 224 с. </vt:lpstr>
      <vt:lpstr>Кошелева О.О. Інноваційні технології в системі фізичного виховання студентів  ЗВО :  метод.  рек.  /          О. О. Кошелева, І. Т. Скрипченко. - Дніпро : Журфонд, 2021. - 48 с.</vt:lpstr>
      <vt:lpstr>Крамаренко Ю.М. Інституційна спроможність правоохоронних органів у боротьбі із злочинною спільнотою, а також особами, які перебувають у статусах підвищеного злочинного впливу : метод. рек. /  Ю. М. Крамаренко, О. С. Скок, Т. В. Шевченко. -  Дніпро : ДДУВС, 2021. - 104 с.</vt:lpstr>
      <vt:lpstr>Березняк В.С. Ювенальна превенція : курс лекцій /                 В. С. Березняк, В. Г. Хашев . - Київ : Алерта, 2021. - 134 с.</vt:lpstr>
      <vt:lpstr>Єремєєва І.А. Теорії цивілізацій та міжнародні конфлікти : підручник / І. А. Єремєєва. - Дніпро : ДДУВС, 2021. - 144 с.</vt:lpstr>
      <vt:lpstr>Блінова Г.О. Інформаційне забезпечення підрозділів ювенальної превенції Національної поліції України : наук.-практ. рек. / Г. О. Блінова, С. О. Прокопов. - Дніпро : ДДУВС, 2021. - 64 с. </vt:lpstr>
      <vt:lpstr>Виявлення і розслідування окремих видів злочинів у сфері службової та професійної  діяльності, учинених організованими групами і злочинними організаціями : метод. рек. / Д. Б. Санакоєв [та ін.]. - Дніпро : ДДУВС, 2021. - 60 с.</vt:lpstr>
      <vt:lpstr>Виявлення та розслідування окремих видів злочинів у сфері господарської діяльності, учинених організованими групами і злочинними організаціями : метод. рек. / Д. Б. Санакоєв [та ін.]. - Дніпро : ДДУВС, 2021. - 60 с.</vt:lpstr>
      <vt:lpstr>Основи розслідування легалізації (відмивання) доходів, одержаних злочинним  шляхом : метод. рек. / Д. Б. Санакоєв [та ін.]. - Дніпро : ДДУВС, 2021. - 60 с.</vt:lpstr>
      <vt:lpstr>Гаркуша В.В. Діяльність поліції щодо оформлення матеріалів адміністративних правопорушень у сфері безпеки дорожнього  руху :  навч.  посіб. /           В. В.  Гаркуша,  Р. Ю.  Молчанов,          М. О. Шевяков. - Дніпро : ДДУВС, 2021. - 120 с. </vt:lpstr>
      <vt:lpstr>Крамаренко Ю.М. Практичне використання іноземного досвіду в боротьбі з організованими злочинними групами, злочинними організаціями або злочинною  спільнотою : метод. рек. / Ю. М.  Крамаренко,  О. С. Скок,              Т. В. Шевченко. – Дніпро : ДДУВС, 2021. - 72 с.</vt:lpstr>
      <vt:lpstr>Практикум завдань для штабних навчань : практикум / кол. авт.: кер. кол. авт. А. Г. Гаркуша. - Дніпро: ДДУВС, 2021. - 148 с.</vt:lpstr>
      <vt:lpstr>Господарське право : навч. практикум / К. Р. Резворович [та ін.]. - Дніпро : Видавець Біла К.О., 2021. - 507 с.</vt:lpstr>
      <vt:lpstr>Конституційне право : метод. рек. для підготовки курсових робіт / В. О. Боняк [та ін.]. - Дніпро: ДДУВС, 2021. - 116 с. </vt:lpstr>
      <vt:lpstr>Кримінальне право (загальна частина)  : навч. посіб. / О. С. Скок [та ін.] ; ред. С. А. Шалгунова. - 2-ге вид. - Дніпро : ДДУВС, 2021. - 328 с.</vt:lpstr>
      <vt:lpstr>Соціально-гуманітарні дисципліни як теоретичний конститутивний складник у процесі підготовки сучасного фахівця : кол. моногр. / О. В.  Халапсіс  [та  ін.];  ред. О. В. Халапсіс. - Дніпро : Інновація, 2021. - 144 с.</vt:lpstr>
      <vt:lpstr>Актуальні дослідження правових та економічних процесів в контексті євроінтеграції : матеріали Всеукр. наук.-практ. конф. здоб. вищ. освіти (м. Дніпро, 2 червня 2021 р.) / Дніпропетровський державний університет внутрішніх справ. - Дніпро : ДДУВС, 2021. - 244 с.</vt:lpstr>
      <vt:lpstr>Забезпечення рівних прав та можливостей жінок і чоловіків в Україні: сучасні досягнення та перспективи : матеріали Міжнар. наук.- практ. конф. присвяч. 25 річн. пройняття Конституції України та 30-й річн. проголош. незалеж. України (м. Дніпро, 10-11 червня 2021 р.) / Дніпропетровський державний університет внутрішніх справ. - Дніпро : ДДУВС, 2021. - 320 с. </vt:lpstr>
      <vt:lpstr>Молодь і світова співпраця : матеріали ІІІ Всеукр. англомов. наук.-практ. конф. здобувачів вищ. освіти (м. Дніпро, 15 квітня 2021 р.) / Дніпропетровський державний університет внутрішніх справ. - Дніпро : ДДУВС, 2021. - 231 с.</vt:lpstr>
      <vt:lpstr>Актуальні дослідження правових та економічних процесів в контексті євроінтеграції : матеріали Всеукр. наук.-практ. конф. здоб. вищ. освіти (м. Дніпро, 2 червня 2021 р.) / Дніпропетровський державний університет внутрішніх справ. - Дніпро : ДДУВС, 2021. - 244 с. </vt:lpstr>
      <vt:lpstr>Верховенство права: доктрина і практика в умовах сучасних світових викликів : матеріали Міжнарод. наук.-практ. конф. (м. Дніпро, 25 лютого 2021 р.) / Дніпропетровський державний університет внутрішніх справ. - Дніпро : ДДУВС, 2021. - 328 с.</vt:lpstr>
      <vt:lpstr>Проблеми формування громадянського суспільства в Україні: 30 років незалежності : матеріали Всеукраїнськ. наук.-практ. конф. (м. Дніпро, 19 травня 2021 р.) / Дніпропетровський державний університет внутрішніх справ. - Дніпро : ДДУВС, 2021. - 264 с. </vt:lpstr>
      <vt:lpstr>Науковий вісник Дніпропетровського державного університету внутрішніх справ : наук. журнал. Вип. № 1 (110), 2021 / Дніпропетровський державний університет внутрішніх справ. - Дніпро : ДДУВС, 2021. - 372 с.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76</cp:revision>
  <dcterms:created xsi:type="dcterms:W3CDTF">2021-12-07T11:15:23Z</dcterms:created>
  <dcterms:modified xsi:type="dcterms:W3CDTF">2021-12-08T11:21:11Z</dcterms:modified>
</cp:coreProperties>
</file>