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9/26/2024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708653"/>
            <a:ext cx="10275376" cy="5052448"/>
          </a:xfrm>
        </p:spPr>
        <p:txBody>
          <a:bodyPr/>
          <a:lstStyle/>
          <a:p>
            <a:pPr algn="ctr"/>
            <a:r>
              <a:rPr lang="ru-RU" b="1" dirty="0" err="1">
                <a:ln w="22225">
                  <a:solidFill>
                    <a:schemeClr val="accent2"/>
                  </a:solidFill>
                  <a:prstDash val="solid"/>
                </a:ln>
                <a:solidFill>
                  <a:schemeClr val="accent2">
                    <a:lumMod val="40000"/>
                    <a:lumOff val="60000"/>
                  </a:schemeClr>
                </a:solidFill>
              </a:rPr>
              <a:t>Праці</a:t>
            </a:r>
            <a:r>
              <a:rPr lang="ru-RU" b="1" dirty="0">
                <a:ln w="22225">
                  <a:solidFill>
                    <a:schemeClr val="accent2"/>
                  </a:solidFill>
                  <a:prstDash val="solid"/>
                </a:ln>
                <a:solidFill>
                  <a:schemeClr val="accent2">
                    <a:lumMod val="40000"/>
                    <a:lumOff val="60000"/>
                  </a:schemeClr>
                </a:solidFill>
              </a:rPr>
              <a:t> </a:t>
            </a:r>
            <a:r>
              <a:rPr lang="ru-RU" b="1" dirty="0" err="1">
                <a:ln w="22225">
                  <a:solidFill>
                    <a:schemeClr val="accent2"/>
                  </a:solidFill>
                  <a:prstDash val="solid"/>
                </a:ln>
                <a:solidFill>
                  <a:schemeClr val="accent2">
                    <a:lumMod val="40000"/>
                    <a:lumOff val="60000"/>
                  </a:schemeClr>
                </a:solidFill>
              </a:rPr>
              <a:t>вчених</a:t>
            </a:r>
            <a:r>
              <a:rPr lang="ru-RU" b="1" dirty="0">
                <a:ln w="22225">
                  <a:solidFill>
                    <a:schemeClr val="accent2"/>
                  </a:solidFill>
                  <a:prstDash val="solid"/>
                </a:ln>
                <a:solidFill>
                  <a:schemeClr val="accent2">
                    <a:lumMod val="40000"/>
                    <a:lumOff val="60000"/>
                  </a:schemeClr>
                </a:solidFill>
              </a:rPr>
              <a:t/>
            </a:r>
            <a:br>
              <a:rPr lang="ru-RU" b="1" dirty="0">
                <a:ln w="22225">
                  <a:solidFill>
                    <a:schemeClr val="accent2"/>
                  </a:solidFill>
                  <a:prstDash val="solid"/>
                </a:ln>
                <a:solidFill>
                  <a:schemeClr val="accent2">
                    <a:lumMod val="40000"/>
                    <a:lumOff val="60000"/>
                  </a:schemeClr>
                </a:solidFill>
              </a:rPr>
            </a:br>
            <a:r>
              <a:rPr lang="ru-RU" b="1" dirty="0">
                <a:ln w="22225">
                  <a:solidFill>
                    <a:schemeClr val="accent2"/>
                  </a:solidFill>
                  <a:prstDash val="solid"/>
                </a:ln>
                <a:solidFill>
                  <a:schemeClr val="accent2">
                    <a:lumMod val="40000"/>
                    <a:lumOff val="60000"/>
                  </a:schemeClr>
                </a:solidFill>
              </a:rPr>
              <a:t> </a:t>
            </a:r>
            <a:r>
              <a:rPr lang="ru-RU" b="1" dirty="0" err="1" smtClean="0">
                <a:ln w="22225">
                  <a:solidFill>
                    <a:schemeClr val="accent2"/>
                  </a:solidFill>
                  <a:prstDash val="solid"/>
                </a:ln>
                <a:solidFill>
                  <a:schemeClr val="accent2">
                    <a:lumMod val="40000"/>
                    <a:lumOff val="60000"/>
                  </a:schemeClr>
                </a:solidFill>
              </a:rPr>
              <a:t>Дніпровського</a:t>
            </a:r>
            <a:r>
              <a:rPr lang="ru-RU" b="1" dirty="0" smtClean="0">
                <a:ln w="22225">
                  <a:solidFill>
                    <a:schemeClr val="accent2"/>
                  </a:solidFill>
                  <a:prstDash val="solid"/>
                </a:ln>
                <a:solidFill>
                  <a:schemeClr val="accent2">
                    <a:lumMod val="40000"/>
                    <a:lumOff val="60000"/>
                  </a:schemeClr>
                </a:solidFill>
              </a:rPr>
              <a:t> </a:t>
            </a:r>
            <a:r>
              <a:rPr lang="ru-RU" b="1" dirty="0">
                <a:ln w="22225">
                  <a:solidFill>
                    <a:schemeClr val="accent2"/>
                  </a:solidFill>
                  <a:prstDash val="solid"/>
                </a:ln>
                <a:solidFill>
                  <a:schemeClr val="accent2">
                    <a:lumMod val="40000"/>
                    <a:lumOff val="60000"/>
                  </a:schemeClr>
                </a:solidFill>
              </a:rPr>
              <a:t/>
            </a:r>
            <a:br>
              <a:rPr lang="ru-RU" b="1" dirty="0">
                <a:ln w="22225">
                  <a:solidFill>
                    <a:schemeClr val="accent2"/>
                  </a:solidFill>
                  <a:prstDash val="solid"/>
                </a:ln>
                <a:solidFill>
                  <a:schemeClr val="accent2">
                    <a:lumMod val="40000"/>
                    <a:lumOff val="60000"/>
                  </a:schemeClr>
                </a:solidFill>
              </a:rPr>
            </a:br>
            <a:r>
              <a:rPr lang="ru-RU" b="1" dirty="0">
                <a:ln w="22225">
                  <a:solidFill>
                    <a:schemeClr val="accent2"/>
                  </a:solidFill>
                  <a:prstDash val="solid"/>
                </a:ln>
                <a:solidFill>
                  <a:schemeClr val="accent2">
                    <a:lumMod val="40000"/>
                    <a:lumOff val="60000"/>
                  </a:schemeClr>
                </a:solidFill>
              </a:rPr>
              <a:t>державного </a:t>
            </a:r>
            <a:r>
              <a:rPr lang="ru-RU" b="1" dirty="0" err="1">
                <a:ln w="22225">
                  <a:solidFill>
                    <a:schemeClr val="accent2"/>
                  </a:solidFill>
                  <a:prstDash val="solid"/>
                </a:ln>
                <a:solidFill>
                  <a:schemeClr val="accent2">
                    <a:lumMod val="40000"/>
                    <a:lumOff val="60000"/>
                  </a:schemeClr>
                </a:solidFill>
              </a:rPr>
              <a:t>університету</a:t>
            </a:r>
            <a:r>
              <a:rPr lang="ru-RU" b="1" dirty="0">
                <a:ln w="22225">
                  <a:solidFill>
                    <a:schemeClr val="accent2"/>
                  </a:solidFill>
                  <a:prstDash val="solid"/>
                </a:ln>
                <a:solidFill>
                  <a:schemeClr val="accent2">
                    <a:lumMod val="40000"/>
                    <a:lumOff val="60000"/>
                  </a:schemeClr>
                </a:solidFill>
              </a:rPr>
              <a:t/>
            </a:r>
            <a:br>
              <a:rPr lang="ru-RU" b="1" dirty="0">
                <a:ln w="22225">
                  <a:solidFill>
                    <a:schemeClr val="accent2"/>
                  </a:solidFill>
                  <a:prstDash val="solid"/>
                </a:ln>
                <a:solidFill>
                  <a:schemeClr val="accent2">
                    <a:lumMod val="40000"/>
                    <a:lumOff val="60000"/>
                  </a:schemeClr>
                </a:solidFill>
              </a:rPr>
            </a:br>
            <a:r>
              <a:rPr lang="ru-RU" b="1" dirty="0">
                <a:ln w="22225">
                  <a:solidFill>
                    <a:schemeClr val="accent2"/>
                  </a:solidFill>
                  <a:prstDash val="solid"/>
                </a:ln>
                <a:solidFill>
                  <a:schemeClr val="accent2">
                    <a:lumMod val="40000"/>
                    <a:lumOff val="60000"/>
                  </a:schemeClr>
                </a:solidFill>
              </a:rPr>
              <a:t> </a:t>
            </a:r>
            <a:r>
              <a:rPr lang="ru-RU" b="1" dirty="0" err="1">
                <a:ln w="22225">
                  <a:solidFill>
                    <a:schemeClr val="accent2"/>
                  </a:solidFill>
                  <a:prstDash val="solid"/>
                </a:ln>
                <a:solidFill>
                  <a:schemeClr val="accent2">
                    <a:lumMod val="40000"/>
                    <a:lumOff val="60000"/>
                  </a:schemeClr>
                </a:solidFill>
              </a:rPr>
              <a:t>внутрішніх</a:t>
            </a:r>
            <a:r>
              <a:rPr lang="ru-RU" b="1" dirty="0">
                <a:ln w="22225">
                  <a:solidFill>
                    <a:schemeClr val="accent2"/>
                  </a:solidFill>
                  <a:prstDash val="solid"/>
                </a:ln>
                <a:solidFill>
                  <a:schemeClr val="accent2">
                    <a:lumMod val="40000"/>
                    <a:lumOff val="60000"/>
                  </a:schemeClr>
                </a:solidFill>
              </a:rPr>
              <a:t> справ</a:t>
            </a:r>
            <a:br>
              <a:rPr lang="ru-RU" b="1" dirty="0">
                <a:ln w="22225">
                  <a:solidFill>
                    <a:schemeClr val="accent2"/>
                  </a:solidFill>
                  <a:prstDash val="solid"/>
                </a:ln>
                <a:solidFill>
                  <a:schemeClr val="accent2">
                    <a:lumMod val="40000"/>
                    <a:lumOff val="60000"/>
                  </a:schemeClr>
                </a:solidFill>
              </a:rPr>
            </a:br>
            <a:endParaRPr lang="ru-RU" b="1" dirty="0">
              <a:ln w="22225">
                <a:solidFill>
                  <a:schemeClr val="accent2"/>
                </a:solidFill>
                <a:prstDash val="solid"/>
              </a:ln>
              <a:solidFill>
                <a:schemeClr val="accent2">
                  <a:lumMod val="40000"/>
                  <a:lumOff val="60000"/>
                </a:schemeClr>
              </a:solidFill>
            </a:endParaRPr>
          </a:p>
        </p:txBody>
      </p:sp>
      <p:sp>
        <p:nvSpPr>
          <p:cNvPr id="3" name="Подзаголовок 2"/>
          <p:cNvSpPr>
            <a:spLocks noGrp="1"/>
          </p:cNvSpPr>
          <p:nvPr>
            <p:ph type="subTitle" idx="1"/>
          </p:nvPr>
        </p:nvSpPr>
        <p:spPr>
          <a:xfrm>
            <a:off x="966061" y="5049901"/>
            <a:ext cx="7766936" cy="1096899"/>
          </a:xfrm>
        </p:spPr>
        <p:txBody>
          <a:bodyPr>
            <a:normAutofit/>
          </a:bodyPr>
          <a:lstStyle/>
          <a:p>
            <a:pPr algn="ctr"/>
            <a:r>
              <a:rPr lang="uk-UA" sz="48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Нові надходження</a:t>
            </a:r>
            <a:endParaRPr lang="ru-RU" sz="4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198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44" y="955199"/>
            <a:ext cx="3468912" cy="499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538133" y="794333"/>
            <a:ext cx="6417733" cy="50783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Гребенюк А. М</a:t>
            </a: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Використання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технологій розпізнавання обличчя на відео- та фотозображеннях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М.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Гребенюк, С. О. Прокопов,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 .В.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Рибальченко</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Дніпро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2024. 48 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методичних рекомендаціях висвітлено проблеми, що постали перед працівниками Національної поліції під час війни щодо ідентифікації воєнних злочинців російської армії,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колаборантів</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тощо. </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Розглянуто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методи та способи розпізнавання осіб за обличчями, що використовуються як алгоритми для пошуку та ідентифікації в спеціалізованих системах. Виконано аналіз та тестування сучасних пошукових систем для ідентифікації осіб за фотозображеннями у відкритих джерелах мережі «Інтернет». Визначено найкращі пошукові оболонки для пошуку за обличчям.</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Призначено для використання практичними працівниками Національної поліції, науково-педагогічними працівниками та здобувачами вищої освіти навчальних закладів Національної поліції.</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516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089" y="838371"/>
            <a:ext cx="3562826" cy="500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597400" y="1216527"/>
            <a:ext cx="6419741"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tabLst>
                <a:tab pos="1913255" algn="l"/>
                <a:tab pos="3900170" algn="l"/>
              </a:tabLst>
            </a:pP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Дотримання</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людини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 час застосування адміністративного затримання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підрозділами Національної поліції: наук.-</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практ</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 В. Бочковий, І.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Дрок</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 Логвиненко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 ін. Дніпро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2023. 100 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Науково-практичні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рекомендації містять аналіз ситуації в Україні з дотримання прав людини під час застосування адміністративного затримання співробітниками Національної поліції. Висвітлені положення </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нормативно-правових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актів щодо дотримання прав людини під час застосування адміністративного затримання співробітниками Національної поліції. </a:t>
            </a:r>
            <a:endPar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Призначені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для працівників Національної поліції, юристів, науковців, здобувачів вищої освіти закладів вищої освіти юридичного спрямування та всіх, хто цікавиться визначеною проблематикою.</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96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92" y="873960"/>
            <a:ext cx="3593742" cy="510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622801" y="1441023"/>
            <a:ext cx="6206066"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Бочковий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Підстави та порядок застосування заходу забезпечення провадження у справах про адміністративні правопорушення у формі адміністративного затримання :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практ</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О. В. Бочковий, І.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 Дрок,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 А.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Самбор</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Дніпро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2023</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104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Викладено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аналіз діяльності підрозділів Національної поліції щодо застосування адміністративного затримання, а також практичні рекомендації з підвищення ефективності згаданого напряму роботи поліції.</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Призначений для курсантів закладів вищої освіти із специфічними умовами навчання, науковців-юристів, а також практичних працівників підрозділів Національної поліції та інших правоохоронних органів.</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600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21" y="1043149"/>
            <a:ext cx="3562379" cy="50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588933" y="876515"/>
            <a:ext cx="6426199"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Запобігання підрозділами Національної поліції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кримінальним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правопорушенням,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учинюваним</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дітьми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spc="3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 Савенко,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Корогод</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Г. Чорна та ін. Дніпро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2024</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136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межах методичних рекомендацій, на досягнення їх мети авторами визначено кримінологічну характеристику злочинності неповнолітніх, причини та умови злочинності неповнолітніх, виокремлено правові засади, ресурси, форми та метода які застосовуються Національною поліцією щодо запобігання кримінальним правопорушенням вчинених дітьми, систематизовано заходи запобігання кримінальним правопорушенням, вчинених дітьми, підрозділами Національної поліції.</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Можуть бути використанні як навчальний матеріал у навчальному процесі ЗВО України з особливими умовами навчання для оволодіння знаннями, напрацювання навиків майбутніх поліцейських (курсантів) та діючих поліцейськими (у межах підвищення кваліфікації) щодо вжиття заходів запобігання кримінальним правопорушенням, вчинених дітьми, підрозділами Національної </a:t>
            </a:r>
            <a:r>
              <a:rPr lang="uk-UA"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поліції.</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7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11" y="795177"/>
            <a:ext cx="3646542" cy="52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555065" y="1426805"/>
            <a:ext cx="6290735"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tabLst>
                <a:tab pos="4917440" algn="l"/>
              </a:tabLst>
            </a:pP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Запобігання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колабораційній</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діяльності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a:t>
            </a: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 С.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Юнін</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С. Березняк, В. В.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Шаблистий</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В.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Макашов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 ін. Дніпро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2024. 72 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методичних рекомендаціях досліджено поняття та сутність </a:t>
            </a:r>
            <a:r>
              <a:rPr lang="uk-UA"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колаборації</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кримінологічну характеристику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колабораційної</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діяльності, причини та умови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колабораційної</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діяльності, питання запобігання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колабораційній</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діяльності.</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Рекомендації розроблено на основі аналізу вітчизняного законодавства, наукової та публіцистичної літератури з урахуванням власних думок та практичних пропозицій авторів, судової практики.</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Видання розраховане на науковців, викладачів, аспірантів (ад’юнктів), здобувачів вищої освіти ВНЗ, у яких готують правників, працівників правоохоронних органів.</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68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93" y="678366"/>
            <a:ext cx="3598751" cy="532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470400" y="1909456"/>
            <a:ext cx="6646334"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ru-RU" b="1" dirty="0" err="1">
                <a:solidFill>
                  <a:srgbClr val="000000"/>
                </a:solidFill>
                <a:latin typeface="Times New Roman" panose="02020603050405020304" pitchFamily="18" charset="0"/>
                <a:ea typeface="Times New Roman" panose="02020603050405020304" pitchFamily="18" charset="0"/>
              </a:rPr>
              <a:t>Рибальченко</a:t>
            </a:r>
            <a:r>
              <a:rPr lang="ru-RU" b="1" dirty="0">
                <a:solidFill>
                  <a:srgbClr val="000000"/>
                </a:solidFill>
                <a:latin typeface="Times New Roman" panose="02020603050405020304" pitchFamily="18" charset="0"/>
                <a:ea typeface="Times New Roman" panose="02020603050405020304" pitchFamily="18" charset="0"/>
              </a:rPr>
              <a:t> </a:t>
            </a: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a:t>
            </a:r>
            <a:r>
              <a:rPr lang="ru-RU" b="1" dirty="0" smtClean="0">
                <a:solidFill>
                  <a:srgbClr val="000000"/>
                </a:solidFill>
                <a:latin typeface="Times New Roman" panose="02020603050405020304" pitchFamily="18" charset="0"/>
                <a:ea typeface="Times New Roman" panose="02020603050405020304" pitchFamily="18" charset="0"/>
              </a:rPr>
              <a:t>В. </a:t>
            </a:r>
            <a:r>
              <a:rPr lang="uk-UA" b="1" dirty="0" smtClean="0">
                <a:solidFill>
                  <a:srgbClr val="000000"/>
                </a:solidFill>
                <a:latin typeface="Times New Roman" panose="02020603050405020304" pitchFamily="18" charset="0"/>
                <a:ea typeface="Times New Roman" panose="02020603050405020304" pitchFamily="18" charset="0"/>
              </a:rPr>
              <a:t>Основи </a:t>
            </a:r>
            <a:r>
              <a:rPr lang="uk-UA" b="1" dirty="0">
                <a:solidFill>
                  <a:srgbClr val="000000"/>
                </a:solidFill>
                <a:latin typeface="Times New Roman" panose="02020603050405020304" pitchFamily="18" charset="0"/>
                <a:ea typeface="Times New Roman" panose="02020603050405020304" pitchFamily="18" charset="0"/>
              </a:rPr>
              <a:t>інформаційно-аналітичної </a:t>
            </a:r>
            <a:r>
              <a:rPr lang="uk-UA" b="1" dirty="0" smtClean="0">
                <a:solidFill>
                  <a:srgbClr val="000000"/>
                </a:solidFill>
                <a:latin typeface="Times New Roman" panose="02020603050405020304" pitchFamily="18" charset="0"/>
                <a:ea typeface="Times New Roman" panose="02020603050405020304" pitchFamily="18" charset="0"/>
              </a:rPr>
              <a:t>діяльності: </a:t>
            </a:r>
            <a:r>
              <a:rPr lang="ru-RU" b="1" dirty="0" err="1">
                <a:solidFill>
                  <a:srgbClr val="000000"/>
                </a:solidFill>
                <a:latin typeface="Times New Roman" panose="02020603050405020304" pitchFamily="18" charset="0"/>
                <a:ea typeface="Times New Roman" panose="02020603050405020304" pitchFamily="18" charset="0"/>
              </a:rPr>
              <a:t>навч</a:t>
            </a:r>
            <a:r>
              <a:rPr lang="ru-RU" b="1" dirty="0">
                <a:solidFill>
                  <a:srgbClr val="000000"/>
                </a:solidFill>
                <a:latin typeface="Times New Roman" panose="02020603050405020304" pitchFamily="18" charset="0"/>
                <a:ea typeface="Times New Roman" panose="02020603050405020304" pitchFamily="18" charset="0"/>
              </a:rPr>
              <a:t>. </a:t>
            </a:r>
            <a:r>
              <a:rPr lang="uk-UA" b="1" dirty="0" err="1">
                <a:solidFill>
                  <a:srgbClr val="000000"/>
                </a:solidFill>
                <a:latin typeface="Times New Roman" panose="02020603050405020304" pitchFamily="18" charset="0"/>
                <a:ea typeface="Times New Roman" panose="02020603050405020304" pitchFamily="18" charset="0"/>
              </a:rPr>
              <a:t>посіб</a:t>
            </a:r>
            <a:r>
              <a:rPr lang="uk-UA" b="1" dirty="0">
                <a:solidFill>
                  <a:srgbClr val="000000"/>
                </a:solidFill>
                <a:latin typeface="Times New Roman" panose="02020603050405020304" pitchFamily="18" charset="0"/>
                <a:ea typeface="Times New Roman" panose="02020603050405020304" pitchFamily="18" charset="0"/>
              </a:rPr>
              <a:t>. </a:t>
            </a:r>
            <a:r>
              <a:rPr lang="ru-RU" b="1" dirty="0">
                <a:solidFill>
                  <a:srgbClr val="000000"/>
                </a:solidFill>
                <a:latin typeface="Times New Roman" panose="02020603050405020304" pitchFamily="18" charset="0"/>
                <a:ea typeface="Times New Roman" panose="02020603050405020304" pitchFamily="18" charset="0"/>
              </a:rPr>
              <a:t>/ Л. В. </a:t>
            </a:r>
            <a:r>
              <a:rPr lang="ru-RU" b="1" dirty="0" err="1">
                <a:solidFill>
                  <a:srgbClr val="000000"/>
                </a:solidFill>
                <a:latin typeface="Times New Roman" panose="02020603050405020304" pitchFamily="18" charset="0"/>
                <a:ea typeface="Times New Roman" panose="02020603050405020304" pitchFamily="18" charset="0"/>
              </a:rPr>
              <a:t>Рибальченко</a:t>
            </a:r>
            <a:r>
              <a:rPr lang="ru-RU" b="1" dirty="0">
                <a:solidFill>
                  <a:srgbClr val="000000"/>
                </a:solidFill>
                <a:latin typeface="Times New Roman" panose="02020603050405020304" pitchFamily="18" charset="0"/>
                <a:ea typeface="Times New Roman" panose="02020603050405020304" pitchFamily="18" charset="0"/>
              </a:rPr>
              <a:t>, О. О. </a:t>
            </a:r>
            <a:r>
              <a:rPr lang="ru-RU" b="1" dirty="0" err="1">
                <a:solidFill>
                  <a:srgbClr val="000000"/>
                </a:solidFill>
                <a:latin typeface="Times New Roman" panose="02020603050405020304" pitchFamily="18" charset="0"/>
                <a:ea typeface="Times New Roman" panose="02020603050405020304" pitchFamily="18" charset="0"/>
              </a:rPr>
              <a:t>Косиченко</a:t>
            </a:r>
            <a:r>
              <a:rPr lang="ru-RU" b="1" dirty="0">
                <a:solidFill>
                  <a:srgbClr val="000000"/>
                </a:solidFill>
                <a:latin typeface="Times New Roman" panose="02020603050405020304" pitchFamily="18" charset="0"/>
                <a:ea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rPr>
              <a:t>Дніпро </a:t>
            </a:r>
            <a:r>
              <a:rPr lang="ru-RU" b="1" dirty="0">
                <a:solidFill>
                  <a:srgbClr val="000000"/>
                </a:solidFill>
                <a:latin typeface="Times New Roman" panose="02020603050405020304" pitchFamily="18" charset="0"/>
                <a:ea typeface="Times New Roman" panose="02020603050405020304" pitchFamily="18" charset="0"/>
              </a:rPr>
              <a:t>: </a:t>
            </a:r>
            <a:r>
              <a:rPr lang="uk-UA" b="1" dirty="0" smtClean="0">
                <a:solidFill>
                  <a:srgbClr val="000000"/>
                </a:solidFill>
                <a:latin typeface="Times New Roman" panose="02020603050405020304" pitchFamily="18" charset="0"/>
                <a:ea typeface="Times New Roman" panose="02020603050405020304" pitchFamily="18" charset="0"/>
              </a:rPr>
              <a:t>ДДУВС</a:t>
            </a:r>
            <a:r>
              <a:rPr lang="ru-RU" b="1" dirty="0" smtClean="0">
                <a:solidFill>
                  <a:srgbClr val="000000"/>
                </a:solidFill>
                <a:latin typeface="Times New Roman" panose="02020603050405020304" pitchFamily="18" charset="0"/>
                <a:ea typeface="Times New Roman" panose="02020603050405020304" pitchFamily="18" charset="0"/>
              </a:rPr>
              <a:t>, </a:t>
            </a:r>
            <a:r>
              <a:rPr lang="ru-RU" b="1" dirty="0">
                <a:solidFill>
                  <a:srgbClr val="000000"/>
                </a:solidFill>
                <a:latin typeface="Times New Roman" panose="02020603050405020304" pitchFamily="18" charset="0"/>
                <a:ea typeface="Times New Roman" panose="02020603050405020304" pitchFamily="18" charset="0"/>
              </a:rPr>
              <a:t>2023</a:t>
            </a:r>
            <a:r>
              <a:rPr lang="ru-RU" b="1" dirty="0" smtClean="0">
                <a:solidFill>
                  <a:srgbClr val="000000"/>
                </a:solidFill>
                <a:latin typeface="Times New Roman" panose="02020603050405020304" pitchFamily="18" charset="0"/>
                <a:ea typeface="Times New Roman" panose="02020603050405020304" pitchFamily="18" charset="0"/>
              </a:rPr>
              <a:t>. 120 </a:t>
            </a:r>
            <a:r>
              <a:rPr lang="ru-RU" b="1" dirty="0">
                <a:solidFill>
                  <a:srgbClr val="000000"/>
                </a:solidFill>
                <a:latin typeface="Times New Roman" panose="02020603050405020304" pitchFamily="18" charset="0"/>
                <a:ea typeface="Times New Roman" panose="02020603050405020304" pitchFamily="18" charset="0"/>
              </a:rPr>
              <a:t>с.</a:t>
            </a:r>
            <a:endParaRPr lang="ru-RU" b="1" dirty="0">
              <a:latin typeface="Times New Roman" panose="02020603050405020304" pitchFamily="18" charset="0"/>
              <a:ea typeface="Times New Roman" panose="02020603050405020304" pitchFamily="18" charset="0"/>
            </a:endParaRPr>
          </a:p>
          <a:p>
            <a:pPr indent="457200" algn="just"/>
            <a:r>
              <a:rPr lang="ru-RU" dirty="0" smtClean="0">
                <a:solidFill>
                  <a:srgbClr val="000000"/>
                </a:solidFill>
                <a:latin typeface="Times New Roman" panose="02020603050405020304" pitchFamily="18" charset="0"/>
                <a:ea typeface="Times New Roman" panose="02020603050405020304" pitchFamily="18" charset="0"/>
              </a:rPr>
              <a:t>У </a:t>
            </a:r>
            <a:r>
              <a:rPr lang="uk-UA" dirty="0">
                <a:solidFill>
                  <a:srgbClr val="000000"/>
                </a:solidFill>
                <a:latin typeface="Times New Roman" panose="02020603050405020304" pitchFamily="18" charset="0"/>
                <a:ea typeface="Times New Roman" panose="02020603050405020304" pitchFamily="18" charset="0"/>
              </a:rPr>
              <a:t>посібнику викладено основні принципи здійснення інформаційно- аналітичної діяльності в підприємництві та в інших галузях. Також у низці розділів описуються методи та прийоми ділової розвідки, спрямованої на підвищення конкурентоспроможності та забезпечення економічної безпеки підприємств.</a:t>
            </a:r>
            <a:endParaRPr lang="ru-RU" dirty="0">
              <a:latin typeface="Times New Roman" panose="02020603050405020304" pitchFamily="18" charset="0"/>
              <a:ea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rPr>
              <a:t>Призначено для здобувачів вищої освіти усіх форм навчання.</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301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10" y="975129"/>
            <a:ext cx="3505057" cy="499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504267" y="657949"/>
            <a:ext cx="6519333"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tabLst>
                <a:tab pos="6238875" algn="l"/>
              </a:tabLst>
            </a:pP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Забезпечення прикордонної безпеки правоохоронними органами системи МВС України в умовах воєнного стану</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метод.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Юнін</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В.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Шаблистий</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С. Березняк, Ю. Б.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Курилюк</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ін. Дніпро : ДДУВС, 2024. 40 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Проаналізовано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питання запобігання правопорушенням у сфері забезпечення прикордонної безпеки та недоторканості державних кордонів правоохоронними органами системи МВС України. </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Доведено</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що одними із основних суб’єктів протидії актам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делінквентної</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поведінки у цій сфері виступають правоохоронні органи системи МВС України.</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Напрямками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запобігання правоохоронними органами системи МВС України правопорушенням у сфері забезпечення прикордонної безпеки та недоторканості державних кордонів є: визначення причин та умов поширення цих деліктів; аналіз зарубіжного досвіду регулювання зазначеного питання; посилення взаємодії з іншими суб’єктами протидії злочинності тощо.</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Для працівників правоохоронних органів системи МВС України, наукових та науково-педагогічних працівників, ад’юнктів, курсантів закладів вищої освіти системи МВС</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44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19" y="840426"/>
            <a:ext cx="3752247" cy="51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526080" y="1153396"/>
            <a:ext cx="6096000" cy="452431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indent="457200" algn="just"/>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Кисельов А.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 Основи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кримінального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аналізу: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 Кисельов, Е. В.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Копилов</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 М.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Худенко</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Дніпро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ДДУВС,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2023. 152 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навчальному посібнику висвітлено теоретико-правові та організаційно-тактичні аспекти здійснення кримінального аналізу аналітичними та оперативними підрозділами Національної поліції під час протидії кримінальним правопорушенням.</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основу розробки покладено позитивний досвід роботи правоохоронних органів, зокрема підрозділів кримінальної поліції Національної поліції України.</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Рекомендовано для науково-педагогічних, наукових, педагогічних працівників та здобувачів вищої освіти закладів вищої освіти МВС України, практичних працівників правоохоронних органів, а також для всіх, хто цікавиться проблематикою кримінального аналізу.</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232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687" y="748682"/>
            <a:ext cx="3538521" cy="513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495800" y="748682"/>
            <a:ext cx="6502400" cy="53553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Кваліфікація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окремих кримінальних правопорушень проти критично важливих об’єктів інфраструктури (ст. ст. 259, 360 КК України)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авт</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Дніпро : ДДУВС, 2024. 132 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межах методичних рекомендацій, на досягнення їх мети авторами визначено поняття об’єктів критичної інфраструктури, розглянуто правове регулювання захисту та правового режиму об’єктів критичної інфраструктури в умовах надзвичайних ситуацій, надзвичайного та воєнного стану, особливого періоду та кваліфікацію окремих кримінальних правопорушень проти критично важливих об’єктів інфраструктури (ст. 259, 360 КК України).</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Можуть бути використані як навчальний матеріал в начальному процесі ЗВО України з особливими умовами навчання для здобуття знань, напрацювання навичок майбутніми поліцейськими (курсантами) та поліцейськими (в межах підвищення кваліфікації) щодо кваліфікації</a:t>
            </a:r>
            <a:r>
              <a:rPr lang="uk-UA"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окремих кримінальних правопорушень проти критично важливих об’єктів інфраструктури.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581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579" y="804332"/>
            <a:ext cx="3606622"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954148" y="994475"/>
            <a:ext cx="6096000" cy="480131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indent="457200" algn="just"/>
            <a:r>
              <a:rPr lang="uk-UA" b="1" dirty="0">
                <a:solidFill>
                  <a:srgbClr val="000000"/>
                </a:solidFill>
                <a:latin typeface="Times New Roman" panose="02020603050405020304" pitchFamily="18" charset="0"/>
                <a:ea typeface="Times New Roman" panose="02020603050405020304" pitchFamily="18" charset="0"/>
              </a:rPr>
              <a:t>Гаркуша А. </a:t>
            </a:r>
            <a:r>
              <a:rPr lang="uk-UA" b="1" dirty="0" smtClean="0">
                <a:solidFill>
                  <a:srgbClr val="000000"/>
                </a:solidFill>
                <a:latin typeface="Times New Roman" panose="02020603050405020304" pitchFamily="18" charset="0"/>
                <a:ea typeface="Times New Roman" panose="02020603050405020304" pitchFamily="18" charset="0"/>
              </a:rPr>
              <a:t>Г.</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rPr>
              <a:t>Особливості кваліфікації порушення встановленого законом порядку трансплантації анатомічних матеріалів людини (ст. 143 КК України)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Г. Гаркуша, Ю. О. Ткач. Дніпро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2024. 36 с.</a:t>
            </a:r>
            <a:endParaRPr lang="ru-RU" b="1" dirty="0">
              <a:latin typeface="Times New Roman" panose="02020603050405020304" pitchFamily="18" charset="0"/>
              <a:ea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rPr>
              <a:t>Розглянуто </a:t>
            </a:r>
            <a:r>
              <a:rPr lang="uk-UA" dirty="0">
                <a:solidFill>
                  <a:srgbClr val="000000"/>
                </a:solidFill>
                <a:latin typeface="Times New Roman" panose="02020603050405020304" pitchFamily="18" charset="0"/>
                <a:ea typeface="Times New Roman" panose="02020603050405020304" pitchFamily="18" charset="0"/>
              </a:rPr>
              <a:t>кваліфікуючі та особливо кваліфікуючі ознаки ст. 143 КК України, а саме: вилучення у людини шляхом примушування або обману її анатомічних матеріалів з метою їх трансплантації. Окреслено особливості кваліфікації ознаки аналізованого злочину та відмежування злочинів, передбачених ст. 143 КК України, від інших кримінальних правопорушень (ст. ст. 144,149 КК України).</a:t>
            </a:r>
            <a:endParaRPr lang="ru-RU" dirty="0">
              <a:latin typeface="Times New Roman" panose="02020603050405020304" pitchFamily="18" charset="0"/>
              <a:ea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rPr>
              <a:t>Методичні рекомендації будуть корисними для викладачів, науковців, юристів, адвокатів, працівників прокуратури та суду і правоохоронних органів, здобувачів вищої освіти юридичних ВНЗ.</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890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35" y="886507"/>
            <a:ext cx="3419952" cy="499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4470399" y="886507"/>
            <a:ext cx="6900333" cy="507831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indent="228600" algn="just"/>
            <a:r>
              <a:rPr lang="uk-UA" b="1" dirty="0">
                <a:solidFill>
                  <a:srgbClr val="000000"/>
                </a:solidFill>
                <a:latin typeface="Times New Roman" panose="02020603050405020304" pitchFamily="18" charset="0"/>
                <a:ea typeface="Times New Roman" panose="02020603050405020304" pitchFamily="18" charset="0"/>
              </a:rPr>
              <a:t>Українська правнича енциклопедія / </a:t>
            </a:r>
            <a:r>
              <a:rPr lang="uk-UA" b="1" dirty="0" smtClean="0">
                <a:solidFill>
                  <a:srgbClr val="000000"/>
                </a:solidFill>
                <a:latin typeface="Times New Roman" panose="02020603050405020304" pitchFamily="18" charset="0"/>
                <a:ea typeface="Times New Roman" panose="02020603050405020304" pitchFamily="18" charset="0"/>
              </a:rPr>
              <a:t>за </a:t>
            </a:r>
            <a:r>
              <a:rPr lang="uk-UA" b="1" dirty="0" err="1">
                <a:solidFill>
                  <a:srgbClr val="000000"/>
                </a:solidFill>
                <a:latin typeface="Times New Roman" panose="02020603050405020304" pitchFamily="18" charset="0"/>
                <a:ea typeface="Times New Roman" panose="02020603050405020304" pitchFamily="18" charset="0"/>
              </a:rPr>
              <a:t>заг</a:t>
            </a:r>
            <a:r>
              <a:rPr lang="uk-UA" b="1" dirty="0">
                <a:solidFill>
                  <a:srgbClr val="000000"/>
                </a:solidFill>
                <a:latin typeface="Times New Roman" panose="02020603050405020304" pitchFamily="18" charset="0"/>
                <a:ea typeface="Times New Roman" panose="02020603050405020304" pitchFamily="18" charset="0"/>
              </a:rPr>
              <a:t>. ред. </a:t>
            </a:r>
            <a:r>
              <a:rPr lang="uk-UA" b="1" spc="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В.М.</a:t>
            </a:r>
            <a:r>
              <a:rPr lang="uk-UA" b="1" dirty="0">
                <a:solidFill>
                  <a:srgbClr val="000000"/>
                </a:solidFill>
                <a:latin typeface="Times New Roman" panose="02020603050405020304" pitchFamily="18" charset="0"/>
                <a:ea typeface="Times New Roman" panose="02020603050405020304" pitchFamily="18" charset="0"/>
              </a:rPr>
              <a:t> </a:t>
            </a:r>
            <a:r>
              <a:rPr lang="uk-UA" b="1" dirty="0" err="1">
                <a:solidFill>
                  <a:srgbClr val="000000"/>
                </a:solidFill>
                <a:latin typeface="Times New Roman" panose="02020603050405020304" pitchFamily="18" charset="0"/>
                <a:ea typeface="Times New Roman" panose="02020603050405020304" pitchFamily="18" charset="0"/>
              </a:rPr>
              <a:t>Тертишника</a:t>
            </a:r>
            <a:r>
              <a:rPr lang="uk-UA" b="1" dirty="0">
                <a:solidFill>
                  <a:srgbClr val="000000"/>
                </a:solidFill>
                <a:latin typeface="Times New Roman" panose="02020603050405020304" pitchFamily="18" charset="0"/>
                <a:ea typeface="Times New Roman" panose="02020603050405020304" pitchFamily="18" charset="0"/>
              </a:rPr>
              <a:t>, </a:t>
            </a:r>
            <a:r>
              <a:rPr lang="uk-UA" b="1" dirty="0" smtClean="0">
                <a:solidFill>
                  <a:srgbClr val="000000"/>
                </a:solidFill>
                <a:latin typeface="Times New Roman" panose="02020603050405020304" pitchFamily="18" charset="0"/>
                <a:ea typeface="Times New Roman" panose="02020603050405020304" pitchFamily="18" charset="0"/>
              </a:rPr>
              <a:t>Л.Р</a:t>
            </a:r>
            <a:r>
              <a:rPr lang="uk-UA" b="1" dirty="0">
                <a:solidFill>
                  <a:srgbClr val="000000"/>
                </a:solidFill>
                <a:latin typeface="Times New Roman" panose="02020603050405020304" pitchFamily="18" charset="0"/>
                <a:ea typeface="Times New Roman" panose="02020603050405020304" pitchFamily="18" charset="0"/>
              </a:rPr>
              <a:t>. Наливайко,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А.Є</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0000"/>
                </a:solidFill>
                <a:latin typeface="Times New Roman" panose="02020603050405020304" pitchFamily="18" charset="0"/>
                <a:ea typeface="Times New Roman" panose="02020603050405020304" pitchFamily="18" charset="0"/>
              </a:rPr>
              <a:t>Фоменко, </a:t>
            </a:r>
            <a:r>
              <a:rPr lang="uk-UA" b="1" spc="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В.В.</a:t>
            </a:r>
            <a:r>
              <a:rPr lang="uk-UA" b="1" dirty="0">
                <a:solidFill>
                  <a:srgbClr val="000000"/>
                </a:solidFill>
                <a:latin typeface="Times New Roman" panose="02020603050405020304" pitchFamily="18" charset="0"/>
                <a:ea typeface="Times New Roman" panose="02020603050405020304" pitchFamily="18" charset="0"/>
              </a:rPr>
              <a:t> </a:t>
            </a:r>
            <a:r>
              <a:rPr lang="ru-RU" b="1" dirty="0">
                <a:solidFill>
                  <a:srgbClr val="000000"/>
                </a:solidFill>
                <a:latin typeface="Times New Roman" panose="02020603050405020304" pitchFamily="18" charset="0"/>
                <a:ea typeface="Times New Roman" panose="02020603050405020304" pitchFamily="18" charset="0"/>
              </a:rPr>
              <a:t>Ченцова. </a:t>
            </a:r>
            <a:r>
              <a:rPr lang="uk-UA" b="1" dirty="0">
                <a:solidFill>
                  <a:srgbClr val="000000"/>
                </a:solidFill>
                <a:latin typeface="Times New Roman" panose="02020603050405020304" pitchFamily="18" charset="0"/>
                <a:ea typeface="Times New Roman" panose="02020603050405020304" pitchFamily="18" charset="0"/>
              </a:rPr>
              <a:t>Київ : </a:t>
            </a:r>
            <a:r>
              <a:rPr lang="uk-UA" b="1" dirty="0" err="1">
                <a:solidFill>
                  <a:srgbClr val="000000"/>
                </a:solidFill>
                <a:latin typeface="Times New Roman" panose="02020603050405020304" pitchFamily="18" charset="0"/>
                <a:ea typeface="Times New Roman" panose="02020603050405020304" pitchFamily="18" charset="0"/>
              </a:rPr>
              <a:t>Алерта</a:t>
            </a:r>
            <a:r>
              <a:rPr lang="uk-UA" b="1" dirty="0">
                <a:solidFill>
                  <a:srgbClr val="000000"/>
                </a:solidFill>
                <a:latin typeface="Times New Roman" panose="02020603050405020304" pitchFamily="18" charset="0"/>
                <a:ea typeface="Times New Roman" panose="02020603050405020304" pitchFamily="18" charset="0"/>
              </a:rPr>
              <a:t>, 2023. 768 с.</a:t>
            </a:r>
            <a:endParaRPr lang="ru-RU" b="1" dirty="0">
              <a:latin typeface="Times New Roman" panose="02020603050405020304" pitchFamily="18" charset="0"/>
              <a:ea typeface="Times New Roman" panose="02020603050405020304" pitchFamily="18" charset="0"/>
            </a:endParaRPr>
          </a:p>
          <a:p>
            <a:pPr indent="228600" algn="just"/>
            <a:r>
              <a:rPr lang="uk-UA" dirty="0" smtClean="0">
                <a:solidFill>
                  <a:srgbClr val="000000"/>
                </a:solidFill>
                <a:latin typeface="Times New Roman" panose="02020603050405020304" pitchFamily="18" charset="0"/>
                <a:ea typeface="Times New Roman" panose="02020603050405020304" pitchFamily="18" charset="0"/>
              </a:rPr>
              <a:t>Правнича </a:t>
            </a:r>
            <a:r>
              <a:rPr lang="uk-UA" dirty="0">
                <a:solidFill>
                  <a:srgbClr val="000000"/>
                </a:solidFill>
                <a:latin typeface="Times New Roman" panose="02020603050405020304" pitchFamily="18" charset="0"/>
                <a:ea typeface="Times New Roman" panose="02020603050405020304" pitchFamily="18" charset="0"/>
              </a:rPr>
              <a:t>енциклопедія - скарбничка знань правника, система концептів, дефініцій, принципів та основних положень юридичної науки, яка особливо необхідна студентам та правникам в сучасних швидкоплинних трансформа­ціях права та суспільства. В енциклопедії, з урахуванням сучасних правових реформ, положень Конституції України, міжнародних правових актів, стану законодавства та прецедентної судової практики, а також наявної конкурен­ції правових норм та доктринальних надбань і досягнень правничої науки, на інтегративному рівні з урахуванням вимог юридичної визначеності витлума­чуються найбільш вживані у правовій сфері терміни та поняття, надаються і розкриваються актуальні концепти та їх взаємозв’язок.</a:t>
            </a:r>
            <a:endParaRPr lang="ru-RU" dirty="0">
              <a:latin typeface="Times New Roman" panose="02020603050405020304" pitchFamily="18" charset="0"/>
              <a:ea typeface="Times New Roman" panose="02020603050405020304" pitchFamily="18" charset="0"/>
            </a:endParaRPr>
          </a:p>
          <a:p>
            <a:pPr indent="228600" algn="just"/>
            <a:r>
              <a:rPr lang="uk-UA" dirty="0">
                <a:solidFill>
                  <a:srgbClr val="000000"/>
                </a:solidFill>
                <a:latin typeface="Times New Roman" panose="02020603050405020304" pitchFamily="18" charset="0"/>
                <a:ea typeface="Times New Roman" panose="02020603050405020304" pitchFamily="18" charset="0"/>
              </a:rPr>
              <a:t>Для науковців, викладачів, здобувачів вищої освіти юридичних ЗВО та ши­рокого кола читачів, які цікавляться питаннями </a:t>
            </a:r>
            <a:r>
              <a:rPr lang="uk-UA" dirty="0" err="1">
                <a:solidFill>
                  <a:srgbClr val="000000"/>
                </a:solidFill>
                <a:latin typeface="Times New Roman" panose="02020603050405020304" pitchFamily="18" charset="0"/>
                <a:ea typeface="Times New Roman" panose="02020603050405020304" pitchFamily="18" charset="0"/>
              </a:rPr>
              <a:t>правотворення</a:t>
            </a:r>
            <a:r>
              <a:rPr lang="uk-UA" dirty="0">
                <a:solidFill>
                  <a:srgbClr val="000000"/>
                </a:solidFill>
                <a:latin typeface="Times New Roman" panose="02020603050405020304" pitchFamily="18" charset="0"/>
                <a:ea typeface="Times New Roman" panose="02020603050405020304" pitchFamily="18" charset="0"/>
              </a:rPr>
              <a:t>, державотво­рення та правозастосування.</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4638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914" y="984313"/>
            <a:ext cx="3429286" cy="49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766734" y="1477110"/>
            <a:ext cx="6045200"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uk-UA" b="1" dirty="0">
                <a:solidFill>
                  <a:srgbClr val="000000"/>
                </a:solidFill>
                <a:latin typeface="Times New Roman" panose="02020603050405020304" pitchFamily="18" charset="0"/>
                <a:ea typeface="Times New Roman" panose="02020603050405020304" pitchFamily="18" charset="0"/>
              </a:rPr>
              <a:t>Цивільний процес : </a:t>
            </a:r>
            <a:r>
              <a:rPr lang="uk-UA" b="1" dirty="0" err="1">
                <a:solidFill>
                  <a:srgbClr val="000000"/>
                </a:solidFill>
                <a:latin typeface="Times New Roman" panose="02020603050405020304" pitchFamily="18" charset="0"/>
                <a:ea typeface="Times New Roman" panose="02020603050405020304" pitchFamily="18" charset="0"/>
              </a:rPr>
              <a:t>навч</a:t>
            </a:r>
            <a:r>
              <a:rPr lang="uk-UA" b="1" dirty="0">
                <a:solidFill>
                  <a:srgbClr val="000000"/>
                </a:solidFill>
                <a:latin typeface="Times New Roman" panose="02020603050405020304" pitchFamily="18" charset="0"/>
                <a:ea typeface="Times New Roman" panose="02020603050405020304" pitchFamily="18" charset="0"/>
              </a:rPr>
              <a:t>. </a:t>
            </a:r>
            <a:r>
              <a:rPr lang="uk-UA" b="1" dirty="0" err="1">
                <a:solidFill>
                  <a:srgbClr val="000000"/>
                </a:solidFill>
                <a:latin typeface="Times New Roman" panose="02020603050405020304" pitchFamily="18" charset="0"/>
                <a:ea typeface="Times New Roman" panose="02020603050405020304" pitchFamily="18" charset="0"/>
              </a:rPr>
              <a:t>посіб</a:t>
            </a:r>
            <a:r>
              <a:rPr lang="uk-UA" b="1" dirty="0">
                <a:solidFill>
                  <a:srgbClr val="000000"/>
                </a:solidFill>
                <a:latin typeface="Times New Roman" panose="02020603050405020304" pitchFamily="18" charset="0"/>
                <a:ea typeface="Times New Roman" panose="02020603050405020304" pitchFamily="18" charset="0"/>
              </a:rPr>
              <a:t>. / </a:t>
            </a:r>
            <a:r>
              <a:rPr lang="ru-RU" b="1" dirty="0" smtClean="0">
                <a:solidFill>
                  <a:srgbClr val="000000"/>
                </a:solidFill>
                <a:latin typeface="Times New Roman" panose="02020603050405020304" pitchFamily="18" charset="0"/>
                <a:ea typeface="Times New Roman" panose="02020603050405020304" pitchFamily="18" charset="0"/>
              </a:rPr>
              <a:t>К</a:t>
            </a:r>
            <a:r>
              <a:rPr lang="ru-RU" b="1" dirty="0">
                <a:solidFill>
                  <a:srgbClr val="000000"/>
                </a:solidFill>
                <a:latin typeface="Times New Roman" panose="02020603050405020304" pitchFamily="18" charset="0"/>
                <a:ea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rPr>
              <a:t>Р. </a:t>
            </a:r>
            <a:r>
              <a:rPr lang="uk-UA" b="1" dirty="0" err="1">
                <a:solidFill>
                  <a:srgbClr val="000000"/>
                </a:solidFill>
                <a:latin typeface="Times New Roman" panose="02020603050405020304" pitchFamily="18" charset="0"/>
                <a:ea typeface="Times New Roman" panose="02020603050405020304" pitchFamily="18" charset="0"/>
              </a:rPr>
              <a:t>Резворович</a:t>
            </a:r>
            <a:r>
              <a:rPr lang="uk-UA" b="1" dirty="0">
                <a:solidFill>
                  <a:srgbClr val="000000"/>
                </a:solidFill>
                <a:latin typeface="Times New Roman" panose="02020603050405020304" pitchFamily="18" charset="0"/>
                <a:ea typeface="Times New Roman" panose="02020603050405020304" pitchFamily="18" charset="0"/>
              </a:rPr>
              <a:t>, О. С. </a:t>
            </a:r>
            <a:r>
              <a:rPr lang="uk-UA" b="1" dirty="0" err="1">
                <a:solidFill>
                  <a:srgbClr val="000000"/>
                </a:solidFill>
                <a:latin typeface="Times New Roman" panose="02020603050405020304" pitchFamily="18" charset="0"/>
                <a:ea typeface="Times New Roman" panose="02020603050405020304" pitchFamily="18" charset="0"/>
              </a:rPr>
              <a:t>Юнін</a:t>
            </a:r>
            <a:r>
              <a:rPr lang="uk-UA" b="1" dirty="0">
                <a:solidFill>
                  <a:srgbClr val="000000"/>
                </a:solidFill>
                <a:latin typeface="Times New Roman" panose="02020603050405020304" pitchFamily="18" charset="0"/>
                <a:ea typeface="Times New Roman" panose="02020603050405020304" pitchFamily="18" charset="0"/>
              </a:rPr>
              <a:t>, М. П. </a:t>
            </a:r>
            <a:r>
              <a:rPr lang="uk-UA" b="1" dirty="0" err="1">
                <a:solidFill>
                  <a:srgbClr val="000000"/>
                </a:solidFill>
                <a:latin typeface="Times New Roman" panose="02020603050405020304" pitchFamily="18" charset="0"/>
                <a:ea typeface="Times New Roman" panose="02020603050405020304" pitchFamily="18" charset="0"/>
              </a:rPr>
              <a:t>Юніна</a:t>
            </a:r>
            <a:r>
              <a:rPr lang="uk-UA" b="1" dirty="0">
                <a:solidFill>
                  <a:srgbClr val="000000"/>
                </a:solidFill>
                <a:latin typeface="Times New Roman" panose="02020603050405020304" pitchFamily="18" charset="0"/>
                <a:ea typeface="Times New Roman" panose="02020603050405020304" pitchFamily="18" charset="0"/>
              </a:rPr>
              <a:t> та ін. Дніпро : </a:t>
            </a:r>
            <a:r>
              <a:rPr lang="uk-UA" b="1" dirty="0" smtClean="0">
                <a:solidFill>
                  <a:srgbClr val="000000"/>
                </a:solidFill>
                <a:latin typeface="Times New Roman" panose="02020603050405020304" pitchFamily="18" charset="0"/>
                <a:ea typeface="Times New Roman" panose="02020603050405020304" pitchFamily="18" charset="0"/>
              </a:rPr>
              <a:t>ДДУВС,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2023. 224 </a:t>
            </a:r>
            <a:r>
              <a:rPr lang="uk-UA" b="1" dirty="0">
                <a:solidFill>
                  <a:srgbClr val="000000"/>
                </a:solidFill>
                <a:latin typeface="Times New Roman" panose="02020603050405020304" pitchFamily="18" charset="0"/>
                <a:ea typeface="Times New Roman" panose="02020603050405020304" pitchFamily="18" charset="0"/>
              </a:rPr>
              <a:t>с.</a:t>
            </a:r>
            <a:endParaRPr lang="ru-RU" b="1" dirty="0">
              <a:latin typeface="Times New Roman" panose="02020603050405020304" pitchFamily="18" charset="0"/>
              <a:ea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rPr>
              <a:t>Навчальний </a:t>
            </a:r>
            <a:r>
              <a:rPr lang="uk-UA" dirty="0">
                <a:solidFill>
                  <a:srgbClr val="000000"/>
                </a:solidFill>
                <a:latin typeface="Times New Roman" panose="02020603050405020304" pitchFamily="18" charset="0"/>
                <a:ea typeface="Times New Roman" panose="02020603050405020304" pitchFamily="18" charset="0"/>
              </a:rPr>
              <a:t>посібник підготовлено відповідно до програми навчальної дисципліни «Цивільний процес» Дніпропетровського державного університету внутрішніх справ та на основі положень Цивільного процесуального кодексу України.</a:t>
            </a:r>
            <a:endParaRPr lang="ru-RU" dirty="0">
              <a:latin typeface="Times New Roman" panose="02020603050405020304" pitchFamily="18" charset="0"/>
              <a:ea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rPr>
              <a:t>Посібник призначений для відпрацювання та закріплення знань, отриманих здобувачами вищої освіти під час теоретичного вивчення матеріалів навчальної дисципліни «Цивільний процес».</a:t>
            </a:r>
            <a:endParaRPr lang="ru-RU" dirty="0">
              <a:latin typeface="Times New Roman" panose="02020603050405020304" pitchFamily="18" charset="0"/>
              <a:ea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rPr>
              <a:t>Розрахований на здобувачів вищої освіти та викладачів вишів, які можуть використовувати навчальне видання як робочий зошит.</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9736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15" y="981157"/>
            <a:ext cx="3466213" cy="488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368800" y="2031954"/>
            <a:ext cx="6832600" cy="278537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uk-UA" sz="17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Фінансове </a:t>
            </a:r>
            <a:r>
              <a:rPr lang="ru-RU" sz="17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право : </a:t>
            </a:r>
            <a:r>
              <a:rPr lang="ru-RU" sz="175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a:t>
            </a:r>
            <a:r>
              <a:rPr lang="ru-RU" sz="17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75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7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7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75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 С</a:t>
            </a:r>
            <a:r>
              <a:rPr lang="ru-RU" sz="17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75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Юнін</a:t>
            </a:r>
            <a:r>
              <a:rPr lang="uk-UA" sz="175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75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 Р</a:t>
            </a:r>
            <a:r>
              <a:rPr lang="ru-RU" sz="17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75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Резворович</a:t>
            </a:r>
            <a:r>
              <a:rPr lang="ru-RU" sz="175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a:t>
            </a:r>
            <a:r>
              <a:rPr lang="ru-RU" sz="17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 </a:t>
            </a:r>
            <a:r>
              <a:rPr lang="uk-UA" sz="175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Юніна</a:t>
            </a:r>
            <a:r>
              <a:rPr lang="uk-UA" sz="17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7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 </a:t>
            </a:r>
            <a:r>
              <a:rPr lang="uk-UA" sz="17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 Дніпро </a:t>
            </a:r>
            <a:r>
              <a:rPr lang="ru-RU" sz="17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75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a:t>
            </a:r>
            <a:r>
              <a:rPr lang="ru-RU" sz="175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75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2023. 180 с.</a:t>
            </a:r>
            <a:endParaRPr lang="ru-RU" sz="175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75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Навчальний </a:t>
            </a:r>
            <a:r>
              <a:rPr lang="uk-UA" sz="17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посібник підготовлено відповідно до програми навчальної дисципліни «Фінансове право» Дніпропетровського державного університету внутрішніх справ.</a:t>
            </a:r>
            <a:endParaRPr lang="ru-RU" sz="175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7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Посібник призначений для відпрацювання та закріплення знань, отриманих здобувачами вищої освіти під час теоретичного вивчення матеріалів навчальної дисципліни «Фінансове право».</a:t>
            </a:r>
            <a:endParaRPr lang="ru-RU" sz="175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7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Розрахований на здобувачів вищої освіти та викладачів вишів, які можуть використовувати навчальне видання як робочий зошит.</a:t>
            </a:r>
            <a:endParaRPr lang="ru-RU" sz="175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164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86" y="1049153"/>
            <a:ext cx="3433714" cy="487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428067" y="2472630"/>
            <a:ext cx="6587066"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en-US" b="1" dirty="0" smtClean="0">
                <a:latin typeface="Times New Roman" panose="02020603050405020304" pitchFamily="18" charset="0"/>
                <a:cs typeface="Times New Roman" panose="02020603050405020304" pitchFamily="18" charset="0"/>
              </a:rPr>
              <a:t>Community policing</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освітні</a:t>
            </a:r>
            <a:r>
              <a:rPr lang="ru-RU" b="1" dirty="0">
                <a:latin typeface="Times New Roman" panose="02020603050405020304" pitchFamily="18" charset="0"/>
                <a:cs typeface="Times New Roman" panose="02020603050405020304" pitchFamily="18" charset="0"/>
              </a:rPr>
              <a:t> практики </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кол. </a:t>
            </a:r>
            <a:r>
              <a:rPr lang="ru-RU" b="1" dirty="0" err="1">
                <a:latin typeface="Times New Roman" panose="02020603050405020304" pitchFamily="18" charset="0"/>
                <a:cs typeface="Times New Roman" panose="02020603050405020304" pitchFamily="18" charset="0"/>
              </a:rPr>
              <a:t>монограф</a:t>
            </a:r>
            <a:r>
              <a:rPr lang="ru-RU" b="1" dirty="0">
                <a:latin typeface="Times New Roman" panose="02020603050405020304" pitchFamily="18" charset="0"/>
                <a:cs typeface="Times New Roman" panose="02020603050405020304" pitchFamily="18" charset="0"/>
              </a:rPr>
              <a:t>. ; за наук. ред. </a:t>
            </a:r>
            <a:r>
              <a:rPr lang="ru-RU" b="1" dirty="0" smtClean="0">
                <a:latin typeface="Times New Roman" panose="02020603050405020304" pitchFamily="18" charset="0"/>
                <a:cs typeface="Times New Roman" panose="02020603050405020304" pitchFamily="18" charset="0"/>
              </a:rPr>
              <a:t>К. </a:t>
            </a:r>
            <a:r>
              <a:rPr lang="ru-RU" b="1" dirty="0">
                <a:latin typeface="Times New Roman" panose="02020603050405020304" pitchFamily="18" charset="0"/>
                <a:cs typeface="Times New Roman" panose="02020603050405020304" pitchFamily="18" charset="0"/>
              </a:rPr>
              <a:t>М. </a:t>
            </a:r>
            <a:r>
              <a:rPr lang="ru-RU" b="1" dirty="0" err="1">
                <a:latin typeface="Times New Roman" panose="02020603050405020304" pitchFamily="18" charset="0"/>
                <a:cs typeface="Times New Roman" panose="02020603050405020304" pitchFamily="18" charset="0"/>
              </a:rPr>
              <a:t>Недрі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Дніпро</a:t>
            </a:r>
            <a:r>
              <a:rPr lang="ru-RU" b="1" dirty="0">
                <a:latin typeface="Times New Roman" panose="02020603050405020304" pitchFamily="18" charset="0"/>
                <a:cs typeface="Times New Roman" panose="02020603050405020304" pitchFamily="18" charset="0"/>
              </a:rPr>
              <a:t> : </a:t>
            </a:r>
            <a:r>
              <a:rPr lang="ru-RU" b="1" dirty="0" smtClean="0">
                <a:latin typeface="Times New Roman" panose="02020603050405020304" pitchFamily="18" charset="0"/>
                <a:cs typeface="Times New Roman" panose="02020603050405020304" pitchFamily="18" charset="0"/>
              </a:rPr>
              <a:t>ДДУВС, </a:t>
            </a:r>
            <a:r>
              <a:rPr lang="ru-RU" b="1" dirty="0">
                <a:latin typeface="Times New Roman" panose="02020603050405020304" pitchFamily="18" charset="0"/>
                <a:cs typeface="Times New Roman" panose="02020603050405020304" pitchFamily="18" charset="0"/>
              </a:rPr>
              <a:t>2023. 232 с.</a:t>
            </a:r>
          </a:p>
          <a:p>
            <a:pPr indent="457200" algn="just"/>
            <a:r>
              <a:rPr lang="ru-RU" dirty="0" smtClean="0">
                <a:latin typeface="Times New Roman" panose="02020603050405020304" pitchFamily="18" charset="0"/>
                <a:cs typeface="Times New Roman" panose="02020603050405020304" pitchFamily="18" charset="0"/>
              </a:rPr>
              <a:t>У </a:t>
            </a:r>
            <a:r>
              <a:rPr lang="ru-RU" dirty="0" err="1">
                <a:latin typeface="Times New Roman" panose="02020603050405020304" pitchFamily="18" charset="0"/>
                <a:cs typeface="Times New Roman" panose="02020603050405020304" pitchFamily="18" charset="0"/>
              </a:rPr>
              <a:t>монографії</a:t>
            </a:r>
            <a:r>
              <a:rPr lang="ru-RU" dirty="0">
                <a:latin typeface="Times New Roman" panose="02020603050405020304" pitchFamily="18" charset="0"/>
                <a:cs typeface="Times New Roman" panose="02020603050405020304" pitchFamily="18" charset="0"/>
              </a:rPr>
              <a:t> представлено </a:t>
            </a:r>
            <a:r>
              <a:rPr lang="ru-RU" dirty="0" err="1">
                <a:latin typeface="Times New Roman" panose="02020603050405020304" pitchFamily="18" charset="0"/>
                <a:cs typeface="Times New Roman" panose="02020603050405020304" pitchFamily="18" charset="0"/>
              </a:rPr>
              <a:t>теоретичні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методологічні</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практичні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аспекти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проблеми</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community </a:t>
            </a:r>
            <a:r>
              <a:rPr lang="en-US" dirty="0">
                <a:latin typeface="Times New Roman" panose="02020603050405020304" pitchFamily="18" charset="0"/>
                <a:cs typeface="Times New Roman" panose="02020603050405020304" pitchFamily="18" charset="0"/>
              </a:rPr>
              <a:t>policing</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Монографія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розрахована</a:t>
            </a:r>
            <a:r>
              <a:rPr lang="ru-RU" dirty="0">
                <a:latin typeface="Times New Roman" panose="02020603050405020304" pitchFamily="18" charset="0"/>
                <a:cs typeface="Times New Roman" panose="02020603050405020304" pitchFamily="18" charset="0"/>
              </a:rPr>
              <a:t> на широкий </a:t>
            </a:r>
            <a:r>
              <a:rPr lang="ru-RU" dirty="0" err="1">
                <a:latin typeface="Times New Roman" panose="02020603050405020304" pitchFamily="18" charset="0"/>
                <a:cs typeface="Times New Roman" panose="02020603050405020304" pitchFamily="18" charset="0"/>
              </a:rPr>
              <a:t>загал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викладачів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працівників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поліцейських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курсантів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опікуються</a:t>
            </a:r>
            <a:r>
              <a:rPr lang="ru-RU" dirty="0">
                <a:latin typeface="Times New Roman" panose="02020603050405020304" pitchFamily="18" charset="0"/>
                <a:cs typeface="Times New Roman" panose="02020603050405020304" pitchFamily="18" charset="0"/>
              </a:rPr>
              <a:t> проблемами </a:t>
            </a:r>
            <a:r>
              <a:rPr lang="ru-RU" dirty="0" err="1">
                <a:latin typeface="Times New Roman" panose="02020603050405020304" pitchFamily="18" charset="0"/>
                <a:cs typeface="Times New Roman" panose="02020603050405020304" pitchFamily="18" charset="0"/>
              </a:rPr>
              <a:t>становлення</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a:t>
            </a:r>
            <a:r>
              <a:rPr lang="en-US" dirty="0" err="1" smtClean="0">
                <a:latin typeface="Times New Roman" panose="02020603050405020304" pitchFamily="18" charset="0"/>
                <a:cs typeface="Times New Roman" panose="02020603050405020304" pitchFamily="18" charset="0"/>
              </a:rPr>
              <a:t>ommunity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policing</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90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23" y="878324"/>
            <a:ext cx="3547110" cy="494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380566" y="878324"/>
            <a:ext cx="7067227" cy="50783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Федченко В. М</a:t>
            </a: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Порядок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направлення запитів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надання міжнародної правової допомоги у кримінальному провадженні в рамках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екстрадиції: метод.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М.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Федченко,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 </a:t>
            </a:r>
            <a:r>
              <a:rPr 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Бадалова</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Дніпро : ДДУВС, 2024. 92 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У </a:t>
            </a:r>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методичних рекомендаціях з урахуванням положень чинного національного кримінального процесуального законодавства та ратифікованих Україною міжнародно-правових актів, зокрема з питань надання міжнародної правової допомоги у кримінальному провадженні в рамках екстрадиції висвітлено поняття вказаного виду міжнародної правової допомоги, </a:t>
            </a:r>
            <a:r>
              <a:rPr lang="uk-UA"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звернуто</a:t>
            </a:r>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увагу на правову основу, особливості реалізації положень щодо екстрадиції, окреслено уповноважені (центральні) та інші органи, які </a:t>
            </a:r>
            <a:r>
              <a:rPr lang="uk-UA"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вирішують </a:t>
            </a:r>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питання щодо екстрадиції, розкрито їх повноваження в рамках </a:t>
            </a:r>
            <a:r>
              <a:rPr lang="uk-UA"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екстрадиції, </a:t>
            </a:r>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розглянуто вимоги щодо здійснення </a:t>
            </a:r>
            <a:r>
              <a:rPr lang="uk-UA"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екстрадиційної</a:t>
            </a:r>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перевірки, вимоги з підготовки документів щодо виконання запиту про екстрадицію, як і документів з ініціювання запиту на здійснення екстрадиції, та надано практичні рекомендації з питань виконання запиту і з питань ініціювання запиту про екстрадицію.</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18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24" y="1012152"/>
            <a:ext cx="3436622" cy="482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436533" y="1012153"/>
            <a:ext cx="6587067" cy="53553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Розслідування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кримінальних правопорушень: криміналістична методика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підручник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 О.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Чаплинський</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В. Пиріг, М. М. Єфімов та ін. Дніпро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2023. 284 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Проаналізовано складне та багатоаспектне явище </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розслідування окремих видів кримінальних правопорушень.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Опрацьовано</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структуру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криміналістичної характеристики різних складів </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кримінальних правопорушень, а також здійснено докладний аналіз їх елементів.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Виокремлено типові </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слідчі ситуації, котрі можуть мати місце в визначених категоріях кримінальних проваджень. Значну увагу зосереджено на висвітленні організаційно-тактичних особливостей проведення окремих слідчих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розшукових) дій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a:t>
            </a:r>
            <a:r>
              <a:rPr lang="uk-UA"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ЛЄНН1</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a:t>
            </a:r>
            <a:r>
              <a:rPr lang="uk-UA"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ГШ13аЦ1</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Н0</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ІаІШРШИХ</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особливостей проведення окремих НЦВК5$ ^початкового та подальшого етапів розслідування.</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tabLst>
                <a:tab pos="2696845" algn="l"/>
              </a:tabLs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Для фахівців криміналістики, кримінального процесу, оперативно-розшукової діяльності</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науковців	</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інших юридичних спеціальностей,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науково-педагогічного складу </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закладів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вищої </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освіти, здобувачів, курсантів</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слухачів та практичних </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працівників</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правоохоронних органів.</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20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423" y="1027651"/>
            <a:ext cx="3543946" cy="50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757836" y="921220"/>
            <a:ext cx="6096000" cy="535531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indent="457200" algn="just"/>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Використання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спеціальних знань під час розслідування злочинів, пов’язаних із державним фінансуванням в галузі охорони здоров’я :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 О.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Чаплинський</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 А. Сидоров, В. А. Бідняк,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 Бідняк, Т, В.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Пакулова</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Дніпро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2023. 148 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Викладено концептуальні положення використання спеціальних знань при розслідуванні злочинів, пов’язаних із державним фінансуванням в галузі охорони здоров’я. Розкрито поняття способів вчинення зазначених злочинів та надано їх класифікацію. Досліджено дефініцію спеціальних знань, форми та коло суб’єктів їх використання,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слідову</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картину вчинення злочинів, пов’язаних із державним фінансуванням в галузі охорони здоров’я.</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Для науковців, викладачів, ад’юнктів та аспірантів, курсантів, студентів та слухачів вищих юридичних навчальних закладів юридичного профілю, працівників Національної поліції, прокуратури, Служби безпеки України, адвокатури, а також усіх тих, хто виявляє інтерес до юридичної науки.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643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64" y="1012023"/>
            <a:ext cx="3472769" cy="501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580467" y="839683"/>
            <a:ext cx="6256867" cy="53553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32000" algn="just"/>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Ювенальна  превенція : курс  лекцій :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 Березняк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Хашев</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В.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Філіпп</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Дніпро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 2024</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104 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Навчальний посібник містить шість розділів, які розподілені відповідно до тематичного плану курсу, який включає лекції про превентивну діяльність підрозділів ювенальної п</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ревенції</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дитячу злочинність, зокрема таке явище як «шкільний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булінг</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її профілактику, профілактику дитячої злочинності, бездоглядність та безпритульність, насильство в сім'ї, вчинене щодо дітей, організація роботи учнівських (молодіжних) громадських формувань з профілактики кримінальних правопорушень серед дітей, особливості кримінальної відповідальності та покарання неповнолітніх.</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Книга розрахована на науковців, викладачів, аспірантів (ад’юнктів), студентів (курсантів) вищих навчальних закладів, які готують юристів для Національної поліції України, а також усіх, хто цікавиться розвитком криміналістичної </a:t>
            </a:r>
            <a:r>
              <a:rPr lang="uk-UA"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науки.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35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11" y="1013157"/>
            <a:ext cx="3456448" cy="482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614334" y="1299686"/>
            <a:ext cx="6223000"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uk-UA"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Бочковий </a:t>
            </a:r>
            <a:r>
              <a:rPr lang="ru-RU" b="1"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О.</a:t>
            </a:r>
            <a:r>
              <a:rPr lang="uk-UA" b="1"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В.</a:t>
            </a:r>
            <a:r>
              <a:rPr lang="ru-RU" b="1"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uk-UA"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Оформлення матеріалів </a:t>
            </a:r>
            <a:r>
              <a:rPr lang="ru-RU"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про </a:t>
            </a:r>
            <a:r>
              <a:rPr lang="uk-UA"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адміністративне правопорушення, передбачене ст. 124 КУпАП, щодо деяких категорій осіб: спірні питання та шляхи їх </a:t>
            </a:r>
            <a:r>
              <a:rPr lang="uk-UA" b="1"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вирішення:  </a:t>
            </a:r>
            <a:r>
              <a:rPr lang="uk-UA" b="1"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навч</a:t>
            </a:r>
            <a:r>
              <a:rPr lang="uk-UA"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a:t>
            </a:r>
            <a:r>
              <a:rPr lang="uk-UA" b="1"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практ</a:t>
            </a:r>
            <a:r>
              <a:rPr lang="uk-UA"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uk-UA" b="1"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посіб</a:t>
            </a:r>
            <a:r>
              <a:rPr lang="uk-UA"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 О. В. Бочковий, І. </a:t>
            </a:r>
            <a:r>
              <a:rPr lang="ru-RU"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С. Дрок, </a:t>
            </a:r>
            <a:r>
              <a:rPr lang="uk-UA"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М. О. </a:t>
            </a:r>
            <a:r>
              <a:rPr lang="uk-UA" b="1"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Шевяков</a:t>
            </a:r>
            <a:r>
              <a:rPr lang="uk-UA"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Дніпро : </a:t>
            </a:r>
            <a:r>
              <a:rPr lang="uk-UA" b="1"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ДДУВС, </a:t>
            </a:r>
            <a:r>
              <a:rPr lang="uk-UA"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2023. 72 с.</a:t>
            </a:r>
            <a:endParaRPr lang="ru-RU"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Навчально-практичний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посібник містить аналіз діяльності підрозділів Національної поліції стосовно оформлення матеріалів про адміністративне</a:t>
            </a:r>
            <a:r>
              <a:rPr lang="uk-UA"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правопорушення, передбачене ст. 124 КУпАП, щодо деяких категорій осіб та практичні рекомендації з підвищення ефективності окресленого напряму діяльності підрозділів поліції.</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Призначений для працівників підрозділів превентивної діяльності, патрульної поліції, а також курсантів, студентів і науковців юридичного спрямування.</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94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91" y="864775"/>
            <a:ext cx="3523476" cy="502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478867" y="681360"/>
            <a:ext cx="6273800"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uk-UA" b="1" dirty="0" err="1">
                <a:solidFill>
                  <a:srgbClr val="000000"/>
                </a:solidFill>
                <a:latin typeface="Times New Roman" panose="02020603050405020304" pitchFamily="18" charset="0"/>
                <a:ea typeface="Times New Roman" panose="02020603050405020304" pitchFamily="18" charset="0"/>
              </a:rPr>
              <a:t>Гарічев</a:t>
            </a:r>
            <a:r>
              <a:rPr lang="uk-UA" b="1" dirty="0">
                <a:solidFill>
                  <a:srgbClr val="000000"/>
                </a:solidFill>
                <a:latin typeface="Times New Roman" panose="02020603050405020304" pitchFamily="18" charset="0"/>
                <a:ea typeface="Times New Roman" panose="02020603050405020304" pitchFamily="18" charset="0"/>
              </a:rPr>
              <a:t> </a:t>
            </a:r>
            <a:r>
              <a:rPr lang="uk-UA" b="1" dirty="0" smtClean="0">
                <a:solidFill>
                  <a:srgbClr val="000000"/>
                </a:solidFill>
                <a:latin typeface="Times New Roman" panose="02020603050405020304" pitchFamily="18" charset="0"/>
                <a:ea typeface="Times New Roman" panose="02020603050405020304" pitchFamily="18" charset="0"/>
              </a:rPr>
              <a:t>В.В.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Заходи боротьби із порушенням комендантської години цивільними особами на період дії воєнного стану в Україні : </a:t>
            </a:r>
            <a:r>
              <a:rPr lang="uk-UA" b="1" dirty="0">
                <a:solidFill>
                  <a:srgbClr val="000000"/>
                </a:solidFill>
                <a:latin typeface="Times New Roman" panose="02020603050405020304" pitchFamily="18" charset="0"/>
                <a:ea typeface="Times New Roman" panose="02020603050405020304" pitchFamily="18" charset="0"/>
              </a:rPr>
              <a:t>наук.-</a:t>
            </a:r>
            <a:r>
              <a:rPr lang="uk-UA" b="1" dirty="0" err="1">
                <a:solidFill>
                  <a:srgbClr val="000000"/>
                </a:solidFill>
                <a:latin typeface="Times New Roman" panose="02020603050405020304" pitchFamily="18" charset="0"/>
                <a:ea typeface="Times New Roman" panose="02020603050405020304" pitchFamily="18" charset="0"/>
              </a:rPr>
              <a:t>практ</a:t>
            </a:r>
            <a:r>
              <a:rPr lang="uk-UA" b="1" dirty="0">
                <a:solidFill>
                  <a:srgbClr val="000000"/>
                </a:solidFill>
                <a:latin typeface="Times New Roman" panose="02020603050405020304" pitchFamily="18" charset="0"/>
                <a:ea typeface="Times New Roman" panose="02020603050405020304" pitchFamily="18" charset="0"/>
              </a:rPr>
              <a:t>. </a:t>
            </a:r>
            <a:r>
              <a:rPr lang="uk-UA" b="1" dirty="0" err="1" smtClean="0">
                <a:solidFill>
                  <a:srgbClr val="000000"/>
                </a:solidFill>
                <a:latin typeface="Times New Roman" panose="02020603050405020304" pitchFamily="18" charset="0"/>
                <a:ea typeface="Times New Roman" panose="02020603050405020304" pitchFamily="18" charset="0"/>
              </a:rPr>
              <a:t>рек</a:t>
            </a:r>
            <a:r>
              <a:rPr lang="uk-UA" b="1" dirty="0" smtClean="0">
                <a:solidFill>
                  <a:srgbClr val="000000"/>
                </a:solidFill>
                <a:latin typeface="Times New Roman" panose="02020603050405020304" pitchFamily="18" charset="0"/>
                <a:ea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rPr>
              <a:t>/ В. В. </a:t>
            </a:r>
            <a:r>
              <a:rPr lang="uk-UA" b="1" dirty="0" err="1">
                <a:solidFill>
                  <a:srgbClr val="000000"/>
                </a:solidFill>
                <a:latin typeface="Times New Roman" panose="02020603050405020304" pitchFamily="18" charset="0"/>
                <a:ea typeface="Times New Roman" panose="02020603050405020304" pitchFamily="18" charset="0"/>
              </a:rPr>
              <a:t>Гарічев</a:t>
            </a:r>
            <a:r>
              <a:rPr lang="uk-UA" b="1" dirty="0">
                <a:solidFill>
                  <a:srgbClr val="000000"/>
                </a:solidFill>
                <a:latin typeface="Times New Roman" panose="02020603050405020304" pitchFamily="18" charset="0"/>
                <a:ea typeface="Times New Roman" panose="02020603050405020304" pitchFamily="18" charset="0"/>
              </a:rPr>
              <a:t>, І. </a:t>
            </a:r>
            <a:r>
              <a:rPr lang="ru-RU" b="1" dirty="0">
                <a:solidFill>
                  <a:srgbClr val="000000"/>
                </a:solidFill>
                <a:latin typeface="Times New Roman" panose="02020603050405020304" pitchFamily="18" charset="0"/>
                <a:ea typeface="Times New Roman" panose="02020603050405020304" pitchFamily="18" charset="0"/>
              </a:rPr>
              <a:t>С. </a:t>
            </a:r>
            <a:r>
              <a:rPr lang="uk-UA" b="1" dirty="0" err="1">
                <a:solidFill>
                  <a:srgbClr val="000000"/>
                </a:solidFill>
                <a:latin typeface="Times New Roman" panose="02020603050405020304" pitchFamily="18" charset="0"/>
                <a:ea typeface="Times New Roman" panose="02020603050405020304" pitchFamily="18" charset="0"/>
              </a:rPr>
              <a:t>Дрок</a:t>
            </a:r>
            <a:r>
              <a:rPr lang="uk-UA" b="1" dirty="0">
                <a:solidFill>
                  <a:srgbClr val="000000"/>
                </a:solidFill>
                <a:latin typeface="Times New Roman" panose="02020603050405020304" pitchFamily="18" charset="0"/>
                <a:ea typeface="Times New Roman" panose="02020603050405020304" pitchFamily="18" charset="0"/>
              </a:rPr>
              <a:t>, М. О. </a:t>
            </a:r>
            <a:r>
              <a:rPr lang="uk-UA" b="1" dirty="0" err="1">
                <a:solidFill>
                  <a:srgbClr val="000000"/>
                </a:solidFill>
                <a:latin typeface="Times New Roman" panose="02020603050405020304" pitchFamily="18" charset="0"/>
                <a:ea typeface="Times New Roman" panose="02020603050405020304" pitchFamily="18" charset="0"/>
              </a:rPr>
              <a:t>Дрок</a:t>
            </a:r>
            <a:r>
              <a:rPr lang="uk-UA" b="1" dirty="0">
                <a:solidFill>
                  <a:srgbClr val="000000"/>
                </a:solidFill>
                <a:latin typeface="Times New Roman" panose="02020603050405020304" pitchFamily="18" charset="0"/>
                <a:ea typeface="Times New Roman" panose="02020603050405020304" pitchFamily="18" charset="0"/>
              </a:rPr>
              <a:t>. </a:t>
            </a:r>
            <a:r>
              <a:rPr lang="uk-UA" b="1" dirty="0" smtClean="0">
                <a:solidFill>
                  <a:srgbClr val="000000"/>
                </a:solidFill>
                <a:latin typeface="Times New Roman" panose="02020603050405020304" pitchFamily="18" charset="0"/>
                <a:ea typeface="Times New Roman" panose="02020603050405020304" pitchFamily="18" charset="0"/>
              </a:rPr>
              <a:t>ДДУВС. </a:t>
            </a:r>
            <a:r>
              <a:rPr lang="uk-UA" b="1" dirty="0">
                <a:solidFill>
                  <a:srgbClr val="000000"/>
                </a:solidFill>
                <a:latin typeface="Times New Roman" panose="02020603050405020304" pitchFamily="18" charset="0"/>
                <a:ea typeface="Times New Roman" panose="02020603050405020304" pitchFamily="18" charset="0"/>
              </a:rPr>
              <a:t>Дніпро, 2023</a:t>
            </a:r>
            <a:r>
              <a:rPr lang="uk-UA" b="1" dirty="0" smtClean="0">
                <a:solidFill>
                  <a:srgbClr val="000000"/>
                </a:solidFill>
                <a:latin typeface="Times New Roman" panose="02020603050405020304" pitchFamily="18" charset="0"/>
                <a:ea typeface="Times New Roman" panose="02020603050405020304" pitchFamily="18" charset="0"/>
              </a:rPr>
              <a:t>. 52 </a:t>
            </a:r>
            <a:r>
              <a:rPr lang="uk-UA" b="1" dirty="0">
                <a:solidFill>
                  <a:srgbClr val="000000"/>
                </a:solidFill>
                <a:latin typeface="Times New Roman" panose="02020603050405020304" pitchFamily="18" charset="0"/>
                <a:ea typeface="Times New Roman" panose="02020603050405020304" pitchFamily="18" charset="0"/>
              </a:rPr>
              <a:t>с.</a:t>
            </a:r>
            <a:endParaRPr lang="ru-RU" b="1" dirty="0">
              <a:latin typeface="Times New Roman" panose="02020603050405020304" pitchFamily="18" charset="0"/>
              <a:ea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rPr>
              <a:t>У </a:t>
            </a:r>
            <a:r>
              <a:rPr lang="uk-UA" dirty="0">
                <a:solidFill>
                  <a:srgbClr val="000000"/>
                </a:solidFill>
                <a:latin typeface="Times New Roman" panose="02020603050405020304" pitchFamily="18" charset="0"/>
                <a:ea typeface="Times New Roman" panose="02020603050405020304" pitchFamily="18" charset="0"/>
              </a:rPr>
              <a:t>науково-практичних рекомендаціях досліджено теоретико-правові засади діяльності поліцейських під час запровадження комендантської години; обмеження, які діють під час комендантської години під час дії воєнного стану; заходи профілактики порушень комендантської години цивільними особами на період дії воєнного стану в Україні; заходи відповідальності за порушення комендантської години цивільними особами на період дії воєнного стану в Україні. Крім того, науково-практичні рекомендації містять алгоритм дій поліцейського під час виявлення порушення комендантської години цивільними особами на період дії воєнного стану в Україні.</a:t>
            </a:r>
            <a:endParaRPr lang="ru-RU" dirty="0">
              <a:latin typeface="Times New Roman" panose="02020603050405020304" pitchFamily="18" charset="0"/>
              <a:ea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rPr>
              <a:t>Для працівників Національної поліції, юристів, науковців, здобувачів вищої освіти закладів вищої освіти юридичного спрямування та всіх, хто цікавиться визначеною проблематикою.</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9284584"/>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479</TotalTime>
  <Words>2332</Words>
  <Application>Microsoft Office PowerPoint</Application>
  <PresentationFormat>Широкоэкранный</PresentationFormat>
  <Paragraphs>66</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Microsoft Sans Serif</vt:lpstr>
      <vt:lpstr>Times New Roman</vt:lpstr>
      <vt:lpstr>Trebuchet MS</vt:lpstr>
      <vt:lpstr>Wingdings 3</vt:lpstr>
      <vt:lpstr>Грань</vt:lpstr>
      <vt:lpstr>Праці вчених  Дніпровського  державного університету  внутрішніх справ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29</cp:revision>
  <dcterms:created xsi:type="dcterms:W3CDTF">2024-09-23T13:48:26Z</dcterms:created>
  <dcterms:modified xsi:type="dcterms:W3CDTF">2024-09-26T12:49:46Z</dcterms:modified>
</cp:coreProperties>
</file>