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sldIdLst>
    <p:sldId id="258" r:id="rId2"/>
    <p:sldId id="276" r:id="rId3"/>
    <p:sldId id="274"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1" autoAdjust="0"/>
    <p:restoredTop sz="94660"/>
  </p:normalViewPr>
  <p:slideViewPr>
    <p:cSldViewPr snapToGrid="0">
      <p:cViewPr varScale="1">
        <p:scale>
          <a:sx n="113" d="100"/>
          <a:sy n="113" d="100"/>
        </p:scale>
        <p:origin x="13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5923F103-BC34-4FE4-A40E-EDDEECFDA5D0}" type="datetimeFigureOut">
              <a:rPr lang="en-US" smtClean="0"/>
              <a:pPr/>
              <a:t>1/9/2025</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166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23A1CC3-2375-41D4-9E03-427CAF2A4C1A}" type="datetimeFigureOut">
              <a:rPr lang="en-US" smtClean="0"/>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5728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AFF16868-8199-4C2C-A5B1-63AEE139F88E}" type="datetimeFigureOut">
              <a:rPr lang="en-US" smtClean="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0764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ru-RU" smtClean="0"/>
              <a:t>Образец заголовка</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AAD9FF7F-6988-44CC-821B-644E70CD2F73}" type="datetimeFigureOut">
              <a:rPr lang="en-US" smtClean="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3041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12C299-16B2-4475-990D-751901EACC14}" type="datetimeFigureOut">
              <a:rPr lang="en-US" smtClean="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4242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4128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6557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576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857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301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4E6425-0181-43F2-84FC-787E803FD2F8}" type="datetimeFigureOut">
              <a:rPr lang="en-US" smtClean="0"/>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465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1387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481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6065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6151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6E86A4C-8E40-4F87-A4F0-01A0687C5742}" type="datetimeFigureOut">
              <a:rPr lang="en-US" smtClean="0"/>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5843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5E72C73-2D91-4E12-BA25-F0AA0C03599B}" type="datetimeFigureOut">
              <a:rPr lang="en-US" smtClean="0"/>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141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chemeClr val="accent1">
                <a:lumMod val="45000"/>
                <a:lumOff val="55000"/>
              </a:schemeClr>
            </a:gs>
            <a:gs pos="100000">
              <a:schemeClr val="tx2">
                <a:lumMod val="60000"/>
                <a:lumOff val="40000"/>
              </a:schemeClr>
            </a:gs>
          </a:gsLst>
          <a:lin ang="5400000" scaled="1"/>
          <a:tileRect/>
        </a:gradFill>
        <a:effectLst/>
      </p:bgPr>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2BE451C3-0FF4-47C4-B829-773ADF60F88C}" type="datetimeFigureOut">
              <a:rPr lang="en-US" smtClean="0"/>
              <a:t>1/9/2025</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392286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6452" y="-283101"/>
            <a:ext cx="10275376" cy="5052448"/>
          </a:xfrm>
        </p:spPr>
        <p:txBody>
          <a:bodyPr/>
          <a:lstStyle/>
          <a:p>
            <a:pPr algn="ctr"/>
            <a:r>
              <a:rPr lang="ru-RU" b="1" dirty="0" err="1">
                <a:ln w="22225">
                  <a:solidFill>
                    <a:schemeClr val="accent2"/>
                  </a:solidFill>
                  <a:prstDash val="solid"/>
                </a:ln>
                <a:solidFill>
                  <a:schemeClr val="accent2">
                    <a:lumMod val="40000"/>
                    <a:lumOff val="60000"/>
                  </a:schemeClr>
                </a:solidFill>
              </a:rPr>
              <a:t>Праці</a:t>
            </a:r>
            <a:r>
              <a:rPr lang="ru-RU" b="1" dirty="0">
                <a:ln w="22225">
                  <a:solidFill>
                    <a:schemeClr val="accent2"/>
                  </a:solidFill>
                  <a:prstDash val="solid"/>
                </a:ln>
                <a:solidFill>
                  <a:schemeClr val="accent2">
                    <a:lumMod val="40000"/>
                    <a:lumOff val="60000"/>
                  </a:schemeClr>
                </a:solidFill>
              </a:rPr>
              <a:t> </a:t>
            </a:r>
            <a:r>
              <a:rPr lang="ru-RU" b="1" dirty="0" err="1">
                <a:ln w="22225">
                  <a:solidFill>
                    <a:schemeClr val="accent2"/>
                  </a:solidFill>
                  <a:prstDash val="solid"/>
                </a:ln>
                <a:solidFill>
                  <a:schemeClr val="accent2">
                    <a:lumMod val="40000"/>
                    <a:lumOff val="60000"/>
                  </a:schemeClr>
                </a:solidFill>
              </a:rPr>
              <a:t>вчених</a:t>
            </a:r>
            <a:r>
              <a:rPr lang="ru-RU" b="1" dirty="0">
                <a:ln w="22225">
                  <a:solidFill>
                    <a:schemeClr val="accent2"/>
                  </a:solidFill>
                  <a:prstDash val="solid"/>
                </a:ln>
                <a:solidFill>
                  <a:schemeClr val="accent2">
                    <a:lumMod val="40000"/>
                    <a:lumOff val="60000"/>
                  </a:schemeClr>
                </a:solidFill>
              </a:rPr>
              <a:t/>
            </a:r>
            <a:br>
              <a:rPr lang="ru-RU" b="1" dirty="0">
                <a:ln w="22225">
                  <a:solidFill>
                    <a:schemeClr val="accent2"/>
                  </a:solidFill>
                  <a:prstDash val="solid"/>
                </a:ln>
                <a:solidFill>
                  <a:schemeClr val="accent2">
                    <a:lumMod val="40000"/>
                    <a:lumOff val="60000"/>
                  </a:schemeClr>
                </a:solidFill>
              </a:rPr>
            </a:br>
            <a:r>
              <a:rPr lang="ru-RU" b="1" dirty="0">
                <a:ln w="22225">
                  <a:solidFill>
                    <a:schemeClr val="accent2"/>
                  </a:solidFill>
                  <a:prstDash val="solid"/>
                </a:ln>
                <a:solidFill>
                  <a:schemeClr val="accent2">
                    <a:lumMod val="40000"/>
                    <a:lumOff val="60000"/>
                  </a:schemeClr>
                </a:solidFill>
              </a:rPr>
              <a:t> </a:t>
            </a:r>
            <a:r>
              <a:rPr lang="ru-RU" b="1" dirty="0" err="1" smtClean="0">
                <a:ln w="22225">
                  <a:solidFill>
                    <a:schemeClr val="accent2"/>
                  </a:solidFill>
                  <a:prstDash val="solid"/>
                </a:ln>
                <a:solidFill>
                  <a:schemeClr val="accent2">
                    <a:lumMod val="40000"/>
                    <a:lumOff val="60000"/>
                  </a:schemeClr>
                </a:solidFill>
              </a:rPr>
              <a:t>Дніпровського</a:t>
            </a:r>
            <a:r>
              <a:rPr lang="ru-RU" b="1" dirty="0" smtClean="0">
                <a:ln w="22225">
                  <a:solidFill>
                    <a:schemeClr val="accent2"/>
                  </a:solidFill>
                  <a:prstDash val="solid"/>
                </a:ln>
                <a:solidFill>
                  <a:schemeClr val="accent2">
                    <a:lumMod val="40000"/>
                    <a:lumOff val="60000"/>
                  </a:schemeClr>
                </a:solidFill>
              </a:rPr>
              <a:t> </a:t>
            </a:r>
            <a:r>
              <a:rPr lang="ru-RU" b="1" dirty="0">
                <a:ln w="22225">
                  <a:solidFill>
                    <a:schemeClr val="accent2"/>
                  </a:solidFill>
                  <a:prstDash val="solid"/>
                </a:ln>
                <a:solidFill>
                  <a:schemeClr val="accent2">
                    <a:lumMod val="40000"/>
                    <a:lumOff val="60000"/>
                  </a:schemeClr>
                </a:solidFill>
              </a:rPr>
              <a:t/>
            </a:r>
            <a:br>
              <a:rPr lang="ru-RU" b="1" dirty="0">
                <a:ln w="22225">
                  <a:solidFill>
                    <a:schemeClr val="accent2"/>
                  </a:solidFill>
                  <a:prstDash val="solid"/>
                </a:ln>
                <a:solidFill>
                  <a:schemeClr val="accent2">
                    <a:lumMod val="40000"/>
                    <a:lumOff val="60000"/>
                  </a:schemeClr>
                </a:solidFill>
              </a:rPr>
            </a:br>
            <a:r>
              <a:rPr lang="ru-RU" b="1" dirty="0">
                <a:ln w="22225">
                  <a:solidFill>
                    <a:schemeClr val="accent2"/>
                  </a:solidFill>
                  <a:prstDash val="solid"/>
                </a:ln>
                <a:solidFill>
                  <a:schemeClr val="accent2">
                    <a:lumMod val="40000"/>
                    <a:lumOff val="60000"/>
                  </a:schemeClr>
                </a:solidFill>
              </a:rPr>
              <a:t>державного </a:t>
            </a:r>
            <a:r>
              <a:rPr lang="ru-RU" b="1" dirty="0" err="1">
                <a:ln w="22225">
                  <a:solidFill>
                    <a:schemeClr val="accent2"/>
                  </a:solidFill>
                  <a:prstDash val="solid"/>
                </a:ln>
                <a:solidFill>
                  <a:schemeClr val="accent2">
                    <a:lumMod val="40000"/>
                    <a:lumOff val="60000"/>
                  </a:schemeClr>
                </a:solidFill>
              </a:rPr>
              <a:t>університету</a:t>
            </a:r>
            <a:r>
              <a:rPr lang="ru-RU" b="1" dirty="0">
                <a:ln w="22225">
                  <a:solidFill>
                    <a:schemeClr val="accent2"/>
                  </a:solidFill>
                  <a:prstDash val="solid"/>
                </a:ln>
                <a:solidFill>
                  <a:schemeClr val="accent2">
                    <a:lumMod val="40000"/>
                    <a:lumOff val="60000"/>
                  </a:schemeClr>
                </a:solidFill>
              </a:rPr>
              <a:t/>
            </a:r>
            <a:br>
              <a:rPr lang="ru-RU" b="1" dirty="0">
                <a:ln w="22225">
                  <a:solidFill>
                    <a:schemeClr val="accent2"/>
                  </a:solidFill>
                  <a:prstDash val="solid"/>
                </a:ln>
                <a:solidFill>
                  <a:schemeClr val="accent2">
                    <a:lumMod val="40000"/>
                    <a:lumOff val="60000"/>
                  </a:schemeClr>
                </a:solidFill>
              </a:rPr>
            </a:br>
            <a:r>
              <a:rPr lang="ru-RU" b="1" dirty="0">
                <a:ln w="22225">
                  <a:solidFill>
                    <a:schemeClr val="accent2"/>
                  </a:solidFill>
                  <a:prstDash val="solid"/>
                </a:ln>
                <a:solidFill>
                  <a:schemeClr val="accent2">
                    <a:lumMod val="40000"/>
                    <a:lumOff val="60000"/>
                  </a:schemeClr>
                </a:solidFill>
              </a:rPr>
              <a:t> </a:t>
            </a:r>
            <a:r>
              <a:rPr lang="ru-RU" b="1" dirty="0" err="1">
                <a:ln w="22225">
                  <a:solidFill>
                    <a:schemeClr val="accent2"/>
                  </a:solidFill>
                  <a:prstDash val="solid"/>
                </a:ln>
                <a:solidFill>
                  <a:schemeClr val="accent2">
                    <a:lumMod val="40000"/>
                    <a:lumOff val="60000"/>
                  </a:schemeClr>
                </a:solidFill>
              </a:rPr>
              <a:t>внутрішніх</a:t>
            </a:r>
            <a:r>
              <a:rPr lang="ru-RU" b="1" dirty="0">
                <a:ln w="22225">
                  <a:solidFill>
                    <a:schemeClr val="accent2"/>
                  </a:solidFill>
                  <a:prstDash val="solid"/>
                </a:ln>
                <a:solidFill>
                  <a:schemeClr val="accent2">
                    <a:lumMod val="40000"/>
                    <a:lumOff val="60000"/>
                  </a:schemeClr>
                </a:solidFill>
              </a:rPr>
              <a:t> справ</a:t>
            </a:r>
            <a:br>
              <a:rPr lang="ru-RU" b="1" dirty="0">
                <a:ln w="22225">
                  <a:solidFill>
                    <a:schemeClr val="accent2"/>
                  </a:solidFill>
                  <a:prstDash val="solid"/>
                </a:ln>
                <a:solidFill>
                  <a:schemeClr val="accent2">
                    <a:lumMod val="40000"/>
                    <a:lumOff val="60000"/>
                  </a:schemeClr>
                </a:solidFill>
              </a:rPr>
            </a:br>
            <a:endParaRPr lang="ru-RU" b="1" dirty="0">
              <a:ln w="22225">
                <a:solidFill>
                  <a:schemeClr val="accent2"/>
                </a:solidFill>
                <a:prstDash val="solid"/>
              </a:ln>
              <a:solidFill>
                <a:schemeClr val="accent2">
                  <a:lumMod val="40000"/>
                  <a:lumOff val="60000"/>
                </a:schemeClr>
              </a:solidFill>
            </a:endParaRPr>
          </a:p>
        </p:txBody>
      </p:sp>
      <p:sp>
        <p:nvSpPr>
          <p:cNvPr id="3" name="Подзаголовок 2"/>
          <p:cNvSpPr>
            <a:spLocks noGrp="1"/>
          </p:cNvSpPr>
          <p:nvPr>
            <p:ph type="subTitle" idx="1"/>
          </p:nvPr>
        </p:nvSpPr>
        <p:spPr>
          <a:xfrm>
            <a:off x="2230672" y="4220897"/>
            <a:ext cx="7766936" cy="1096899"/>
          </a:xfrm>
        </p:spPr>
        <p:txBody>
          <a:bodyPr>
            <a:noAutofit/>
          </a:bodyPr>
          <a:lstStyle/>
          <a:p>
            <a:pPr algn="ctr"/>
            <a:r>
              <a:rPr lang="uk-UA" sz="4800" b="1" cap="none"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Нові надходження</a:t>
            </a:r>
          </a:p>
          <a:p>
            <a:pPr algn="ctr"/>
            <a:r>
              <a:rPr lang="uk-UA" sz="4800" b="1" cap="none"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ІІ півріччя 2024 року</a:t>
            </a:r>
            <a:endParaRPr lang="ru-RU" sz="4800" b="1" cap="none"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981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687" y="748682"/>
            <a:ext cx="3538521" cy="513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495800" y="748682"/>
            <a:ext cx="6502400" cy="535531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Кваліфікація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окремих кримінальних правопорушень проти критично важливих об’єктів інфраструктури (ст. ст. 259, 360 КК України) :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метод. </a:t>
            </a:r>
            <a:r>
              <a:rPr lang="uk-UA"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рек</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кол</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авт</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Дніпро : ДДУВС, 2024. 132 с.</a:t>
            </a:r>
            <a:endParaRPr lang="ru-RU"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межах методичних рекомендацій, на досягнення їх мети авторами визначено поняття об’єктів критичної інфраструктури, розглянуто правове регулювання захисту та правового режиму об’єктів критичної інфраструктури в умовах надзвичайних ситуацій, надзвичайного та воєнного стану, особливого періоду та кваліфікацію окремих кримінальних правопорушень проти критично важливих об’єктів інфраструктури (ст. 259, 360 КК України).</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Можуть бути використані як навчальний матеріал в начальному процесі ЗВО України з особливими умовами навчання для здобуття знань, напрацювання навичок майбутніми поліцейськими (курсантами) та поліцейськими (в межах підвищення кваліфікації) щодо кваліфікації</a:t>
            </a:r>
            <a:r>
              <a:rPr lang="uk-UA" b="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uk-UA"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окремих кримінальних правопорушень проти критично важливих об’єктів інфраструктури.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2501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579" y="804332"/>
            <a:ext cx="3606622"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5006102" y="780498"/>
            <a:ext cx="6096000" cy="4801314"/>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indent="457200" algn="just"/>
            <a:r>
              <a:rPr lang="uk-UA" b="1" dirty="0">
                <a:solidFill>
                  <a:srgbClr val="000000"/>
                </a:solidFill>
                <a:latin typeface="Times New Roman" panose="02020603050405020304" pitchFamily="18" charset="0"/>
                <a:ea typeface="Times New Roman" panose="02020603050405020304" pitchFamily="18" charset="0"/>
              </a:rPr>
              <a:t>Гаркуша А. </a:t>
            </a:r>
            <a:r>
              <a:rPr lang="uk-UA" b="1" dirty="0" smtClean="0">
                <a:solidFill>
                  <a:srgbClr val="000000"/>
                </a:solidFill>
                <a:latin typeface="Times New Roman" panose="02020603050405020304" pitchFamily="18" charset="0"/>
                <a:ea typeface="Times New Roman" panose="02020603050405020304" pitchFamily="18" charset="0"/>
              </a:rPr>
              <a:t>Г.</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rPr>
              <a:t>Особливості кваліфікації порушення встановленого законом порядку трансплантації анатомічних матеріалів людини (ст. 143 КК України) :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метод. </a:t>
            </a:r>
            <a:r>
              <a:rPr lang="uk-UA"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рек</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 Г. Гаркуша, Ю. О. Ткач. Дніпро :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ДДУВС,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2024. 36 с.</a:t>
            </a:r>
            <a:endParaRPr lang="ru-RU" b="1" dirty="0">
              <a:latin typeface="Times New Roman" panose="02020603050405020304" pitchFamily="18" charset="0"/>
              <a:ea typeface="Times New Roman" panose="02020603050405020304" pitchFamily="18" charset="0"/>
            </a:endParaRPr>
          </a:p>
          <a:p>
            <a:pPr indent="457200" algn="just"/>
            <a:r>
              <a:rPr lang="uk-UA" dirty="0" smtClean="0">
                <a:solidFill>
                  <a:srgbClr val="000000"/>
                </a:solidFill>
                <a:latin typeface="Times New Roman" panose="02020603050405020304" pitchFamily="18" charset="0"/>
                <a:ea typeface="Times New Roman" panose="02020603050405020304" pitchFamily="18" charset="0"/>
              </a:rPr>
              <a:t>Розглянуто </a:t>
            </a:r>
            <a:r>
              <a:rPr lang="uk-UA" dirty="0">
                <a:solidFill>
                  <a:srgbClr val="000000"/>
                </a:solidFill>
                <a:latin typeface="Times New Roman" panose="02020603050405020304" pitchFamily="18" charset="0"/>
                <a:ea typeface="Times New Roman" panose="02020603050405020304" pitchFamily="18" charset="0"/>
              </a:rPr>
              <a:t>кваліфікуючі та особливо кваліфікуючі ознаки ст. 143 КК України, а саме: вилучення у людини шляхом примушування або обману її анатомічних матеріалів з метою їх трансплантації. Окреслено особливості кваліфікації ознаки аналізованого злочину та відмежування злочинів, передбачених ст. 143 КК України, від інших кримінальних правопорушень (ст. ст. 144,149 КК України).</a:t>
            </a:r>
            <a:endParaRPr lang="ru-RU" dirty="0">
              <a:latin typeface="Times New Roman" panose="02020603050405020304" pitchFamily="18" charset="0"/>
              <a:ea typeface="Times New Roman" panose="02020603050405020304" pitchFamily="18" charset="0"/>
            </a:endParaRPr>
          </a:p>
          <a:p>
            <a:pPr indent="457200" algn="just"/>
            <a:r>
              <a:rPr lang="uk-UA" dirty="0">
                <a:solidFill>
                  <a:srgbClr val="000000"/>
                </a:solidFill>
                <a:latin typeface="Times New Roman" panose="02020603050405020304" pitchFamily="18" charset="0"/>
                <a:ea typeface="Times New Roman" panose="02020603050405020304" pitchFamily="18" charset="0"/>
              </a:rPr>
              <a:t>Методичні рекомендації будуть корисними для викладачів, науковців, юристів, адвокатів, працівників прокуратури та суду і правоохоронних органів, здобувачів вищої освіти юридичних ВНЗ.</a:t>
            </a:r>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3128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944" y="676657"/>
            <a:ext cx="3543596" cy="499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2982913" y="2273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4540828" y="676657"/>
            <a:ext cx="6982690" cy="5078313"/>
          </a:xfrm>
          <a:prstGeom prst="rect">
            <a:avLst/>
          </a:prstGeom>
          <a:solidFill>
            <a:schemeClr val="bg1"/>
          </a:solidFill>
          <a:ln>
            <a:solidFill>
              <a:schemeClr val="tx2">
                <a:lumMod val="60000"/>
                <a:lumOff val="40000"/>
              </a:schemeClr>
            </a:solidFill>
          </a:ln>
        </p:spPr>
        <p:txBody>
          <a:bodyPr wrap="square" rtlCol="0">
            <a:spAutoFit/>
          </a:bodyPr>
          <a:lstStyle/>
          <a:p>
            <a:pPr indent="457200" algn="just">
              <a:lnSpc>
                <a:spcPct val="100000"/>
              </a:lnSpc>
              <a:spcBef>
                <a:spcPts val="0"/>
              </a:spcBef>
              <a:spcAft>
                <a:spcPts val="0"/>
              </a:spcAft>
            </a:pPr>
            <a:r>
              <a:rPr lang="uk-UA" b="1" dirty="0">
                <a:latin typeface="Times New Roman" panose="02020603050405020304" pitchFamily="18" charset="0"/>
                <a:cs typeface="Times New Roman" panose="02020603050405020304" pitchFamily="18" charset="0"/>
              </a:rPr>
              <a:t>Висоцький О. Ю., </a:t>
            </a:r>
            <a:r>
              <a:rPr lang="uk-UA" b="1" dirty="0" err="1">
                <a:latin typeface="Times New Roman" panose="02020603050405020304" pitchFamily="18" charset="0"/>
                <a:cs typeface="Times New Roman" panose="02020603050405020304" pitchFamily="18" charset="0"/>
              </a:rPr>
              <a:t>Халапсіс</a:t>
            </a:r>
            <a:r>
              <a:rPr lang="uk-UA" b="1" dirty="0">
                <a:latin typeface="Times New Roman" panose="02020603050405020304" pitchFamily="18" charset="0"/>
                <a:cs typeface="Times New Roman" panose="02020603050405020304" pitchFamily="18" charset="0"/>
              </a:rPr>
              <a:t> О. В.</a:t>
            </a:r>
            <a:r>
              <a:rPr lang="en-US" b="1"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Кіно і політична пропаганда: </a:t>
            </a:r>
            <a:r>
              <a:rPr lang="uk-UA" b="1" dirty="0" err="1">
                <a:latin typeface="Times New Roman" panose="02020603050405020304" pitchFamily="18" charset="0"/>
                <a:cs typeface="Times New Roman" panose="02020603050405020304" pitchFamily="18" charset="0"/>
              </a:rPr>
              <a:t>навч</a:t>
            </a:r>
            <a:r>
              <a:rPr lang="uk-UA" b="1"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посіб</a:t>
            </a:r>
            <a:r>
              <a:rPr lang="uk-UA" b="1" dirty="0">
                <a:latin typeface="Times New Roman" panose="02020603050405020304" pitchFamily="18" charset="0"/>
                <a:cs typeface="Times New Roman" panose="02020603050405020304" pitchFamily="18" charset="0"/>
              </a:rPr>
              <a:t>. Дніпро : </a:t>
            </a:r>
            <a:r>
              <a:rPr lang="uk-UA" b="1" dirty="0" err="1">
                <a:latin typeface="Times New Roman" panose="02020603050405020304" pitchFamily="18" charset="0"/>
                <a:cs typeface="Times New Roman" panose="02020603050405020304" pitchFamily="18" charset="0"/>
              </a:rPr>
              <a:t>Дніпров</a:t>
            </a:r>
            <a:r>
              <a:rPr lang="uk-UA" b="1"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держ</a:t>
            </a:r>
            <a:r>
              <a:rPr lang="uk-UA" b="1" dirty="0">
                <a:latin typeface="Times New Roman" panose="02020603050405020304" pitchFamily="18" charset="0"/>
                <a:cs typeface="Times New Roman" panose="02020603050405020304" pitchFamily="18" charset="0"/>
              </a:rPr>
              <a:t>. ун-т </a:t>
            </a:r>
            <a:r>
              <a:rPr lang="uk-UA" b="1" dirty="0" err="1">
                <a:latin typeface="Times New Roman" panose="02020603050405020304" pitchFamily="18" charset="0"/>
                <a:cs typeface="Times New Roman" panose="02020603050405020304" pitchFamily="18" charset="0"/>
              </a:rPr>
              <a:t>внутр</a:t>
            </a:r>
            <a:r>
              <a:rPr lang="uk-UA" b="1" dirty="0">
                <a:latin typeface="Times New Roman" panose="02020603050405020304" pitchFamily="18" charset="0"/>
                <a:cs typeface="Times New Roman" panose="02020603050405020304" pitchFamily="18" charset="0"/>
              </a:rPr>
              <a:t>. справ, 2024. 408 с.</a:t>
            </a:r>
            <a:endParaRPr lang="ru-RU" b="1" dirty="0">
              <a:latin typeface="Times New Roman" panose="02020603050405020304" pitchFamily="18" charset="0"/>
              <a:cs typeface="Times New Roman" panose="02020603050405020304" pitchFamily="18" charset="0"/>
            </a:endParaRPr>
          </a:p>
          <a:p>
            <a:pPr marR="152400" indent="457200" algn="just">
              <a:lnSpc>
                <a:spcPct val="100000"/>
              </a:lnSpc>
              <a:spcBef>
                <a:spcPts val="0"/>
              </a:spcBef>
              <a:spcAft>
                <a:spcPts val="0"/>
              </a:spcAft>
            </a:pPr>
            <a:r>
              <a:rPr lang="uk-UA" dirty="0">
                <a:latin typeface="Times New Roman" panose="02020603050405020304" pitchFamily="18" charset="0"/>
                <a:cs typeface="Times New Roman" panose="02020603050405020304" pitchFamily="18" charset="0"/>
              </a:rPr>
              <a:t>Навчальний посібник містить усебічний аналіз використання кінематографа як могутнього інструмента політичної пропаганди упродовж історії. Він розкриває, як кіно стало одним із ключових засобів формування громадської думки, ідентичності та поведінки через історичні, психологічні й технологічні аспекти пропаганди. Автори аналізують пропагандистське кіно від його зародження, розглядають його інструменти та методи, що використовуються для ідеологічної інтеграції глядачів. Видання орієнтовано на тих, хто цікавиться зв’язком між медіа, політикою та суспільством, пропонуючи комплексний погляд на силу кінематографа як інструмента політичної пропаганди та його довготривалий вплив на глобальну політичну арену.</a:t>
            </a:r>
            <a:endParaRPr lang="ru-RU" dirty="0">
              <a:latin typeface="Times New Roman" panose="02020603050405020304" pitchFamily="18" charset="0"/>
              <a:cs typeface="Times New Roman" panose="02020603050405020304" pitchFamily="18" charset="0"/>
            </a:endParaRPr>
          </a:p>
          <a:p>
            <a:pPr marR="152400" indent="457200" algn="just">
              <a:lnSpc>
                <a:spcPct val="100000"/>
              </a:lnSpc>
              <a:spcBef>
                <a:spcPts val="0"/>
              </a:spcBef>
              <a:spcAft>
                <a:spcPts val="0"/>
              </a:spcAft>
            </a:pPr>
            <a:r>
              <a:rPr lang="uk-UA" dirty="0">
                <a:latin typeface="Times New Roman" panose="02020603050405020304" pitchFamily="18" charset="0"/>
                <a:cs typeface="Times New Roman" panose="02020603050405020304" pitchFamily="18" charset="0"/>
              </a:rPr>
              <a:t>Призначено для студентів всіх спеціальностей ДДУВС та тих, хто цікавиться проблемами кіно як інструмента політичної пропаганди.</a:t>
            </a:r>
            <a:endParaRPr lang="ru-RU" dirty="0">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560752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87" y="739584"/>
            <a:ext cx="3781425"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2868613" y="26781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4977245" y="739584"/>
            <a:ext cx="6421581" cy="4524315"/>
          </a:xfrm>
          <a:prstGeom prst="rect">
            <a:avLst/>
          </a:prstGeom>
          <a:solidFill>
            <a:schemeClr val="bg1"/>
          </a:solidFill>
          <a:ln>
            <a:solidFill>
              <a:schemeClr val="tx2">
                <a:lumMod val="60000"/>
                <a:lumOff val="40000"/>
              </a:schemeClr>
            </a:solidFill>
          </a:ln>
        </p:spPr>
        <p:txBody>
          <a:bodyPr wrap="square" rtlCol="0">
            <a:spAutoFit/>
          </a:bodyPr>
          <a:lstStyle/>
          <a:p>
            <a:pPr indent="457200" algn="just"/>
            <a:r>
              <a:rPr lang="ru-RU" b="1" dirty="0" err="1" smtClean="0">
                <a:latin typeface="Times New Roman" panose="02020603050405020304" pitchFamily="18" charset="0"/>
                <a:cs typeface="Times New Roman" panose="02020603050405020304" pitchFamily="18" charset="0"/>
              </a:rPr>
              <a:t>Міжнародні</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інституційні</a:t>
            </a:r>
            <a:r>
              <a:rPr lang="ru-RU" b="1" dirty="0">
                <a:latin typeface="Times New Roman" panose="02020603050405020304" pitchFamily="18" charset="0"/>
                <a:cs typeface="Times New Roman" panose="02020603050405020304" pitchFamily="18" charset="0"/>
              </a:rPr>
              <a:t> рамки </a:t>
            </a:r>
            <a:r>
              <a:rPr lang="ru-RU" b="1" dirty="0" err="1">
                <a:latin typeface="Times New Roman" panose="02020603050405020304" pitchFamily="18" charset="0"/>
                <a:cs typeface="Times New Roman" panose="02020603050405020304" pitchFamily="18" charset="0"/>
              </a:rPr>
              <a:t>регулювання</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міграційних</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процесів</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Правове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регулювання</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протидії</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нелегальній</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міграції</a:t>
            </a:r>
            <a:r>
              <a:rPr lang="ru-RU" b="1" dirty="0">
                <a:latin typeface="Times New Roman" panose="02020603050405020304" pitchFamily="18" charset="0"/>
                <a:cs typeface="Times New Roman" panose="02020603050405020304" pitchFamily="18" charset="0"/>
              </a:rPr>
              <a:t> в </a:t>
            </a:r>
            <a:r>
              <a:rPr lang="ru-RU" b="1" dirty="0" err="1">
                <a:latin typeface="Times New Roman" panose="02020603050405020304" pitchFamily="18" charset="0"/>
                <a:cs typeface="Times New Roman" panose="02020603050405020304" pitchFamily="18" charset="0"/>
              </a:rPr>
              <a:t>Україні</a:t>
            </a:r>
            <a:r>
              <a:rPr lang="ru-RU" b="1" dirty="0">
                <a:latin typeface="Times New Roman" panose="02020603050405020304" pitchFamily="18" charset="0"/>
                <a:cs typeface="Times New Roman" panose="02020603050405020304" pitchFamily="18" charset="0"/>
              </a:rPr>
              <a:t> : </a:t>
            </a:r>
            <a:r>
              <a:rPr lang="ru-RU" b="1" dirty="0" smtClean="0">
                <a:latin typeface="Times New Roman" panose="02020603050405020304" pitchFamily="18" charset="0"/>
                <a:cs typeface="Times New Roman" panose="02020603050405020304" pitchFamily="18" charset="0"/>
              </a:rPr>
              <a:t>метод. рек. </a:t>
            </a:r>
            <a:r>
              <a:rPr lang="ru-RU" b="1" dirty="0">
                <a:latin typeface="Times New Roman" panose="02020603050405020304" pitchFamily="18" charset="0"/>
                <a:cs typeface="Times New Roman" panose="02020603050405020304" pitchFamily="18" charset="0"/>
              </a:rPr>
              <a:t>/ В. О. </a:t>
            </a:r>
            <a:r>
              <a:rPr lang="ru-RU" b="1" dirty="0" err="1">
                <a:latin typeface="Times New Roman" panose="02020603050405020304" pitchFamily="18" charset="0"/>
                <a:cs typeface="Times New Roman" panose="02020603050405020304" pitchFamily="18" charset="0"/>
              </a:rPr>
              <a:t>Боняк</a:t>
            </a:r>
            <a:r>
              <a:rPr lang="ru-RU" b="1" dirty="0">
                <a:latin typeface="Times New Roman" panose="02020603050405020304" pitchFamily="18" charset="0"/>
                <a:cs typeface="Times New Roman" panose="02020603050405020304" pitchFamily="18" charset="0"/>
              </a:rPr>
              <a:t>, М. А. Самбор, Ц. В. </a:t>
            </a:r>
            <a:r>
              <a:rPr lang="ru-RU" b="1" dirty="0" err="1">
                <a:latin typeface="Times New Roman" panose="02020603050405020304" pitchFamily="18" charset="0"/>
                <a:cs typeface="Times New Roman" panose="02020603050405020304" pitchFamily="18" charset="0"/>
              </a:rPr>
              <a:t>Оганісян</a:t>
            </a:r>
            <a:r>
              <a:rPr lang="ru-RU" b="1" dirty="0">
                <a:latin typeface="Times New Roman" panose="02020603050405020304" pitchFamily="18" charset="0"/>
                <a:cs typeface="Times New Roman" panose="02020603050405020304" pitchFamily="18" charset="0"/>
              </a:rPr>
              <a:t>, М. П. </a:t>
            </a:r>
            <a:r>
              <a:rPr lang="ru-RU" b="1" dirty="0" err="1">
                <a:latin typeface="Times New Roman" panose="02020603050405020304" pitchFamily="18" charset="0"/>
                <a:cs typeface="Times New Roman" panose="02020603050405020304" pitchFamily="18" charset="0"/>
              </a:rPr>
              <a:t>Войткж</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Дніпро</a:t>
            </a:r>
            <a:r>
              <a:rPr lang="ru-RU" b="1" dirty="0">
                <a:latin typeface="Times New Roman" panose="02020603050405020304" pitchFamily="18" charset="0"/>
                <a:cs typeface="Times New Roman" panose="02020603050405020304" pitchFamily="18" charset="0"/>
              </a:rPr>
              <a:t> : </a:t>
            </a:r>
            <a:r>
              <a:rPr lang="ru-RU" b="1" dirty="0" err="1">
                <a:latin typeface="Times New Roman" panose="02020603050405020304" pitchFamily="18" charset="0"/>
                <a:cs typeface="Times New Roman" panose="02020603050405020304" pitchFamily="18" charset="0"/>
              </a:rPr>
              <a:t>Дніпров</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держ</a:t>
            </a:r>
            <a:r>
              <a:rPr lang="ru-RU" b="1" dirty="0">
                <a:latin typeface="Times New Roman" panose="02020603050405020304" pitchFamily="18" charset="0"/>
                <a:cs typeface="Times New Roman" panose="02020603050405020304" pitchFamily="18" charset="0"/>
              </a:rPr>
              <a:t>. ун-т </a:t>
            </a:r>
            <a:r>
              <a:rPr lang="ru-RU" b="1" dirty="0" err="1">
                <a:latin typeface="Times New Roman" panose="02020603050405020304" pitchFamily="18" charset="0"/>
                <a:cs typeface="Times New Roman" panose="02020603050405020304" pitchFamily="18" charset="0"/>
              </a:rPr>
              <a:t>внутр</a:t>
            </a:r>
            <a:r>
              <a:rPr lang="ru-RU" b="1" dirty="0">
                <a:latin typeface="Times New Roman" panose="02020603050405020304" pitchFamily="18" charset="0"/>
                <a:cs typeface="Times New Roman" panose="02020603050405020304" pitchFamily="18" charset="0"/>
              </a:rPr>
              <a:t>. справ, 2024. 88 с.</a:t>
            </a:r>
          </a:p>
          <a:p>
            <a:pPr indent="457200" algn="just"/>
            <a:r>
              <a:rPr lang="ru-RU" dirty="0" err="1" smtClean="0">
                <a:latin typeface="Times New Roman" panose="02020603050405020304" pitchFamily="18" charset="0"/>
                <a:cs typeface="Times New Roman" panose="02020603050405020304" pitchFamily="18" charset="0"/>
              </a:rPr>
              <a:t>Методичні</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рекомендації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підготовлено</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замовлення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Державної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міграційної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служби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Видання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висвітлює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сучасний</a:t>
            </a:r>
            <a:r>
              <a:rPr lang="ru-RU" dirty="0">
                <a:latin typeface="Times New Roman" panose="02020603050405020304" pitchFamily="18" charset="0"/>
                <a:cs typeface="Times New Roman" panose="02020603050405020304" pitchFamily="18" charset="0"/>
              </a:rPr>
              <a:t> стан </a:t>
            </a:r>
            <a:r>
              <a:rPr lang="ru-RU" dirty="0" err="1">
                <a:latin typeface="Times New Roman" panose="02020603050405020304" pitchFamily="18" charset="0"/>
                <a:cs typeface="Times New Roman" panose="02020603050405020304" pitchFamily="18" charset="0"/>
              </a:rPr>
              <a:t>міграційних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Акцентовано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увагу</a:t>
            </a:r>
            <a:r>
              <a:rPr lang="ru-RU" dirty="0">
                <a:latin typeface="Times New Roman" panose="02020603050405020304" pitchFamily="18" charset="0"/>
                <a:cs typeface="Times New Roman" panose="02020603050405020304" pitchFamily="18" charset="0"/>
              </a:rPr>
              <a:t> на правовому </a:t>
            </a:r>
            <a:r>
              <a:rPr lang="ru-RU" dirty="0" err="1">
                <a:latin typeface="Times New Roman" panose="02020603050405020304" pitchFamily="18" charset="0"/>
                <a:cs typeface="Times New Roman" panose="02020603050405020304" pitchFamily="18" charset="0"/>
              </a:rPr>
              <a:t>регулюванні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міграційних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процесів</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Україні</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протидії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нелегальній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міграції</a:t>
            </a:r>
            <a:r>
              <a:rPr lang="ru-RU" dirty="0">
                <a:latin typeface="Times New Roman" panose="02020603050405020304" pitchFamily="18" charset="0"/>
                <a:cs typeface="Times New Roman" panose="02020603050405020304" pitchFamily="18" charset="0"/>
              </a:rPr>
              <a:t> як </a:t>
            </a:r>
            <a:r>
              <a:rPr lang="ru-RU" dirty="0" err="1">
                <a:latin typeface="Times New Roman" panose="02020603050405020304" pitchFamily="18" charset="0"/>
                <a:cs typeface="Times New Roman" panose="02020603050405020304" pitchFamily="18" charset="0"/>
              </a:rPr>
              <a:t>пріоритетному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напрямі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діяльності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Державної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міграційної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служби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a:t>
            </a:r>
          </a:p>
          <a:p>
            <a:pPr indent="457200" algn="just"/>
            <a:r>
              <a:rPr lang="ru-RU" dirty="0" err="1">
                <a:latin typeface="Times New Roman" panose="02020603050405020304" pitchFamily="18" charset="0"/>
                <a:cs typeface="Times New Roman" panose="02020603050405020304" pitchFamily="18" charset="0"/>
              </a:rPr>
              <a:t>Розраховано</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працівників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Державної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міграційної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служби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Національної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поліції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Державної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прикордонної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служби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здобувачів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закладів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вищої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юридичного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профілю</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також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усіх</a:t>
            </a:r>
            <a:r>
              <a:rPr lang="ru-RU" dirty="0">
                <a:latin typeface="Times New Roman" panose="02020603050405020304" pitchFamily="18" charset="0"/>
                <a:cs typeface="Times New Roman" panose="02020603050405020304" pitchFamily="18" charset="0"/>
              </a:rPr>
              <a:t> тих, </a:t>
            </a:r>
            <a:r>
              <a:rPr lang="ru-RU" dirty="0" err="1">
                <a:latin typeface="Times New Roman" panose="02020603050405020304" pitchFamily="18" charset="0"/>
                <a:cs typeface="Times New Roman" panose="02020603050405020304" pitchFamily="18" charset="0"/>
              </a:rPr>
              <a:t>хто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цікавиться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питаннями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міграційних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процесів</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56455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96" y="696606"/>
            <a:ext cx="4021002" cy="550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3054350" y="1644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4904509" y="696606"/>
            <a:ext cx="6619009" cy="5355312"/>
          </a:xfrm>
          <a:prstGeom prst="rect">
            <a:avLst/>
          </a:prstGeom>
          <a:solidFill>
            <a:schemeClr val="bg1"/>
          </a:solidFill>
          <a:ln>
            <a:solidFill>
              <a:schemeClr val="tx2">
                <a:lumMod val="60000"/>
                <a:lumOff val="40000"/>
              </a:schemeClr>
            </a:solidFill>
          </a:ln>
        </p:spPr>
        <p:txBody>
          <a:bodyPr wrap="square" rtlCol="0">
            <a:spAutoFit/>
          </a:bodyPr>
          <a:lstStyle/>
          <a:p>
            <a:pPr indent="457200" algn="just"/>
            <a:r>
              <a:rPr lang="ru-RU" b="1" dirty="0" err="1" smtClean="0">
                <a:latin typeface="Times New Roman" panose="02020603050405020304" pitchFamily="18" charset="0"/>
                <a:cs typeface="Times New Roman" panose="02020603050405020304" pitchFamily="18" charset="0"/>
              </a:rPr>
              <a:t>Ідентифікація</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ракетної</a:t>
            </a:r>
            <a:r>
              <a:rPr lang="ru-RU" b="1" dirty="0">
                <a:latin typeface="Times New Roman" panose="02020603050405020304" pitchFamily="18" charset="0"/>
                <a:cs typeface="Times New Roman" panose="02020603050405020304" pitchFamily="18" charset="0"/>
              </a:rPr>
              <a:t> та </a:t>
            </a:r>
            <a:r>
              <a:rPr lang="ru-RU" b="1" dirty="0" err="1">
                <a:latin typeface="Times New Roman" panose="02020603050405020304" pitchFamily="18" charset="0"/>
                <a:cs typeface="Times New Roman" panose="02020603050405020304" pitchFamily="18" charset="0"/>
              </a:rPr>
              <a:t>реактивної</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зброї</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Російської</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Федерації</a:t>
            </a:r>
            <a:r>
              <a:rPr lang="ru-RU" b="1" dirty="0">
                <a:latin typeface="Times New Roman" panose="02020603050405020304" pitchFamily="18" charset="0"/>
                <a:cs typeface="Times New Roman" panose="02020603050405020304" pitchFamily="18" charset="0"/>
              </a:rPr>
              <a:t> : </a:t>
            </a:r>
            <a:r>
              <a:rPr lang="ru-RU" b="1" dirty="0" err="1">
                <a:latin typeface="Times New Roman" panose="02020603050405020304" pitchFamily="18" charset="0"/>
                <a:cs typeface="Times New Roman" panose="02020603050405020304" pitchFamily="18" charset="0"/>
              </a:rPr>
              <a:t>навч</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посіб</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В. М. </a:t>
            </a:r>
            <a:r>
              <a:rPr lang="ru-RU" b="1" dirty="0" err="1">
                <a:latin typeface="Times New Roman" panose="02020603050405020304" pitchFamily="18" charset="0"/>
                <a:cs typeface="Times New Roman" panose="02020603050405020304" pitchFamily="18" charset="0"/>
              </a:rPr>
              <a:t>Коротаєв</a:t>
            </a:r>
            <a:r>
              <a:rPr lang="ru-RU" b="1" dirty="0">
                <a:latin typeface="Times New Roman" panose="02020603050405020304" pitchFamily="18" charset="0"/>
                <a:cs typeface="Times New Roman" panose="02020603050405020304" pitchFamily="18" charset="0"/>
              </a:rPr>
              <a:t>, Р. С. </a:t>
            </a:r>
            <a:r>
              <a:rPr lang="ru-RU" b="1" dirty="0" err="1">
                <a:latin typeface="Times New Roman" panose="02020603050405020304" pitchFamily="18" charset="0"/>
                <a:cs typeface="Times New Roman" panose="02020603050405020304" pitchFamily="18" charset="0"/>
              </a:rPr>
              <a:t>Кірін</a:t>
            </a:r>
            <a:r>
              <a:rPr lang="ru-RU" b="1" dirty="0">
                <a:latin typeface="Times New Roman" panose="02020603050405020304" pitchFamily="18" charset="0"/>
                <a:cs typeface="Times New Roman" panose="02020603050405020304" pitchFamily="18" charset="0"/>
              </a:rPr>
              <a:t>, К. О. </a:t>
            </a:r>
            <a:r>
              <a:rPr lang="ru-RU" b="1" dirty="0" err="1">
                <a:latin typeface="Times New Roman" panose="02020603050405020304" pitchFamily="18" charset="0"/>
                <a:cs typeface="Times New Roman" panose="02020603050405020304" pitchFamily="18" charset="0"/>
              </a:rPr>
              <a:t>Чаплинський</a:t>
            </a:r>
            <a:r>
              <a:rPr lang="ru-RU" b="1" dirty="0">
                <a:latin typeface="Times New Roman" panose="02020603050405020304" pitchFamily="18" charset="0"/>
                <a:cs typeface="Times New Roman" panose="02020603050405020304" pitchFamily="18" charset="0"/>
              </a:rPr>
              <a:t> та </a:t>
            </a:r>
            <a:r>
              <a:rPr lang="ru-RU" b="1" dirty="0" err="1">
                <a:latin typeface="Times New Roman" panose="02020603050405020304" pitchFamily="18" charset="0"/>
                <a:cs typeface="Times New Roman" panose="02020603050405020304" pitchFamily="18" charset="0"/>
              </a:rPr>
              <a:t>ін</a:t>
            </a:r>
            <a:r>
              <a:rPr lang="ru-RU" b="1" dirty="0" smtClean="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 2-е вид., доп. і </a:t>
            </a:r>
            <a:r>
              <a:rPr lang="ru-RU" b="1" dirty="0" err="1">
                <a:latin typeface="Times New Roman" panose="02020603050405020304" pitchFamily="18" charset="0"/>
                <a:cs typeface="Times New Roman" panose="02020603050405020304" pitchFamily="18" charset="0"/>
              </a:rPr>
              <a:t>перероб</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Дніпро</a:t>
            </a:r>
            <a:r>
              <a:rPr lang="ru-RU" b="1" dirty="0">
                <a:latin typeface="Times New Roman" panose="02020603050405020304" pitchFamily="18" charset="0"/>
                <a:cs typeface="Times New Roman" panose="02020603050405020304" pitchFamily="18" charset="0"/>
              </a:rPr>
              <a:t> : </a:t>
            </a:r>
            <a:r>
              <a:rPr lang="ru-RU" b="1" dirty="0" err="1">
                <a:latin typeface="Times New Roman" panose="02020603050405020304" pitchFamily="18" charset="0"/>
                <a:cs typeface="Times New Roman" panose="02020603050405020304" pitchFamily="18" charset="0"/>
              </a:rPr>
              <a:t>Дніпров</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держ</a:t>
            </a:r>
            <a:r>
              <a:rPr lang="ru-RU" b="1" dirty="0">
                <a:latin typeface="Times New Roman" panose="02020603050405020304" pitchFamily="18" charset="0"/>
                <a:cs typeface="Times New Roman" panose="02020603050405020304" pitchFamily="18" charset="0"/>
              </a:rPr>
              <a:t>. ун-т </a:t>
            </a:r>
            <a:r>
              <a:rPr lang="ru-RU" b="1" dirty="0" err="1">
                <a:latin typeface="Times New Roman" panose="02020603050405020304" pitchFamily="18" charset="0"/>
                <a:cs typeface="Times New Roman" panose="02020603050405020304" pitchFamily="18" charset="0"/>
              </a:rPr>
              <a:t>внутр</a:t>
            </a:r>
            <a:r>
              <a:rPr lang="ru-RU" b="1" dirty="0">
                <a:latin typeface="Times New Roman" panose="02020603050405020304" pitchFamily="18" charset="0"/>
                <a:cs typeface="Times New Roman" panose="02020603050405020304" pitchFamily="18" charset="0"/>
              </a:rPr>
              <a:t>. справ; </a:t>
            </a:r>
            <a:r>
              <a:rPr lang="ru-RU" b="1" dirty="0" err="1">
                <a:latin typeface="Times New Roman" panose="02020603050405020304" pitchFamily="18" charset="0"/>
                <a:cs typeface="Times New Roman" panose="02020603050405020304" pitchFamily="18" charset="0"/>
              </a:rPr>
              <a:t>Дніпроп</a:t>
            </a:r>
            <a:r>
              <a:rPr lang="ru-RU" b="1" dirty="0">
                <a:latin typeface="Times New Roman" panose="02020603050405020304" pitchFamily="18" charset="0"/>
                <a:cs typeface="Times New Roman" panose="02020603050405020304" pitchFamily="18" charset="0"/>
              </a:rPr>
              <a:t>. НДЕКЦ МВС, 2024. 432 с.</a:t>
            </a:r>
          </a:p>
          <a:p>
            <a:pPr indent="457200" algn="just"/>
            <a:r>
              <a:rPr lang="ru-RU" dirty="0" smtClean="0">
                <a:latin typeface="Times New Roman" panose="02020603050405020304" pitchFamily="18" charset="0"/>
                <a:cs typeface="Times New Roman" panose="02020603050405020304" pitchFamily="18" charset="0"/>
              </a:rPr>
              <a:t>У </a:t>
            </a:r>
            <a:r>
              <a:rPr lang="ru-RU" dirty="0" err="1">
                <a:latin typeface="Times New Roman" panose="02020603050405020304" pitchFamily="18" charset="0"/>
                <a:cs typeface="Times New Roman" panose="02020603050405020304" pitchFamily="18" charset="0"/>
              </a:rPr>
              <a:t>навчальному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посібнику</a:t>
            </a:r>
            <a:r>
              <a:rPr lang="ru-RU" dirty="0">
                <a:latin typeface="Times New Roman" panose="02020603050405020304" pitchFamily="18" charset="0"/>
                <a:cs typeface="Times New Roman" panose="02020603050405020304" pitchFamily="18" charset="0"/>
              </a:rPr>
              <a:t> наведено порядок </a:t>
            </a:r>
            <a:r>
              <a:rPr lang="ru-RU" dirty="0" err="1">
                <a:latin typeface="Times New Roman" panose="02020603050405020304" pitchFamily="18" charset="0"/>
                <a:cs typeface="Times New Roman" panose="02020603050405020304" pitchFamily="18" charset="0"/>
              </a:rPr>
              <a:t>ідентифікації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ракетної</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реактивної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зброї</a:t>
            </a:r>
            <a:r>
              <a:rPr lang="ru-RU" dirty="0">
                <a:latin typeface="Times New Roman" panose="02020603050405020304" pitchFamily="18" charset="0"/>
                <a:cs typeface="Times New Roman" panose="02020603050405020304" pitchFamily="18" charset="0"/>
              </a:rPr>
              <a:t> з метою </a:t>
            </a:r>
            <a:r>
              <a:rPr lang="ru-RU" dirty="0" err="1">
                <a:latin typeface="Times New Roman" panose="02020603050405020304" pitchFamily="18" charset="0"/>
                <a:cs typeface="Times New Roman" panose="02020603050405020304" pitchFamily="18" charset="0"/>
              </a:rPr>
              <a:t>виконання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основних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завдань</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формування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відповідей</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найважливіші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запитання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a:t>
            </a:r>
            <a:r>
              <a:rPr lang="ru-RU" dirty="0">
                <a:latin typeface="Times New Roman" panose="02020603050405020304" pitchFamily="18" charset="0"/>
                <a:cs typeface="Times New Roman" panose="02020603050405020304" pitchFamily="18" charset="0"/>
              </a:rPr>
              <a:t> час </a:t>
            </a:r>
            <a:r>
              <a:rPr lang="ru-RU" dirty="0" err="1">
                <a:latin typeface="Times New Roman" panose="02020603050405020304" pitchFamily="18" charset="0"/>
                <a:cs typeface="Times New Roman" panose="02020603050405020304" pitchFamily="18" charset="0"/>
              </a:rPr>
              <a:t>досудового</a:t>
            </a:r>
            <a:r>
              <a:rPr lang="ru-RU" dirty="0">
                <a:latin typeface="Times New Roman" panose="02020603050405020304" pitchFamily="18" charset="0"/>
                <a:cs typeface="Times New Roman" panose="02020603050405020304" pitchFamily="18" charset="0"/>
              </a:rPr>
              <a:t> і судового </a:t>
            </a:r>
            <a:r>
              <a:rPr lang="ru-RU" dirty="0" err="1">
                <a:latin typeface="Times New Roman" panose="02020603050405020304" pitchFamily="18" charset="0"/>
                <a:cs typeface="Times New Roman" panose="02020603050405020304" pitchFamily="18" charset="0"/>
              </a:rPr>
              <a:t>розслідування</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кримінальних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провадженнях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відкритих</a:t>
            </a:r>
            <a:r>
              <a:rPr lang="ru-RU" dirty="0">
                <a:latin typeface="Times New Roman" panose="02020603050405020304" pitchFamily="18" charset="0"/>
                <a:cs typeface="Times New Roman" panose="02020603050405020304" pitchFamily="18" charset="0"/>
              </a:rPr>
              <a:t> за фактами </a:t>
            </a:r>
            <a:r>
              <a:rPr lang="ru-RU" dirty="0" err="1">
                <a:latin typeface="Times New Roman" panose="02020603050405020304" pitchFamily="18" charset="0"/>
                <a:cs typeface="Times New Roman" panose="02020603050405020304" pitchFamily="18" charset="0"/>
              </a:rPr>
              <a:t>злочинів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пов’язаних</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агресією</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воєнними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злочинами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Російської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Федерації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a:t>
            </a:r>
          </a:p>
          <a:p>
            <a:pPr indent="457200" algn="just"/>
            <a:r>
              <a:rPr lang="ru-RU" dirty="0">
                <a:latin typeface="Times New Roman" panose="02020603050405020304" pitchFamily="18" charset="0"/>
                <a:cs typeface="Times New Roman" panose="02020603050405020304" pitchFamily="18" charset="0"/>
              </a:rPr>
              <a:t>Для </a:t>
            </a:r>
            <a:r>
              <a:rPr lang="ru-RU" dirty="0" err="1">
                <a:latin typeface="Times New Roman" panose="02020603050405020304" pitchFamily="18" charset="0"/>
                <a:cs typeface="Times New Roman" panose="02020603050405020304" pitchFamily="18" charset="0"/>
              </a:rPr>
              <a:t>фахівців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Експертної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служби</a:t>
            </a:r>
            <a:r>
              <a:rPr lang="ru-RU" dirty="0">
                <a:latin typeface="Times New Roman" panose="02020603050405020304" pitchFamily="18" charset="0"/>
                <a:cs typeface="Times New Roman" panose="02020603050405020304" pitchFamily="18" charset="0"/>
              </a:rPr>
              <a:t> МВС, </a:t>
            </a:r>
            <a:r>
              <a:rPr lang="ru-RU" dirty="0" err="1">
                <a:latin typeface="Times New Roman" panose="02020603050405020304" pitchFamily="18" charset="0"/>
                <a:cs typeface="Times New Roman" panose="02020603050405020304" pitchFamily="18" charset="0"/>
              </a:rPr>
              <a:t>експертних</a:t>
            </a:r>
            <a:r>
              <a:rPr lang="ru-RU" dirty="0">
                <a:latin typeface="Times New Roman" panose="02020603050405020304" pitchFamily="18" charset="0"/>
                <a:cs typeface="Times New Roman" panose="02020603050405020304" pitchFamily="18" charset="0"/>
              </a:rPr>
              <a:t> служб </a:t>
            </a:r>
            <a:r>
              <a:rPr lang="ru-RU" dirty="0" err="1">
                <a:latin typeface="Times New Roman" panose="02020603050405020304" pitchFamily="18" charset="0"/>
                <a:cs typeface="Times New Roman" panose="02020603050405020304" pitchFamily="18" charset="0"/>
              </a:rPr>
              <a:t>Міністерства</a:t>
            </a:r>
            <a:r>
              <a:rPr lang="ru-RU" dirty="0">
                <a:latin typeface="Times New Roman" panose="02020603050405020304" pitchFamily="18" charset="0"/>
                <a:cs typeface="Times New Roman" panose="02020603050405020304" pitchFamily="18" charset="0"/>
              </a:rPr>
              <a:t> оборони </a:t>
            </a: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Служби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безпеки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Державної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прикордонної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служби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науково-дослідних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установ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судових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експертиз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Міністерства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юстиції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проводять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вибухово-технічну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експертизу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практичних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працівників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правоохоронних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органів</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також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науково-педагогічного</a:t>
            </a:r>
            <a:r>
              <a:rPr lang="ru-RU" dirty="0">
                <a:latin typeface="Times New Roman" panose="02020603050405020304" pitchFamily="18" charset="0"/>
                <a:cs typeface="Times New Roman" panose="02020603050405020304" pitchFamily="18" charset="0"/>
              </a:rPr>
              <a:t> складу </a:t>
            </a:r>
            <a:r>
              <a:rPr lang="ru-RU" dirty="0" err="1">
                <a:latin typeface="Times New Roman" panose="02020603050405020304" pitchFamily="18" charset="0"/>
                <a:cs typeface="Times New Roman" panose="02020603050405020304" pitchFamily="18" charset="0"/>
              </a:rPr>
              <a:t>закладів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вищої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здобувачів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курсантів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слухачів</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59275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14" y="621793"/>
            <a:ext cx="4023360" cy="565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2732088" y="2603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4810991" y="621793"/>
            <a:ext cx="6774873" cy="3970318"/>
          </a:xfrm>
          <a:prstGeom prst="rect">
            <a:avLst/>
          </a:prstGeom>
          <a:solidFill>
            <a:schemeClr val="bg1"/>
          </a:solidFill>
          <a:ln>
            <a:solidFill>
              <a:schemeClr val="tx2">
                <a:lumMod val="60000"/>
                <a:lumOff val="40000"/>
              </a:schemeClr>
            </a:solidFill>
          </a:ln>
        </p:spPr>
        <p:txBody>
          <a:bodyPr wrap="square" rtlCol="0">
            <a:spAutoFit/>
          </a:bodyPr>
          <a:lstStyle/>
          <a:p>
            <a:pPr indent="457200" algn="just"/>
            <a:r>
              <a:rPr lang="ru-RU" b="1" dirty="0" err="1">
                <a:latin typeface="Times New Roman" panose="02020603050405020304" pitchFamily="18" charset="0"/>
                <a:cs typeface="Times New Roman" panose="02020603050405020304" pitchFamily="18" charset="0"/>
              </a:rPr>
              <a:t>Голобутовський</a:t>
            </a:r>
            <a:r>
              <a:rPr lang="ru-RU" b="1" dirty="0">
                <a:latin typeface="Times New Roman" panose="02020603050405020304" pitchFamily="18" charset="0"/>
                <a:cs typeface="Times New Roman" panose="02020603050405020304" pitchFamily="18" charset="0"/>
              </a:rPr>
              <a:t> Р. 3., Логвиненко Б. О</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Адміністративне</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право </a:t>
            </a:r>
            <a:r>
              <a:rPr lang="ru-RU" b="1" dirty="0" err="1">
                <a:latin typeface="Times New Roman" panose="02020603050405020304" pitchFamily="18" charset="0"/>
                <a:cs typeface="Times New Roman" panose="02020603050405020304" pitchFamily="18" charset="0"/>
              </a:rPr>
              <a:t>під</a:t>
            </a:r>
            <a:r>
              <a:rPr lang="ru-RU" b="1" dirty="0">
                <a:latin typeface="Times New Roman" panose="02020603050405020304" pitchFamily="18" charset="0"/>
                <a:cs typeface="Times New Roman" panose="02020603050405020304" pitchFamily="18" charset="0"/>
              </a:rPr>
              <a:t> час </a:t>
            </a:r>
            <a:r>
              <a:rPr lang="ru-RU" b="1" dirty="0" err="1">
                <a:latin typeface="Times New Roman" panose="02020603050405020304" pitchFamily="18" charset="0"/>
                <a:cs typeface="Times New Roman" panose="02020603050405020304" pitchFamily="18" charset="0"/>
              </a:rPr>
              <a:t>дії</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особливих</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правових</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режимів</a:t>
            </a:r>
            <a:r>
              <a:rPr lang="ru-RU" b="1" dirty="0">
                <a:latin typeface="Times New Roman" panose="02020603050405020304" pitchFamily="18" charset="0"/>
                <a:cs typeface="Times New Roman" panose="02020603050405020304" pitchFamily="18" charset="0"/>
              </a:rPr>
              <a:t> : </a:t>
            </a:r>
            <a:r>
              <a:rPr lang="ru-RU" b="1" dirty="0" err="1">
                <a:latin typeface="Times New Roman" panose="02020603050405020304" pitchFamily="18" charset="0"/>
                <a:cs typeface="Times New Roman" panose="02020603050405020304" pitchFamily="18" charset="0"/>
              </a:rPr>
              <a:t>навч</a:t>
            </a:r>
            <a:r>
              <a:rPr lang="ru-RU" b="1" dirty="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посіб</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(у </a:t>
            </a:r>
            <a:r>
              <a:rPr lang="ru-RU" b="1" dirty="0" err="1">
                <a:latin typeface="Times New Roman" panose="02020603050405020304" pitchFamily="18" charset="0"/>
                <a:cs typeface="Times New Roman" panose="02020603050405020304" pitchFamily="18" charset="0"/>
              </a:rPr>
              <a:t>визначеннях</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таблицях</a:t>
            </a:r>
            <a:r>
              <a:rPr lang="ru-RU" b="1" dirty="0">
                <a:latin typeface="Times New Roman" panose="02020603050405020304" pitchFamily="18" charset="0"/>
                <a:cs typeface="Times New Roman" panose="02020603050405020304" pitchFamily="18" charset="0"/>
              </a:rPr>
              <a:t> і схемах</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Дніпро</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Дніпров</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держ</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ун-т </a:t>
            </a:r>
            <a:r>
              <a:rPr lang="ru-RU" b="1" dirty="0" err="1">
                <a:latin typeface="Times New Roman" panose="02020603050405020304" pitchFamily="18" charset="0"/>
                <a:cs typeface="Times New Roman" panose="02020603050405020304" pitchFamily="18" charset="0"/>
              </a:rPr>
              <a:t>внутр</a:t>
            </a:r>
            <a:r>
              <a:rPr lang="ru-RU" b="1" dirty="0">
                <a:latin typeface="Times New Roman" panose="02020603050405020304" pitchFamily="18" charset="0"/>
                <a:cs typeface="Times New Roman" panose="02020603050405020304" pitchFamily="18" charset="0"/>
              </a:rPr>
              <a:t>. справ</a:t>
            </a:r>
            <a:r>
              <a:rPr lang="ru-RU" b="1" dirty="0" smtClean="0">
                <a:latin typeface="Times New Roman" panose="02020603050405020304" pitchFamily="18" charset="0"/>
                <a:cs typeface="Times New Roman" panose="02020603050405020304" pitchFamily="18" charset="0"/>
              </a:rPr>
              <a:t>, 2024. </a:t>
            </a:r>
            <a:r>
              <a:rPr lang="ru-RU" b="1" dirty="0">
                <a:latin typeface="Times New Roman" panose="02020603050405020304" pitchFamily="18" charset="0"/>
                <a:cs typeface="Times New Roman" panose="02020603050405020304" pitchFamily="18" charset="0"/>
              </a:rPr>
              <a:t>176 с.</a:t>
            </a:r>
          </a:p>
          <a:p>
            <a:pPr indent="457200" algn="just"/>
            <a:r>
              <a:rPr lang="ru-RU" dirty="0" err="1" smtClean="0">
                <a:latin typeface="Times New Roman" panose="02020603050405020304" pitchFamily="18" charset="0"/>
                <a:cs typeface="Times New Roman" panose="02020603050405020304" pitchFamily="18" charset="0"/>
              </a:rPr>
              <a:t>Зміст</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навчального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посібника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відповідає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програмі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навчальної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дисципліни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Адміністративне</a:t>
            </a:r>
            <a:r>
              <a:rPr lang="ru-RU" dirty="0">
                <a:latin typeface="Times New Roman" panose="02020603050405020304" pitchFamily="18" charset="0"/>
                <a:cs typeface="Times New Roman" panose="02020603050405020304" pitchFamily="18" charset="0"/>
              </a:rPr>
              <a:t> право» та </a:t>
            </a:r>
            <a:r>
              <a:rPr lang="ru-RU" dirty="0" err="1">
                <a:latin typeface="Times New Roman" panose="02020603050405020304" pitchFamily="18" charset="0"/>
                <a:cs typeface="Times New Roman" panose="02020603050405020304" pitchFamily="18" charset="0"/>
              </a:rPr>
              <a:t>ґрунтується</a:t>
            </a:r>
            <a:r>
              <a:rPr lang="ru-RU" dirty="0">
                <a:latin typeface="Times New Roman" panose="02020603050405020304" pitchFamily="18" charset="0"/>
                <a:cs typeface="Times New Roman" panose="02020603050405020304" pitchFamily="18" charset="0"/>
              </a:rPr>
              <a:t> на нормах </a:t>
            </a:r>
            <a:r>
              <a:rPr lang="ru-RU" dirty="0" err="1">
                <a:latin typeface="Times New Roman" panose="02020603050405020304" pitchFamily="18" charset="0"/>
                <a:cs typeface="Times New Roman" panose="02020603050405020304" pitchFamily="18" charset="0"/>
              </a:rPr>
              <a:t>законодавства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регулюють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публічно-правові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відносини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a:t>
            </a:r>
            <a:r>
              <a:rPr lang="ru-RU" dirty="0">
                <a:latin typeface="Times New Roman" panose="02020603050405020304" pitchFamily="18" charset="0"/>
                <a:cs typeface="Times New Roman" panose="02020603050405020304" pitchFamily="18" charset="0"/>
              </a:rPr>
              <a:t> час </a:t>
            </a:r>
            <a:r>
              <a:rPr lang="ru-RU" dirty="0" err="1">
                <a:latin typeface="Times New Roman" panose="02020603050405020304" pitchFamily="18" charset="0"/>
                <a:cs typeface="Times New Roman" panose="02020603050405020304" pitchFamily="18" charset="0"/>
              </a:rPr>
              <a:t>дії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особливих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правових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режимів</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Україні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Матеріал</a:t>
            </a:r>
            <a:r>
              <a:rPr lang="ru-RU" dirty="0">
                <a:latin typeface="Times New Roman" panose="02020603050405020304" pitchFamily="18" charset="0"/>
                <a:cs typeface="Times New Roman" panose="02020603050405020304" pitchFamily="18" charset="0"/>
              </a:rPr>
              <a:t> подано у </a:t>
            </a:r>
            <a:r>
              <a:rPr lang="ru-RU" dirty="0" err="1">
                <a:latin typeface="Times New Roman" panose="02020603050405020304" pitchFamily="18" charset="0"/>
                <a:cs typeface="Times New Roman" panose="02020603050405020304" pitchFamily="18" charset="0"/>
              </a:rPr>
              <a:t>визначеннях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таблицях</a:t>
            </a:r>
            <a:r>
              <a:rPr lang="ru-RU" dirty="0">
                <a:latin typeface="Times New Roman" panose="02020603050405020304" pitchFamily="18" charset="0"/>
                <a:cs typeface="Times New Roman" panose="02020603050405020304" pitchFamily="18" charset="0"/>
              </a:rPr>
              <a:t> і схемах,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відображають</a:t>
            </a:r>
            <a:r>
              <a:rPr lang="ru-RU" dirty="0">
                <a:latin typeface="Times New Roman" panose="02020603050405020304" pitchFamily="18" charset="0"/>
                <a:cs typeface="Times New Roman" panose="02020603050405020304" pitchFamily="18" charset="0"/>
              </a:rPr>
              <a:t> широкий спектр </a:t>
            </a:r>
            <a:r>
              <a:rPr lang="ru-RU" dirty="0" err="1">
                <a:latin typeface="Times New Roman" panose="02020603050405020304" pitchFamily="18" charset="0"/>
                <a:cs typeface="Times New Roman" panose="02020603050405020304" pitchFamily="18" charset="0"/>
              </a:rPr>
              <a:t>загальнотеоретичних</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методологічних</a:t>
            </a:r>
            <a:r>
              <a:rPr lang="ru-RU" dirty="0">
                <a:latin typeface="Times New Roman" panose="02020603050405020304" pitchFamily="18" charset="0"/>
                <a:cs typeface="Times New Roman" panose="02020603050405020304" pitchFamily="18" charset="0"/>
              </a:rPr>
              <a:t> проблем </a:t>
            </a:r>
            <a:r>
              <a:rPr lang="ru-RU" dirty="0" err="1">
                <a:latin typeface="Times New Roman" panose="02020603050405020304" pitchFamily="18" charset="0"/>
                <a:cs typeface="Times New Roman" panose="02020603050405020304" pitchFamily="18" charset="0"/>
              </a:rPr>
              <a:t>сучасного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адміністративного</a:t>
            </a:r>
            <a:r>
              <a:rPr lang="ru-RU" dirty="0">
                <a:latin typeface="Times New Roman" panose="02020603050405020304" pitchFamily="18" charset="0"/>
                <a:cs typeface="Times New Roman" panose="02020603050405020304" pitchFamily="18" charset="0"/>
              </a:rPr>
              <a:t> права.</a:t>
            </a:r>
          </a:p>
          <a:p>
            <a:pPr indent="457200" algn="just"/>
            <a:r>
              <a:rPr lang="ru-RU" dirty="0">
                <a:latin typeface="Times New Roman" panose="02020603050405020304" pitchFamily="18" charset="0"/>
                <a:cs typeface="Times New Roman" panose="02020603050405020304" pitchFamily="18" charset="0"/>
              </a:rPr>
              <a:t>Для </a:t>
            </a:r>
            <a:r>
              <a:rPr lang="ru-RU" dirty="0" err="1">
                <a:latin typeface="Times New Roman" panose="02020603050405020304" pitchFamily="18" charset="0"/>
                <a:cs typeface="Times New Roman" panose="02020603050405020304" pitchFamily="18" charset="0"/>
              </a:rPr>
              <a:t>здобувачів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вищої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правників</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також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усіх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хто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цікавиться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питаннями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адміністративно</a:t>
            </a:r>
            <a:r>
              <a:rPr lang="ru-RU" dirty="0">
                <a:latin typeface="Times New Roman" panose="02020603050405020304" pitchFamily="18" charset="0"/>
                <a:cs typeface="Times New Roman" panose="02020603050405020304" pitchFamily="18" charset="0"/>
              </a:rPr>
              <a:t>-правового </a:t>
            </a:r>
            <a:r>
              <a:rPr lang="ru-RU" dirty="0" err="1">
                <a:latin typeface="Times New Roman" panose="02020603050405020304" pitchFamily="18" charset="0"/>
                <a:cs typeface="Times New Roman" panose="02020603050405020304" pitchFamily="18" charset="0"/>
              </a:rPr>
              <a:t>забезпечення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особливих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правових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режимів</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Україні</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45498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 y="685800"/>
            <a:ext cx="4105927" cy="583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3162300" y="2330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4998027" y="685800"/>
            <a:ext cx="6494319" cy="4247317"/>
          </a:xfrm>
          <a:prstGeom prst="rect">
            <a:avLst/>
          </a:prstGeom>
          <a:solidFill>
            <a:schemeClr val="bg1"/>
          </a:solidFill>
          <a:ln>
            <a:solidFill>
              <a:schemeClr val="tx2">
                <a:lumMod val="60000"/>
                <a:lumOff val="40000"/>
              </a:schemeClr>
            </a:solidFill>
          </a:ln>
        </p:spPr>
        <p:txBody>
          <a:bodyPr wrap="square" rtlCol="0">
            <a:spAutoFit/>
          </a:bodyPr>
          <a:lstStyle/>
          <a:p>
            <a:pPr indent="457200" algn="just"/>
            <a:r>
              <a:rPr lang="ru-RU" b="1" dirty="0" err="1" smtClean="0">
                <a:latin typeface="Times New Roman" panose="02020603050405020304" pitchFamily="18" charset="0"/>
                <a:cs typeface="Times New Roman" panose="02020603050405020304" pitchFamily="18" charset="0"/>
              </a:rPr>
              <a:t>Історія</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держави</a:t>
            </a:r>
            <a:r>
              <a:rPr lang="ru-RU" b="1" dirty="0">
                <a:latin typeface="Times New Roman" panose="02020603050405020304" pitchFamily="18" charset="0"/>
                <a:cs typeface="Times New Roman" panose="02020603050405020304" pitchFamily="18" charset="0"/>
              </a:rPr>
              <a:t> і права </a:t>
            </a:r>
            <a:r>
              <a:rPr lang="ru-RU" b="1" dirty="0" err="1">
                <a:latin typeface="Times New Roman" panose="02020603050405020304" pitchFamily="18" charset="0"/>
                <a:cs typeface="Times New Roman" panose="02020603050405020304" pitchFamily="18" charset="0"/>
              </a:rPr>
              <a:t>України</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метод. </a:t>
            </a:r>
            <a:r>
              <a:rPr lang="ru-RU" b="1" dirty="0">
                <a:latin typeface="Times New Roman" panose="02020603050405020304" pitchFamily="18" charset="0"/>
                <a:cs typeface="Times New Roman" panose="02020603050405020304" pitchFamily="18" charset="0"/>
              </a:rPr>
              <a:t>рек. до </a:t>
            </a:r>
            <a:r>
              <a:rPr lang="ru-RU" b="1" dirty="0" err="1">
                <a:latin typeface="Times New Roman" panose="02020603050405020304" pitchFamily="18" charset="0"/>
                <a:cs typeface="Times New Roman" panose="02020603050405020304" pitchFamily="18" charset="0"/>
              </a:rPr>
              <a:t>самост</a:t>
            </a:r>
            <a:r>
              <a:rPr lang="ru-RU" b="1" dirty="0">
                <a:latin typeface="Times New Roman" panose="02020603050405020304" pitchFamily="18" charset="0"/>
                <a:cs typeface="Times New Roman" panose="02020603050405020304" pitchFamily="18" charset="0"/>
              </a:rPr>
              <a:t>. та </a:t>
            </a:r>
            <a:r>
              <a:rPr lang="ru-RU" b="1" dirty="0" err="1" smtClean="0">
                <a:latin typeface="Times New Roman" panose="02020603050405020304" pitchFamily="18" charset="0"/>
                <a:cs typeface="Times New Roman" panose="02020603050405020304" pitchFamily="18" charset="0"/>
              </a:rPr>
              <a:t>індивід</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роб. / кол. авт. </a:t>
            </a:r>
            <a:r>
              <a:rPr lang="ru-RU" b="1" dirty="0" err="1">
                <a:latin typeface="Times New Roman" panose="02020603050405020304" pitchFamily="18" charset="0"/>
                <a:cs typeface="Times New Roman" panose="02020603050405020304" pitchFamily="18" charset="0"/>
              </a:rPr>
              <a:t>Дніпро</a:t>
            </a:r>
            <a:r>
              <a:rPr lang="ru-RU" b="1" dirty="0">
                <a:latin typeface="Times New Roman" panose="02020603050405020304" pitchFamily="18" charset="0"/>
                <a:cs typeface="Times New Roman" panose="02020603050405020304" pitchFamily="18" charset="0"/>
              </a:rPr>
              <a:t> : ДДУВС, 2024. 100 с.</a:t>
            </a:r>
          </a:p>
          <a:p>
            <a:pPr indent="457200" algn="just"/>
            <a:r>
              <a:rPr lang="ru-RU" dirty="0" err="1" smtClean="0">
                <a:latin typeface="Times New Roman" panose="02020603050405020304" pitchFamily="18" charset="0"/>
                <a:cs typeface="Times New Roman" panose="02020603050405020304" pitchFamily="18" charset="0"/>
              </a:rPr>
              <a:t>Методичні</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рекомендації</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самостійної</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індивідуальної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роботи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підготовлено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відповідно</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програми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навчальної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дисципліни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Історія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держави</a:t>
            </a:r>
            <a:r>
              <a:rPr lang="ru-RU" dirty="0">
                <a:latin typeface="Times New Roman" panose="02020603050405020304" pitchFamily="18" charset="0"/>
                <a:cs typeface="Times New Roman" panose="02020603050405020304" pitchFamily="18" charset="0"/>
              </a:rPr>
              <a:t> і права </a:t>
            </a: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враховує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сучасні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досягнення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юридичної</a:t>
            </a:r>
            <a:r>
              <a:rPr lang="ru-RU" dirty="0">
                <a:latin typeface="Times New Roman" panose="02020603050405020304" pitchFamily="18" charset="0"/>
                <a:cs typeface="Times New Roman" panose="02020603050405020304" pitchFamily="18" charset="0"/>
              </a:rPr>
              <a:t> науки.</a:t>
            </a:r>
          </a:p>
          <a:p>
            <a:pPr indent="457200" algn="just"/>
            <a:r>
              <a:rPr lang="ru-RU" dirty="0" err="1">
                <a:latin typeface="Times New Roman" panose="02020603050405020304" pitchFamily="18" charset="0"/>
                <a:cs typeface="Times New Roman" panose="02020603050405020304" pitchFamily="18" charset="0"/>
              </a:rPr>
              <a:t>Надані</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навчальному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виданні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завдання</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самостійної</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індивідуальної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роботи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сприятимуть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засвоєнню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здобувачами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вищої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закономірностей</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особливостей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виникнення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функціонування</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зміни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різних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типів</a:t>
            </a:r>
            <a:r>
              <a:rPr lang="ru-RU" dirty="0">
                <a:latin typeface="Times New Roman" panose="02020603050405020304" pitchFamily="18" charset="0"/>
                <a:cs typeface="Times New Roman" panose="02020603050405020304" pitchFamily="18" charset="0"/>
              </a:rPr>
              <a:t> і форм </a:t>
            </a:r>
            <a:r>
              <a:rPr lang="ru-RU" dirty="0" err="1">
                <a:latin typeface="Times New Roman" panose="02020603050405020304" pitchFamily="18" charset="0"/>
                <a:cs typeface="Times New Roman" panose="02020603050405020304" pitchFamily="18" charset="0"/>
              </a:rPr>
              <a:t>держави</a:t>
            </a:r>
            <a:r>
              <a:rPr lang="ru-RU" dirty="0">
                <a:latin typeface="Times New Roman" panose="02020603050405020304" pitchFamily="18" charset="0"/>
                <a:cs typeface="Times New Roman" panose="02020603050405020304" pitchFamily="18" charset="0"/>
              </a:rPr>
              <a:t> та права на </a:t>
            </a:r>
            <a:r>
              <a:rPr lang="ru-RU" dirty="0" err="1">
                <a:latin typeface="Times New Roman" panose="02020603050405020304" pitchFamily="18" charset="0"/>
                <a:cs typeface="Times New Roman" panose="02020603050405020304" pitchFamily="18" charset="0"/>
              </a:rPr>
              <a:t>теренах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найдавніших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часів</a:t>
            </a:r>
            <a:r>
              <a:rPr lang="ru-RU" dirty="0">
                <a:latin typeface="Times New Roman" panose="02020603050405020304" pitchFamily="18" charset="0"/>
                <a:cs typeface="Times New Roman" panose="02020603050405020304" pitchFamily="18" charset="0"/>
              </a:rPr>
              <a:t> і до </a:t>
            </a:r>
            <a:r>
              <a:rPr lang="ru-RU" dirty="0" err="1">
                <a:latin typeface="Times New Roman" panose="02020603050405020304" pitchFamily="18" charset="0"/>
                <a:cs typeface="Times New Roman" panose="02020603050405020304" pitchFamily="18" charset="0"/>
              </a:rPr>
              <a:t>сьогодення</a:t>
            </a:r>
            <a:r>
              <a:rPr lang="ru-RU" dirty="0">
                <a:latin typeface="Times New Roman" panose="02020603050405020304" pitchFamily="18" charset="0"/>
                <a:cs typeface="Times New Roman" panose="02020603050405020304" pitchFamily="18" charset="0"/>
              </a:rPr>
              <a:t>.</a:t>
            </a:r>
          </a:p>
          <a:p>
            <a:pPr indent="457200" algn="just"/>
            <a:r>
              <a:rPr lang="ru-RU" dirty="0" err="1">
                <a:latin typeface="Times New Roman" panose="02020603050405020304" pitchFamily="18" charset="0"/>
                <a:cs typeface="Times New Roman" panose="02020603050405020304" pitchFamily="18" charset="0"/>
              </a:rPr>
              <a:t>Видання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розраховано</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здобувачів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закладів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вищої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юридичного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профілю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науково-педагогічних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працівників</a:t>
            </a:r>
            <a:r>
              <a:rPr lang="ru-RU" dirty="0">
                <a:latin typeface="Times New Roman" panose="02020603050405020304" pitchFamily="18" charset="0"/>
                <a:cs typeface="Times New Roman" panose="02020603050405020304" pitchFamily="18" charset="0"/>
              </a:rPr>
              <a:t>, а </a:t>
            </a:r>
            <a:r>
              <a:rPr lang="ru-RU" dirty="0" err="1" smtClean="0">
                <a:latin typeface="Times New Roman" panose="02020603050405020304" pitchFamily="18" charset="0"/>
                <a:cs typeface="Times New Roman" panose="02020603050405020304" pitchFamily="18" charset="0"/>
              </a:rPr>
              <a:t>також</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усіх</a:t>
            </a:r>
            <a:r>
              <a:rPr lang="ru-RU" dirty="0">
                <a:latin typeface="Times New Roman" panose="02020603050405020304" pitchFamily="18" charset="0"/>
                <a:cs typeface="Times New Roman" panose="02020603050405020304" pitchFamily="18" charset="0"/>
              </a:rPr>
              <a:t> тих, </a:t>
            </a:r>
            <a:r>
              <a:rPr lang="ru-RU" dirty="0" err="1">
                <a:latin typeface="Times New Roman" panose="02020603050405020304" pitchFamily="18" charset="0"/>
                <a:cs typeface="Times New Roman" panose="02020603050405020304" pitchFamily="18" charset="0"/>
              </a:rPr>
              <a:t>хто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цікавиться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питаннями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історії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держави</a:t>
            </a:r>
            <a:r>
              <a:rPr lang="ru-RU" dirty="0">
                <a:latin typeface="Times New Roman" panose="02020603050405020304" pitchFamily="18" charset="0"/>
                <a:cs typeface="Times New Roman" panose="02020603050405020304" pitchFamily="18" charset="0"/>
              </a:rPr>
              <a:t> і права </a:t>
            </a: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60456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93" y="603505"/>
            <a:ext cx="3753362" cy="53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3382963" y="26685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4665518" y="945573"/>
            <a:ext cx="7335982" cy="5355312"/>
          </a:xfrm>
          <a:prstGeom prst="rect">
            <a:avLst/>
          </a:prstGeom>
          <a:solidFill>
            <a:schemeClr val="bg1"/>
          </a:solidFill>
          <a:ln>
            <a:solidFill>
              <a:schemeClr val="tx2">
                <a:lumMod val="60000"/>
                <a:lumOff val="40000"/>
              </a:schemeClr>
            </a:solidFill>
          </a:ln>
        </p:spPr>
        <p:txBody>
          <a:bodyPr wrap="square" rtlCol="0">
            <a:spAutoFit/>
          </a:bodyPr>
          <a:lstStyle/>
          <a:p>
            <a:pPr indent="457200" algn="just"/>
            <a:r>
              <a:rPr lang="ru-RU" b="1" dirty="0">
                <a:latin typeface="Times New Roman" panose="02020603050405020304" pitchFamily="18" charset="0"/>
                <a:cs typeface="Times New Roman" panose="02020603050405020304" pitchFamily="18" charset="0"/>
              </a:rPr>
              <a:t>Сердюк І. А., Сердюк Л. М</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Нормотворча</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діяльність</a:t>
            </a:r>
            <a:r>
              <a:rPr lang="ru-RU" b="1" dirty="0">
                <a:latin typeface="Times New Roman" panose="02020603050405020304" pitchFamily="18" charset="0"/>
                <a:cs typeface="Times New Roman" panose="02020603050405020304" pitchFamily="18" charset="0"/>
              </a:rPr>
              <a:t> у МВС і </a:t>
            </a:r>
            <a:r>
              <a:rPr lang="ru-RU" b="1" dirty="0" err="1">
                <a:latin typeface="Times New Roman" panose="02020603050405020304" pitchFamily="18" charset="0"/>
                <a:cs typeface="Times New Roman" panose="02020603050405020304" pitchFamily="18" charset="0"/>
              </a:rPr>
              <a:t>Національній</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поліції</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Збірник</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тестових</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завдань</a:t>
            </a:r>
            <a:r>
              <a:rPr lang="ru-RU" b="1" dirty="0">
                <a:latin typeface="Times New Roman" panose="02020603050405020304" pitchFamily="18" charset="0"/>
                <a:cs typeface="Times New Roman" panose="02020603050405020304" pitchFamily="18" charset="0"/>
              </a:rPr>
              <a:t> : </a:t>
            </a:r>
            <a:r>
              <a:rPr lang="ru-RU" b="1" dirty="0" err="1">
                <a:latin typeface="Times New Roman" panose="02020603050405020304" pitchFamily="18" charset="0"/>
                <a:cs typeface="Times New Roman" panose="02020603050405020304" pitchFamily="18" charset="0"/>
              </a:rPr>
              <a:t>навч</a:t>
            </a:r>
            <a:r>
              <a:rPr lang="ru-RU" b="1" dirty="0">
                <a:latin typeface="Times New Roman" panose="02020603050405020304" pitchFamily="18" charset="0"/>
                <a:cs typeface="Times New Roman" panose="02020603050405020304" pitchFamily="18" charset="0"/>
              </a:rPr>
              <a:t>.-метод. </a:t>
            </a:r>
            <a:r>
              <a:rPr lang="ru-RU" b="1" dirty="0" err="1">
                <a:latin typeface="Times New Roman" panose="02020603050405020304" pitchFamily="18" charset="0"/>
                <a:cs typeface="Times New Roman" panose="02020603050405020304" pitchFamily="18" charset="0"/>
              </a:rPr>
              <a:t>посіб</a:t>
            </a:r>
            <a:r>
              <a:rPr lang="ru-RU" b="1" dirty="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Дніпро</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Дніпроп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держ</a:t>
            </a:r>
            <a:r>
              <a:rPr lang="ru-RU" b="1" dirty="0">
                <a:latin typeface="Times New Roman" panose="02020603050405020304" pitchFamily="18" charset="0"/>
                <a:cs typeface="Times New Roman" panose="02020603050405020304" pitchFamily="18" charset="0"/>
              </a:rPr>
              <a:t>. ун-т </a:t>
            </a:r>
            <a:r>
              <a:rPr lang="ru-RU" b="1" dirty="0" err="1">
                <a:latin typeface="Times New Roman" panose="02020603050405020304" pitchFamily="18" charset="0"/>
                <a:cs typeface="Times New Roman" panose="02020603050405020304" pitchFamily="18" charset="0"/>
              </a:rPr>
              <a:t>внутр</a:t>
            </a:r>
            <a:r>
              <a:rPr lang="ru-RU" b="1" dirty="0">
                <a:latin typeface="Times New Roman" panose="02020603050405020304" pitchFamily="18" charset="0"/>
                <a:cs typeface="Times New Roman" panose="02020603050405020304" pitchFamily="18" charset="0"/>
              </a:rPr>
              <a:t>. справ, 2024. 156 с.</a:t>
            </a:r>
          </a:p>
          <a:p>
            <a:pPr indent="457200" algn="just"/>
            <a:r>
              <a:rPr lang="ru-RU" dirty="0" err="1" smtClean="0">
                <a:latin typeface="Times New Roman" panose="02020603050405020304" pitchFamily="18" charset="0"/>
                <a:cs typeface="Times New Roman" panose="02020603050405020304" pitchFamily="18" charset="0"/>
              </a:rPr>
              <a:t>Навчально-методичний</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посібник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підготовлено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відповідно</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Робочої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програми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навчальної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дисципліни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Нормотворча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діяльність</a:t>
            </a:r>
            <a:r>
              <a:rPr lang="ru-RU" dirty="0">
                <a:latin typeface="Times New Roman" panose="02020603050405020304" pitchFamily="18" charset="0"/>
                <a:cs typeface="Times New Roman" panose="02020603050405020304" pitchFamily="18" charset="0"/>
              </a:rPr>
              <a:t>» й </a:t>
            </a:r>
            <a:r>
              <a:rPr lang="ru-RU" dirty="0" err="1">
                <a:latin typeface="Times New Roman" panose="02020603050405020304" pitchFamily="18" charset="0"/>
                <a:cs typeface="Times New Roman" panose="02020603050405020304" pitchFamily="18" charset="0"/>
              </a:rPr>
              <a:t>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урахуванням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сучасних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досягнень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юридичної</a:t>
            </a:r>
            <a:r>
              <a:rPr lang="ru-RU" dirty="0">
                <a:latin typeface="Times New Roman" panose="02020603050405020304" pitchFamily="18" charset="0"/>
                <a:cs typeface="Times New Roman" panose="02020603050405020304" pitchFamily="18" charset="0"/>
              </a:rPr>
              <a:t> науки, </a:t>
            </a:r>
            <a:r>
              <a:rPr lang="ru-RU" dirty="0" err="1">
                <a:latin typeface="Times New Roman" panose="02020603050405020304" pitchFamily="18" charset="0"/>
                <a:cs typeface="Times New Roman" panose="02020603050405020304" pitchFamily="18" charset="0"/>
              </a:rPr>
              <a:t>плюралізму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підходів</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розуміння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загальнотеоретичних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категорій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становлять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понятійно-категоріальний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апарат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теорій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правоутворення</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правотворчості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правових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джерел</a:t>
            </a:r>
            <a:r>
              <a:rPr lang="ru-RU" dirty="0">
                <a:latin typeface="Times New Roman" panose="02020603050405020304" pitchFamily="18" charset="0"/>
                <a:cs typeface="Times New Roman" panose="02020603050405020304" pitchFamily="18" charset="0"/>
              </a:rPr>
              <a:t> права, </a:t>
            </a:r>
            <a:r>
              <a:rPr lang="ru-RU" dirty="0" err="1">
                <a:latin typeface="Times New Roman" panose="02020603050405020304" pitchFamily="18" charset="0"/>
                <a:cs typeface="Times New Roman" panose="02020603050405020304" pitchFamily="18" charset="0"/>
              </a:rPr>
              <a:t>юридичної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техніки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систематизації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законодавства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юридичних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помилок</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також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положень</a:t>
            </a:r>
            <a:r>
              <a:rPr lang="ru-RU" dirty="0">
                <a:latin typeface="Times New Roman" panose="02020603050405020304" pitchFamily="18" charset="0"/>
                <a:cs typeface="Times New Roman" panose="02020603050405020304" pitchFamily="18" charset="0"/>
              </a:rPr>
              <a:t> чинного </a:t>
            </a:r>
            <a:r>
              <a:rPr lang="ru-RU" dirty="0" err="1">
                <a:latin typeface="Times New Roman" panose="02020603050405020304" pitchFamily="18" charset="0"/>
                <a:cs typeface="Times New Roman" panose="02020603050405020304" pitchFamily="18" charset="0"/>
              </a:rPr>
              <a:t>національного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законодавства</a:t>
            </a:r>
            <a:r>
              <a:rPr lang="ru-RU" dirty="0">
                <a:latin typeface="Times New Roman" panose="02020603050405020304" pitchFamily="18" charset="0"/>
                <a:cs typeface="Times New Roman" panose="02020603050405020304" pitchFamily="18" charset="0"/>
              </a:rPr>
              <a:t> й </a:t>
            </a:r>
            <a:r>
              <a:rPr lang="ru-RU" dirty="0" err="1" smtClean="0">
                <a:latin typeface="Times New Roman" panose="02020603050405020304" pitchFamily="18" charset="0"/>
                <a:cs typeface="Times New Roman" panose="02020603050405020304" pitchFamily="18" charset="0"/>
              </a:rPr>
              <a:t>юридичної</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практики </a:t>
            </a:r>
            <a:r>
              <a:rPr lang="ru-RU" dirty="0" err="1">
                <a:latin typeface="Times New Roman" panose="02020603050405020304" pitchFamily="18" charset="0"/>
                <a:cs typeface="Times New Roman" panose="02020603050405020304" pitchFamily="18" charset="0"/>
              </a:rPr>
              <a:t>правотворчої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діяльності</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indent="457200" algn="just"/>
            <a:r>
              <a:rPr lang="ru-RU" dirty="0" err="1" smtClean="0">
                <a:latin typeface="Times New Roman" panose="02020603050405020304" pitchFamily="18" charset="0"/>
                <a:cs typeface="Times New Roman" panose="02020603050405020304" pitchFamily="18" charset="0"/>
              </a:rPr>
              <a:t>Пропоновані</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тестові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завдання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апробовані</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освітньому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Дніпропетровського</a:t>
            </a:r>
            <a:r>
              <a:rPr lang="ru-RU" dirty="0">
                <a:latin typeface="Times New Roman" panose="02020603050405020304" pitchFamily="18" charset="0"/>
                <a:cs typeface="Times New Roman" panose="02020603050405020304" pitchFamily="18" charset="0"/>
              </a:rPr>
              <a:t> державного </a:t>
            </a:r>
            <a:r>
              <a:rPr lang="ru-RU" dirty="0" err="1">
                <a:latin typeface="Times New Roman" panose="02020603050405020304" pitchFamily="18" charset="0"/>
                <a:cs typeface="Times New Roman" panose="02020603050405020304" pitchFamily="18" charset="0"/>
              </a:rPr>
              <a:t>університету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внутрішніх</a:t>
            </a:r>
            <a:r>
              <a:rPr lang="ru-RU" dirty="0">
                <a:latin typeface="Times New Roman" panose="02020603050405020304" pitchFamily="18" charset="0"/>
                <a:cs typeface="Times New Roman" panose="02020603050405020304" pitchFamily="18" charset="0"/>
              </a:rPr>
              <a:t> справ,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здійснювався</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використанням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технологій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дистанційного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навчання</a:t>
            </a:r>
            <a:r>
              <a:rPr lang="ru-RU" dirty="0">
                <a:latin typeface="Times New Roman" panose="02020603050405020304" pitchFamily="18" charset="0"/>
                <a:cs typeface="Times New Roman" panose="02020603050405020304" pitchFamily="18" charset="0"/>
              </a:rPr>
              <a:t>.</a:t>
            </a:r>
          </a:p>
          <a:p>
            <a:pPr indent="457200" algn="just"/>
            <a:r>
              <a:rPr lang="ru-RU" dirty="0" err="1">
                <a:latin typeface="Times New Roman" panose="02020603050405020304" pitchFamily="18" charset="0"/>
                <a:cs typeface="Times New Roman" panose="02020603050405020304" pitchFamily="18" charset="0"/>
              </a:rPr>
              <a:t>Видання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розраховано</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здобувачів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вищої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науково-педагогічних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працівників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усіх</a:t>
            </a:r>
            <a:r>
              <a:rPr lang="ru-RU" dirty="0">
                <a:latin typeface="Times New Roman" panose="02020603050405020304" pitchFamily="18" charset="0"/>
                <a:cs typeface="Times New Roman" panose="02020603050405020304" pitchFamily="18" charset="0"/>
              </a:rPr>
              <a:t> тих, </a:t>
            </a:r>
            <a:r>
              <a:rPr lang="ru-RU" dirty="0" err="1">
                <a:latin typeface="Times New Roman" panose="02020603050405020304" pitchFamily="18" charset="0"/>
                <a:cs typeface="Times New Roman" panose="02020603050405020304" pitchFamily="18" charset="0"/>
              </a:rPr>
              <a:t>хто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цікавиться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актуальними</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проблемними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питаннями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юридичної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нормотворчості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процесу</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результатів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об’єктивованих</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визначених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законодавством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юридичних</a:t>
            </a:r>
            <a:r>
              <a:rPr lang="ru-RU" dirty="0">
                <a:latin typeface="Times New Roman" panose="02020603050405020304" pitchFamily="18" charset="0"/>
                <a:cs typeface="Times New Roman" panose="02020603050405020304" pitchFamily="18" charset="0"/>
              </a:rPr>
              <a:t> формах.</a:t>
            </a:r>
          </a:p>
        </p:txBody>
      </p:sp>
    </p:spTree>
    <p:extLst>
      <p:ext uri="{BB962C8B-B14F-4D97-AF65-F5344CB8AC3E}">
        <p14:creationId xmlns:p14="http://schemas.microsoft.com/office/powerpoint/2010/main" val="2937198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232" y="694944"/>
            <a:ext cx="3639312" cy="51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3335338" y="297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5049982" y="841663"/>
            <a:ext cx="6195086" cy="3970318"/>
          </a:xfrm>
          <a:prstGeom prst="rect">
            <a:avLst/>
          </a:prstGeom>
          <a:solidFill>
            <a:schemeClr val="bg1"/>
          </a:solidFill>
          <a:ln>
            <a:solidFill>
              <a:schemeClr val="tx2">
                <a:lumMod val="60000"/>
                <a:lumOff val="40000"/>
              </a:schemeClr>
            </a:solidFill>
          </a:ln>
        </p:spPr>
        <p:txBody>
          <a:bodyPr wrap="square" rtlCol="0">
            <a:spAutoFit/>
          </a:bodyPr>
          <a:lstStyle/>
          <a:p>
            <a:pPr indent="457200" algn="just"/>
            <a:r>
              <a:rPr lang="ru-RU" b="1" dirty="0" err="1" smtClean="0">
                <a:latin typeface="Times New Roman" panose="02020603050405020304" pitchFamily="18" charset="0"/>
                <a:cs typeface="Times New Roman" panose="02020603050405020304" pitchFamily="18" charset="0"/>
              </a:rPr>
              <a:t>Використання</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безпілотних</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літальних</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апаратів</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під</a:t>
            </a:r>
            <a:r>
              <a:rPr lang="ru-RU" b="1" dirty="0">
                <a:latin typeface="Times New Roman" panose="02020603050405020304" pitchFamily="18" charset="0"/>
                <a:cs typeface="Times New Roman" panose="02020603050405020304" pitchFamily="18" charset="0"/>
              </a:rPr>
              <a:t> час </a:t>
            </a:r>
            <a:r>
              <a:rPr lang="ru-RU" b="1" dirty="0" err="1">
                <a:latin typeface="Times New Roman" panose="02020603050405020304" pitchFamily="18" charset="0"/>
                <a:cs typeface="Times New Roman" panose="02020603050405020304" pitchFamily="18" charset="0"/>
              </a:rPr>
              <a:t>огляду</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місця</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події</a:t>
            </a:r>
            <a:r>
              <a:rPr lang="ru-RU" b="1" dirty="0">
                <a:latin typeface="Times New Roman" panose="02020603050405020304" pitchFamily="18" charset="0"/>
                <a:cs typeface="Times New Roman" panose="02020603050405020304" pitchFamily="18" charset="0"/>
              </a:rPr>
              <a:t> : </a:t>
            </a:r>
            <a:r>
              <a:rPr lang="ru-RU" b="1" dirty="0" smtClean="0">
                <a:latin typeface="Times New Roman" panose="02020603050405020304" pitchFamily="18" charset="0"/>
                <a:cs typeface="Times New Roman" panose="02020603050405020304" pitchFamily="18" charset="0"/>
              </a:rPr>
              <a:t>метод. рек. / А</a:t>
            </a:r>
            <a:r>
              <a:rPr lang="ru-RU" b="1" dirty="0">
                <a:latin typeface="Times New Roman" panose="02020603050405020304" pitchFamily="18" charset="0"/>
                <a:cs typeface="Times New Roman" panose="02020603050405020304" pitchFamily="18" charset="0"/>
              </a:rPr>
              <a:t>. В. </a:t>
            </a:r>
            <a:r>
              <a:rPr lang="ru-RU" b="1" dirty="0" err="1">
                <a:latin typeface="Times New Roman" panose="02020603050405020304" pitchFamily="18" charset="0"/>
                <a:cs typeface="Times New Roman" panose="02020603050405020304" pitchFamily="18" charset="0"/>
              </a:rPr>
              <a:t>Захарко</a:t>
            </a:r>
            <a:r>
              <a:rPr lang="ru-RU" b="1" dirty="0">
                <a:latin typeface="Times New Roman" panose="02020603050405020304" pitchFamily="18" charset="0"/>
                <a:cs typeface="Times New Roman" panose="02020603050405020304" pitchFamily="18" charset="0"/>
              </a:rPr>
              <a:t>, І. В. </a:t>
            </a:r>
            <a:r>
              <a:rPr lang="ru-RU" b="1" dirty="0" err="1">
                <a:latin typeface="Times New Roman" panose="02020603050405020304" pitchFamily="18" charset="0"/>
                <a:cs typeface="Times New Roman" panose="02020603050405020304" pitchFamily="18" charset="0"/>
              </a:rPr>
              <a:t>Пиріг</a:t>
            </a:r>
            <a:r>
              <a:rPr lang="ru-RU" b="1" dirty="0">
                <a:latin typeface="Times New Roman" panose="02020603050405020304" pitchFamily="18" charset="0"/>
                <a:cs typeface="Times New Roman" panose="02020603050405020304" pitchFamily="18" charset="0"/>
              </a:rPr>
              <a:t>, В. Д. </a:t>
            </a:r>
            <a:r>
              <a:rPr lang="ru-RU" b="1" dirty="0" err="1">
                <a:latin typeface="Times New Roman" panose="02020603050405020304" pitchFamily="18" charset="0"/>
                <a:cs typeface="Times New Roman" panose="02020603050405020304" pitchFamily="18" charset="0"/>
              </a:rPr>
              <a:t>Поливанюк</a:t>
            </a:r>
            <a:r>
              <a:rPr lang="ru-RU" b="1" dirty="0">
                <a:latin typeface="Times New Roman" panose="02020603050405020304" pitchFamily="18" charset="0"/>
                <a:cs typeface="Times New Roman" panose="02020603050405020304" pitchFamily="18" charset="0"/>
              </a:rPr>
              <a:t>, Д. Б. </a:t>
            </a:r>
            <a:r>
              <a:rPr lang="ru-RU" b="1" dirty="0" err="1" smtClean="0">
                <a:latin typeface="Times New Roman" panose="02020603050405020304" pitchFamily="18" charset="0"/>
                <a:cs typeface="Times New Roman" panose="02020603050405020304" pitchFamily="18" charset="0"/>
              </a:rPr>
              <a:t>Санакоєв</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Дніпро</a:t>
            </a:r>
            <a:r>
              <a:rPr lang="ru-RU" b="1" dirty="0">
                <a:latin typeface="Times New Roman" panose="02020603050405020304" pitchFamily="18" charset="0"/>
                <a:cs typeface="Times New Roman" panose="02020603050405020304" pitchFamily="18" charset="0"/>
              </a:rPr>
              <a:t> : </a:t>
            </a:r>
            <a:r>
              <a:rPr lang="ru-RU" b="1" dirty="0" err="1">
                <a:latin typeface="Times New Roman" panose="02020603050405020304" pitchFamily="18" charset="0"/>
                <a:cs typeface="Times New Roman" panose="02020603050405020304" pitchFamily="18" charset="0"/>
              </a:rPr>
              <a:t>Дніпровський</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державний</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університет</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внутрішніх</a:t>
            </a:r>
            <a:r>
              <a:rPr lang="ru-RU" b="1" dirty="0">
                <a:latin typeface="Times New Roman" panose="02020603050405020304" pitchFamily="18" charset="0"/>
                <a:cs typeface="Times New Roman" panose="02020603050405020304" pitchFamily="18" charset="0"/>
              </a:rPr>
              <a:t> справ, 2024. 32 с.</a:t>
            </a:r>
          </a:p>
          <a:p>
            <a:pPr indent="457200" algn="just"/>
            <a:r>
              <a:rPr lang="ru-RU" dirty="0" smtClean="0">
                <a:latin typeface="Times New Roman" panose="02020603050405020304" pitchFamily="18" charset="0"/>
                <a:cs typeface="Times New Roman" panose="02020603050405020304" pitchFamily="18" charset="0"/>
              </a:rPr>
              <a:t>У </a:t>
            </a:r>
            <a:r>
              <a:rPr lang="ru-RU" dirty="0" err="1">
                <a:latin typeface="Times New Roman" panose="02020603050405020304" pitchFamily="18" charset="0"/>
                <a:cs typeface="Times New Roman" panose="02020603050405020304" pitchFamily="18" charset="0"/>
              </a:rPr>
              <a:t>методичних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рекомендаціях</a:t>
            </a:r>
            <a:r>
              <a:rPr lang="ru-RU" dirty="0">
                <a:latin typeface="Times New Roman" panose="02020603050405020304" pitchFamily="18" charset="0"/>
                <a:cs typeface="Times New Roman" panose="02020603050405020304" pitchFamily="18" charset="0"/>
              </a:rPr>
              <a:t> наведено алгоритм </a:t>
            </a:r>
            <a:r>
              <a:rPr lang="ru-RU" dirty="0" err="1">
                <a:latin typeface="Times New Roman" panose="02020603050405020304" pitchFamily="18" charset="0"/>
                <a:cs typeface="Times New Roman" panose="02020603050405020304" pitchFamily="18" charset="0"/>
              </a:rPr>
              <a:t>дій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працівників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Національної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поліції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 при </a:t>
            </a:r>
            <a:r>
              <a:rPr lang="ru-RU" dirty="0" err="1">
                <a:latin typeface="Times New Roman" panose="02020603050405020304" pitchFamily="18" charset="0"/>
                <a:cs typeface="Times New Roman" panose="02020603050405020304" pitchFamily="18" charset="0"/>
              </a:rPr>
              <a:t>проведенні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огляду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місця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події</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використанням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безпілотних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літальних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апаратів</a:t>
            </a:r>
            <a:r>
              <a:rPr lang="ru-RU" dirty="0">
                <a:latin typeface="Times New Roman" panose="02020603050405020304" pitchFamily="18" charset="0"/>
                <a:cs typeface="Times New Roman" panose="02020603050405020304" pitchFamily="18" charset="0"/>
              </a:rPr>
              <a:t>.</a:t>
            </a:r>
          </a:p>
          <a:p>
            <a:pPr indent="457200" algn="just"/>
            <a:r>
              <a:rPr lang="ru-RU" dirty="0" err="1">
                <a:latin typeface="Times New Roman" panose="02020603050405020304" pitchFamily="18" charset="0"/>
                <a:cs typeface="Times New Roman" panose="02020603050405020304" pitchFamily="18" charset="0"/>
              </a:rPr>
              <a:t>Видання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розраховане</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практичних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працівників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Національної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поліції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науковців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викладачів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курсантів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студентів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слухачів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аспірантів</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ад’юнктів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закладів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вищої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специфічними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умовами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навчання</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інших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юридичних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закладів</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1974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586" y="715311"/>
            <a:ext cx="3699677" cy="524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3055938" y="292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Box 4"/>
          <p:cNvSpPr txBox="1"/>
          <p:nvPr/>
        </p:nvSpPr>
        <p:spPr>
          <a:xfrm>
            <a:off x="4862945" y="715311"/>
            <a:ext cx="6650181" cy="2862322"/>
          </a:xfrm>
          <a:prstGeom prst="rect">
            <a:avLst/>
          </a:prstGeom>
          <a:solidFill>
            <a:schemeClr val="bg1"/>
          </a:solidFill>
          <a:ln>
            <a:solidFill>
              <a:schemeClr val="tx2">
                <a:lumMod val="60000"/>
                <a:lumOff val="40000"/>
              </a:schemeClr>
            </a:solidFill>
          </a:ln>
        </p:spPr>
        <p:txBody>
          <a:bodyPr wrap="square" rtlCol="0">
            <a:spAutoFit/>
          </a:bodyPr>
          <a:lstStyle/>
          <a:p>
            <a:pPr indent="457200" algn="just"/>
            <a:r>
              <a:rPr lang="ru-RU" b="1" dirty="0" err="1">
                <a:latin typeface="Times New Roman" panose="02020603050405020304" pitchFamily="18" charset="0"/>
                <a:cs typeface="Times New Roman" panose="02020603050405020304" pitchFamily="18" charset="0"/>
              </a:rPr>
              <a:t>Талдикін</a:t>
            </a:r>
            <a:r>
              <a:rPr lang="ru-RU" b="1" dirty="0">
                <a:latin typeface="Times New Roman" panose="02020603050405020304" pitchFamily="18" charset="0"/>
                <a:cs typeface="Times New Roman" panose="02020603050405020304" pitchFamily="18" charset="0"/>
              </a:rPr>
              <a:t> О. В</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Історія</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держави</a:t>
            </a:r>
            <a:r>
              <a:rPr lang="ru-RU" b="1" dirty="0">
                <a:latin typeface="Times New Roman" panose="02020603050405020304" pitchFamily="18" charset="0"/>
                <a:cs typeface="Times New Roman" panose="02020603050405020304" pitchFamily="18" charset="0"/>
              </a:rPr>
              <a:t> та права </a:t>
            </a:r>
            <a:r>
              <a:rPr lang="ru-RU" b="1" dirty="0" err="1">
                <a:latin typeface="Times New Roman" panose="02020603050405020304" pitchFamily="18" charset="0"/>
                <a:cs typeface="Times New Roman" panose="02020603050405020304" pitchFamily="18" charset="0"/>
              </a:rPr>
              <a:t>зарубіжних</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країн</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структурно-</a:t>
            </a:r>
            <a:r>
              <a:rPr lang="ru-RU" b="1" dirty="0" err="1" smtClean="0">
                <a:latin typeface="Times New Roman" panose="02020603050405020304" pitchFamily="18" charset="0"/>
                <a:cs typeface="Times New Roman" panose="02020603050405020304" pitchFamily="18" charset="0"/>
              </a:rPr>
              <a:t>логічні</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схеми</a:t>
            </a:r>
            <a:r>
              <a:rPr lang="ru-RU" b="1" dirty="0">
                <a:latin typeface="Times New Roman" panose="02020603050405020304" pitchFamily="18" charset="0"/>
                <a:cs typeface="Times New Roman" panose="02020603050405020304" pitchFamily="18" charset="0"/>
              </a:rPr>
              <a:t> і </a:t>
            </a:r>
            <a:r>
              <a:rPr lang="ru-RU" b="1" dirty="0" err="1">
                <a:latin typeface="Times New Roman" panose="02020603050405020304" pitchFamily="18" charset="0"/>
                <a:cs typeface="Times New Roman" panose="02020603050405020304" pitchFamily="18" charset="0"/>
              </a:rPr>
              <a:t>таблиці</a:t>
            </a:r>
            <a:r>
              <a:rPr lang="ru-RU" b="1" dirty="0">
                <a:latin typeface="Times New Roman" panose="02020603050405020304" pitchFamily="18" charset="0"/>
                <a:cs typeface="Times New Roman" panose="02020603050405020304" pitchFamily="18" charset="0"/>
              </a:rPr>
              <a:t>) : </a:t>
            </a:r>
            <a:r>
              <a:rPr lang="ru-RU" b="1" dirty="0" err="1">
                <a:latin typeface="Times New Roman" panose="02020603050405020304" pitchFamily="18" charset="0"/>
                <a:cs typeface="Times New Roman" panose="02020603050405020304" pitchFamily="18" charset="0"/>
              </a:rPr>
              <a:t>навч</a:t>
            </a:r>
            <a:r>
              <a:rPr lang="ru-RU" b="1" dirty="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посіб</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У 3-х ч</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Дніпро</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Дніпров</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держ</a:t>
            </a:r>
            <a:r>
              <a:rPr lang="ru-RU" b="1" dirty="0">
                <a:latin typeface="Times New Roman" panose="02020603050405020304" pitchFamily="18" charset="0"/>
                <a:cs typeface="Times New Roman" panose="02020603050405020304" pitchFamily="18" charset="0"/>
              </a:rPr>
              <a:t>. ун-т </a:t>
            </a:r>
            <a:r>
              <a:rPr lang="ru-RU" b="1" dirty="0" err="1">
                <a:latin typeface="Times New Roman" panose="02020603050405020304" pitchFamily="18" charset="0"/>
                <a:cs typeface="Times New Roman" panose="02020603050405020304" pitchFamily="18" charset="0"/>
              </a:rPr>
              <a:t>внутр</a:t>
            </a:r>
            <a:r>
              <a:rPr lang="ru-RU" b="1" dirty="0">
                <a:latin typeface="Times New Roman" panose="02020603050405020304" pitchFamily="18" charset="0"/>
                <a:cs typeface="Times New Roman" panose="02020603050405020304" pitchFamily="18" charset="0"/>
              </a:rPr>
              <a:t>. справ, 2024. Ч. 1. 256 с.</a:t>
            </a:r>
          </a:p>
          <a:p>
            <a:pPr indent="457200" algn="just"/>
            <a:r>
              <a:rPr lang="ru-RU" dirty="0" err="1" smtClean="0">
                <a:latin typeface="Times New Roman" panose="02020603050405020304" pitchFamily="18" charset="0"/>
                <a:cs typeface="Times New Roman" panose="02020603050405020304" pitchFamily="18" charset="0"/>
              </a:rPr>
              <a:t>Посібник</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підготовлено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відповідно</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навчальної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програми</a:t>
            </a:r>
            <a:r>
              <a:rPr lang="ru-RU" dirty="0">
                <a:latin typeface="Times New Roman" panose="02020603050405020304" pitchFamily="18" charset="0"/>
                <a:cs typeface="Times New Roman" panose="02020603050405020304" pitchFamily="18" charset="0"/>
              </a:rPr>
              <a:t> з курсу </a:t>
            </a:r>
            <a:r>
              <a:rPr lang="ru-RU" dirty="0" err="1">
                <a:latin typeface="Times New Roman" panose="02020603050405020304" pitchFamily="18" charset="0"/>
                <a:cs typeface="Times New Roman" panose="02020603050405020304" pitchFamily="18" charset="0"/>
              </a:rPr>
              <a:t>історії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держави</a:t>
            </a:r>
            <a:r>
              <a:rPr lang="ru-RU" dirty="0">
                <a:latin typeface="Times New Roman" panose="02020603050405020304" pitchFamily="18" charset="0"/>
                <a:cs typeface="Times New Roman" panose="02020603050405020304" pitchFamily="18" charset="0"/>
              </a:rPr>
              <a:t> і права </a:t>
            </a:r>
            <a:r>
              <a:rPr lang="ru-RU" dirty="0" err="1">
                <a:latin typeface="Times New Roman" panose="02020603050405020304" pitchFamily="18" charset="0"/>
                <a:cs typeface="Times New Roman" panose="02020603050405020304" pitchFamily="18" charset="0"/>
              </a:rPr>
              <a:t>зарубіжних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країн</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ньому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викладено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матеріал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стосовно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виникнення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функціонування</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розвитку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держави</a:t>
            </a:r>
            <a:r>
              <a:rPr lang="ru-RU" dirty="0">
                <a:latin typeface="Times New Roman" panose="02020603050405020304" pitchFamily="18" charset="0"/>
                <a:cs typeface="Times New Roman" panose="02020603050405020304" pitchFamily="18" charset="0"/>
              </a:rPr>
              <a:t> і права </a:t>
            </a:r>
            <a:r>
              <a:rPr lang="ru-RU" dirty="0" err="1">
                <a:latin typeface="Times New Roman" panose="02020603050405020304" pitchFamily="18" charset="0"/>
                <a:cs typeface="Times New Roman" panose="02020603050405020304" pitchFamily="18" charset="0"/>
              </a:rPr>
              <a:t>зарубіжних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країн</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вигляді</a:t>
            </a:r>
            <a:r>
              <a:rPr lang="ru-RU" dirty="0">
                <a:latin typeface="Times New Roman" panose="02020603050405020304" pitchFamily="18" charset="0"/>
                <a:cs typeface="Times New Roman" panose="02020603050405020304" pitchFamily="18" charset="0"/>
              </a:rPr>
              <a:t> структурно-</a:t>
            </a:r>
            <a:r>
              <a:rPr lang="ru-RU" dirty="0" err="1">
                <a:latin typeface="Times New Roman" panose="02020603050405020304" pitchFamily="18" charset="0"/>
                <a:cs typeface="Times New Roman" panose="02020603050405020304" pitchFamily="18" charset="0"/>
              </a:rPr>
              <a:t>логічних</a:t>
            </a:r>
            <a:r>
              <a:rPr lang="ru-RU" dirty="0">
                <a:latin typeface="Times New Roman" panose="02020603050405020304" pitchFamily="18" charset="0"/>
                <a:cs typeface="Times New Roman" panose="02020603050405020304" pitchFamily="18" charset="0"/>
              </a:rPr>
              <a:t> схем і </a:t>
            </a:r>
            <a:r>
              <a:rPr lang="ru-RU" dirty="0" err="1">
                <a:latin typeface="Times New Roman" panose="02020603050405020304" pitchFamily="18" charset="0"/>
                <a:cs typeface="Times New Roman" panose="02020603050405020304" pitchFamily="18" charset="0"/>
              </a:rPr>
              <a:t>таблиць</a:t>
            </a:r>
            <a:r>
              <a:rPr lang="ru-RU" dirty="0">
                <a:latin typeface="Times New Roman" panose="02020603050405020304" pitchFamily="18" charset="0"/>
                <a:cs typeface="Times New Roman" panose="02020603050405020304" pitchFamily="18" charset="0"/>
              </a:rPr>
              <a:t>.</a:t>
            </a:r>
          </a:p>
          <a:p>
            <a:pPr indent="457200" algn="just"/>
            <a:r>
              <a:rPr lang="ru-RU" dirty="0">
                <a:latin typeface="Times New Roman" panose="02020603050405020304" pitchFamily="18" charset="0"/>
                <a:cs typeface="Times New Roman" panose="02020603050405020304" pitchFamily="18" charset="0"/>
              </a:rPr>
              <a:t>Для </a:t>
            </a:r>
            <a:r>
              <a:rPr lang="ru-RU" dirty="0" err="1">
                <a:latin typeface="Times New Roman" panose="02020603050405020304" pitchFamily="18" charset="0"/>
                <a:cs typeface="Times New Roman" panose="02020603050405020304" pitchFamily="18" charset="0"/>
              </a:rPr>
              <a:t>здобувачів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вищих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юридичних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навчальних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закладів</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викладачів</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05879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385" y="749809"/>
            <a:ext cx="3692186" cy="519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3122613" y="2654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4655127" y="749809"/>
            <a:ext cx="6837218" cy="5078313"/>
          </a:xfrm>
          <a:prstGeom prst="rect">
            <a:avLst/>
          </a:prstGeom>
          <a:solidFill>
            <a:schemeClr val="bg1"/>
          </a:solidFill>
          <a:ln>
            <a:solidFill>
              <a:schemeClr val="tx2">
                <a:lumMod val="60000"/>
                <a:lumOff val="40000"/>
              </a:schemeClr>
            </a:solidFill>
          </a:ln>
        </p:spPr>
        <p:txBody>
          <a:bodyPr wrap="square" rtlCol="0">
            <a:spAutoFit/>
          </a:bodyPr>
          <a:lstStyle/>
          <a:p>
            <a:pPr indent="457200" algn="just"/>
            <a:r>
              <a:rPr lang="ru-RU" b="1" dirty="0" smtClean="0">
                <a:latin typeface="Times New Roman" panose="02020603050405020304" pitchFamily="18" charset="0"/>
                <a:cs typeface="Times New Roman" panose="02020603050405020304" pitchFamily="18" charset="0"/>
              </a:rPr>
              <a:t>Моргунов </a:t>
            </a:r>
            <a:r>
              <a:rPr lang="ru-RU" b="1" dirty="0">
                <a:latin typeface="Times New Roman" panose="02020603050405020304" pitchFamily="18" charset="0"/>
                <a:cs typeface="Times New Roman" panose="02020603050405020304" pitchFamily="18" charset="0"/>
              </a:rPr>
              <a:t>О. А</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Юнін</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О. С</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Собакарь</a:t>
            </a:r>
            <a:r>
              <a:rPr lang="ru-RU" b="1" dirty="0" smtClean="0">
                <a:latin typeface="Times New Roman" panose="02020603050405020304" pitchFamily="18" charset="0"/>
                <a:cs typeface="Times New Roman" panose="02020603050405020304" pitchFamily="18" charset="0"/>
              </a:rPr>
              <a:t> А</a:t>
            </a:r>
            <a:r>
              <a:rPr lang="ru-RU" b="1" dirty="0">
                <a:latin typeface="Times New Roman" panose="02020603050405020304" pitchFamily="18" charset="0"/>
                <a:cs typeface="Times New Roman" panose="02020603050405020304" pitchFamily="18" charset="0"/>
              </a:rPr>
              <a:t>. О. </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Організація</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оформлення</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поліцейськими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матеріалів</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дорожньо-транспортної</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пригоди</a:t>
            </a:r>
            <a:r>
              <a:rPr lang="ru-RU" b="1" dirty="0">
                <a:latin typeface="Times New Roman" panose="02020603050405020304" pitchFamily="18" charset="0"/>
                <a:cs typeface="Times New Roman" panose="02020603050405020304" pitchFamily="18" charset="0"/>
              </a:rPr>
              <a:t> без </a:t>
            </a:r>
            <a:r>
              <a:rPr lang="ru-RU" b="1" dirty="0" err="1">
                <a:latin typeface="Times New Roman" panose="02020603050405020304" pitchFamily="18" charset="0"/>
                <a:cs typeface="Times New Roman" panose="02020603050405020304" pitchFamily="18" charset="0"/>
              </a:rPr>
              <a:t>постраждалих</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теорія</a:t>
            </a:r>
            <a:r>
              <a:rPr lang="ru-RU" b="1" dirty="0">
                <a:latin typeface="Times New Roman" panose="02020603050405020304" pitchFamily="18" charset="0"/>
                <a:cs typeface="Times New Roman" panose="02020603050405020304" pitchFamily="18" charset="0"/>
              </a:rPr>
              <a:t> і практика : </a:t>
            </a:r>
            <a:r>
              <a:rPr lang="ru-RU" b="1" dirty="0" err="1">
                <a:latin typeface="Times New Roman" panose="02020603050405020304" pitchFamily="18" charset="0"/>
                <a:cs typeface="Times New Roman" panose="02020603050405020304" pitchFamily="18" charset="0"/>
              </a:rPr>
              <a:t>навч</a:t>
            </a:r>
            <a:r>
              <a:rPr lang="ru-RU" b="1" dirty="0">
                <a:latin typeface="Times New Roman" panose="02020603050405020304" pitchFamily="18" charset="0"/>
                <a:cs typeface="Times New Roman" panose="02020603050405020304" pitchFamily="18" charset="0"/>
              </a:rPr>
              <a:t>.-</a:t>
            </a:r>
            <a:r>
              <a:rPr lang="ru-RU" b="1" dirty="0" err="1">
                <a:latin typeface="Times New Roman" panose="02020603050405020304" pitchFamily="18" charset="0"/>
                <a:cs typeface="Times New Roman" panose="02020603050405020304" pitchFamily="18" charset="0"/>
              </a:rPr>
              <a:t>практ</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посіб</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Дніпро</a:t>
            </a:r>
            <a:r>
              <a:rPr lang="ru-RU" b="1" dirty="0">
                <a:latin typeface="Times New Roman" panose="02020603050405020304" pitchFamily="18" charset="0"/>
                <a:cs typeface="Times New Roman" panose="02020603050405020304" pitchFamily="18" charset="0"/>
              </a:rPr>
              <a:t> : </a:t>
            </a:r>
            <a:r>
              <a:rPr lang="ru-RU" b="1" dirty="0" err="1">
                <a:latin typeface="Times New Roman" panose="02020603050405020304" pitchFamily="18" charset="0"/>
                <a:cs typeface="Times New Roman" panose="02020603050405020304" pitchFamily="18" charset="0"/>
              </a:rPr>
              <a:t>Дніпров</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держ</a:t>
            </a:r>
            <a:r>
              <a:rPr lang="ru-RU" b="1" dirty="0">
                <a:latin typeface="Times New Roman" panose="02020603050405020304" pitchFamily="18" charset="0"/>
                <a:cs typeface="Times New Roman" panose="02020603050405020304" pitchFamily="18" charset="0"/>
              </a:rPr>
              <a:t>. ун-т </a:t>
            </a:r>
            <a:r>
              <a:rPr lang="ru-RU" b="1" dirty="0" err="1">
                <a:latin typeface="Times New Roman" panose="02020603050405020304" pitchFamily="18" charset="0"/>
                <a:cs typeface="Times New Roman" panose="02020603050405020304" pitchFamily="18" charset="0"/>
              </a:rPr>
              <a:t>внутр</a:t>
            </a:r>
            <a:r>
              <a:rPr lang="ru-RU" b="1" dirty="0">
                <a:latin typeface="Times New Roman" panose="02020603050405020304" pitchFamily="18" charset="0"/>
                <a:cs typeface="Times New Roman" panose="02020603050405020304" pitchFamily="18" charset="0"/>
              </a:rPr>
              <a:t>. справ, 2024. 156 с.</a:t>
            </a:r>
          </a:p>
          <a:p>
            <a:pPr indent="457200" algn="just"/>
            <a:r>
              <a:rPr lang="ru-RU" dirty="0" err="1" smtClean="0">
                <a:latin typeface="Times New Roman" panose="02020603050405020304" pitchFamily="18" charset="0"/>
                <a:cs typeface="Times New Roman" panose="02020603050405020304" pitchFamily="18" charset="0"/>
              </a:rPr>
              <a:t>Видання</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підготовлено</a:t>
            </a:r>
            <a:r>
              <a:rPr lang="ru-RU" dirty="0">
                <a:latin typeface="Times New Roman" panose="02020603050405020304" pitchFamily="18" charset="0"/>
                <a:cs typeface="Times New Roman" panose="02020603050405020304" pitchFamily="18" charset="0"/>
              </a:rPr>
              <a:t> з метою </a:t>
            </a:r>
            <a:r>
              <a:rPr lang="ru-RU" dirty="0" err="1">
                <a:latin typeface="Times New Roman" panose="02020603050405020304" pitchFamily="18" charset="0"/>
                <a:cs typeface="Times New Roman" panose="02020603050405020304" pitchFamily="18" charset="0"/>
              </a:rPr>
              <a:t>надання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рекомендацій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щодо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процедури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оформлення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матеріалів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адміністративних</a:t>
            </a:r>
            <a:r>
              <a:rPr lang="ru-RU" dirty="0">
                <a:latin typeface="Times New Roman" panose="02020603050405020304" pitchFamily="18" charset="0"/>
                <a:cs typeface="Times New Roman" panose="02020603050405020304" pitchFamily="18" charset="0"/>
              </a:rPr>
              <a:t> справ про </a:t>
            </a:r>
            <a:r>
              <a:rPr lang="ru-RU" dirty="0" err="1">
                <a:latin typeface="Times New Roman" panose="02020603050405020304" pitchFamily="18" charset="0"/>
                <a:cs typeface="Times New Roman" panose="02020603050405020304" pitchFamily="18" charset="0"/>
              </a:rPr>
              <a:t>порушення</a:t>
            </a:r>
            <a:r>
              <a:rPr lang="ru-RU" dirty="0">
                <a:latin typeface="Times New Roman" panose="02020603050405020304" pitchFamily="18" charset="0"/>
                <a:cs typeface="Times New Roman" panose="02020603050405020304" pitchFamily="18" charset="0"/>
              </a:rPr>
              <a:t> правил </a:t>
            </a:r>
            <a:r>
              <a:rPr lang="ru-RU" dirty="0" err="1">
                <a:latin typeface="Times New Roman" panose="02020603050405020304" pitchFamily="18" charset="0"/>
                <a:cs typeface="Times New Roman" panose="02020603050405020304" pitchFamily="18" charset="0"/>
              </a:rPr>
              <a:t>дорожнього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руху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призвели</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дорожньо-транспортної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пригоди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збирання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доказової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бази</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розмежування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видів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пригоди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залежно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характерних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особливостей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Викладено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повноваження</a:t>
            </a:r>
            <a:r>
              <a:rPr lang="ru-RU" dirty="0">
                <a:latin typeface="Times New Roman" panose="02020603050405020304" pitchFamily="18" charset="0"/>
                <a:cs typeface="Times New Roman" panose="02020603050405020304" pitchFamily="18" charset="0"/>
              </a:rPr>
              <a:t> й </a:t>
            </a:r>
            <a:r>
              <a:rPr lang="ru-RU" dirty="0" err="1">
                <a:latin typeface="Times New Roman" panose="02020603050405020304" pitchFamily="18" charset="0"/>
                <a:cs typeface="Times New Roman" panose="02020603050405020304" pitchFamily="18" charset="0"/>
              </a:rPr>
              <a:t>визначено</a:t>
            </a:r>
            <a:r>
              <a:rPr lang="ru-RU" dirty="0">
                <a:latin typeface="Times New Roman" panose="02020603050405020304" pitchFamily="18" charset="0"/>
                <a:cs typeface="Times New Roman" panose="02020603050405020304" pitchFamily="18" charset="0"/>
              </a:rPr>
              <a:t> алгоритм </a:t>
            </a:r>
            <a:r>
              <a:rPr lang="ru-RU" dirty="0" err="1">
                <a:latin typeface="Times New Roman" panose="02020603050405020304" pitchFamily="18" charset="0"/>
                <a:cs typeface="Times New Roman" panose="02020603050405020304" pitchFamily="18" charset="0"/>
              </a:rPr>
              <a:t>дій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працівників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Національної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поліції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щодо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безпосереднього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виявлення</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оформлення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матеріалів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адміністративних</a:t>
            </a:r>
            <a:r>
              <a:rPr lang="ru-RU" dirty="0">
                <a:latin typeface="Times New Roman" panose="02020603050405020304" pitchFamily="18" charset="0"/>
                <a:cs typeface="Times New Roman" panose="02020603050405020304" pitchFamily="18" charset="0"/>
              </a:rPr>
              <a:t> справ.</a:t>
            </a:r>
          </a:p>
          <a:p>
            <a:pPr indent="457200" algn="just"/>
            <a:r>
              <a:rPr lang="ru-RU" dirty="0" err="1">
                <a:latin typeface="Times New Roman" panose="02020603050405020304" pitchFamily="18" charset="0"/>
                <a:cs typeface="Times New Roman" panose="02020603050405020304" pitchFamily="18" charset="0"/>
              </a:rPr>
              <a:t>Призначено</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здобувачів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вищої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закладів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вищої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специфічними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умовами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здійснюють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підготовку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поліцейських</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науково-педагогічних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працівників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працівників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Національної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поліції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також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усіх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хто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цікавиться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питаннями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поліцейської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діяльності</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забезпечення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безпеки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дорожнього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руху</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15439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421" y="716973"/>
            <a:ext cx="3895344" cy="560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2422525" y="258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4998027" y="716973"/>
            <a:ext cx="6442364" cy="3970318"/>
          </a:xfrm>
          <a:prstGeom prst="rect">
            <a:avLst/>
          </a:prstGeom>
          <a:solidFill>
            <a:schemeClr val="bg1"/>
          </a:solidFill>
          <a:ln>
            <a:solidFill>
              <a:schemeClr val="tx2">
                <a:lumMod val="60000"/>
                <a:lumOff val="40000"/>
              </a:schemeClr>
            </a:solidFill>
          </a:ln>
        </p:spPr>
        <p:txBody>
          <a:bodyPr wrap="square" rtlCol="0">
            <a:spAutoFit/>
          </a:bodyPr>
          <a:lstStyle/>
          <a:p>
            <a:pPr indent="457200" algn="just"/>
            <a:r>
              <a:rPr lang="ru-RU" b="1" dirty="0" err="1" smtClean="0">
                <a:latin typeface="Times New Roman" panose="02020603050405020304" pitchFamily="18" charset="0"/>
                <a:cs typeface="Times New Roman" panose="02020603050405020304" pitchFamily="18" charset="0"/>
              </a:rPr>
              <a:t>Фінансове</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право : </a:t>
            </a:r>
            <a:r>
              <a:rPr lang="ru-RU" b="1" dirty="0" err="1">
                <a:latin typeface="Times New Roman" panose="02020603050405020304" pitchFamily="18" charset="0"/>
                <a:cs typeface="Times New Roman" panose="02020603050405020304" pitchFamily="18" charset="0"/>
              </a:rPr>
              <a:t>навч</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посіб</a:t>
            </a:r>
            <a:r>
              <a:rPr lang="ru-RU" b="1" dirty="0">
                <a:latin typeface="Times New Roman" panose="02020603050405020304" pitchFamily="18" charset="0"/>
                <a:cs typeface="Times New Roman" panose="02020603050405020304" pitchFamily="18" charset="0"/>
              </a:rPr>
              <a:t>. / </a:t>
            </a:r>
            <a:r>
              <a:rPr lang="ru-RU" b="1" dirty="0" smtClean="0">
                <a:latin typeface="Times New Roman" panose="02020603050405020304" pitchFamily="18" charset="0"/>
                <a:cs typeface="Times New Roman" panose="02020603050405020304" pitchFamily="18" charset="0"/>
              </a:rPr>
              <a:t>О</a:t>
            </a:r>
            <a:r>
              <a:rPr lang="ru-RU" b="1" dirty="0">
                <a:latin typeface="Times New Roman" panose="02020603050405020304" pitchFamily="18" charset="0"/>
                <a:cs typeface="Times New Roman" panose="02020603050405020304" pitchFamily="18" charset="0"/>
              </a:rPr>
              <a:t>. С. </a:t>
            </a:r>
            <a:r>
              <a:rPr lang="ru-RU" b="1" dirty="0" err="1">
                <a:latin typeface="Times New Roman" panose="02020603050405020304" pitchFamily="18" charset="0"/>
                <a:cs typeface="Times New Roman" panose="02020603050405020304" pitchFamily="18" charset="0"/>
              </a:rPr>
              <a:t>Юнін</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К</a:t>
            </a:r>
            <a:r>
              <a:rPr lang="ru-RU" b="1" dirty="0">
                <a:latin typeface="Times New Roman" panose="02020603050405020304" pitchFamily="18" charset="0"/>
                <a:cs typeface="Times New Roman" panose="02020603050405020304" pitchFamily="18" charset="0"/>
              </a:rPr>
              <a:t>. Р. </a:t>
            </a:r>
            <a:r>
              <a:rPr lang="ru-RU" b="1" dirty="0" err="1">
                <a:latin typeface="Times New Roman" panose="02020603050405020304" pitchFamily="18" charset="0"/>
                <a:cs typeface="Times New Roman" panose="02020603050405020304" pitchFamily="18" charset="0"/>
              </a:rPr>
              <a:t>Резворович</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М</a:t>
            </a:r>
            <a:r>
              <a:rPr lang="ru-RU" b="1" dirty="0">
                <a:latin typeface="Times New Roman" panose="02020603050405020304" pitchFamily="18" charset="0"/>
                <a:cs typeface="Times New Roman" panose="02020603050405020304" pitchFamily="18" charset="0"/>
              </a:rPr>
              <a:t>. П. </a:t>
            </a:r>
            <a:r>
              <a:rPr lang="ru-RU" b="1" dirty="0" err="1">
                <a:latin typeface="Times New Roman" panose="02020603050405020304" pitchFamily="18" charset="0"/>
                <a:cs typeface="Times New Roman" panose="02020603050405020304" pitchFamily="18" charset="0"/>
              </a:rPr>
              <a:t>Юніна</a:t>
            </a:r>
            <a:r>
              <a:rPr lang="ru-RU" b="1" dirty="0">
                <a:latin typeface="Times New Roman" panose="02020603050405020304" pitchFamily="18" charset="0"/>
                <a:cs typeface="Times New Roman" panose="02020603050405020304" pitchFamily="18" charset="0"/>
              </a:rPr>
              <a:t> та </a:t>
            </a:r>
            <a:r>
              <a:rPr lang="ru-RU" b="1" dirty="0" err="1">
                <a:latin typeface="Times New Roman" panose="02020603050405020304" pitchFamily="18" charset="0"/>
                <a:cs typeface="Times New Roman" panose="02020603050405020304" pitchFamily="18" charset="0"/>
              </a:rPr>
              <a:t>ін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Дніпро</a:t>
            </a:r>
            <a:r>
              <a:rPr lang="ru-RU" b="1" dirty="0">
                <a:latin typeface="Times New Roman" panose="02020603050405020304" pitchFamily="18" charset="0"/>
                <a:cs typeface="Times New Roman" panose="02020603050405020304" pitchFamily="18" charset="0"/>
              </a:rPr>
              <a:t> : </a:t>
            </a:r>
            <a:r>
              <a:rPr lang="ru-RU" b="1" dirty="0" err="1">
                <a:latin typeface="Times New Roman" panose="02020603050405020304" pitchFamily="18" charset="0"/>
                <a:cs typeface="Times New Roman" panose="02020603050405020304" pitchFamily="18" charset="0"/>
              </a:rPr>
              <a:t>Дніпроп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держ</a:t>
            </a:r>
            <a:r>
              <a:rPr lang="ru-RU" b="1" dirty="0">
                <a:latin typeface="Times New Roman" panose="02020603050405020304" pitchFamily="18" charset="0"/>
                <a:cs typeface="Times New Roman" panose="02020603050405020304" pitchFamily="18" charset="0"/>
              </a:rPr>
              <a:t>. ун-т </a:t>
            </a:r>
            <a:r>
              <a:rPr lang="ru-RU" b="1" dirty="0" err="1">
                <a:latin typeface="Times New Roman" panose="02020603050405020304" pitchFamily="18" charset="0"/>
                <a:cs typeface="Times New Roman" panose="02020603050405020304" pitchFamily="18" charset="0"/>
              </a:rPr>
              <a:t>внутр</a:t>
            </a:r>
            <a:r>
              <a:rPr lang="ru-RU" b="1" dirty="0">
                <a:latin typeface="Times New Roman" panose="02020603050405020304" pitchFamily="18" charset="0"/>
                <a:cs typeface="Times New Roman" panose="02020603050405020304" pitchFamily="18" charset="0"/>
              </a:rPr>
              <a:t>. справ, 2023. 180 с.</a:t>
            </a:r>
          </a:p>
          <a:p>
            <a:pPr indent="457200" algn="just"/>
            <a:r>
              <a:rPr lang="ru-RU" dirty="0" err="1" smtClean="0">
                <a:latin typeface="Times New Roman" panose="02020603050405020304" pitchFamily="18" charset="0"/>
                <a:cs typeface="Times New Roman" panose="02020603050405020304" pitchFamily="18" charset="0"/>
              </a:rPr>
              <a:t>Навчальний</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посібник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підготовлено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відповідно</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програми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навчальної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дисципліни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Фінансове</a:t>
            </a:r>
            <a:r>
              <a:rPr lang="ru-RU" dirty="0">
                <a:latin typeface="Times New Roman" panose="02020603050405020304" pitchFamily="18" charset="0"/>
                <a:cs typeface="Times New Roman" panose="02020603050405020304" pitchFamily="18" charset="0"/>
              </a:rPr>
              <a:t> право» </a:t>
            </a:r>
            <a:r>
              <a:rPr lang="ru-RU" dirty="0" err="1">
                <a:latin typeface="Times New Roman" panose="02020603050405020304" pitchFamily="18" charset="0"/>
                <a:cs typeface="Times New Roman" panose="02020603050405020304" pitchFamily="18" charset="0"/>
              </a:rPr>
              <a:t>Дніпропетровського</a:t>
            </a:r>
            <a:r>
              <a:rPr lang="ru-RU" dirty="0">
                <a:latin typeface="Times New Roman" panose="02020603050405020304" pitchFamily="18" charset="0"/>
                <a:cs typeface="Times New Roman" panose="02020603050405020304" pitchFamily="18" charset="0"/>
              </a:rPr>
              <a:t> державного </a:t>
            </a:r>
            <a:r>
              <a:rPr lang="ru-RU" dirty="0" err="1">
                <a:latin typeface="Times New Roman" panose="02020603050405020304" pitchFamily="18" charset="0"/>
                <a:cs typeface="Times New Roman" panose="02020603050405020304" pitchFamily="18" charset="0"/>
              </a:rPr>
              <a:t>університету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внутрішніх</a:t>
            </a:r>
            <a:r>
              <a:rPr lang="ru-RU" dirty="0">
                <a:latin typeface="Times New Roman" panose="02020603050405020304" pitchFamily="18" charset="0"/>
                <a:cs typeface="Times New Roman" panose="02020603050405020304" pitchFamily="18" charset="0"/>
              </a:rPr>
              <a:t> справ.</a:t>
            </a:r>
          </a:p>
          <a:p>
            <a:pPr indent="457200" algn="just"/>
            <a:r>
              <a:rPr lang="ru-RU" dirty="0" err="1">
                <a:latin typeface="Times New Roman" panose="02020603050405020304" pitchFamily="18" charset="0"/>
                <a:cs typeface="Times New Roman" panose="02020603050405020304" pitchFamily="18" charset="0"/>
              </a:rPr>
              <a:t>Посібник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призначений</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відпрацювання</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закріплення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знань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отриманих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здобувачами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вищої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a:t>
            </a:r>
            <a:r>
              <a:rPr lang="ru-RU" dirty="0">
                <a:latin typeface="Times New Roman" panose="02020603050405020304" pitchFamily="18" charset="0"/>
                <a:cs typeface="Times New Roman" panose="02020603050405020304" pitchFamily="18" charset="0"/>
              </a:rPr>
              <a:t> час теоретичного </a:t>
            </a:r>
            <a:r>
              <a:rPr lang="ru-RU" dirty="0" err="1">
                <a:latin typeface="Times New Roman" panose="02020603050405020304" pitchFamily="18" charset="0"/>
                <a:cs typeface="Times New Roman" panose="02020603050405020304" pitchFamily="18" charset="0"/>
              </a:rPr>
              <a:t>вивчення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матеріалів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навчальної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дисципліни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Фінансове</a:t>
            </a:r>
            <a:r>
              <a:rPr lang="ru-RU" dirty="0">
                <a:latin typeface="Times New Roman" panose="02020603050405020304" pitchFamily="18" charset="0"/>
                <a:cs typeface="Times New Roman" panose="02020603050405020304" pitchFamily="18" charset="0"/>
              </a:rPr>
              <a:t> право».</a:t>
            </a:r>
          </a:p>
          <a:p>
            <a:pPr indent="457200" algn="just"/>
            <a:r>
              <a:rPr lang="ru-RU" dirty="0" err="1">
                <a:latin typeface="Times New Roman" panose="02020603050405020304" pitchFamily="18" charset="0"/>
                <a:cs typeface="Times New Roman" panose="02020603050405020304" pitchFamily="18" charset="0"/>
              </a:rPr>
              <a:t>Розрахований</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здобувачів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вищої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освіти</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викладачів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вишів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можуть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використовувати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навчальне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видання</a:t>
            </a:r>
            <a:r>
              <a:rPr lang="ru-RU" dirty="0">
                <a:latin typeface="Times New Roman" panose="02020603050405020304" pitchFamily="18" charset="0"/>
                <a:cs typeface="Times New Roman" panose="02020603050405020304" pitchFamily="18" charset="0"/>
              </a:rPr>
              <a:t> як </a:t>
            </a:r>
            <a:r>
              <a:rPr lang="ru-RU" dirty="0" err="1">
                <a:latin typeface="Times New Roman" panose="02020603050405020304" pitchFamily="18" charset="0"/>
                <a:cs typeface="Times New Roman" panose="02020603050405020304" pitchFamily="18" charset="0"/>
              </a:rPr>
              <a:t>робочий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зошит</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96089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tx2">
                <a:lumMod val="75000"/>
              </a:schemeClr>
            </a:gs>
          </a:gsLst>
          <a:lin ang="5400000" scaled="1"/>
        </a:gradFill>
        <a:effectLst/>
      </p:bgPr>
    </p:bg>
    <p:spTree>
      <p:nvGrpSpPr>
        <p:cNvPr id="1" name=""/>
        <p:cNvGrpSpPr/>
        <p:nvPr/>
      </p:nvGrpSpPr>
      <p:grpSpPr>
        <a:xfrm>
          <a:off x="0" y="0"/>
          <a:ext cx="0" cy="0"/>
          <a:chOff x="0" y="0"/>
          <a:chExt cx="0" cy="0"/>
        </a:xfrm>
      </p:grpSpPr>
      <p:pic>
        <p:nvPicPr>
          <p:cNvPr id="2050" name="Picture 2" descr="imag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923" y="878324"/>
            <a:ext cx="3547110" cy="494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380566" y="878324"/>
            <a:ext cx="7067227" cy="50783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Федченко В. М</a:t>
            </a:r>
            <a:r>
              <a:rPr lang="ru-RU"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Порядок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направлення запитів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надання міжнародної правової допомоги у кримінальному провадженні в рамках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екстрадиції: метод. </a:t>
            </a:r>
            <a:r>
              <a:rPr lang="uk-UA"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рек</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М.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Федченко,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 </a:t>
            </a:r>
            <a:r>
              <a:rPr lang="ru-RU"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Бадалова</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Дніпро : ДДУВС, 2024. 92 с.</a:t>
            </a:r>
            <a:endParaRPr lang="ru-RU"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У </a:t>
            </a:r>
            <a:r>
              <a:rPr lang="uk-UA"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методичних рекомендаціях з урахуванням положень чинного національного кримінального процесуального законодавства та ратифікованих Україною міжнародно-правових актів, зокрема з питань надання міжнародної правової допомоги у кримінальному провадженні в рамках екстрадиції висвітлено поняття вказаного виду міжнародної правової допомоги, </a:t>
            </a:r>
            <a:r>
              <a:rPr lang="uk-UA"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звернуто</a:t>
            </a:r>
            <a:r>
              <a:rPr lang="uk-UA"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увагу на правову основу, особливості реалізації положень щодо екстрадиції, окреслено уповноважені (центральні) та інші органи, які </a:t>
            </a:r>
            <a:r>
              <a:rPr lang="uk-UA"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вирішують </a:t>
            </a:r>
            <a:r>
              <a:rPr lang="uk-UA"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питання щодо екстрадиції, розкрито їх повноваження в рамках </a:t>
            </a:r>
            <a:r>
              <a:rPr lang="uk-UA"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екстрадиції, </a:t>
            </a:r>
            <a:r>
              <a:rPr lang="uk-UA"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розглянуто вимоги щодо здійснення </a:t>
            </a:r>
            <a:r>
              <a:rPr lang="uk-UA"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екстрадиційної</a:t>
            </a:r>
            <a:r>
              <a:rPr lang="uk-UA"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перевірки, вимоги з підготовки документів щодо виконання запиту про екстрадицію, як і документів з ініціювання запиту на здійснення екстрадиції, та надано практичні рекомендації з питань виконання запиту і з питань ініціювання запиту про екстрадицію.</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9399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964" y="1012023"/>
            <a:ext cx="3472769" cy="501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580467" y="839683"/>
            <a:ext cx="6256867" cy="535531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32000" algn="just"/>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Ювенальна  превенція : курс  лекцій :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навч</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посіб</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endPar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 Березняк</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Г.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Хашев</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 В.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Філіпп</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Дніпро :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ДДУВС, 2024</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104 с.</a:t>
            </a:r>
            <a:endParaRPr lang="ru-RU"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Навчальний посібник містить шість розділів, які розподілені відповідно до тематичного плану курсу, який включає лекції про превентивну діяльність підрозділів ювенальної п</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ревенції</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дитячу злочинність, зокрема таке явище як «шкільний </a:t>
            </a:r>
            <a:r>
              <a:rPr lang="uk-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булінг</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та її профілактику, профілактику дитячої злочинності, бездоглядність та безпритульність, насильство в сім'ї, вчинене щодо дітей, організація роботи учнівських (молодіжних) громадських формувань з профілактики кримінальних правопорушень серед дітей, особливості кримінальної відповідальності та покарання неповнолітніх.</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Книга розрахована на науковців, викладачів, аспірантів (ад’юнктів), студентів (курсантів) вищих навчальних закладів, які готують юристів для Національної поліції України, а також усіх, хто цікавиться розвитком криміналістичної </a:t>
            </a:r>
            <a:r>
              <a:rPr lang="uk-UA"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науки.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8788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544" y="955199"/>
            <a:ext cx="3468912" cy="499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538133" y="794333"/>
            <a:ext cx="6417733" cy="50783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Гребенюк А. М</a:t>
            </a:r>
            <a:r>
              <a:rPr lang="ru-RU"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Використання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технологій розпізнавання обличчя на відео- та фотозображеннях :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метод. </a:t>
            </a:r>
            <a:r>
              <a:rPr lang="uk-UA"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рек</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 М.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Гребенюк, С. О. Прокопов,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 .В.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Рибальченко</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Дніпро :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ДДУВС,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2024. 48 с.</a:t>
            </a:r>
            <a:endParaRPr lang="ru-RU"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методичних рекомендаціях висвітлено проблеми, що постали перед працівниками Національної поліції під час війни щодо ідентифікації воєнних злочинців російської армії, </a:t>
            </a:r>
            <a:r>
              <a:rPr lang="uk-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колаборантів</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тощо. </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Розглянуто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методи та способи розпізнавання осіб за обличчями, що використовуються як алгоритми для пошуку та ідентифікації в спеціалізованих системах. Виконано аналіз та тестування сучасних пошукових систем для ідентифікації осіб за фотозображеннями у відкритих джерелах мережі «Інтернет». Визначено найкращі пошукові оболонки для пошуку за обличчям.</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Призначено для використання практичними працівниками Національної поліції, науково-педагогічними працівниками та здобувачами вищої освіти навчальних закладів Національної поліції.</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394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21" y="1043149"/>
            <a:ext cx="3562379" cy="500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588933" y="876515"/>
            <a:ext cx="6426199" cy="563231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Запобігання підрозділами Національної поліції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кримінальним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правопорушенням, </a:t>
            </a:r>
            <a:r>
              <a:rPr lang="uk-UA"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учинюваним</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дітьми :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метод. </a:t>
            </a:r>
            <a:r>
              <a:rPr lang="uk-UA"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рек</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spc="3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 Савенко,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Корогод</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 Г. Чорна та ін. Дніпро ;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ДДУВС,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2024</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136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a:t>
            </a:r>
            <a:endParaRPr lang="ru-RU"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межах методичних рекомендацій, на досягнення їх мети авторами визначено кримінологічну характеристику злочинності неповнолітніх, причини та умови злочинності неповнолітніх, виокремлено правові засади, ресурси, форми та метода які застосовуються Національною поліцією щодо запобігання кримінальним правопорушенням вчинених дітьми, систематизовано заходи запобігання кримінальним правопорушенням, вчинених дітьми, підрозділами Національної поліції.</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Можуть бути використанні як навчальний матеріал у навчальному процесі ЗВО України з особливими умовами навчання для оволодіння знаннями, напрацювання навиків майбутніх поліцейських (курсантів) та діючих поліцейськими (у межах підвищення кваліфікації) щодо вжиття заходів запобігання кримінальним правопорушенням, вчинених дітьми, підрозділами Національної </a:t>
            </a:r>
            <a:r>
              <a:rPr lang="uk-UA"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поліції.</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2819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11" y="795177"/>
            <a:ext cx="3646542" cy="52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555065" y="1426805"/>
            <a:ext cx="6290735"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tabLst>
                <a:tab pos="4917440" algn="l"/>
              </a:tabLst>
            </a:pP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Запобігання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колабораційній</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діяльності :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метод.</a:t>
            </a: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рек</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 С.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Юнін</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С. Березняк, В. В.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Шаблистий</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 В.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Макашов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 ін. Дніпро :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ДДУВС,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2024. 72 с.</a:t>
            </a:r>
            <a:endParaRPr lang="ru-RU"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методичних рекомендаціях досліджено поняття та сутність </a:t>
            </a:r>
            <a:r>
              <a:rPr lang="uk-UA"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колаборації</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кримінологічну характеристику </a:t>
            </a:r>
            <a:r>
              <a:rPr lang="uk-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колабораційної</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діяльності, причини та умови </a:t>
            </a:r>
            <a:r>
              <a:rPr lang="uk-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колабораційної</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діяльності, питання запобігання </a:t>
            </a:r>
            <a:r>
              <a:rPr lang="uk-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колабораційній</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діяльності.</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Рекомендації розроблено на основі аналізу вітчизняного законодавства, наукової та публіцистичної літератури з урахуванням власних думок та практичних пропозицій авторів, судової практики.</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Видання розраховане на науковців, викладачів, аспірантів (ад’юнктів), здобувачів вищої освіти ВНЗ, у яких готують правників, працівників правоохоронних органів.</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41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10" y="975129"/>
            <a:ext cx="3505057" cy="499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504267" y="657949"/>
            <a:ext cx="6519333" cy="563231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tabLst>
                <a:tab pos="6238875" algn="l"/>
              </a:tabLst>
            </a:pP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Забезпечення прикордонної безпеки правоохоронними органами системи МВС України в умовах воєнного стану</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метод. </a:t>
            </a:r>
            <a:r>
              <a:rPr lang="uk-UA"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рек</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Юнін</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В.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Шаблистий</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С. Березняк, Ю. Б. </a:t>
            </a:r>
            <a:r>
              <a:rPr lang="uk-UA"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Курилюк</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та ін. Дніпро : ДДУВС, 2024. 40 с.</a:t>
            </a:r>
            <a:endParaRPr lang="ru-RU"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Проаналізовано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питання запобігання правопорушенням у сфері забезпечення прикордонної безпеки та недоторканості державних кордонів правоохоронними органами системи МВС України. </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Доведено</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що одними із основних суб’єктів протидії актам </a:t>
            </a:r>
            <a:r>
              <a:rPr lang="uk-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делінквентної</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поведінки у цій сфері виступають правоохоронні органи системи МВС України.</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Напрямками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запобігання правоохоронними органами системи МВС України правопорушенням у сфері забезпечення прикордонної безпеки та недоторканості державних кордонів є: визначення причин та умов поширення цих деліктів; аналіз зарубіжного досвіду регулювання зазначеного питання; посилення взаємодії з іншими суб’єктами протидії злочинності тощо.</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Для працівників правоохоронних органів системи МВС України, наукових та науково-педагогічних працівників, ад’юнктів, курсантів закладів вищої освіти системи МВС</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25842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конференц-зал)">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Ион (конференц-зал)">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конференц-зал)">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186</TotalTime>
  <Words>2352</Words>
  <Application>Microsoft Office PowerPoint</Application>
  <PresentationFormat>Широкоэкранный</PresentationFormat>
  <Paragraphs>72</Paragraphs>
  <Slides>19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Century Gothic</vt:lpstr>
      <vt:lpstr>Microsoft Sans Serif</vt:lpstr>
      <vt:lpstr>Times New Roman</vt:lpstr>
      <vt:lpstr>Wingdings 3</vt:lpstr>
      <vt:lpstr>Ион (конференц-зал)</vt:lpstr>
      <vt:lpstr>Праці вчених  Дніпровського  державного університету  внутрішніх справ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Праці вчених  Дніпровського  державного університету  внутрішніх справ</dc:title>
  <dc:creator>User</dc:creator>
  <cp:lastModifiedBy>User</cp:lastModifiedBy>
  <cp:revision>10</cp:revision>
  <dcterms:created xsi:type="dcterms:W3CDTF">2025-01-08T13:48:34Z</dcterms:created>
  <dcterms:modified xsi:type="dcterms:W3CDTF">2025-01-09T13:32:32Z</dcterms:modified>
</cp:coreProperties>
</file>