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1"/>
  </p:notesMasterIdLst>
  <p:sldIdLst>
    <p:sldId id="268" r:id="rId2"/>
    <p:sldId id="257" r:id="rId3"/>
    <p:sldId id="258" r:id="rId4"/>
    <p:sldId id="277" r:id="rId5"/>
    <p:sldId id="278" r:id="rId6"/>
    <p:sldId id="279" r:id="rId7"/>
    <p:sldId id="280" r:id="rId8"/>
    <p:sldId id="281" r:id="rId9"/>
    <p:sldId id="276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14.08.2023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14.08.2023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 1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ПОНЯТТЯ АДМІНІСТРАТИВНОГО ПРАВА ТА ЙОГО МІСЦЕ В СИСТЕМІ ПРАВА УКРАЇНИ</a:t>
            </a:r>
            <a:endParaRPr lang="en-US" sz="26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>
              <a:solidFill>
                <a:srgbClr val="F0F44A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249424"/>
            <a:ext cx="8363272" cy="4325112"/>
          </a:xfrm>
        </p:spPr>
        <p:txBody>
          <a:bodyPr/>
          <a:lstStyle/>
          <a:p>
            <a:pPr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Соціальне призначення адміністративного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права</a:t>
            </a:r>
          </a:p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2. Предмет </a:t>
            </a:r>
            <a:r>
              <a:rPr lang="uk-UA" b="1" noProof="1" smtClean="0">
                <a:latin typeface="Times New Roman" pitchFamily="18" charset="0"/>
                <a:cs typeface="Times New Roman" pitchFamily="18" charset="0"/>
              </a:rPr>
              <a:t>адміністративного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права</a:t>
            </a:r>
          </a:p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3. Система і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методи адміністративного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права</a:t>
            </a:r>
          </a:p>
          <a:p>
            <a:pPr lvl="0" algn="just"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Джерела адміністративного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права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620688"/>
            <a:ext cx="8496944" cy="5976664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Людиноцентризм» - ідеологія, згідно з якою держава повинна умовно кажучи, «служити» інтересам громадян (тобто діяти на «благо людини»).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Адміністративне право не каральне, а «публічно-сервісне право».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4941168"/>
            <a:ext cx="2736304" cy="1532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64704"/>
            <a:ext cx="8568952" cy="5688632"/>
          </a:xfrm>
        </p:spPr>
        <p:txBody>
          <a:bodyPr/>
          <a:lstStyle/>
          <a:p>
            <a:pPr marL="109728" indent="0" algn="just">
              <a:buNone/>
            </a:pPr>
            <a:r>
              <a:rPr lang="uk-UA" dirty="0"/>
              <a:t>Предметом адміністративного права є різноманітні за змістом суспільні відносини, що формуються у сфері публічного управління, яке здійснюється органами виконавчої влади, іншими державними органами, муніципальними органами та посадовими особами. </a:t>
            </a:r>
            <a:endParaRPr lang="uk-UA" dirty="0" smtClean="0"/>
          </a:p>
          <a:p>
            <a:pPr marL="109728" indent="0" algn="just">
              <a:buNone/>
            </a:pPr>
            <a:endParaRPr lang="uk-UA" dirty="0"/>
          </a:p>
          <a:p>
            <a:pPr marL="109728" indent="0" algn="just">
              <a:buNone/>
            </a:pPr>
            <a:r>
              <a:rPr lang="uk-UA" dirty="0" smtClean="0"/>
              <a:t>Управлінська </a:t>
            </a:r>
            <a:r>
              <a:rPr lang="uk-UA" dirty="0"/>
              <a:t>діяльність, що регламентується адміністративно-правовими нормами, є основним засобом практичної реалізації </a:t>
            </a:r>
            <a:r>
              <a:rPr lang="uk-UA" dirty="0" smtClean="0"/>
              <a:t>публічної влади</a:t>
            </a:r>
            <a:r>
              <a:rPr lang="uk-UA" dirty="0"/>
              <a:t>.</a:t>
            </a:r>
          </a:p>
          <a:p>
            <a:pPr marL="109728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676715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64704"/>
            <a:ext cx="8568952" cy="5688632"/>
          </a:xfrm>
        </p:spPr>
        <p:txBody>
          <a:bodyPr/>
          <a:lstStyle/>
          <a:p>
            <a:pPr marL="109728" indent="0" algn="just">
              <a:buNone/>
            </a:pPr>
            <a:r>
              <a:rPr lang="uk-UA" dirty="0"/>
              <a:t>Система адміністративного права – це внутрішня будова галузі, яка відображає певну комбінацію елементів (інститутів та норм), що забезпечує її єдність та структурний </a:t>
            </a:r>
            <a:r>
              <a:rPr lang="uk-UA" dirty="0" smtClean="0"/>
              <a:t>взаємозв’язок. </a:t>
            </a:r>
            <a:r>
              <a:rPr lang="uk-UA" dirty="0"/>
              <a:t>Більшість адміністративістів вважає, що ця система складається із двох частин: </a:t>
            </a:r>
            <a:r>
              <a:rPr lang="uk-UA" u="sng" dirty="0"/>
              <a:t>загальної</a:t>
            </a:r>
            <a:r>
              <a:rPr lang="uk-UA" dirty="0"/>
              <a:t> та </a:t>
            </a:r>
            <a:r>
              <a:rPr lang="uk-UA" u="sng" dirty="0"/>
              <a:t>особливої</a:t>
            </a:r>
            <a:r>
              <a:rPr lang="uk-UA" dirty="0"/>
              <a:t>, що обумовлено сутністю та специфікою </a:t>
            </a:r>
            <a:r>
              <a:rPr lang="uk-UA" dirty="0" smtClean="0"/>
              <a:t>публічного </a:t>
            </a:r>
            <a:r>
              <a:rPr lang="uk-UA" dirty="0"/>
              <a:t>управління, його багатогалузевим характером та необхідністю постійного вдосконалення. У деяких наукових працях ідеться і про </a:t>
            </a:r>
            <a:r>
              <a:rPr lang="uk-UA" u="sng" dirty="0"/>
              <a:t>спеціальну</a:t>
            </a:r>
            <a:r>
              <a:rPr lang="uk-UA" dirty="0"/>
              <a:t> частину. </a:t>
            </a:r>
          </a:p>
          <a:p>
            <a:pPr marL="109728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01242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64704"/>
            <a:ext cx="8568952" cy="5688632"/>
          </a:xfrm>
        </p:spPr>
        <p:txBody>
          <a:bodyPr>
            <a:normAutofit fontScale="77500" lnSpcReduction="20000"/>
          </a:bodyPr>
          <a:lstStyle/>
          <a:p>
            <a:pPr marL="109728" indent="0" algn="just">
              <a:buNone/>
            </a:pPr>
            <a:r>
              <a:rPr lang="uk-UA" b="1" dirty="0"/>
              <a:t>Загальна частина </a:t>
            </a:r>
            <a:r>
              <a:rPr lang="uk-UA" dirty="0"/>
              <a:t>адміністративного права поєднує норми, що закріплюють принципи державного управління, правове </a:t>
            </a:r>
            <a:r>
              <a:rPr lang="uk-UA" dirty="0" smtClean="0"/>
              <a:t>становище суб’єктів </a:t>
            </a:r>
            <a:r>
              <a:rPr lang="uk-UA" dirty="0"/>
              <a:t>адміністративного права (органів виконавчої влади, державних службовців, громадян та ін.), форми й методи виконавчої та розпорядчої діяльності, адміністративний процес, ресурси для забезпечення законності та дисципліни в </a:t>
            </a:r>
            <a:r>
              <a:rPr lang="uk-UA" dirty="0" smtClean="0"/>
              <a:t>публічному </a:t>
            </a:r>
            <a:r>
              <a:rPr lang="uk-UA" dirty="0"/>
              <a:t>управлінні. </a:t>
            </a:r>
          </a:p>
          <a:p>
            <a:pPr marL="109728" indent="0" algn="just">
              <a:buNone/>
            </a:pPr>
            <a:endParaRPr lang="uk-UA" dirty="0" smtClean="0"/>
          </a:p>
          <a:p>
            <a:pPr marL="109728" indent="0" algn="just">
              <a:buNone/>
            </a:pPr>
            <a:r>
              <a:rPr lang="uk-UA" b="1" dirty="0" smtClean="0"/>
              <a:t>Особлива </a:t>
            </a:r>
            <a:r>
              <a:rPr lang="uk-UA" b="1" dirty="0"/>
              <a:t>частина </a:t>
            </a:r>
            <a:r>
              <a:rPr lang="uk-UA" dirty="0"/>
              <a:t>адміністративного права містить норми, що регулюють управління промисловістю, агропромисловим комплексом, соціально-культурною сферою (освітою, наукою тощо), адміністративно-політичною діяльністю (управління внутрішніми справами, управління юстицією), а також міжгалузеве державне управління у сферах статистики, стандартизації, ціноутворення та ін. </a:t>
            </a:r>
            <a:endParaRPr lang="uk-UA" dirty="0" smtClean="0"/>
          </a:p>
          <a:p>
            <a:pPr marL="109728" indent="0" algn="just">
              <a:buNone/>
            </a:pPr>
            <a:endParaRPr lang="uk-UA" dirty="0" smtClean="0"/>
          </a:p>
          <a:p>
            <a:pPr marL="109728" indent="0" algn="just">
              <a:buNone/>
            </a:pPr>
            <a:r>
              <a:rPr lang="uk-UA" b="1" dirty="0" smtClean="0"/>
              <a:t>Спеціальна </a:t>
            </a:r>
            <a:r>
              <a:rPr lang="uk-UA" b="1" dirty="0"/>
              <a:t>частина </a:t>
            </a:r>
            <a:r>
              <a:rPr lang="uk-UA" dirty="0"/>
              <a:t>поєднує норми, що регулюють адміністративно-правову діяльність </a:t>
            </a:r>
            <a:r>
              <a:rPr lang="uk-UA" dirty="0" smtClean="0"/>
              <a:t>суб’єктів </a:t>
            </a:r>
            <a:r>
              <a:rPr lang="uk-UA" dirty="0"/>
              <a:t>управління конкретними сферами. Наприклад, адміністративна діяльність </a:t>
            </a:r>
            <a:r>
              <a:rPr lang="uk-UA" dirty="0" smtClean="0"/>
              <a:t>поліції. </a:t>
            </a:r>
            <a:endParaRPr lang="uk-UA" dirty="0"/>
          </a:p>
          <a:p>
            <a:pPr marL="109728" indent="0">
              <a:buNone/>
            </a:pP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67478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64704"/>
            <a:ext cx="8568952" cy="5688632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uk-UA" dirty="0" smtClean="0"/>
              <a:t>Адміністративно-правовий метод – це сукупність правових засобів та способів (прийомів), які застосовують органи управління для забезпечення регулюючого впливу норм адміністративного права на суспільні відносини. </a:t>
            </a:r>
          </a:p>
          <a:p>
            <a:pPr marL="109728" indent="0" algn="just">
              <a:buNone/>
            </a:pPr>
            <a:endParaRPr lang="uk-UA" dirty="0"/>
          </a:p>
          <a:p>
            <a:pPr marL="109728" indent="0" algn="just">
              <a:buNone/>
            </a:pPr>
            <a:endParaRPr lang="uk-UA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7585" y="3501008"/>
            <a:ext cx="3460837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61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764704"/>
            <a:ext cx="8568952" cy="5688632"/>
          </a:xfrm>
        </p:spPr>
        <p:txBody>
          <a:bodyPr>
            <a:normAutofit/>
          </a:bodyPr>
          <a:lstStyle/>
          <a:p>
            <a:pPr marL="109728" indent="0" algn="just">
              <a:buNone/>
            </a:pPr>
            <a:r>
              <a:rPr lang="uk-UA" sz="2000" dirty="0"/>
              <a:t>Джерела адміністративного права - це форми зовнішнього вираження і закріплення норм адміністративного права. Велика кількість джерел адміністративного права, складність роботи, спрямованої на пошук відповідних документів, робить необхідною та обґрунтованою їх </a:t>
            </a:r>
            <a:r>
              <a:rPr lang="uk-UA" sz="2000" dirty="0" smtClean="0"/>
              <a:t>класифікацію.</a:t>
            </a:r>
          </a:p>
          <a:p>
            <a:pPr marL="109728" indent="0" algn="just">
              <a:buNone/>
            </a:pPr>
            <a:endParaRPr lang="uk-UA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2420888"/>
            <a:ext cx="6552728" cy="41255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1342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</a:t>
            </a: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ПЛАНАХ СЗ/ПЗ!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694</TotalTime>
  <Words>370</Words>
  <Application>Microsoft Office PowerPoint</Application>
  <PresentationFormat>Экран (4:3)</PresentationFormat>
  <Paragraphs>33</Paragraphs>
  <Slides>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ПЛАНАХ СЗ/ПЗ!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48</cp:revision>
  <dcterms:created xsi:type="dcterms:W3CDTF">2015-06-15T18:46:27Z</dcterms:created>
  <dcterms:modified xsi:type="dcterms:W3CDTF">2023-08-14T12:47:20Z</dcterms:modified>
</cp:coreProperties>
</file>