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sldIdLst>
    <p:sldId id="268" r:id="rId2"/>
    <p:sldId id="257" r:id="rId3"/>
    <p:sldId id="258" r:id="rId4"/>
    <p:sldId id="281" r:id="rId5"/>
    <p:sldId id="280" r:id="rId6"/>
    <p:sldId id="279" r:id="rId7"/>
    <p:sldId id="278" r:id="rId8"/>
    <p:sldId id="277" r:id="rId9"/>
    <p:sldId id="283" r:id="rId10"/>
    <p:sldId id="282" r:id="rId11"/>
    <p:sldId id="284" r:id="rId12"/>
    <p:sldId id="276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152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DC0A8E-A0A0-48E3-BB01-9FB651B218E8}" type="datetimeFigureOut">
              <a:rPr lang="ru-RU" smtClean="0"/>
              <a:t>15.08.2023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D7973C-B590-48E9-975D-5E83827EC13F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7EE82A7-6A38-47D9-8372-0E3CEB2B68B0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15.08.2023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Grp="1" noChangeArrowheads="1"/>
          </p:cNvSpPr>
          <p:nvPr>
            <p:ph type="ctrTitle"/>
          </p:nvPr>
        </p:nvSpPr>
        <p:spPr>
          <a:xfrm>
            <a:off x="500063" y="428625"/>
            <a:ext cx="8424862" cy="1571625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1000" dirty="0" smtClean="0"/>
              <a:t/>
            </a:r>
            <a:br>
              <a:rPr lang="uk-UA" sz="1000" dirty="0" smtClean="0"/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МВС УКРАЇНИ</a:t>
            </a:r>
            <a:br>
              <a:rPr lang="uk-UA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ДНІПРОПЕТРОВСЬКИЙ ДЕРЖАВНИЙ УНІВЕРСИТЕТ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ВНУТРІШНІХ СПРАВ</a:t>
            </a:r>
            <a:r>
              <a:rPr lang="uk-UA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>
                <a:solidFill>
                  <a:srgbClr val="F0F44A"/>
                </a:solidFill>
                <a:latin typeface="Times New Roman" pitchFamily="18" charset="0"/>
                <a:cs typeface="Times New Roman" pitchFamily="18" charset="0"/>
              </a:rPr>
              <a:t>Кафедра адміністративного права, процесу та адміністративної діяльності</a:t>
            </a:r>
            <a:endParaRPr lang="ru-RU" sz="2400" dirty="0" smtClean="0">
              <a:solidFill>
                <a:srgbClr val="F0F44A"/>
              </a:solidFill>
            </a:endParaRPr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539750" y="2205038"/>
            <a:ext cx="8208963" cy="4319587"/>
          </a:xfrm>
        </p:spPr>
        <p:txBody>
          <a:bodyPr>
            <a:normAutofit/>
          </a:bodyPr>
          <a:lstStyle/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sz="1800" b="1" dirty="0" smtClean="0">
              <a:solidFill>
                <a:srgbClr val="FFFF00"/>
              </a:solidFill>
            </a:endParaRPr>
          </a:p>
          <a:p>
            <a:pPr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uk-UA" b="1" dirty="0" smtClean="0"/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endParaRPr lang="en-US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uk-UA" b="1" dirty="0" smtClean="0">
                <a:solidFill>
                  <a:schemeClr val="tx1"/>
                </a:solidFill>
              </a:rPr>
              <a:t>Лекція № </a:t>
            </a:r>
            <a:r>
              <a:rPr lang="uk-UA" b="1" dirty="0" smtClean="0">
                <a:solidFill>
                  <a:schemeClr val="tx1"/>
                </a:solidFill>
              </a:rPr>
              <a:t>12</a:t>
            </a:r>
            <a:endParaRPr lang="uk-UA" b="1" dirty="0" smtClean="0">
              <a:solidFill>
                <a:schemeClr val="tx1"/>
              </a:solidFill>
            </a:endParaRPr>
          </a:p>
          <a:p>
            <a:pPr algn="ctr">
              <a:lnSpc>
                <a:spcPct val="90000"/>
              </a:lnSpc>
              <a:defRPr/>
            </a:pPr>
            <a:r>
              <a:rPr lang="ru-RU" sz="26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РЕЄСТРАЦІЙНО-ДОЗВІЛЬНІ ПРОЦЕДУРИ </a:t>
            </a:r>
            <a:endParaRPr lang="en-US" sz="1600" b="1" dirty="0" smtClean="0"/>
          </a:p>
          <a:p>
            <a:pPr algn="ctr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accent3"/>
              </a:buClr>
              <a:buFont typeface="Georgia"/>
              <a:buNone/>
              <a:defRPr/>
            </a:pPr>
            <a:endParaRPr lang="ru-RU" sz="1600" b="1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lnSpcReduction="1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Дозвільна система -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особливий порядок виготовлення, придбання, зберігання, перевезення, обліку і використання об’єктів матеріального світу; доступу до інформації, користування нею та її поширення; в «їзду в Україну, виїзду з неї та пересування її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територією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; організації і функціонування окремих підприємств та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закладів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а також здійснення будь-якої іншої діяльності, що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передбачає обов’язкову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наявність дозволу з боку уповноважених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органів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888299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 lnSpcReduction="100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Суб’єктами дозвільно-реєстраційної діяльності в МВС виступають: сервісні центри, підрозділи дозвільної системи та патрульної поліції. Облік власників мисливської вогнепальної нарізної, </a:t>
            </a:r>
            <a:r>
              <a:rPr lang="uk-UA" sz="3500" dirty="0" err="1">
                <a:latin typeface="Times New Roman" pitchFamily="18" charset="0"/>
                <a:cs typeface="Times New Roman" pitchFamily="18" charset="0"/>
              </a:rPr>
              <a:t>гладкоствольної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пневматичної, а також холодної зброї здійснюється в  книзі обліку власників мисливської вогнепальної, пневматичної зброї, а також холодної зброї. Відомості про наявність такої зброї в громадян заносяться в функціональну підсистему «Єдиний реєстр зброї» єдиної інформаційної системи Міністерства внутрішніх справ. 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121451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476672"/>
            <a:ext cx="8517632" cy="3816424"/>
          </a:xfrm>
        </p:spPr>
        <p:txBody>
          <a:bodyPr/>
          <a:lstStyle/>
          <a:p>
            <a:pPr algn="ctr">
              <a:defRPr/>
            </a:pP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НЕ ЗАБУДЬТЕ ПІДГОТУВАТИСЯ ДО ТЕМИ ЗА ПИТАННЯМИ У РНП!</a:t>
            </a: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ДЯКУЮ ЗА УВАГУ!</a:t>
            </a:r>
            <a:endParaRPr lang="ru-RU" sz="27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548680"/>
            <a:ext cx="8229600" cy="1066800"/>
          </a:xfrm>
        </p:spPr>
        <p:txBody>
          <a:bodyPr/>
          <a:lstStyle/>
          <a:p>
            <a:pPr algn="ctr"/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ПЛАН ЛЕКЦІЇ: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12776"/>
            <a:ext cx="8424936" cy="5161760"/>
          </a:xfrm>
        </p:spPr>
        <p:txBody>
          <a:bodyPr>
            <a:normAutofit/>
          </a:bodyPr>
          <a:lstStyle/>
          <a:p>
            <a:pPr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Вступ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1.Поняття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та види реєстраційних проваджень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2.Дозвільні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провадження, їх ознаки та види</a:t>
            </a: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3.Реєстраційно-дозвільні </a:t>
            </a:r>
            <a:r>
              <a:rPr lang="uk-UA" b="1" dirty="0">
                <a:latin typeface="Times New Roman" pitchFamily="18" charset="0"/>
                <a:cs typeface="Times New Roman" pitchFamily="18" charset="0"/>
              </a:rPr>
              <a:t>провадження в діяльності Національної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поліції</a:t>
            </a:r>
            <a:endParaRPr lang="uk-UA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lnSpc>
                <a:spcPct val="150000"/>
              </a:lnSpc>
              <a:buNone/>
            </a:pP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Висновки </a:t>
            </a:r>
            <a:r>
              <a:rPr lang="uk-UA" b="1" dirty="0" smtClean="0">
                <a:latin typeface="Times New Roman" pitchFamily="18" charset="0"/>
                <a:cs typeface="Times New Roman" pitchFamily="18" charset="0"/>
              </a:rPr>
              <a:t>з теми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Під об’єктом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державної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реєстрації розуміють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матеріальні та нематеріальні блага або права фізичних чи юридичних осіб та юридичні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факти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625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ОСНОВНІ ГРУПИ ОБ’ЄКТІВ ДЕРЖАВНОЇ РЕЄСТРАЦІЇ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uk-UA" sz="3500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Матеріальні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– нерухомість (квартири, будинки, капітальні споруди, земельні ділянки тощо); рухоме майно (автотранспортні засоби, зброя, об’єкти дозвільної системи, цінні папери, реєстратори розрахункових операцій за товари або послуги, результати науково-дослідної та творчої діяльності, товарні знаки (логотипи) тощо); документи (бланки нотаріальних документів, нормативно-правові акти, доручення, спадкові справи тощо); юридичні особи (підприємства, установи, організації).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Нематеріальні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– учасники виборчого процесу (кандидати на виборчі посади, представники від кандидатів, які здійснюють нагляд за дотриманням законності у процесі виборів тощо); об’єкти пов’язанні з певною діяльністю (угоди, ліцензії, нотаріальна діяльність, адвокатська діяльність, брокерська діяльність, фінансові операції (тендери), іпотека, майнові застави, випуск цінних паперів, банківські рахунки тощо);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Юридичні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факти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– цивільні стани (укладання та розрив шлюбу, усиновлення, установлення батьківства, зміна прізвища або імені); події (народження, смерть тощо).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428320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77500" lnSpcReduction="2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Особливості реєстраційного провадження:</a:t>
            </a:r>
          </a:p>
          <a:p>
            <a:pPr marL="0" lvl="0" indent="0" algn="ctr">
              <a:spcBef>
                <a:spcPts val="0"/>
              </a:spcBef>
              <a:buNone/>
            </a:pPr>
            <a:endParaRPr lang="uk-UA" sz="3500" b="1" dirty="0">
              <a:latin typeface="Times New Roman" pitchFamily="18" charset="0"/>
              <a:cs typeface="Times New Roman" pitchFamily="18" charset="0"/>
            </a:endParaRP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1.	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основі провадження є діяльність уповноважених органів публічної реєстрації, їх посадових осіб щодо офіційного визнання законності відповідного об’єкту реєстрації.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2.	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процесі реєстраційного провадження відбувається офіційне визнання та фіксацію юридичних фактів.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3.	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реєстраційне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провадження є спеціальною процедурою створення та наділення правосуб’єктністю юридичних осіб.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4.	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процесі здійснення, в момент державної реєстрації особи набувають певних прав; певні правові документи набувають своєю юридичної сили. 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5.	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процесі здійснення провадження, передбачено введення спеціальних державних реєстрів.</a:t>
            </a:r>
          </a:p>
          <a:p>
            <a:pPr marL="0" lvl="0" indent="0" algn="just">
              <a:spcBef>
                <a:spcPts val="0"/>
              </a:spcBef>
              <a:buNone/>
            </a:pP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790736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Узагальнююче визначення поняття державного реєстру - єдиний державний, автоматизований інформаційний банк даних, що призначений для зберігання, обробки певних відомостей.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650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Реєстраційне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провадження - це регламентована нормами адміністративно-процесуального права особлива, владна діяльність уповноважених органів публічної адміністрації, їх посадових осіб щодо офіційного визнання законності відповідного об’єкту реєстрації.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499967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 lnSpcReduction="10000"/>
          </a:bodyPr>
          <a:lstStyle/>
          <a:p>
            <a:pPr marL="0" lvl="0" indent="0" algn="ctr">
              <a:spcBef>
                <a:spcPts val="0"/>
              </a:spcBef>
              <a:buNone/>
            </a:pP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Стадії </a:t>
            </a:r>
            <a:r>
              <a:rPr lang="uk-UA" sz="3500" b="1" dirty="0">
                <a:latin typeface="Times New Roman" pitchFamily="18" charset="0"/>
                <a:cs typeface="Times New Roman" pitchFamily="18" charset="0"/>
              </a:rPr>
              <a:t>реєстраційного </a:t>
            </a:r>
            <a:r>
              <a:rPr lang="uk-UA" sz="3500" b="1" dirty="0" smtClean="0">
                <a:latin typeface="Times New Roman" pitchFamily="18" charset="0"/>
                <a:cs typeface="Times New Roman" pitchFamily="18" charset="0"/>
              </a:rPr>
              <a:t>провадження: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порушення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реєстраційного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провадження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розгляд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заяви по суті та здійснення перевірки поданих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документів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прийняття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реєстратором рішення про реєстрацію прав або відмову в такій реєстрації;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оскарження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дій реєстратора щодо відмови у вчиненні державної реєстрації (факультативна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стадія)</a:t>
            </a:r>
          </a:p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виконання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прийнятого рішення шляхом внесення відповідних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даних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до державного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реєстру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3003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836712"/>
            <a:ext cx="8640960" cy="5760640"/>
          </a:xfrm>
        </p:spPr>
        <p:txBody>
          <a:bodyPr>
            <a:normAutofit fontScale="92500"/>
          </a:bodyPr>
          <a:lstStyle/>
          <a:p>
            <a:pPr marL="0" lvl="0" indent="0" algn="just">
              <a:spcBef>
                <a:spcPts val="0"/>
              </a:spcBef>
              <a:buNone/>
            </a:pP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Відповідно до п. 1 Положення «Про дозвільну систему», затвердженого Постановою Кабінету Міністрів України від 12 жовтня 1992 р. № 576, дозвільна система являє собою особливий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порядок 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виготовлення, придбання, зберігання, перевезення, обліку і використання спеціально визначених предметів, матеріалів і </a:t>
            </a:r>
            <a:r>
              <a:rPr lang="uk-UA" sz="3500" dirty="0" smtClean="0">
                <a:latin typeface="Times New Roman" pitchFamily="18" charset="0"/>
                <a:cs typeface="Times New Roman" pitchFamily="18" charset="0"/>
              </a:rPr>
              <a:t>речовин</a:t>
            </a:r>
            <a:r>
              <a:rPr lang="uk-UA" sz="3500" dirty="0">
                <a:latin typeface="Times New Roman" pitchFamily="18" charset="0"/>
                <a:cs typeface="Times New Roman" pitchFamily="18" charset="0"/>
              </a:rPr>
              <a:t>, а також відкриття та функціонування окремих підприємств, майстерень і лабораторій з метою охорони інтересів держави та безпеки громадян. </a:t>
            </a:r>
            <a:endParaRPr lang="uk-UA" sz="35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70110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638</TotalTime>
  <Words>542</Words>
  <Application>Microsoft Office PowerPoint</Application>
  <PresentationFormat>Экран (4:3)</PresentationFormat>
  <Paragraphs>40</Paragraphs>
  <Slides>12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8" baseType="lpstr">
      <vt:lpstr>Calibri</vt:lpstr>
      <vt:lpstr>Georgia</vt:lpstr>
      <vt:lpstr>Times New Roman</vt:lpstr>
      <vt:lpstr>Trebuchet MS</vt:lpstr>
      <vt:lpstr>Wingdings 2</vt:lpstr>
      <vt:lpstr>Городская</vt:lpstr>
      <vt:lpstr>              МВС УКРАЇНИ ДНІПРОПЕТРОВСЬКИЙ ДЕРЖАВНИЙ УНІВЕРСИТЕТ  ВНУТРІШНІХ СПРАВ Кафедра адміністративного права, процесу та адміністративної діяльності</vt:lpstr>
      <vt:lpstr>ПЛАН ЛЕКЦІЇ: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НЕ ЗАБУДЬТЕ ПІДГОТУВАТИСЯ ДО ТЕМИ ЗА ПИТАННЯМИ У РНП!     ДЯКУЮ ЗА УВАГУ!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МІНІСТЕРСТВО ВНУТРІШНІХ СПРАВ УКРАЇНИ  ДНІПРОПЕТРОВСЬКИЙ ДЕРЖАВНИЙ УНІВЕРСИТЕТ ВНУТРІШНІХ СПРАВ   Кафедра адміністративного права, процесу та адміністративної діяльності ОВС </dc:title>
  <dc:creator>Бо</dc:creator>
  <cp:lastModifiedBy>Boris</cp:lastModifiedBy>
  <cp:revision>68</cp:revision>
  <dcterms:created xsi:type="dcterms:W3CDTF">2015-06-15T18:46:27Z</dcterms:created>
  <dcterms:modified xsi:type="dcterms:W3CDTF">2023-08-15T13:19:49Z</dcterms:modified>
</cp:coreProperties>
</file>