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68" r:id="rId2"/>
    <p:sldId id="257" r:id="rId3"/>
    <p:sldId id="278" r:id="rId4"/>
    <p:sldId id="285" r:id="rId5"/>
    <p:sldId id="284" r:id="rId6"/>
    <p:sldId id="283" r:id="rId7"/>
    <p:sldId id="282" r:id="rId8"/>
    <p:sldId id="281" r:id="rId9"/>
    <p:sldId id="280" r:id="rId10"/>
    <p:sldId id="279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13</a:t>
            </a: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ВИКОНАВЧЕ ПРОВАДЖЕННЯ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55000" lnSpcReduction="2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4400" b="1" dirty="0">
                <a:latin typeface="Times New Roman" pitchFamily="18" charset="0"/>
                <a:cs typeface="Times New Roman" pitchFamily="18" charset="0"/>
              </a:rPr>
              <a:t>Зупиняється у період дії воєнного стану вчинення виконавчих дій  у виконавчих провадженнях з виконання: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800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- рішень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(крім рішень за позовами фізичних осіб про стягнення заробітної плати, грошового забезпечення військовослужбовців), боржниками за якими є підприємства оборонно-промислового комплексу, визначені в порядку, встановленому Кабінетом Міністрів України, органи військового управління, з’єднання, військові частини, вищі військові навчальні заклади, військові навчальні підрозділи закладів вищої освіти, установи та організації, які входять до складу Збройних Сил України;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8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- рішень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про стягнення з фізичної особи заборгованості за житлово-комунальні послуги в територіальних громадах, розташованих у районах проведення воєнних (бойових) дій, або які перебувають чи перебували у тимчасовій окупації, оточенні (блокуванні) відповідно до переліку, затвердженого наказом Міністерства з питань реінтеграції тимчасово окупованих територій України, або якщо стягнення за житлово-комунальні послуги здійснюється щодо нерухомого майна, яке є місцем постійного проживання такої фізичної особи і було знищено або пошкоджено внаслідок воєнних (бойових) дій (абзац дванадцятий пункту 10.2 розділу </a:t>
            </a:r>
            <a:r>
              <a:rPr lang="pl-PL" sz="3800" dirty="0">
                <a:latin typeface="Times New Roman" pitchFamily="18" charset="0"/>
                <a:cs typeface="Times New Roman" pitchFamily="18" charset="0"/>
              </a:rPr>
              <a:t>XIII «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Прикінцеві та перехідні положення» Закону).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776606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640960" cy="516176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Поняття та ознаки виконавчого провадження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Суб’єкти виконавчого провадження та їх процесуальний статус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Стадії виконавчого провадження та їх зміст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Виконавче провадження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завершальна стадія судового провадження і примусове виконання судових рішень та рішень інших органів (посадових осіб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) – сукупність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дій визначених у цьому Законі органів і осіб, що спрямовані на примусове виконання рішень і проводяться на підставах, у межах повноважень та у спосіб, що визначені Конституцією України, цим Законом, іншими законами та нормативно-правовими актами, прийнятими відповідно до цього Закону, а також рішеннями, які відповідно до цього Закону підлягають примусовому виконанню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483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62500" lnSpcReduction="20000"/>
          </a:bodyPr>
          <a:lstStyle/>
          <a:p>
            <a:pPr marL="0" lvl="0" indent="0" algn="ctr">
              <a:lnSpc>
                <a:spcPct val="170000"/>
              </a:lnSpc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ВИКОНАВЧЕ ПРОВАДЖЕННЯ ЗДІЙСНЮЄТЬСЯ З ДОТРИМАННЯМ ТАКИХ ЗАСАД: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1. Верховенства права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2. Обов’язковості виконання рішень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3. Законності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4. Диспозитивності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5. Справедливості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, неупередженості та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об’єктивності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6. Гласності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та відкритості виконавчого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провадження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7. Розумності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строків виконавчого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провадження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8. Співмірності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заходів примусового виконання рішень та обсягу вимог за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рішеннями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9. Забезпечення </a:t>
            </a:r>
            <a:r>
              <a:rPr lang="uk-UA" sz="3800" dirty="0">
                <a:latin typeface="Times New Roman" pitchFamily="18" charset="0"/>
                <a:cs typeface="Times New Roman" pitchFamily="18" charset="0"/>
              </a:rPr>
              <a:t>права на оскарження рішень, дій чи бездіяльності державних виконавців, приватних </a:t>
            </a:r>
            <a:r>
              <a:rPr lang="uk-UA" sz="3800" dirty="0" smtClean="0">
                <a:latin typeface="Times New Roman" pitchFamily="18" charset="0"/>
                <a:cs typeface="Times New Roman" pitchFamily="18" charset="0"/>
              </a:rPr>
              <a:t>виконавців</a:t>
            </a:r>
            <a:endParaRPr lang="uk-UA" sz="3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676493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784976" cy="5976664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Учасники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виконавчого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провадження: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виконавець, сторони, представники сторін, прокурор, експерт, спеціаліст, перекладач, суб’єкт оціночної діяльності - суб’єкт господарювання, особи, права інтелектуальної власності яких порушені, - за виконавчими документами про конфіскацію та знищення майна на підставі статей 176, 177 і 229 Кримінального кодексу України, статті 51-2 Кодексу України про адміністративні правопорушення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проведення виконавчих дій виконавець за потреби залучає понятих, працівників поліції, представників органів опіки і піклування, інших органів та установ у порядку, встановленому цим Законом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789021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404664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Єдиний реєстр боржників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pl-PL" sz="3500" i="1" dirty="0" smtClean="0">
                <a:latin typeface="Times New Roman" pitchFamily="18" charset="0"/>
                <a:cs typeface="Times New Roman" pitchFamily="18" charset="0"/>
              </a:rPr>
              <a:t>https</a:t>
            </a:r>
            <a:r>
              <a:rPr lang="pl-PL" sz="3500" i="1" dirty="0">
                <a:latin typeface="Times New Roman" pitchFamily="18" charset="0"/>
                <a:cs typeface="Times New Roman" pitchFamily="18" charset="0"/>
              </a:rPr>
              <a:t>://erb.minjust.gov.ua/#/</a:t>
            </a:r>
            <a:r>
              <a:rPr lang="pl-PL" sz="3500" i="1" dirty="0" smtClean="0">
                <a:latin typeface="Times New Roman" pitchFamily="18" charset="0"/>
                <a:cs typeface="Times New Roman" pitchFamily="18" charset="0"/>
              </a:rPr>
              <a:t>search-debtors</a:t>
            </a:r>
            <a:endParaRPr lang="uk-UA" sz="35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ctr">
              <a:spcBef>
                <a:spcPts val="0"/>
              </a:spcBef>
              <a:buNone/>
            </a:pP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132856"/>
            <a:ext cx="7488832" cy="439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47236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Як правило, у науковій літературі виділяють чотири стадії виконавчого провадження: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pl-PL" sz="3500" dirty="0"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Відкриття виконавчого провадження.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pl-PL" sz="3500" dirty="0"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Здійснення виконавчого провадження (виконавчих дій).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pl-PL" sz="3500" dirty="0">
                <a:latin typeface="Times New Roman" pitchFamily="18" charset="0"/>
                <a:cs typeface="Times New Roman" pitchFamily="18" charset="0"/>
              </a:rPr>
              <a:t>III.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Закінчення виконавчого провадження.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pl-PL" sz="3500" dirty="0">
                <a:latin typeface="Times New Roman" pitchFamily="18" charset="0"/>
                <a:cs typeface="Times New Roman" pitchFamily="18" charset="0"/>
              </a:rPr>
              <a:t>IV.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Оскарження постанови про закінчення виконавчого провадження.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i="1" dirty="0" smtClean="0">
                <a:latin typeface="Times New Roman" pitchFamily="18" charset="0"/>
                <a:cs typeface="Times New Roman" pitchFamily="18" charset="0"/>
              </a:rPr>
              <a:t>Загальний </a:t>
            </a:r>
            <a:r>
              <a:rPr lang="uk-UA" sz="3500" i="1" dirty="0">
                <a:latin typeface="Times New Roman" pitchFamily="18" charset="0"/>
                <a:cs typeface="Times New Roman" pitchFamily="18" charset="0"/>
              </a:rPr>
              <a:t>порядок виконання рішень викладено у главі третій Закону України «Про виконавче провадження».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9385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Объект 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388" y="847276"/>
            <a:ext cx="8640762" cy="5739711"/>
          </a:xfrm>
        </p:spPr>
      </p:pic>
    </p:spTree>
    <p:extLst>
      <p:ext uri="{BB962C8B-B14F-4D97-AF65-F5344CB8AC3E}">
        <p14:creationId xmlns:p14="http://schemas.microsoft.com/office/powerpoint/2010/main" val="39770272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620688"/>
            <a:ext cx="8856984" cy="6048672"/>
          </a:xfrm>
        </p:spPr>
        <p:txBody>
          <a:bodyPr>
            <a:normAutofit fontScale="400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6000" b="1" dirty="0" smtClean="0">
                <a:latin typeface="Times New Roman" pitchFamily="18" charset="0"/>
                <a:cs typeface="Times New Roman" pitchFamily="18" charset="0"/>
              </a:rPr>
              <a:t>Особливості примусового виконання рішень у період воєнного стану: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- фізичні особи можуть здійснювати видаткові операції з рахунків, на кошти яких накладено арешт органами державної виконавчої служби, приватними виконавцями, без урахування такого арешту за умови, якщо сума стягнення за виконавчим документом не перевищує 100 тисяч гривень;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- юридичні особи-боржники можуть здійснювати видаткові операції з рахунків, на кошти яких накладено арешт органами державної виконавчої служби, приватними виконавцями, виключно для виплати заробітної плати в розмірі не більше п’яти мінімальних розмірів заробітної плати в місяць на одного працівника такої юридичної особи, а також сплати податків, зборів та єдиного внеску на загальнообов’язкове державне соціальне страхування;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- припиняється звернення стягнення на заробітну плату, пенсію, стипендію та інший дохід боржника (крім рішень про стягнення аліментів та рішень, боржниками за якими є громадяни російської федерації);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- визначені цим Законом строки перериваються та встановлюються з дня припинення або скасування воєнного стану;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5000" dirty="0" smtClean="0">
                <a:latin typeface="Times New Roman" pitchFamily="18" charset="0"/>
                <a:cs typeface="Times New Roman" pitchFamily="18" charset="0"/>
              </a:rPr>
              <a:t>- зупиняється дія постанов державних виконавців про встановлення тимчасового обмеження боржника у праві користування вогнепальною мисливською, пневматичною та охолощеною зброєю, пристроями вітчизняного виробництва для відстрілу патронів, спорядженими гумовими чи аналогічними за своїми властивостями метальними снарядами несмертельної дії.</a:t>
            </a:r>
            <a:endParaRPr lang="uk-UA" sz="50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650609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695</TotalTime>
  <Words>728</Words>
  <Application>Microsoft Office PowerPoint</Application>
  <PresentationFormat>Экран (4:3)</PresentationFormat>
  <Paragraphs>54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75</cp:revision>
  <dcterms:created xsi:type="dcterms:W3CDTF">2015-06-15T18:46:27Z</dcterms:created>
  <dcterms:modified xsi:type="dcterms:W3CDTF">2023-08-16T06:21:06Z</dcterms:modified>
</cp:coreProperties>
</file>