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68" r:id="rId2"/>
    <p:sldId id="257" r:id="rId3"/>
    <p:sldId id="258" r:id="rId4"/>
    <p:sldId id="283" r:id="rId5"/>
    <p:sldId id="282" r:id="rId6"/>
    <p:sldId id="281" r:id="rId7"/>
    <p:sldId id="280" r:id="rId8"/>
    <p:sldId id="279" r:id="rId9"/>
    <p:sldId id="278" r:id="rId10"/>
    <p:sldId id="277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0A8E-A0A0-48E3-BB01-9FB651B218E8}" type="datetimeFigureOut">
              <a:rPr lang="ru-RU" smtClean="0"/>
              <a:t>15.08.2023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7973C-B590-48E9-975D-5E83827EC1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EE82A7-6A38-47D9-8372-0E3CEB2B68B0}" type="slidenum">
              <a:rPr lang="ru-RU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00063" y="428625"/>
            <a:ext cx="8424862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МВС УКРАЇНИ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ДНІПРОПЕТРОВСЬКИЙ ДЕРЖАВНИЙ УНІВЕРСИТЕТ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ВНУТРІШНІХ СПРАВ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0F44A"/>
                </a:solidFill>
                <a:latin typeface="Times New Roman" pitchFamily="18" charset="0"/>
                <a:cs typeface="Times New Roman" pitchFamily="18" charset="0"/>
              </a:rPr>
              <a:t>Кафедра адміністративного права, процесу та адміністративної діяльності</a:t>
            </a:r>
            <a:endParaRPr lang="ru-RU" sz="2400" dirty="0" smtClean="0">
              <a:solidFill>
                <a:srgbClr val="F0F44A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205038"/>
            <a:ext cx="8208963" cy="43195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/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b="1" dirty="0" smtClean="0">
                <a:solidFill>
                  <a:schemeClr val="tx1"/>
                </a:solidFill>
              </a:rPr>
              <a:t>Лекція № </a:t>
            </a:r>
            <a:r>
              <a:rPr lang="uk-UA" b="1" dirty="0" smtClean="0">
                <a:solidFill>
                  <a:schemeClr val="tx1"/>
                </a:solidFill>
              </a:rPr>
              <a:t>10</a:t>
            </a:r>
            <a:endParaRPr lang="uk-UA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АДМІНІСТРАТИВНО-ДЕЛІКТНЕ ПРОВАДЖЕННЯ </a:t>
            </a:r>
            <a:endParaRPr lang="en-US" sz="1600" b="1" dirty="0" smtClean="0"/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1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8568952" cy="6120680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Адміністративне правопорушення може бути підставою для застосування не тільки адміністративних стягнень, а й інших заходів адміністративного примусу, зокрема, заходів припинення (вимоги припинити правопорушення, застосування спеціальних засобів, зброї тощо). Особливу їх групу становлять заходи забезпечення провадження в справах про адміністративні правопорушення.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Законодавством про адміністративну відповідальність передбачено наступні заходи процесуального забезпечення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ст. 259-266, 268 (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привід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КУпАП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ru-RU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66695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7632" cy="3816424"/>
          </a:xfrm>
        </p:spPr>
        <p:txBody>
          <a:bodyPr/>
          <a:lstStyle/>
          <a:p>
            <a:pPr algn="ctr">
              <a:defRPr/>
            </a:pP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ЗАБУДЬТЕ ПІДГОТУВАТИСЯ ДО ТЕМИ ЗА ПИТАННЯМИ У РНП!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8229600" cy="1066800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ЛЕКЦІЇ: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5161760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1.	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Поняття, принципи, ознаки провадження у справах про адміністративні правопорушення</a:t>
            </a: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2. 	Учасники провадження у справах про адміністративні правопорушення</a:t>
            </a: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3.	 Стадії провадження у справах про адміністративні правопорушення та їх зміст</a:t>
            </a: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4.	 Особливості застосування заходів забезпечення провадження у справах про адміністративні правопорушення</a:t>
            </a: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Висновки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 теми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Провадження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у справах про адміністративні правопорушення – як владно-управлінську діяльність уповноважених органів щодо розгляду та вирішення справ про адміністративні делікти, накладення адміністративних стягнень на винних осіб та застосування інших примусових заходів. </a:t>
            </a: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8568952" cy="6120680"/>
          </a:xfrm>
        </p:spPr>
        <p:txBody>
          <a:bodyPr>
            <a:normAutofit fontScale="925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Принципи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провадження у справах про адміністративні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правопорушення: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законність, публічність (офіційність), гласність, принцип самостійності 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незалежності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суб’єктів юрисдикції у прийнятті рішень, об’єктивність, здійснення провадження національною мовою, дотримання змагальності сторін, простота та швидкість (оперативність) провадження, рівність всіх перед законом, охорона інтересів особи і держави, принцип рівності учасників процесу перед законом; принцип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оперативності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та економічності; принцип права на захист, відповідальність за порушення правил провадження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6624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764704"/>
            <a:ext cx="8496944" cy="5832648"/>
          </a:xfrm>
        </p:spPr>
        <p:txBody>
          <a:bodyPr>
            <a:normAutofit fontScale="925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Відповідно до ст. 245 КУпАП, завданнями провадження у справах про адміністративні правопорушення є: своєчасне, повне і об’єктивне з’ясування обставин кожної справи, вирішення її точній відповідності із законодавством, забезпечення виконання винесеної постанови, а також виявлення причин та умов, що сприяють вчиненню адміністративних правопорушень, запобігання правопорушенням, виховання громадян в дусі додержання законів, зміцнення законності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0570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8568952" cy="612068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Учасники провадження (Глава 21 КУпАП)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Усіх суб’єктів провадження у справах про адміністративні проступки можна класифікувати за характером процесуального статусу на три групи: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1. Суб’єкти,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що вирішують справу (лідируючі);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2. Суб’єкти,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відносно яких вирішується справа (зацікавлені);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3. Допоміжні учасники (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допоміжні).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40331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76672"/>
            <a:ext cx="8856984" cy="6381328"/>
          </a:xfrm>
        </p:spPr>
        <p:txBody>
          <a:bodyPr>
            <a:normAutofit fontScale="400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5100" b="1" dirty="0" smtClean="0">
                <a:latin typeface="Times New Roman" pitchFamily="18" charset="0"/>
                <a:cs typeface="Times New Roman" pitchFamily="18" charset="0"/>
              </a:rPr>
              <a:t>Стаття 268 КУпАП. Права особи, яка притягається до адміністративної відповідальності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5000" dirty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uk-UA" sz="5000" dirty="0" smtClean="0">
                <a:latin typeface="Times New Roman" pitchFamily="18" charset="0"/>
                <a:cs typeface="Times New Roman" pitchFamily="18" charset="0"/>
              </a:rPr>
              <a:t>найомитися </a:t>
            </a:r>
            <a:r>
              <a:rPr lang="uk-UA" sz="5000" dirty="0">
                <a:latin typeface="Times New Roman" pitchFamily="18" charset="0"/>
                <a:cs typeface="Times New Roman" pitchFamily="18" charset="0"/>
              </a:rPr>
              <a:t>з матеріалами справи, давати пояснення, подавати докази, заявляти клопотання; при розгляді справи користуватися юридичною допомогою адвоката, іншого фахівця у галузі права, який за законом має право на надання правової допомоги особисто чи за дорученням юридичної особи, виступати рідною мовою і користуватися послугами перекладача, якщо не володіє мовою, якою ведеться провадження; оскаржити постанову по справі. Справа про адміністративне правопорушення розглядається в присутності особи, яка притягається до адміністративної відповідальності. Під час відсутності цієї особи справу може бути розглянуто лише у випадках, коли є дані про своєчасне її сповіщення про місце і час розгляду справи і якщо від неї не надійшло клопотання про відкладення розгляду справи. Особливості розгляду справ про адміністративні правопорушення у сферах забезпечення безпеки дорожнього руху, зафіксовані в автоматичному режимі, безпеки на автомобільному транспорті та про порушення правил зупинки, стоянки, паркування транспортних засобів, зафіксовані в режимі фотозйомки (відеозапису), встановлюються статтями </a:t>
            </a:r>
            <a:r>
              <a:rPr lang="uk-UA" sz="5000" b="1" dirty="0">
                <a:latin typeface="Times New Roman" pitchFamily="18" charset="0"/>
                <a:cs typeface="Times New Roman" pitchFamily="18" charset="0"/>
              </a:rPr>
              <a:t>279-1-279-8</a:t>
            </a:r>
            <a:r>
              <a:rPr lang="uk-UA" sz="5000" dirty="0">
                <a:latin typeface="Times New Roman" pitchFamily="18" charset="0"/>
                <a:cs typeface="Times New Roman" pitchFamily="18" charset="0"/>
              </a:rPr>
              <a:t> цього Кодексу.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При розгляді справ про адміністративні правопорушення, передбачені частиною першою статті </a:t>
            </a: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44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, статтями </a:t>
            </a: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51, 146, 160, 172-4 - 172-9, 173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, частиною третьою статті </a:t>
            </a: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178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, статтями </a:t>
            </a: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185, 185-1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, статтями </a:t>
            </a: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185-7, 187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цього Кодексу, </a:t>
            </a: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присутність особи, яка притягається до адміністративної відповідальності, є обов’язковою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. У разі ухилення від явки на виклик органу внутрішніх справ або судді районного, районного у місті, міського чи міськрайонного суду цю особу може бути органом внутрішніх справ (Національною поліцією) піддано приводу.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Законами України може бути передбачено й інші випадки, коли явка особи, яка притягається до адміністративної відповідальності, в орган (до посадової особи), який вирішує справу, є обов’язковою</a:t>
            </a:r>
            <a:endParaRPr lang="uk-UA" sz="35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33430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568952" cy="5760640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Обов’язковими учасниками будь-якого провадження в справах про адміністративні правопорушення є: 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1. Особа, яка виявила факт правопорушення (наприклад, особа, яка відповідно до законодавства має здійснювати охорону громадського порядку)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2. Посадова особа, яка порушила справу (уповноважена посадова особа державного органу, яка відповідно до ст. 255 КУпАП наділена повноваженнями щодо складання протоколу про адміністративне правопорушення та здійснення розслідування у справі)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3. Посадова особа юрисдикційного органу, яка відповідно до законодавства (ст. 218 – 244-17 КУпАП) наділена повноваженнями щодо розгляду справ про адміністративні проступки та винесення по ним рішення. 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2341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764704"/>
            <a:ext cx="8568952" cy="5832648"/>
          </a:xfrm>
        </p:spPr>
        <p:txBody>
          <a:bodyPr>
            <a:normAutofit lnSpcReduction="1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СТАДІЇ ПРОВАДЖЕННЯ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І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стадія – порушення адміністративного провадження і адміністративне розслідування.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ІІ стадія – розгляд справи про адміністративне правопорушення та винесення по ній постанови.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ІІІ стадія – перегляд справи у зв’язку з оскарженням постанови по справі.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pl-PL" sz="3500" dirty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стадія – виконання постанови про накладення адміністративного стягнення.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435997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595</TotalTime>
  <Words>761</Words>
  <Application>Microsoft Office PowerPoint</Application>
  <PresentationFormat>Экран (4:3)</PresentationFormat>
  <Paragraphs>46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Calibri</vt:lpstr>
      <vt:lpstr>Georgia</vt:lpstr>
      <vt:lpstr>Times New Roman</vt:lpstr>
      <vt:lpstr>Trebuchet MS</vt:lpstr>
      <vt:lpstr>Wingdings 2</vt:lpstr>
      <vt:lpstr>Городская</vt:lpstr>
      <vt:lpstr>              МВС УКРАЇНИ ДНІПРОПЕТРОВСЬКИЙ ДЕРЖАВНИЙ УНІВЕРСИТЕТ  ВНУТРІШНІХ СПРАВ Кафедра адміністративного права, процесу та адміністративної діяльності</vt:lpstr>
      <vt:lpstr>ПЛАН ЛЕКЦІЇ: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 ЗАБУДЬТЕ ПІДГОТУВАТИСЯ ДО ТЕМИ ЗА ПИТАННЯМИ У РНП!     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ВНУТРІШНІХ СПРАВ УКРАЇНИ  ДНІПРОПЕТРОВСЬКИЙ ДЕРЖАВНИЙ УНІВЕРСИТЕТ ВНУТРІШНІХ СПРАВ   Кафедра адміністративного права, процесу та адміністративної діяльності ОВС </dc:title>
  <dc:creator>Бо</dc:creator>
  <cp:lastModifiedBy>Boris</cp:lastModifiedBy>
  <cp:revision>60</cp:revision>
  <dcterms:created xsi:type="dcterms:W3CDTF">2015-06-15T18:46:27Z</dcterms:created>
  <dcterms:modified xsi:type="dcterms:W3CDTF">2023-08-15T12:27:54Z</dcterms:modified>
</cp:coreProperties>
</file>