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68" r:id="rId2"/>
    <p:sldId id="257" r:id="rId3"/>
    <p:sldId id="258" r:id="rId4"/>
    <p:sldId id="281" r:id="rId5"/>
    <p:sldId id="280" r:id="rId6"/>
    <p:sldId id="279" r:id="rId7"/>
    <p:sldId id="278" r:id="rId8"/>
    <p:sldId id="277" r:id="rId9"/>
    <p:sldId id="283" r:id="rId10"/>
    <p:sldId id="282" r:id="rId11"/>
    <p:sldId id="284" r:id="rId12"/>
    <p:sldId id="285" r:id="rId13"/>
    <p:sldId id="27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C0A8E-A0A0-48E3-BB01-9FB651B218E8}" type="datetimeFigureOut">
              <a:rPr lang="ru-RU" smtClean="0"/>
              <a:t>16.08.2023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D7973C-B590-48E9-975D-5E83827EC13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EE82A7-6A38-47D9-8372-0E3CEB2B68B0}" type="slidenum">
              <a:rPr lang="ru-RU"/>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16.08.2023</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16.08.2023</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16.08.2023</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16.08.2023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16.08.2023</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500063" y="428625"/>
            <a:ext cx="8424862" cy="1571625"/>
          </a:xfrm>
        </p:spPr>
        <p:txBody>
          <a:bodyPr>
            <a:normAutofit fontScale="90000"/>
          </a:bodyPr>
          <a:lstStyle/>
          <a:p>
            <a:pPr algn="ctr" eaLnBrk="1" fontAlgn="auto" hangingPunct="1">
              <a:spcAft>
                <a:spcPts val="0"/>
              </a:spcAft>
              <a:defRPr/>
            </a:pP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2000" dirty="0" smtClean="0">
                <a:latin typeface="Times New Roman" pitchFamily="18" charset="0"/>
                <a:cs typeface="Times New Roman" pitchFamily="18" charset="0"/>
              </a:rPr>
              <a:t>МВС УКРАЇНИ</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ДНІПРОПЕТРОВСЬКИЙ ДЕРЖАВНИЙ УНІВЕРСИТЕТ</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ВНУТРІШНІХ СПРАВ</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solidFill>
                  <a:srgbClr val="F0F44A"/>
                </a:solidFill>
                <a:latin typeface="Times New Roman" pitchFamily="18" charset="0"/>
                <a:cs typeface="Times New Roman" pitchFamily="18" charset="0"/>
              </a:rPr>
              <a:t>Кафедра адміністративного права, процесу та адміністративної діяльності</a:t>
            </a:r>
            <a:endParaRPr lang="ru-RU" sz="2400" dirty="0" smtClean="0">
              <a:solidFill>
                <a:srgbClr val="F0F44A"/>
              </a:solidFill>
            </a:endParaRPr>
          </a:p>
        </p:txBody>
      </p:sp>
      <p:sp>
        <p:nvSpPr>
          <p:cNvPr id="5125" name="Rectangle 5"/>
          <p:cNvSpPr>
            <a:spLocks noGrp="1" noChangeArrowheads="1"/>
          </p:cNvSpPr>
          <p:nvPr>
            <p:ph type="subTitle" idx="1"/>
          </p:nvPr>
        </p:nvSpPr>
        <p:spPr>
          <a:xfrm>
            <a:off x="539750" y="2205038"/>
            <a:ext cx="8208963" cy="4319587"/>
          </a:xfrm>
        </p:spPr>
        <p:txBody>
          <a:bodyPr>
            <a:normAutofit/>
          </a:bodyPr>
          <a:lstStyle/>
          <a:p>
            <a:pP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eaLnBrk="1" fontAlgn="auto" hangingPunct="1">
              <a:lnSpc>
                <a:spcPct val="90000"/>
              </a:lnSpc>
              <a:spcAft>
                <a:spcPts val="0"/>
              </a:spcAft>
              <a:buClr>
                <a:schemeClr val="accent3"/>
              </a:buClr>
              <a:buFont typeface="Georgia"/>
              <a:buNone/>
              <a:defRPr/>
            </a:pPr>
            <a:endParaRPr lang="uk-UA" b="1" dirty="0" smtClean="0"/>
          </a:p>
          <a:p>
            <a:pPr algn="ctr">
              <a:lnSpc>
                <a:spcPct val="90000"/>
              </a:lnSpc>
              <a:defRPr/>
            </a:pPr>
            <a:endParaRPr lang="en-US" b="1" dirty="0" smtClean="0">
              <a:solidFill>
                <a:schemeClr val="tx1"/>
              </a:solidFill>
            </a:endParaRPr>
          </a:p>
          <a:p>
            <a:pPr algn="ctr">
              <a:lnSpc>
                <a:spcPct val="90000"/>
              </a:lnSpc>
              <a:defRPr/>
            </a:pPr>
            <a:endParaRPr lang="en-US" b="1" dirty="0" smtClean="0">
              <a:solidFill>
                <a:schemeClr val="tx1"/>
              </a:solidFill>
            </a:endParaRPr>
          </a:p>
          <a:p>
            <a:pPr algn="ctr">
              <a:lnSpc>
                <a:spcPct val="90000"/>
              </a:lnSpc>
              <a:defRPr/>
            </a:pPr>
            <a:r>
              <a:rPr lang="uk-UA" b="1" dirty="0" smtClean="0">
                <a:solidFill>
                  <a:schemeClr val="tx1"/>
                </a:solidFill>
              </a:rPr>
              <a:t>Лекція </a:t>
            </a:r>
            <a:r>
              <a:rPr lang="uk-UA" b="1" smtClean="0">
                <a:solidFill>
                  <a:schemeClr val="tx1"/>
                </a:solidFill>
              </a:rPr>
              <a:t>№ </a:t>
            </a:r>
            <a:r>
              <a:rPr lang="uk-UA" b="1" smtClean="0">
                <a:solidFill>
                  <a:schemeClr val="tx1"/>
                </a:solidFill>
              </a:rPr>
              <a:t>12</a:t>
            </a:r>
            <a:endParaRPr lang="uk-UA" b="1" dirty="0" smtClean="0">
              <a:solidFill>
                <a:schemeClr val="tx1"/>
              </a:solidFill>
            </a:endParaRPr>
          </a:p>
          <a:p>
            <a:pPr algn="ctr">
              <a:lnSpc>
                <a:spcPct val="90000"/>
              </a:lnSpc>
              <a:defRPr/>
            </a:pPr>
            <a:r>
              <a:rPr lang="ru-RU" sz="2600" b="1" dirty="0">
                <a:solidFill>
                  <a:schemeClr val="tx1"/>
                </a:solidFill>
                <a:latin typeface="Times New Roman" pitchFamily="18" charset="0"/>
                <a:cs typeface="Times New Roman" pitchFamily="18" charset="0"/>
              </a:rPr>
              <a:t>ПРОЦЕДУРИ ЩОДО РОЗГЛЯДУ ЗВЕРНЕНЬ ГРОМАДЯН</a:t>
            </a:r>
            <a:endParaRPr lang="en-US" sz="1600" b="1" dirty="0" smtClean="0"/>
          </a:p>
          <a:p>
            <a:pPr eaLnBrk="1" fontAlgn="auto" hangingPunct="1">
              <a:lnSpc>
                <a:spcPct val="90000"/>
              </a:lnSpc>
              <a:spcAft>
                <a:spcPts val="0"/>
              </a:spcAft>
              <a:buClr>
                <a:schemeClr val="accent3"/>
              </a:buClr>
              <a:buFont typeface="Georgia"/>
              <a:buNone/>
              <a:defRPr/>
            </a:pPr>
            <a:endParaRPr lang="en-US" sz="1600" b="1" dirty="0" smtClean="0"/>
          </a:p>
          <a:p>
            <a:pPr algn="ctr" eaLnBrk="1" fontAlgn="auto" hangingPunct="1">
              <a:lnSpc>
                <a:spcPct val="90000"/>
              </a:lnSpc>
              <a:spcAft>
                <a:spcPts val="0"/>
              </a:spcAft>
              <a:buClr>
                <a:schemeClr val="accent3"/>
              </a:buClr>
              <a:buFont typeface="Georgia"/>
              <a:buNone/>
              <a:defRPr/>
            </a:pPr>
            <a:endParaRPr lang="ru-RU" sz="1600" b="1"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fontScale="92500" lnSpcReduction="20000"/>
          </a:bodyPr>
          <a:lstStyle/>
          <a:p>
            <a:pPr marL="0" lvl="0" indent="0" algn="just">
              <a:spcBef>
                <a:spcPts val="0"/>
              </a:spcBef>
              <a:buNone/>
            </a:pPr>
            <a:r>
              <a:rPr lang="uk-UA" sz="3500" dirty="0">
                <a:latin typeface="Times New Roman" pitchFamily="18" charset="0"/>
                <a:cs typeface="Times New Roman" pitchFamily="18" charset="0"/>
              </a:rPr>
              <a:t>Адміністративне провадження з розгляду звернень громадян – це регламентована адміністративно-процесуальними нормами діяльність органів публічної адміністрації з розгляду скарг, заяв і пропозицій окремих громадян та їхніх колективів</a:t>
            </a:r>
            <a:r>
              <a:rPr lang="uk-UA" sz="3500" dirty="0" smtClean="0">
                <a:latin typeface="Times New Roman" pitchFamily="18" charset="0"/>
                <a:cs typeface="Times New Roman" pitchFamily="18" charset="0"/>
              </a:rPr>
              <a:t>.</a:t>
            </a:r>
          </a:p>
          <a:p>
            <a:pPr marL="0" lvl="0" indent="0" algn="ctr">
              <a:spcBef>
                <a:spcPts val="0"/>
              </a:spcBef>
              <a:buNone/>
            </a:pPr>
            <a:endParaRPr lang="uk-UA" sz="3500" dirty="0" smtClean="0">
              <a:latin typeface="Times New Roman" pitchFamily="18" charset="0"/>
              <a:cs typeface="Times New Roman" pitchFamily="18" charset="0"/>
            </a:endParaRPr>
          </a:p>
          <a:p>
            <a:pPr marL="0" lvl="0" indent="0" algn="ctr">
              <a:spcBef>
                <a:spcPts val="0"/>
              </a:spcBef>
              <a:buNone/>
            </a:pPr>
            <a:r>
              <a:rPr lang="uk-UA" sz="3500" dirty="0" smtClean="0">
                <a:latin typeface="Times New Roman" pitchFamily="18" charset="0"/>
                <a:cs typeface="Times New Roman" pitchFamily="18" charset="0"/>
              </a:rPr>
              <a:t>Стадії провадження з розгляду звернень громадян </a:t>
            </a:r>
          </a:p>
          <a:p>
            <a:pPr marL="0" lvl="0" indent="0" algn="just">
              <a:spcBef>
                <a:spcPts val="0"/>
              </a:spcBef>
              <a:buNone/>
            </a:pPr>
            <a:r>
              <a:rPr lang="uk-UA" sz="3500" dirty="0" smtClean="0">
                <a:latin typeface="Times New Roman" pitchFamily="18" charset="0"/>
                <a:cs typeface="Times New Roman" pitchFamily="18" charset="0"/>
              </a:rPr>
              <a:t>1</a:t>
            </a:r>
            <a:r>
              <a:rPr lang="uk-UA" sz="3500" dirty="0">
                <a:latin typeface="Times New Roman" pitchFamily="18" charset="0"/>
                <a:cs typeface="Times New Roman" pitchFamily="18" charset="0"/>
              </a:rPr>
              <a:t>) порушення справи за </a:t>
            </a:r>
            <a:r>
              <a:rPr lang="uk-UA" sz="3500" dirty="0" smtClean="0">
                <a:latin typeface="Times New Roman" pitchFamily="18" charset="0"/>
                <a:cs typeface="Times New Roman" pitchFamily="18" charset="0"/>
              </a:rPr>
              <a:t>зверненням</a:t>
            </a:r>
            <a:endParaRPr lang="uk-UA" sz="3500"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2) вирішення </a:t>
            </a:r>
            <a:r>
              <a:rPr lang="uk-UA" sz="3500" dirty="0" smtClean="0">
                <a:latin typeface="Times New Roman" pitchFamily="18" charset="0"/>
                <a:cs typeface="Times New Roman" pitchFamily="18" charset="0"/>
              </a:rPr>
              <a:t>порушеного </a:t>
            </a:r>
            <a:r>
              <a:rPr lang="uk-UA" sz="3500" dirty="0">
                <a:latin typeface="Times New Roman" pitchFamily="18" charset="0"/>
                <a:cs typeface="Times New Roman" pitchFamily="18" charset="0"/>
              </a:rPr>
              <a:t>в зверненні </a:t>
            </a:r>
            <a:r>
              <a:rPr lang="uk-UA" sz="3500" dirty="0" smtClean="0">
                <a:latin typeface="Times New Roman" pitchFamily="18" charset="0"/>
                <a:cs typeface="Times New Roman" pitchFamily="18" charset="0"/>
              </a:rPr>
              <a:t>питання</a:t>
            </a:r>
            <a:endParaRPr lang="uk-UA" sz="3500"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3) оскарження рішення у справі </a:t>
            </a:r>
            <a:r>
              <a:rPr lang="uk-UA" sz="3500" i="1" dirty="0">
                <a:latin typeface="Times New Roman" pitchFamily="18" charset="0"/>
                <a:cs typeface="Times New Roman" pitchFamily="18" charset="0"/>
              </a:rPr>
              <a:t>(у провадженні з розгляду пропозицій громадян ця стадія відсутня</a:t>
            </a:r>
            <a:r>
              <a:rPr lang="uk-UA" sz="3500" i="1" dirty="0" smtClean="0">
                <a:latin typeface="Times New Roman" pitchFamily="18" charset="0"/>
                <a:cs typeface="Times New Roman" pitchFamily="18" charset="0"/>
              </a:rPr>
              <a:t>)</a:t>
            </a:r>
            <a:endParaRPr lang="uk-UA" sz="3500" i="1"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4) виконання рішення у </a:t>
            </a:r>
            <a:r>
              <a:rPr lang="uk-UA" sz="3500" dirty="0" smtClean="0">
                <a:latin typeface="Times New Roman" pitchFamily="18" charset="0"/>
                <a:cs typeface="Times New Roman" pitchFamily="18" charset="0"/>
              </a:rPr>
              <a:t>справі</a:t>
            </a:r>
            <a:endParaRPr lang="uk-UA" sz="3500" dirty="0">
              <a:latin typeface="Times New Roman" pitchFamily="18" charset="0"/>
              <a:cs typeface="Times New Roman" pitchFamily="18" charset="0"/>
            </a:endParaRP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918046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lnSpcReduction="10000"/>
          </a:bodyPr>
          <a:lstStyle/>
          <a:p>
            <a:pPr marL="0" lvl="0" indent="0" algn="just">
              <a:spcBef>
                <a:spcPts val="0"/>
              </a:spcBef>
              <a:buNone/>
            </a:pPr>
            <a:r>
              <a:rPr lang="uk-UA" sz="3500" dirty="0">
                <a:latin typeface="Times New Roman" pitchFamily="18" charset="0"/>
                <a:cs typeface="Times New Roman" pitchFamily="18" charset="0"/>
              </a:rPr>
              <a:t>Одним з основоположних прав особи є закріплене ст. 19 Загальної Декларації прав людини (ООН 1948 р.) право на інформацію. Юридичний зміст даного права складається з «свободи дотримуватись своїх переконань та свободу шукати, одержувати і поширювати інформацію та ідеї будь-якими засобами і незалежно від державних кордонів</a:t>
            </a:r>
            <a:r>
              <a:rPr lang="uk-UA" sz="3500" dirty="0" smtClean="0">
                <a:latin typeface="Times New Roman" pitchFamily="18" charset="0"/>
                <a:cs typeface="Times New Roman" pitchFamily="18" charset="0"/>
              </a:rPr>
              <a:t>».</a:t>
            </a:r>
          </a:p>
          <a:p>
            <a:pPr marL="0" indent="0" algn="just">
              <a:spcBef>
                <a:spcPts val="0"/>
              </a:spcBef>
              <a:buNone/>
            </a:pPr>
            <a:endParaRPr lang="ru-RU" sz="3500" dirty="0" smtClean="0">
              <a:latin typeface="Times New Roman" pitchFamily="18" charset="0"/>
              <a:cs typeface="Times New Roman" pitchFamily="18" charset="0"/>
            </a:endParaRPr>
          </a:p>
          <a:p>
            <a:pPr marL="0" indent="0" algn="just">
              <a:spcBef>
                <a:spcPts val="0"/>
              </a:spcBef>
              <a:buNone/>
            </a:pPr>
            <a:r>
              <a:rPr lang="ru-RU" sz="3500" dirty="0" smtClean="0">
                <a:latin typeface="Times New Roman" pitchFamily="18" charset="0"/>
                <a:cs typeface="Times New Roman" pitchFamily="18" charset="0"/>
              </a:rPr>
              <a:t>Закон </a:t>
            </a:r>
            <a:r>
              <a:rPr lang="uk-UA" sz="3500" dirty="0" smtClean="0">
                <a:latin typeface="Times New Roman" pitchFamily="18" charset="0"/>
                <a:cs typeface="Times New Roman" pitchFamily="18" charset="0"/>
              </a:rPr>
              <a:t>України «Про </a:t>
            </a:r>
            <a:r>
              <a:rPr lang="uk-UA" sz="3500" dirty="0">
                <a:latin typeface="Times New Roman" pitchFamily="18" charset="0"/>
                <a:cs typeface="Times New Roman" pitchFamily="18" charset="0"/>
              </a:rPr>
              <a:t>доступ до публічної інформації</a:t>
            </a:r>
            <a:r>
              <a:rPr lang="uk-UA" sz="3500" dirty="0" smtClean="0">
                <a:latin typeface="Times New Roman" pitchFamily="18" charset="0"/>
                <a:cs typeface="Times New Roman" pitchFamily="18" charset="0"/>
              </a:rPr>
              <a:t>» від 13.01.2011.</a:t>
            </a:r>
            <a:endParaRPr lang="ru-RU" sz="35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053434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fontScale="85000" lnSpcReduction="20000"/>
          </a:bodyPr>
          <a:lstStyle/>
          <a:p>
            <a:pPr marL="0" lvl="0" indent="0" algn="just">
              <a:spcBef>
                <a:spcPts val="0"/>
              </a:spcBef>
              <a:buNone/>
            </a:pPr>
            <a:r>
              <a:rPr lang="uk-UA" sz="3500" dirty="0" smtClean="0">
                <a:latin typeface="Times New Roman" pitchFamily="18" charset="0"/>
                <a:cs typeface="Times New Roman" pitchFamily="18" charset="0"/>
              </a:rPr>
              <a:t>Про затвердження Порядку складення та подання запитів на інформацію в Міністерстві внутрішніх справ України та Форми для подання таких запитів, наказ МВС України від 05.05.2021 № 339.</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Публічна інформація - це відображена та задокументована будь-якими засобами та на будь-яких носіях інформація, що була отримана або створена в процесі виконання суб’єктами владних повноважень своїх обов’язків, передбачених чинним законодавством, або яка знаходиться у володінні суб’єктів владних повноважень, інших розпорядників публічної інформації, визначених цим Законом (Закон України «Про доступ до публічної інформації» від </a:t>
            </a:r>
            <a:r>
              <a:rPr lang="ru-RU" sz="3500" dirty="0" smtClean="0">
                <a:latin typeface="Times New Roman" pitchFamily="18" charset="0"/>
                <a:cs typeface="Times New Roman" pitchFamily="18" charset="0"/>
              </a:rPr>
              <a:t>13.01.2011</a:t>
            </a:r>
            <a:r>
              <a:rPr lang="uk-UA" sz="3500" smtClean="0">
                <a:latin typeface="Times New Roman" pitchFamily="18" charset="0"/>
                <a:cs typeface="Times New Roman" pitchFamily="18" charset="0"/>
              </a:rPr>
              <a:t>).</a:t>
            </a:r>
            <a:endParaRPr lang="uk-UA" sz="35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31050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476672"/>
            <a:ext cx="8517632" cy="3816424"/>
          </a:xfrm>
        </p:spPr>
        <p:txBody>
          <a:bodyPr/>
          <a:lstStyle/>
          <a:p>
            <a:pPr algn="ctr">
              <a:defRPr/>
            </a:pPr>
            <a:r>
              <a:rPr lang="uk-UA" sz="2700" b="1" dirty="0" smtClean="0">
                <a:solidFill>
                  <a:schemeClr val="tx1"/>
                </a:solidFill>
                <a:latin typeface="Times New Roman" pitchFamily="18" charset="0"/>
                <a:cs typeface="Times New Roman" pitchFamily="18" charset="0"/>
              </a:rPr>
              <a:t/>
            </a:r>
            <a:br>
              <a:rPr lang="uk-UA" sz="2700" b="1"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НЕ ЗАБУДЬТЕ ПІДГОТУВАТИСЯ ДО ТЕМИ ЗА ПИТАННЯМИ У РНП!</a:t>
            </a: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ДЯКУЮ ЗА УВАГУ!</a:t>
            </a:r>
            <a:endParaRPr lang="ru-RU" sz="2700" b="1" dirty="0">
              <a:solidFill>
                <a:schemeClr val="tx1"/>
              </a:solidFill>
              <a:latin typeface="Times New Roman" pitchFamily="18" charset="0"/>
              <a:cs typeface="Times New Roman"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latin typeface="Times New Roman" pitchFamily="18" charset="0"/>
                <a:cs typeface="Times New Roman" pitchFamily="18" charset="0"/>
              </a:rPr>
              <a:t>ПЛАН ЛЕКЦІЇ:</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256478" y="2249424"/>
            <a:ext cx="8430322" cy="4325112"/>
          </a:xfrm>
        </p:spPr>
        <p:txBody>
          <a:bodyPr/>
          <a:lstStyle/>
          <a:p>
            <a:pPr algn="just">
              <a:buNone/>
            </a:pPr>
            <a:r>
              <a:rPr lang="uk-UA" b="1" dirty="0" smtClean="0">
                <a:latin typeface="Times New Roman" pitchFamily="18" charset="0"/>
                <a:cs typeface="Times New Roman" pitchFamily="18" charset="0"/>
              </a:rPr>
              <a:t>Вступ</a:t>
            </a:r>
            <a:endParaRPr lang="ru-RU" dirty="0" smtClean="0">
              <a:latin typeface="Times New Roman" pitchFamily="18" charset="0"/>
              <a:cs typeface="Times New Roman" pitchFamily="18" charset="0"/>
            </a:endParaRPr>
          </a:p>
          <a:p>
            <a:pPr lvl="0" algn="just">
              <a:buNone/>
            </a:pPr>
            <a:r>
              <a:rPr lang="ru-RU" b="1" dirty="0">
                <a:latin typeface="Times New Roman" pitchFamily="18" charset="0"/>
                <a:cs typeface="Times New Roman" pitchFamily="18" charset="0"/>
              </a:rPr>
              <a:t>1.	</a:t>
            </a:r>
            <a:r>
              <a:rPr lang="uk-UA" b="1" dirty="0" smtClean="0">
                <a:latin typeface="Times New Roman" pitchFamily="18" charset="0"/>
                <a:cs typeface="Times New Roman" pitchFamily="18" charset="0"/>
              </a:rPr>
              <a:t>Поняття та види звернень громадян</a:t>
            </a:r>
          </a:p>
          <a:p>
            <a:pPr lvl="0" algn="just">
              <a:buNone/>
            </a:pPr>
            <a:r>
              <a:rPr lang="ru-RU" b="1" dirty="0" smtClean="0">
                <a:latin typeface="Times New Roman" pitchFamily="18" charset="0"/>
                <a:cs typeface="Times New Roman" pitchFamily="18" charset="0"/>
              </a:rPr>
              <a:t>2</a:t>
            </a:r>
            <a:r>
              <a:rPr lang="ru-RU" b="1" dirty="0">
                <a:latin typeface="Times New Roman" pitchFamily="18" charset="0"/>
                <a:cs typeface="Times New Roman" pitchFamily="18" charset="0"/>
              </a:rPr>
              <a:t>.	</a:t>
            </a:r>
            <a:r>
              <a:rPr lang="uk-UA" b="1" dirty="0" smtClean="0">
                <a:latin typeface="Times New Roman" pitchFamily="18" charset="0"/>
                <a:cs typeface="Times New Roman" pitchFamily="18" charset="0"/>
              </a:rPr>
              <a:t>Правова основа та процесуальний порядок розгляду звернень громадян</a:t>
            </a:r>
          </a:p>
          <a:p>
            <a:pPr lvl="0" algn="just">
              <a:buNone/>
            </a:pPr>
            <a:r>
              <a:rPr lang="ru-RU" b="1" dirty="0" smtClean="0">
                <a:latin typeface="Times New Roman" pitchFamily="18" charset="0"/>
                <a:cs typeface="Times New Roman" pitchFamily="18" charset="0"/>
              </a:rPr>
              <a:t>3</a:t>
            </a:r>
            <a:r>
              <a:rPr lang="ru-RU" b="1" dirty="0">
                <a:latin typeface="Times New Roman" pitchFamily="18" charset="0"/>
                <a:cs typeface="Times New Roman" pitchFamily="18" charset="0"/>
              </a:rPr>
              <a:t>.	</a:t>
            </a:r>
            <a:r>
              <a:rPr lang="uk-UA" b="1" dirty="0" smtClean="0">
                <a:latin typeface="Times New Roman" pitchFamily="18" charset="0"/>
                <a:cs typeface="Times New Roman" pitchFamily="18" charset="0"/>
              </a:rPr>
              <a:t>Процедурні питання доступу до публічної інформації </a:t>
            </a:r>
          </a:p>
          <a:p>
            <a:pPr lvl="0" algn="just">
              <a:buNone/>
            </a:pPr>
            <a:r>
              <a:rPr lang="uk-UA" b="1" dirty="0" smtClean="0">
                <a:latin typeface="Times New Roman" pitchFamily="18" charset="0"/>
                <a:cs typeface="Times New Roman" pitchFamily="18" charset="0"/>
              </a:rPr>
              <a:t>Висновки з теми</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endParaRPr lang="ru-RU"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Стаття 40 Конституції України.</a:t>
            </a:r>
          </a:p>
          <a:p>
            <a:pPr marL="0" lvl="0" indent="0" algn="just">
              <a:spcBef>
                <a:spcPts val="0"/>
              </a:spcBef>
              <a:buNone/>
            </a:pP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Усі мають право направляти індивідуальні чи колективні письмові звернення або особисто звертатися до органів державної влади, органів місцевого самоврядування та посадових і службових осіб цих органів, що зобов’язані розглянути звернення і дати обґрунтовану відповідь у встановлений законом строк</a:t>
            </a:r>
            <a:endParaRPr lang="uk-UA" sz="3500" dirty="0">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11469">
            <a:off x="6832689" y="112941"/>
            <a:ext cx="1462121" cy="207980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440598">
            <a:off x="7093236" y="645872"/>
            <a:ext cx="1673270" cy="2375840"/>
          </a:xfrm>
        </p:spPr>
      </p:pic>
      <p:sp>
        <p:nvSpPr>
          <p:cNvPr id="4" name="Прямоугольник 3"/>
          <p:cNvSpPr/>
          <p:nvPr/>
        </p:nvSpPr>
        <p:spPr>
          <a:xfrm>
            <a:off x="337879" y="764704"/>
            <a:ext cx="6462464" cy="5632311"/>
          </a:xfrm>
          <a:prstGeom prst="rect">
            <a:avLst/>
          </a:prstGeom>
        </p:spPr>
        <p:txBody>
          <a:bodyPr wrap="square">
            <a:spAutoFit/>
          </a:bodyPr>
          <a:lstStyle/>
          <a:p>
            <a:pPr algn="just"/>
            <a:r>
              <a:rPr lang="uk-UA" sz="2400" dirty="0" smtClean="0"/>
              <a:t>Стаття </a:t>
            </a:r>
            <a:r>
              <a:rPr lang="uk-UA" sz="2400" dirty="0"/>
              <a:t>1 Закону України «Про звернення громадян</a:t>
            </a:r>
            <a:r>
              <a:rPr lang="uk-UA" sz="2400" dirty="0" smtClean="0"/>
              <a:t>» - громадяни </a:t>
            </a:r>
            <a:r>
              <a:rPr lang="uk-UA" sz="2400" dirty="0"/>
              <a:t>України мають право звернутися до органів державної влади, місцевого самоврядування, об’єднань громадян, підприємств, установ, організацій, незалежно від форм власності, засобів масової інформації, посадових осіб, відповідно до їх функціональних обов’язків, із зауваженнями, скаргами та пропозиціями, що стосуються їх професійної діяльності, заявою або клопотанням щодо реалізації своїх соціально-економічних, політичних та особистих прав і законних інтересів та скаргою про їх порушення</a:t>
            </a:r>
          </a:p>
        </p:txBody>
      </p:sp>
    </p:spTree>
    <p:extLst>
      <p:ext uri="{BB962C8B-B14F-4D97-AF65-F5344CB8AC3E}">
        <p14:creationId xmlns:p14="http://schemas.microsoft.com/office/powerpoint/2010/main" val="2183799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lnSpcReduction="10000"/>
          </a:bodyPr>
          <a:lstStyle/>
          <a:p>
            <a:pPr marL="0" lvl="0" indent="0" algn="just">
              <a:spcBef>
                <a:spcPts val="0"/>
              </a:spcBef>
              <a:buNone/>
            </a:pPr>
            <a:r>
              <a:rPr lang="uk-UA" sz="3500" dirty="0">
                <a:latin typeface="Times New Roman" pitchFamily="18" charset="0"/>
                <a:cs typeface="Times New Roman" pitchFamily="18" charset="0"/>
              </a:rPr>
              <a:t>Пропозиція (зауваження) - звернення громадян, де висловлюються порада, рекомендація щодо діяльності органів державної влади і місцевого самоврядування, депутатів усіх рівнів, посадових осіб, а також висловлюються думки щодо врегулювання суспільних відносин та умов життя громадян, вдосконалення правової основи державного і громадського життя, соціально-культурної та інших сфер діяльності держави і суспільства.</a:t>
            </a:r>
          </a:p>
        </p:txBody>
      </p:sp>
    </p:spTree>
    <p:extLst>
      <p:ext uri="{BB962C8B-B14F-4D97-AF65-F5344CB8AC3E}">
        <p14:creationId xmlns:p14="http://schemas.microsoft.com/office/powerpoint/2010/main" val="2367460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fontScale="92500" lnSpcReduction="10000"/>
          </a:bodyPr>
          <a:lstStyle/>
          <a:p>
            <a:pPr marL="0" lvl="0" indent="0" algn="just">
              <a:spcBef>
                <a:spcPts val="0"/>
              </a:spcBef>
              <a:buNone/>
            </a:pPr>
            <a:r>
              <a:rPr lang="uk-UA" sz="3500" dirty="0">
                <a:latin typeface="Times New Roman" pitchFamily="18" charset="0"/>
                <a:cs typeface="Times New Roman" pitchFamily="18" charset="0"/>
              </a:rPr>
              <a:t>Заява (клопотання) - звернення громадян із проханням про сприяння реалізації закріплених Конституцією та чинним законодавством їх прав та інтересів або повідомлення про порушення чинного законодавства чи недоліки в діяльності підприємств, установ, організацій незалежно від форм власності, народних депутатів України, депутатів місцевих рад, посадових осіб, а також висловлення думки щодо поліпшення їх діяльності. Клопотання - письмове звернення з проханням про визнання за особою відповідного статусу, прав чи свобод тощо.</a:t>
            </a:r>
          </a:p>
        </p:txBody>
      </p:sp>
    </p:spTree>
    <p:extLst>
      <p:ext uri="{BB962C8B-B14F-4D97-AF65-F5344CB8AC3E}">
        <p14:creationId xmlns:p14="http://schemas.microsoft.com/office/powerpoint/2010/main" val="429763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r>
              <a:rPr lang="uk-UA" sz="3500" dirty="0">
                <a:latin typeface="Times New Roman" pitchFamily="18" charset="0"/>
                <a:cs typeface="Times New Roman" pitchFamily="18" charset="0"/>
              </a:rPr>
              <a:t>Скарга - звернення з вимогою про поновлення прав і захист законних інтересів громадян, порушених діями (бездіяльністю), рішеннями державних органів, органів місцевого самоврядування, підприємств, установ, організацій, </a:t>
            </a:r>
            <a:r>
              <a:rPr lang="uk-UA" sz="3500" dirty="0" smtClean="0">
                <a:latin typeface="Times New Roman" pitchFamily="18" charset="0"/>
                <a:cs typeface="Times New Roman" pitchFamily="18" charset="0"/>
              </a:rPr>
              <a:t>об’єднань </a:t>
            </a:r>
            <a:r>
              <a:rPr lang="uk-UA" sz="3500" dirty="0">
                <a:latin typeface="Times New Roman" pitchFamily="18" charset="0"/>
                <a:cs typeface="Times New Roman" pitchFamily="18" charset="0"/>
              </a:rPr>
              <a:t>громадян, посадових осіб</a:t>
            </a:r>
          </a:p>
        </p:txBody>
      </p:sp>
    </p:spTree>
    <p:extLst>
      <p:ext uri="{BB962C8B-B14F-4D97-AF65-F5344CB8AC3E}">
        <p14:creationId xmlns:p14="http://schemas.microsoft.com/office/powerpoint/2010/main" val="2530984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endParaRPr lang="ru-RU"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Особливою формою колективного звернення громадян до Президента України, Верховної Ради України, Кабінету Міністрів України, органу місцевого самоврядування є електронна петиція, яка подається та розглядається в порядку, передбаченому статтею 23-1 цього Закону.</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317263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r>
              <a:rPr lang="uk-UA" sz="3500" dirty="0">
                <a:latin typeface="Times New Roman" pitchFamily="18" charset="0"/>
                <a:cs typeface="Times New Roman" pitchFamily="18" charset="0"/>
              </a:rPr>
              <a:t>Наказ МВС України від 15.11.2017 № 930 «Про затвердження Порядку розгляду звернень та організації проведення особистого прийому громадян в органах та </a:t>
            </a:r>
            <a:r>
              <a:rPr lang="uk-UA" sz="3500" dirty="0" smtClean="0">
                <a:latin typeface="Times New Roman" pitchFamily="18" charset="0"/>
                <a:cs typeface="Times New Roman" pitchFamily="18" charset="0"/>
              </a:rPr>
              <a:t>підрозділах </a:t>
            </a:r>
            <a:r>
              <a:rPr lang="uk-UA" sz="3500" dirty="0">
                <a:latin typeface="Times New Roman" pitchFamily="18" charset="0"/>
                <a:cs typeface="Times New Roman" pitchFamily="18" charset="0"/>
              </a:rPr>
              <a:t>Національної поліції України</a:t>
            </a:r>
            <a:r>
              <a:rPr lang="uk-UA" sz="3500" dirty="0" smtClean="0">
                <a:latin typeface="Times New Roman" pitchFamily="18" charset="0"/>
                <a:cs typeface="Times New Roman" pitchFamily="18" charset="0"/>
              </a:rPr>
              <a:t>».</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Провадження </a:t>
            </a:r>
            <a:r>
              <a:rPr lang="uk-UA" sz="3500" dirty="0">
                <a:latin typeface="Times New Roman" pitchFamily="18" charset="0"/>
                <a:cs typeface="Times New Roman" pitchFamily="18" charset="0"/>
              </a:rPr>
              <a:t>по зверненням громадян, поєднує в собі юрисдикційні (провадження по скаргам) та неюрисдикційні (інші види звернень) елементи</a:t>
            </a:r>
          </a:p>
        </p:txBody>
      </p:sp>
    </p:spTree>
    <p:extLst>
      <p:ext uri="{BB962C8B-B14F-4D97-AF65-F5344CB8AC3E}">
        <p14:creationId xmlns:p14="http://schemas.microsoft.com/office/powerpoint/2010/main" val="37717629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570</TotalTime>
  <Words>631</Words>
  <Application>Microsoft Office PowerPoint</Application>
  <PresentationFormat>Экран (4:3)</PresentationFormat>
  <Paragraphs>43</Paragraphs>
  <Slides>13</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Calibri</vt:lpstr>
      <vt:lpstr>Georgia</vt:lpstr>
      <vt:lpstr>Times New Roman</vt:lpstr>
      <vt:lpstr>Trebuchet MS</vt:lpstr>
      <vt:lpstr>Wingdings 2</vt:lpstr>
      <vt:lpstr>Городская</vt:lpstr>
      <vt:lpstr>              МВС УКРАЇНИ ДНІПРОПЕТРОВСЬКИЙ ДЕРЖАВНИЙ УНІВЕРСИТЕТ  ВНУТРІШНІХ СПРАВ Кафедра адміністративного права, процесу та адміністративної діяльності</vt:lpstr>
      <vt:lpstr>ПЛАН ЛЕКЦІЇ:</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НЕ ЗАБУДЬТЕ ПІДГОТУВАТИСЯ ДО ТЕМИ ЗА ПИТАННЯМИ У РНП!     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МІНІСТЕРСТВО ВНУТРІШНІХ СПРАВ УКРАЇНИ  ДНІПРОПЕТРОВСЬКИЙ ДЕРЖАВНИЙ УНІВЕРСИТЕТ ВНУТРІШНІХ СПРАВ   Кафедра адміністративного права, процесу та адміністративної діяльності ОВС </dc:title>
  <dc:creator>Бо</dc:creator>
  <cp:lastModifiedBy>Boris</cp:lastModifiedBy>
  <cp:revision>57</cp:revision>
  <dcterms:created xsi:type="dcterms:W3CDTF">2015-06-15T18:46:27Z</dcterms:created>
  <dcterms:modified xsi:type="dcterms:W3CDTF">2023-08-16T10:30:26Z</dcterms:modified>
</cp:coreProperties>
</file>