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sldIdLst>
    <p:sldId id="268" r:id="rId2"/>
    <p:sldId id="257" r:id="rId3"/>
    <p:sldId id="258" r:id="rId4"/>
    <p:sldId id="277" r:id="rId5"/>
    <p:sldId id="278" r:id="rId6"/>
    <p:sldId id="282" r:id="rId7"/>
    <p:sldId id="283" r:id="rId8"/>
    <p:sldId id="281" r:id="rId9"/>
    <p:sldId id="280" r:id="rId10"/>
    <p:sldId id="27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660"/>
  </p:normalViewPr>
  <p:slideViewPr>
    <p:cSldViewPr>
      <p:cViewPr varScale="1">
        <p:scale>
          <a:sx n="86" d="100"/>
          <a:sy n="86" d="100"/>
        </p:scale>
        <p:origin x="15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DC0A8E-A0A0-48E3-BB01-9FB651B218E8}" type="datetimeFigureOut">
              <a:rPr lang="ru-RU" smtClean="0"/>
              <a:t>14.08.2023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D7973C-B590-48E9-975D-5E83827EC13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7EE82A7-6A38-47D9-8372-0E3CEB2B68B0}" type="slidenum">
              <a:rPr lang="ru-RU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500063" y="428625"/>
            <a:ext cx="8424862" cy="15716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МВС УКРАЇНИ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ДНІПРОПЕТРОВСЬКИЙ ДЕРЖАВНИЙ УНІВЕРСИТЕТ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ВНУТРІШНІХ СПРАВ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F0F44A"/>
                </a:solidFill>
                <a:latin typeface="Times New Roman" pitchFamily="18" charset="0"/>
                <a:cs typeface="Times New Roman" pitchFamily="18" charset="0"/>
              </a:rPr>
              <a:t>Кафедра адміністративного права, процесу та адміністративної діяльності</a:t>
            </a:r>
            <a:endParaRPr lang="ru-RU" sz="2400" dirty="0" smtClean="0">
              <a:solidFill>
                <a:srgbClr val="F0F44A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9750" y="2205038"/>
            <a:ext cx="8208963" cy="4319587"/>
          </a:xfrm>
        </p:spPr>
        <p:txBody>
          <a:bodyPr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b="1" dirty="0" smtClean="0"/>
          </a:p>
          <a:p>
            <a:pPr algn="ctr">
              <a:lnSpc>
                <a:spcPct val="90000"/>
              </a:lnSpc>
              <a:defRPr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uk-UA" b="1" dirty="0" smtClean="0">
                <a:solidFill>
                  <a:schemeClr val="tx1"/>
                </a:solidFill>
              </a:rPr>
              <a:t>Лекція № </a:t>
            </a:r>
            <a:r>
              <a:rPr lang="uk-UA" b="1" dirty="0" smtClean="0">
                <a:solidFill>
                  <a:schemeClr val="tx1"/>
                </a:solidFill>
              </a:rPr>
              <a:t>5</a:t>
            </a:r>
          </a:p>
          <a:p>
            <a:pPr algn="ctr">
              <a:lnSpc>
                <a:spcPct val="90000"/>
              </a:lnSpc>
              <a:defRPr/>
            </a:pPr>
            <a:r>
              <a:rPr lang="uk-UA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АДМІНІСТРАТИВНО-ПРАВОВІ ЗАСАДИ ДІЯЛЬНОСТІ ПУБЛІЧНОЇ АДМІНІСТРАЦІЇ</a:t>
            </a:r>
            <a:endParaRPr lang="en-US" sz="2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b="1" dirty="0" smtClean="0">
              <a:solidFill>
                <a:srgbClr val="F0F44A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en-US" sz="1600" b="1" dirty="0" smtClean="0"/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en-US" sz="1600" b="1" dirty="0" smtClean="0"/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16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17632" cy="3816424"/>
          </a:xfrm>
        </p:spPr>
        <p:txBody>
          <a:bodyPr/>
          <a:lstStyle/>
          <a:p>
            <a:pPr algn="ctr">
              <a:defRPr/>
            </a:pP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ЗАБУДЬТЕ ПІДГОТУВАТИСЯ ДО ТЕМИ ЗА ПИТАННЯМИ У РНП!</a:t>
            </a: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sz="27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8229600" cy="1066800"/>
          </a:xfrm>
        </p:spPr>
        <p:txBody>
          <a:bodyPr/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ПЛАН ЛЕКЦІЇ: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249424"/>
            <a:ext cx="8363272" cy="4325112"/>
          </a:xfrm>
        </p:spPr>
        <p:txBody>
          <a:bodyPr/>
          <a:lstStyle/>
          <a:p>
            <a:pPr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Вступ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.	Поняття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і принципи публічної адміністрації</a:t>
            </a:r>
          </a:p>
          <a:p>
            <a:pPr lvl="0"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2.	Поняття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форм діяльності публічної адміністрації та їх види</a:t>
            </a:r>
          </a:p>
          <a:p>
            <a:pPr lvl="0" algn="just">
              <a:buNone/>
            </a:pPr>
            <a:r>
              <a:rPr lang="uk-UA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.	Методи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діяльності публічної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адміністрації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Висновки з теми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64704"/>
            <a:ext cx="8568952" cy="5616624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«Публічна адміністрація» - сукупність органів, установ та організацій, які здійснюють адміністративні функції; адміністративна діяльність, яка здійснюється цією адміністрацією в інтересах суспільства; сфера управління публічним сектором з боку тієї ж публічної адміністрації.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9512" y="620688"/>
            <a:ext cx="885698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uk-UA" b="1" dirty="0" smtClean="0"/>
          </a:p>
          <a:p>
            <a:pPr algn="ctr"/>
            <a:r>
              <a:rPr lang="uk-UA" b="1" dirty="0" smtClean="0"/>
              <a:t>ПРИНЦИПИ ПУБЛІЧНОЇ АДМІНІСТРАЦІЇ:</a:t>
            </a:r>
          </a:p>
          <a:p>
            <a:endParaRPr lang="uk-UA" dirty="0" smtClean="0"/>
          </a:p>
          <a:p>
            <a:pPr algn="just"/>
            <a:r>
              <a:rPr lang="uk-UA" dirty="0" smtClean="0"/>
              <a:t>1. Верховенства права </a:t>
            </a:r>
            <a:r>
              <a:rPr lang="uk-UA" dirty="0"/>
              <a:t>як пріоритету прав та свобод людини і громадянина, гуманізму та справедливості в діяльності публічної адміністрації;</a:t>
            </a:r>
          </a:p>
          <a:p>
            <a:pPr algn="just"/>
            <a:r>
              <a:rPr lang="uk-UA" dirty="0" smtClean="0"/>
              <a:t>2. Законності як </a:t>
            </a:r>
            <a:r>
              <a:rPr lang="uk-UA" dirty="0"/>
              <a:t>діяльності публічної адміністрації відповідно до повноважень і в порядку, визначених законом;</a:t>
            </a:r>
          </a:p>
          <a:p>
            <a:pPr algn="just"/>
            <a:r>
              <a:rPr lang="uk-UA" dirty="0" smtClean="0"/>
              <a:t>3. Відкритості як </a:t>
            </a:r>
            <a:r>
              <a:rPr lang="uk-UA" dirty="0"/>
              <a:t>оприлюднення та доступності для громадян інформації про діяльність та рішення публічної адміністрації, а також надання публічної інформації на вимогу громадян;</a:t>
            </a:r>
          </a:p>
          <a:p>
            <a:pPr algn="just"/>
            <a:r>
              <a:rPr lang="uk-UA" dirty="0" smtClean="0"/>
              <a:t>4. Пропорційності як </a:t>
            </a:r>
            <a:r>
              <a:rPr lang="uk-UA" dirty="0"/>
              <a:t>вимоги щодо обмеження рішень публічної адміністрації метою, якої необхідно досягти, умовами її досягнення, а також обов’язку публічної адміністрації зважати на наслідки своїх рішень, дій та бездіяльності;</a:t>
            </a:r>
          </a:p>
          <a:p>
            <a:pPr algn="just"/>
            <a:r>
              <a:rPr lang="uk-UA" dirty="0" smtClean="0"/>
              <a:t>5. Ефективності як </a:t>
            </a:r>
            <a:r>
              <a:rPr lang="uk-UA" dirty="0"/>
              <a:t>обов’язку публічної адміністрації забезпечувати досягнення необхідних результатів у вирішенні покладених на неї завдань при оптимальному використанні публічних ресурсів;</a:t>
            </a:r>
          </a:p>
          <a:p>
            <a:pPr algn="just"/>
            <a:r>
              <a:rPr lang="uk-UA" dirty="0" smtClean="0"/>
              <a:t>6. Підконтрольності як </a:t>
            </a:r>
            <a:r>
              <a:rPr lang="uk-UA" dirty="0"/>
              <a:t>обов’язкового внутрішнього та зовнішнього контролю за діяльністю публічної адміністрації, в тому числі судового;</a:t>
            </a:r>
          </a:p>
          <a:p>
            <a:pPr algn="just"/>
            <a:r>
              <a:rPr lang="uk-UA" dirty="0" smtClean="0"/>
              <a:t>7. Відповідальності як </a:t>
            </a:r>
            <a:r>
              <a:rPr lang="uk-UA" dirty="0"/>
              <a:t>обов’язку публічної адміністрації нести юридичну відповідальність за прийняті рішення, дії та бездіяльність.</a:t>
            </a:r>
          </a:p>
        </p:txBody>
      </p:sp>
    </p:spTree>
    <p:extLst>
      <p:ext uri="{BB962C8B-B14F-4D97-AF65-F5344CB8AC3E}">
        <p14:creationId xmlns:p14="http://schemas.microsoft.com/office/powerpoint/2010/main" val="18381839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1" y="764704"/>
            <a:ext cx="8496944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2800" dirty="0" smtClean="0"/>
              <a:t>Під </a:t>
            </a:r>
            <a:r>
              <a:rPr lang="uk-UA" sz="2800" dirty="0"/>
              <a:t>формою управлінської діяльності слід розуміти той чи інший спосіб зовнішнього вираження (оформлення) змісту цієї діяльності</a:t>
            </a:r>
            <a:r>
              <a:rPr lang="uk-UA" sz="2800" dirty="0" smtClean="0"/>
              <a:t>.</a:t>
            </a:r>
          </a:p>
          <a:p>
            <a:pPr algn="just"/>
            <a:endParaRPr lang="uk-UA" sz="2800" dirty="0" smtClean="0"/>
          </a:p>
          <a:p>
            <a:pPr algn="just"/>
            <a:endParaRPr lang="uk-UA" sz="2800" dirty="0" smtClean="0"/>
          </a:p>
          <a:p>
            <a:pPr algn="just"/>
            <a:r>
              <a:rPr lang="uk-UA" sz="2800" dirty="0" smtClean="0"/>
              <a:t>Форма </a:t>
            </a:r>
            <a:r>
              <a:rPr lang="uk-UA" sz="2800" dirty="0"/>
              <a:t>публічного адміністрування </a:t>
            </a:r>
            <a:r>
              <a:rPr lang="uk-UA" sz="2800" dirty="0" smtClean="0"/>
              <a:t>- зовнішньо виражена дія </a:t>
            </a:r>
            <a:r>
              <a:rPr lang="uk-UA" sz="2800" dirty="0"/>
              <a:t>– волевиявлення виконавчо-розпорядчого органу (посадової особи), здійснене у рамках режиму законності та його компетенції для досягнення управлінської мети.</a:t>
            </a:r>
          </a:p>
          <a:p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3849168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980728"/>
            <a:ext cx="892899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uk-UA" sz="3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Методи </a:t>
            </a:r>
            <a:r>
              <a:rPr lang="uk-UA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публічного адміністрування – це різноманітні способи, прийоми і засоби цілеспрямованого впливу органів публічної адміністрації (їх посадових осіб) на свідомість, волю і поведінку керованих.</a:t>
            </a:r>
            <a:endParaRPr lang="uk-UA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0277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908720"/>
            <a:ext cx="828092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3200" dirty="0" smtClean="0"/>
              <a:t>Три </a:t>
            </a:r>
            <a:r>
              <a:rPr lang="uk-UA" sz="3200" dirty="0"/>
              <a:t>найзагальніші, </a:t>
            </a:r>
            <a:r>
              <a:rPr lang="uk-UA" sz="3200" dirty="0" smtClean="0"/>
              <a:t>універсальні, </a:t>
            </a:r>
            <a:r>
              <a:rPr lang="uk-UA" sz="3200" dirty="0"/>
              <a:t>а в теоретичному розумінні найкраще визначені й детерміновані методи публічного </a:t>
            </a:r>
            <a:r>
              <a:rPr lang="uk-UA" sz="3200" dirty="0" smtClean="0"/>
              <a:t>адміністрування - це: </a:t>
            </a:r>
            <a:r>
              <a:rPr lang="uk-UA" sz="3200" b="1" dirty="0"/>
              <a:t>переконання, заохочення </a:t>
            </a:r>
            <a:r>
              <a:rPr lang="uk-UA" sz="3200" dirty="0"/>
              <a:t>і</a:t>
            </a:r>
            <a:r>
              <a:rPr lang="uk-UA" sz="3200" b="1" dirty="0"/>
              <a:t> примус</a:t>
            </a:r>
            <a:r>
              <a:rPr lang="uk-UA" sz="3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206752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052736"/>
            <a:ext cx="85689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3200" b="1" dirty="0"/>
              <a:t>Адміністративні методи </a:t>
            </a:r>
            <a:r>
              <a:rPr lang="uk-UA" sz="3200" dirty="0"/>
              <a:t>– це засоби впливу на діяльність підприємств, установ, організацій, посадових осіб і громадян з боку уповноважених суб’єктів шляхом прямого встановлення їх обов’язків, шляхом наказу, що спирається на владні повноваження і стан підпорядкування. </a:t>
            </a:r>
          </a:p>
        </p:txBody>
      </p:sp>
    </p:spTree>
    <p:extLst>
      <p:ext uri="{BB962C8B-B14F-4D97-AF65-F5344CB8AC3E}">
        <p14:creationId xmlns:p14="http://schemas.microsoft.com/office/powerpoint/2010/main" val="25877408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764704"/>
            <a:ext cx="842493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3200" dirty="0" smtClean="0"/>
              <a:t>Адміністративний примус – це владне, здійснюване в односторонньому порядку і в передбачених правовими нормами випадках застосування від імені держави до суб’єктів правопорушень, по-перше, заходів попередження правопорушень, по-друге, запобіжних заходів щодо правопорушень, по-третє, заходів відповідальності за порушення нормативно-правових положень</a:t>
            </a:r>
            <a:endParaRPr lang="uk-UA" sz="3200" dirty="0"/>
          </a:p>
        </p:txBody>
      </p:sp>
    </p:spTree>
    <p:extLst>
      <p:ext uri="{BB962C8B-B14F-4D97-AF65-F5344CB8AC3E}">
        <p14:creationId xmlns:p14="http://schemas.microsoft.com/office/powerpoint/2010/main" val="26637762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490</TotalTime>
  <Words>397</Words>
  <Application>Microsoft Office PowerPoint</Application>
  <PresentationFormat>Экран (4:3)</PresentationFormat>
  <Paragraphs>38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Calibri</vt:lpstr>
      <vt:lpstr>Georgia</vt:lpstr>
      <vt:lpstr>Times New Roman</vt:lpstr>
      <vt:lpstr>Trebuchet MS</vt:lpstr>
      <vt:lpstr>Wingdings 2</vt:lpstr>
      <vt:lpstr>Городская</vt:lpstr>
      <vt:lpstr>              МВС УКРАЇНИ ДНІПРОПЕТРОВСЬКИЙ ДЕРЖАВНИЙ УНІВЕРСИТЕТ  ВНУТРІШНІХ СПРАВ Кафедра адміністративного права, процесу та адміністративної діяльності</vt:lpstr>
      <vt:lpstr>ПЛАН ЛЕКЦІЇ: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НЕ ЗАБУДЬТЕ ПІДГОТУВАТИСЯ ДО ТЕМИ ЗА ПИТАННЯМИ У РНП!     ДЯКУЮ ЗА УВАГУ!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МІНІСТЕРСТВО ВНУТРІШНІХ СПРАВ УКРАЇНИ  ДНІПРОПЕТРОВСЬКИЙ ДЕРЖАВНИЙ УНІВЕРСИТЕТ ВНУТРІШНІХ СПРАВ   Кафедра адміністративного права, процесу та адміністративної діяльності ОВС </dc:title>
  <dc:creator>Бо</dc:creator>
  <cp:lastModifiedBy>Boris</cp:lastModifiedBy>
  <cp:revision>47</cp:revision>
  <dcterms:created xsi:type="dcterms:W3CDTF">2015-06-15T18:46:27Z</dcterms:created>
  <dcterms:modified xsi:type="dcterms:W3CDTF">2023-08-14T14:02:52Z</dcterms:modified>
</cp:coreProperties>
</file>