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21"/>
  </p:notesMasterIdLst>
  <p:sldIdLst>
    <p:sldId id="268" r:id="rId2"/>
    <p:sldId id="257" r:id="rId3"/>
    <p:sldId id="269" r:id="rId4"/>
    <p:sldId id="258" r:id="rId5"/>
    <p:sldId id="270" r:id="rId6"/>
    <p:sldId id="271" r:id="rId7"/>
    <p:sldId id="272" r:id="rId8"/>
    <p:sldId id="273" r:id="rId9"/>
    <p:sldId id="259" r:id="rId10"/>
    <p:sldId id="274" r:id="rId11"/>
    <p:sldId id="260" r:id="rId12"/>
    <p:sldId id="275" r:id="rId13"/>
    <p:sldId id="262" r:id="rId14"/>
    <p:sldId id="263" r:id="rId15"/>
    <p:sldId id="264" r:id="rId16"/>
    <p:sldId id="266" r:id="rId17"/>
    <p:sldId id="267" r:id="rId18"/>
    <p:sldId id="265" r:id="rId19"/>
    <p:sldId id="276" r:id="rId2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152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BDC0A8E-A0A0-48E3-BB01-9FB651B218E8}" type="datetimeFigureOut">
              <a:rPr lang="ru-RU" smtClean="0"/>
              <a:t>25.05.2022</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9D7973C-B590-48E9-975D-5E83827EC13F}" type="slidenum">
              <a:rPr lang="ru-RU" smtClean="0"/>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Образ слайда 1"/>
          <p:cNvSpPr>
            <a:spLocks noGrp="1" noRot="1" noChangeAspect="1" noTextEdit="1"/>
          </p:cNvSpPr>
          <p:nvPr>
            <p:ph type="sldImg"/>
          </p:nvPr>
        </p:nvSpPr>
        <p:spPr bwMode="auto">
          <a:noFill/>
          <a:ln>
            <a:solidFill>
              <a:srgbClr val="000000"/>
            </a:solidFill>
            <a:miter lim="800000"/>
            <a:headEnd/>
            <a:tailEnd/>
          </a:ln>
        </p:spPr>
      </p:sp>
      <p:sp>
        <p:nvSpPr>
          <p:cNvPr id="36867"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36868"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7EE82A7-6A38-47D9-8372-0E3CEB2B68B0}" type="slidenum">
              <a:rPr lang="ru-RU"/>
              <a:pPr/>
              <a:t>19</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3" name="Прямоугольник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Прямоугольник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Прямоугольник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Прямоугольник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Прямоугольник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Скругленный прямоугольник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Скругленный прямоугольник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Прямоугольник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Прямоугольник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6705600" y="4206240"/>
            <a:ext cx="960120" cy="457200"/>
          </a:xfrm>
        </p:spPr>
        <p:txBody>
          <a:bodyPr/>
          <a:lstStyle/>
          <a:p>
            <a:fld id="{5B106E36-FD25-4E2D-B0AA-010F637433A0}" type="datetimeFigureOut">
              <a:rPr lang="ru-RU" smtClean="0"/>
              <a:pPr/>
              <a:t>25.05.2022</a:t>
            </a:fld>
            <a:endParaRPr lang="ru-RU" dirty="0"/>
          </a:p>
        </p:txBody>
      </p:sp>
      <p:sp>
        <p:nvSpPr>
          <p:cNvPr id="17" name="Нижний колонтитул 16"/>
          <p:cNvSpPr>
            <a:spLocks noGrp="1"/>
          </p:cNvSpPr>
          <p:nvPr>
            <p:ph type="ftr" sz="quarter" idx="11"/>
          </p:nvPr>
        </p:nvSpPr>
        <p:spPr>
          <a:xfrm>
            <a:off x="5410200" y="4205288"/>
            <a:ext cx="1295400" cy="457200"/>
          </a:xfrm>
        </p:spPr>
        <p:txBody>
          <a:bodyPr/>
          <a:lstStyle/>
          <a:p>
            <a:endParaRPr lang="ru-RU" dirty="0"/>
          </a:p>
        </p:txBody>
      </p:sp>
      <p:sp>
        <p:nvSpPr>
          <p:cNvPr id="29" name="Номер слайда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725C68B6-61C2-468F-89AB-4B9F7531AA68}" type="slidenum">
              <a:rPr lang="ru-RU" smtClean="0"/>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25.05.2022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81800" y="1143000"/>
            <a:ext cx="1905000" cy="5486400"/>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143000"/>
            <a:ext cx="6248400" cy="5486400"/>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25.05.2022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25.05.2022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25.05.2022</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25.05.2022</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000" y="1143000"/>
            <a:ext cx="8382000" cy="1069848"/>
          </a:xfrm>
        </p:spPr>
        <p:txBody>
          <a:bodyPr anchor="ctr"/>
          <a:lstStyle>
            <a:lvl1pPr>
              <a:defRPr sz="4000" b="0" i="0" cap="none"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6" name="Дата 25"/>
          <p:cNvSpPr>
            <a:spLocks noGrp="1"/>
          </p:cNvSpPr>
          <p:nvPr>
            <p:ph type="dt" sz="half" idx="10"/>
          </p:nvPr>
        </p:nvSpPr>
        <p:spPr/>
        <p:txBody>
          <a:bodyPr rtlCol="0"/>
          <a:lstStyle/>
          <a:p>
            <a:fld id="{5B106E36-FD25-4E2D-B0AA-010F637433A0}" type="datetimeFigureOut">
              <a:rPr lang="ru-RU" smtClean="0"/>
              <a:pPr/>
              <a:t>25.05.2022</a:t>
            </a:fld>
            <a:endParaRPr lang="ru-RU" dirty="0"/>
          </a:p>
        </p:txBody>
      </p:sp>
      <p:sp>
        <p:nvSpPr>
          <p:cNvPr id="27" name="Номер слайда 26"/>
          <p:cNvSpPr>
            <a:spLocks noGrp="1"/>
          </p:cNvSpPr>
          <p:nvPr>
            <p:ph type="sldNum" sz="quarter" idx="11"/>
          </p:nvPr>
        </p:nvSpPr>
        <p:spPr/>
        <p:txBody>
          <a:bodyPr rtlCol="0"/>
          <a:lstStyle/>
          <a:p>
            <a:fld id="{725C68B6-61C2-468F-89AB-4B9F7531AA68}" type="slidenum">
              <a:rPr lang="ru-RU" smtClean="0"/>
              <a:pPr/>
              <a:t>‹#›</a:t>
            </a:fld>
            <a:endParaRPr lang="ru-RU" dirty="0"/>
          </a:p>
        </p:txBody>
      </p:sp>
      <p:sp>
        <p:nvSpPr>
          <p:cNvPr id="28" name="Нижний колонтитул 27"/>
          <p:cNvSpPr>
            <a:spLocks noGrp="1"/>
          </p:cNvSpPr>
          <p:nvPr>
            <p:ph type="ftr" sz="quarter" idx="12"/>
          </p:nvPr>
        </p:nvSpPr>
        <p:spPr/>
        <p:txBody>
          <a:bodyPr rtlCol="0"/>
          <a:lstStyle/>
          <a:p>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ru-RU" smtClean="0"/>
              <a:t>Образец заголовка</a:t>
            </a:r>
            <a:endParaRPr kumimoji="0" lang="en-US"/>
          </a:p>
        </p:txBody>
      </p:sp>
      <p:sp>
        <p:nvSpPr>
          <p:cNvPr id="3" name="Дата 2"/>
          <p:cNvSpPr>
            <a:spLocks noGrp="1"/>
          </p:cNvSpPr>
          <p:nvPr>
            <p:ph type="dt" sz="half" idx="10"/>
          </p:nvPr>
        </p:nvSpPr>
        <p:spPr>
          <a:xfrm>
            <a:off x="6583680" y="612648"/>
            <a:ext cx="957264" cy="457200"/>
          </a:xfrm>
        </p:spPr>
        <p:txBody>
          <a:bodyPr/>
          <a:lstStyle/>
          <a:p>
            <a:fld id="{5B106E36-FD25-4E2D-B0AA-010F637433A0}" type="datetimeFigureOut">
              <a:rPr lang="ru-RU" smtClean="0"/>
              <a:pPr/>
              <a:t>25.05.2022</a:t>
            </a:fld>
            <a:endParaRPr lang="ru-RU" dirty="0"/>
          </a:p>
        </p:txBody>
      </p:sp>
      <p:sp>
        <p:nvSpPr>
          <p:cNvPr id="4" name="Нижний колонтитул 3"/>
          <p:cNvSpPr>
            <a:spLocks noGrp="1"/>
          </p:cNvSpPr>
          <p:nvPr>
            <p:ph type="ftr" sz="quarter" idx="11"/>
          </p:nvPr>
        </p:nvSpPr>
        <p:spPr>
          <a:xfrm>
            <a:off x="5257800" y="612648"/>
            <a:ext cx="1325880" cy="457200"/>
          </a:xfrm>
        </p:spPr>
        <p:txBody>
          <a:bodyPr/>
          <a:lstStyle/>
          <a:p>
            <a:endParaRPr lang="ru-RU" dirty="0"/>
          </a:p>
        </p:txBody>
      </p:sp>
      <p:sp>
        <p:nvSpPr>
          <p:cNvPr id="5" name="Номер слайда 4"/>
          <p:cNvSpPr>
            <a:spLocks noGrp="1"/>
          </p:cNvSpPr>
          <p:nvPr>
            <p:ph type="sldNum" sz="quarter" idx="12"/>
          </p:nvPr>
        </p:nvSpPr>
        <p:spPr>
          <a:xfrm>
            <a:off x="8174736" y="2272"/>
            <a:ext cx="762000" cy="365760"/>
          </a:xfrm>
        </p:spPr>
        <p:txBody>
          <a:bodyPr/>
          <a:lstStyle/>
          <a:p>
            <a:fld id="{725C68B6-61C2-468F-89AB-4B9F7531AA68}" type="slidenum">
              <a:rPr lang="ru-RU" smtClean="0"/>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25.05.2022</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53496" y="1101970"/>
            <a:ext cx="3383280" cy="877824"/>
          </a:xfrm>
        </p:spPr>
        <p:txBody>
          <a:bodyPr anchor="b"/>
          <a:lstStyle>
            <a:lvl1pPr algn="l">
              <a:buNone/>
              <a:defRPr sz="1800" b="1"/>
            </a:lvl1pPr>
          </a:lstStyle>
          <a:p>
            <a:r>
              <a:rPr kumimoji="0" lang="ru-RU" smtClean="0"/>
              <a:t>Образец заголовка</a:t>
            </a:r>
            <a:endParaRPr kumimoji="0" lang="en-US"/>
          </a:p>
        </p:txBody>
      </p:sp>
      <p:sp>
        <p:nvSpPr>
          <p:cNvPr id="3" name="Текст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25.05.2022</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25.05.2022</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Прямоугольник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Прямоугольник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Прямоугольник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Прямоугольник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Прямоугольник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Скругленный прямоугольник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Скругленный прямоугольник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Прямоугольник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Прямоугольник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Прямоугольник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Прямоугольник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Прямоугольник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Прямоугольник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Заголовок 21"/>
          <p:cNvSpPr>
            <a:spLocks noGrp="1"/>
          </p:cNvSpPr>
          <p:nvPr>
            <p:ph type="title"/>
          </p:nvPr>
        </p:nvSpPr>
        <p:spPr>
          <a:xfrm>
            <a:off x="457200" y="1143000"/>
            <a:ext cx="8229600" cy="1066800"/>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5B106E36-FD25-4E2D-B0AA-010F637433A0}" type="datetimeFigureOut">
              <a:rPr lang="ru-RU" smtClean="0"/>
              <a:pPr/>
              <a:t>25.05.2022</a:t>
            </a:fld>
            <a:endParaRPr lang="ru-RU" dirty="0"/>
          </a:p>
        </p:txBody>
      </p:sp>
      <p:sp>
        <p:nvSpPr>
          <p:cNvPr id="3" name="Нижний колонтитул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ru-RU" dirty="0"/>
          </a:p>
        </p:txBody>
      </p:sp>
      <p:sp>
        <p:nvSpPr>
          <p:cNvPr id="23" name="Номер слайда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725C68B6-61C2-468F-89AB-4B9F7531AA68}" type="slidenum">
              <a:rPr lang="ru-RU" smtClean="0"/>
              <a:pPr/>
              <a:t>‹#›</a:t>
            </a:fld>
            <a:endParaRPr lang="ru-RU"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7" name="Rectangle 7"/>
          <p:cNvSpPr>
            <a:spLocks noGrp="1" noChangeArrowheads="1"/>
          </p:cNvSpPr>
          <p:nvPr>
            <p:ph type="ctrTitle"/>
          </p:nvPr>
        </p:nvSpPr>
        <p:spPr>
          <a:xfrm>
            <a:off x="500063" y="428625"/>
            <a:ext cx="8424862" cy="1571625"/>
          </a:xfrm>
        </p:spPr>
        <p:txBody>
          <a:bodyPr>
            <a:normAutofit fontScale="90000"/>
          </a:bodyPr>
          <a:lstStyle/>
          <a:p>
            <a:pPr algn="ctr" eaLnBrk="1" fontAlgn="auto" hangingPunct="1">
              <a:spcAft>
                <a:spcPts val="0"/>
              </a:spcAft>
              <a:defRPr/>
            </a:pP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2000" dirty="0" smtClean="0">
                <a:latin typeface="Times New Roman" pitchFamily="18" charset="0"/>
                <a:cs typeface="Times New Roman" pitchFamily="18" charset="0"/>
              </a:rPr>
              <a:t>МВС УКРАЇНИ</a:t>
            </a:r>
            <a:br>
              <a:rPr lang="uk-UA" sz="2000" dirty="0" smtClean="0">
                <a:latin typeface="Times New Roman" pitchFamily="18" charset="0"/>
                <a:cs typeface="Times New Roman" pitchFamily="18" charset="0"/>
              </a:rPr>
            </a:br>
            <a:r>
              <a:rPr lang="uk-UA" sz="2000" dirty="0" smtClean="0">
                <a:latin typeface="Times New Roman" pitchFamily="18" charset="0"/>
                <a:cs typeface="Times New Roman" pitchFamily="18" charset="0"/>
              </a:rPr>
              <a:t>ДНІПРОПЕТРОВСЬКИЙ ДЕРЖАВНИЙ УНІВЕРСИТЕТ</a:t>
            </a:r>
            <a:r>
              <a:rPr lang="en-US" sz="2000" dirty="0" smtClean="0">
                <a:latin typeface="Times New Roman" pitchFamily="18" charset="0"/>
                <a:cs typeface="Times New Roman" pitchFamily="18" charset="0"/>
              </a:rPr>
              <a:t/>
            </a:r>
            <a:br>
              <a:rPr lang="en-US" sz="2000" dirty="0" smtClean="0">
                <a:latin typeface="Times New Roman" pitchFamily="18" charset="0"/>
                <a:cs typeface="Times New Roman" pitchFamily="18" charset="0"/>
              </a:rPr>
            </a:br>
            <a:r>
              <a:rPr lang="uk-UA" sz="2000" dirty="0" smtClean="0">
                <a:latin typeface="Times New Roman" pitchFamily="18" charset="0"/>
                <a:cs typeface="Times New Roman" pitchFamily="18" charset="0"/>
              </a:rPr>
              <a:t> ВНУТРІШНІХ СПРАВ</a:t>
            </a:r>
            <a:r>
              <a:rPr lang="uk-UA" sz="2400" dirty="0" smtClean="0">
                <a:latin typeface="Times New Roman" pitchFamily="18" charset="0"/>
                <a:cs typeface="Times New Roman" pitchFamily="18" charset="0"/>
              </a:rPr>
              <a:t/>
            </a:r>
            <a:br>
              <a:rPr lang="uk-UA" sz="2400" dirty="0" smtClean="0">
                <a:latin typeface="Times New Roman" pitchFamily="18" charset="0"/>
                <a:cs typeface="Times New Roman" pitchFamily="18" charset="0"/>
              </a:rPr>
            </a:br>
            <a:r>
              <a:rPr lang="uk-UA" sz="2400" dirty="0" smtClean="0">
                <a:solidFill>
                  <a:srgbClr val="F0F44A"/>
                </a:solidFill>
                <a:latin typeface="Times New Roman" pitchFamily="18" charset="0"/>
                <a:cs typeface="Times New Roman" pitchFamily="18" charset="0"/>
              </a:rPr>
              <a:t>Кафедра адміністративного права, процесу та адміністративної діяльності</a:t>
            </a:r>
            <a:endParaRPr lang="ru-RU" sz="2400" dirty="0" smtClean="0">
              <a:solidFill>
                <a:srgbClr val="F0F44A"/>
              </a:solidFill>
            </a:endParaRPr>
          </a:p>
        </p:txBody>
      </p:sp>
      <p:sp>
        <p:nvSpPr>
          <p:cNvPr id="5125" name="Rectangle 5"/>
          <p:cNvSpPr>
            <a:spLocks noGrp="1" noChangeArrowheads="1"/>
          </p:cNvSpPr>
          <p:nvPr>
            <p:ph type="subTitle" idx="1"/>
          </p:nvPr>
        </p:nvSpPr>
        <p:spPr>
          <a:xfrm>
            <a:off x="539750" y="2205038"/>
            <a:ext cx="8208963" cy="4319587"/>
          </a:xfrm>
        </p:spPr>
        <p:txBody>
          <a:bodyPr>
            <a:normAutofit/>
          </a:bodyPr>
          <a:lstStyle/>
          <a:p>
            <a:pPr eaLnBrk="1" fontAlgn="auto" hangingPunct="1">
              <a:lnSpc>
                <a:spcPct val="90000"/>
              </a:lnSpc>
              <a:spcAft>
                <a:spcPts val="0"/>
              </a:spcAft>
              <a:buClr>
                <a:schemeClr val="accent3"/>
              </a:buClr>
              <a:buFont typeface="Georgia"/>
              <a:buNone/>
              <a:defRPr/>
            </a:pPr>
            <a:endParaRPr lang="uk-UA" sz="1800" b="1" dirty="0" smtClean="0">
              <a:solidFill>
                <a:srgbClr val="FFFF00"/>
              </a:solidFill>
            </a:endParaRPr>
          </a:p>
          <a:p>
            <a:pPr algn="ctr" eaLnBrk="1" fontAlgn="auto" hangingPunct="1">
              <a:lnSpc>
                <a:spcPct val="90000"/>
              </a:lnSpc>
              <a:spcAft>
                <a:spcPts val="0"/>
              </a:spcAft>
              <a:buClr>
                <a:schemeClr val="accent3"/>
              </a:buClr>
              <a:buFont typeface="Georgia"/>
              <a:buNone/>
              <a:defRPr/>
            </a:pPr>
            <a:endParaRPr lang="uk-UA" sz="1800" b="1" dirty="0" smtClean="0">
              <a:solidFill>
                <a:srgbClr val="FFFF00"/>
              </a:solidFill>
            </a:endParaRPr>
          </a:p>
          <a:p>
            <a:pPr algn="ctr" eaLnBrk="1" fontAlgn="auto" hangingPunct="1">
              <a:lnSpc>
                <a:spcPct val="90000"/>
              </a:lnSpc>
              <a:spcAft>
                <a:spcPts val="0"/>
              </a:spcAft>
              <a:buClr>
                <a:schemeClr val="accent3"/>
              </a:buClr>
              <a:buFont typeface="Georgia"/>
              <a:buNone/>
              <a:defRPr/>
            </a:pPr>
            <a:endParaRPr lang="uk-UA" sz="1800" b="1" dirty="0" smtClean="0">
              <a:solidFill>
                <a:srgbClr val="FFFF00"/>
              </a:solidFill>
            </a:endParaRPr>
          </a:p>
          <a:p>
            <a:pPr eaLnBrk="1" fontAlgn="auto" hangingPunct="1">
              <a:lnSpc>
                <a:spcPct val="90000"/>
              </a:lnSpc>
              <a:spcAft>
                <a:spcPts val="0"/>
              </a:spcAft>
              <a:buClr>
                <a:schemeClr val="accent3"/>
              </a:buClr>
              <a:buFont typeface="Georgia"/>
              <a:buNone/>
              <a:defRPr/>
            </a:pPr>
            <a:endParaRPr lang="uk-UA" b="1" dirty="0" smtClean="0"/>
          </a:p>
          <a:p>
            <a:pPr algn="ctr">
              <a:lnSpc>
                <a:spcPct val="90000"/>
              </a:lnSpc>
              <a:defRPr/>
            </a:pPr>
            <a:endParaRPr lang="en-US" b="1" dirty="0" smtClean="0">
              <a:solidFill>
                <a:schemeClr val="tx1"/>
              </a:solidFill>
            </a:endParaRPr>
          </a:p>
          <a:p>
            <a:pPr algn="ctr">
              <a:lnSpc>
                <a:spcPct val="90000"/>
              </a:lnSpc>
              <a:defRPr/>
            </a:pPr>
            <a:endParaRPr lang="en-US" b="1" dirty="0" smtClean="0">
              <a:solidFill>
                <a:schemeClr val="tx1"/>
              </a:solidFill>
            </a:endParaRPr>
          </a:p>
          <a:p>
            <a:pPr algn="ctr">
              <a:lnSpc>
                <a:spcPct val="90000"/>
              </a:lnSpc>
              <a:defRPr/>
            </a:pPr>
            <a:r>
              <a:rPr lang="uk-UA" b="1" dirty="0" smtClean="0">
                <a:solidFill>
                  <a:schemeClr val="tx1"/>
                </a:solidFill>
              </a:rPr>
              <a:t>Лекція № </a:t>
            </a:r>
            <a:r>
              <a:rPr lang="en-US" b="1" dirty="0" smtClean="0">
                <a:solidFill>
                  <a:schemeClr val="tx1"/>
                </a:solidFill>
              </a:rPr>
              <a:t>2   </a:t>
            </a:r>
            <a:r>
              <a:rPr lang="uk-UA" sz="2600" b="1" dirty="0" smtClean="0">
                <a:solidFill>
                  <a:schemeClr val="tx1"/>
                </a:solidFill>
                <a:latin typeface="Times New Roman" pitchFamily="18" charset="0"/>
                <a:cs typeface="Times New Roman" pitchFamily="18" charset="0"/>
              </a:rPr>
              <a:t>МЕХАНІЗМ АДМІНІСТРАТИВНО-ПРАВОВОГО РЕГУЛЮВАННЯ СУСПІЛЬНИХ ВІДНОСИН</a:t>
            </a:r>
            <a:endParaRPr lang="en-US" sz="2600" b="1" dirty="0" smtClean="0">
              <a:solidFill>
                <a:schemeClr val="tx1"/>
              </a:solidFill>
              <a:latin typeface="Times New Roman" pitchFamily="18" charset="0"/>
              <a:cs typeface="Times New Roman" pitchFamily="18" charset="0"/>
            </a:endParaRPr>
          </a:p>
          <a:p>
            <a:pPr eaLnBrk="1" fontAlgn="auto" hangingPunct="1">
              <a:lnSpc>
                <a:spcPct val="90000"/>
              </a:lnSpc>
              <a:spcAft>
                <a:spcPts val="0"/>
              </a:spcAft>
              <a:buClr>
                <a:schemeClr val="accent3"/>
              </a:buClr>
              <a:buFont typeface="Georgia"/>
              <a:buNone/>
              <a:defRPr/>
            </a:pPr>
            <a:endParaRPr lang="uk-UA" b="1" dirty="0" smtClean="0">
              <a:solidFill>
                <a:srgbClr val="F0F44A"/>
              </a:solidFill>
            </a:endParaRPr>
          </a:p>
          <a:p>
            <a:pPr eaLnBrk="1" fontAlgn="auto" hangingPunct="1">
              <a:lnSpc>
                <a:spcPct val="90000"/>
              </a:lnSpc>
              <a:spcAft>
                <a:spcPts val="0"/>
              </a:spcAft>
              <a:buClr>
                <a:schemeClr val="accent3"/>
              </a:buClr>
              <a:buFont typeface="Georgia"/>
              <a:buNone/>
              <a:defRPr/>
            </a:pPr>
            <a:endParaRPr lang="en-US" sz="1600" b="1" dirty="0" smtClean="0"/>
          </a:p>
          <a:p>
            <a:pPr eaLnBrk="1" fontAlgn="auto" hangingPunct="1">
              <a:lnSpc>
                <a:spcPct val="90000"/>
              </a:lnSpc>
              <a:spcAft>
                <a:spcPts val="0"/>
              </a:spcAft>
              <a:buClr>
                <a:schemeClr val="accent3"/>
              </a:buClr>
              <a:buFont typeface="Georgia"/>
              <a:buNone/>
              <a:defRPr/>
            </a:pPr>
            <a:endParaRPr lang="en-US" sz="1600" b="1" dirty="0" smtClean="0"/>
          </a:p>
          <a:p>
            <a:pPr algn="ctr" eaLnBrk="1" fontAlgn="auto" hangingPunct="1">
              <a:lnSpc>
                <a:spcPct val="90000"/>
              </a:lnSpc>
              <a:spcAft>
                <a:spcPts val="0"/>
              </a:spcAft>
              <a:buClr>
                <a:schemeClr val="accent3"/>
              </a:buClr>
              <a:buFont typeface="Georgia"/>
              <a:buNone/>
              <a:defRPr/>
            </a:pPr>
            <a:endParaRPr lang="ru-RU" sz="1600" b="1" dirty="0" smtClean="0">
              <a:solidFill>
                <a:schemeClr val="tx1"/>
              </a:solidFill>
            </a:endParaRPr>
          </a:p>
        </p:txBody>
      </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67544" y="620688"/>
            <a:ext cx="8424936" cy="2808312"/>
          </a:xfrm>
        </p:spPr>
        <p:txBody>
          <a:bodyPr>
            <a:noAutofit/>
          </a:bodyPr>
          <a:lstStyle/>
          <a:p>
            <a:pPr marL="0" indent="0" algn="ctr">
              <a:lnSpc>
                <a:spcPct val="120000"/>
              </a:lnSpc>
              <a:spcBef>
                <a:spcPts val="0"/>
              </a:spcBef>
              <a:buNone/>
            </a:pPr>
            <a:endParaRPr lang="uk-UA" sz="1400" b="1" dirty="0" smtClean="0">
              <a:latin typeface="Times New Roman" pitchFamily="18" charset="0"/>
              <a:cs typeface="Times New Roman" pitchFamily="18" charset="0"/>
            </a:endParaRPr>
          </a:p>
          <a:p>
            <a:pPr marL="0" indent="0" algn="ctr">
              <a:lnSpc>
                <a:spcPct val="120000"/>
              </a:lnSpc>
              <a:spcBef>
                <a:spcPts val="0"/>
              </a:spcBef>
              <a:buNone/>
            </a:pPr>
            <a:r>
              <a:rPr lang="uk-UA" sz="2400" b="1" dirty="0" smtClean="0">
                <a:latin typeface="Times New Roman" pitchFamily="18" charset="0"/>
                <a:cs typeface="Times New Roman" pitchFamily="18" charset="0"/>
              </a:rPr>
              <a:t>СТРУКТУРА  НОРМИ АДМІН  ПРАВА: </a:t>
            </a:r>
          </a:p>
          <a:p>
            <a:pPr marL="0" indent="0" algn="ctr">
              <a:lnSpc>
                <a:spcPct val="120000"/>
              </a:lnSpc>
              <a:spcBef>
                <a:spcPts val="0"/>
              </a:spcBef>
              <a:buNone/>
            </a:pPr>
            <a:r>
              <a:rPr lang="uk-UA" sz="2400" b="1" dirty="0" smtClean="0">
                <a:latin typeface="Times New Roman" pitchFamily="18" charset="0"/>
                <a:cs typeface="Times New Roman" pitchFamily="18" charset="0"/>
              </a:rPr>
              <a:t>ГІПОТЕЗА,  ДИСПОЗИЦІЯ,  САНКЦІЯ</a:t>
            </a:r>
          </a:p>
          <a:p>
            <a:pPr marL="0" indent="0" algn="ctr">
              <a:lnSpc>
                <a:spcPct val="120000"/>
              </a:lnSpc>
              <a:spcBef>
                <a:spcPts val="0"/>
              </a:spcBef>
              <a:buNone/>
            </a:pPr>
            <a:endParaRPr lang="uk-UA" sz="1400" b="1" dirty="0" smtClean="0">
              <a:latin typeface="Times New Roman" pitchFamily="18" charset="0"/>
              <a:cs typeface="Times New Roman" pitchFamily="18" charset="0"/>
            </a:endParaRPr>
          </a:p>
          <a:p>
            <a:pPr marL="0" indent="0" algn="ctr">
              <a:lnSpc>
                <a:spcPct val="120000"/>
              </a:lnSpc>
              <a:spcBef>
                <a:spcPts val="0"/>
              </a:spcBef>
              <a:buNone/>
            </a:pPr>
            <a:endParaRPr lang="uk-UA" sz="1400" b="1" dirty="0" smtClean="0">
              <a:latin typeface="Times New Roman" pitchFamily="18" charset="0"/>
              <a:cs typeface="Times New Roman" pitchFamily="18" charset="0"/>
            </a:endParaRPr>
          </a:p>
          <a:p>
            <a:pPr marL="0" indent="0" algn="ctr">
              <a:lnSpc>
                <a:spcPct val="120000"/>
              </a:lnSpc>
              <a:spcBef>
                <a:spcPts val="0"/>
              </a:spcBef>
              <a:buNone/>
            </a:pPr>
            <a:endParaRPr lang="uk-UA" sz="1400" b="1" dirty="0" smtClean="0">
              <a:latin typeface="Times New Roman" pitchFamily="18" charset="0"/>
              <a:cs typeface="Times New Roman" pitchFamily="18" charset="0"/>
            </a:endParaRPr>
          </a:p>
          <a:p>
            <a:pPr marL="0" indent="0" algn="ctr">
              <a:lnSpc>
                <a:spcPct val="120000"/>
              </a:lnSpc>
              <a:spcBef>
                <a:spcPts val="0"/>
              </a:spcBef>
              <a:buNone/>
            </a:pPr>
            <a:endParaRPr lang="uk-UA" sz="1400" b="1" dirty="0" smtClean="0">
              <a:latin typeface="Times New Roman" pitchFamily="18" charset="0"/>
              <a:cs typeface="Times New Roman" pitchFamily="18" charset="0"/>
            </a:endParaRPr>
          </a:p>
          <a:p>
            <a:pPr marL="0" indent="0" algn="ctr">
              <a:lnSpc>
                <a:spcPct val="120000"/>
              </a:lnSpc>
              <a:spcBef>
                <a:spcPts val="0"/>
              </a:spcBef>
              <a:buNone/>
            </a:pPr>
            <a:endParaRPr lang="uk-UA" sz="1400" b="1" dirty="0" smtClean="0">
              <a:latin typeface="Times New Roman" pitchFamily="18" charset="0"/>
              <a:cs typeface="Times New Roman" pitchFamily="18" charset="0"/>
            </a:endParaRPr>
          </a:p>
          <a:p>
            <a:pPr marL="0" indent="0" algn="ctr">
              <a:lnSpc>
                <a:spcPct val="120000"/>
              </a:lnSpc>
              <a:spcBef>
                <a:spcPts val="0"/>
              </a:spcBef>
              <a:buNone/>
            </a:pPr>
            <a:endParaRPr lang="uk-UA" sz="1400" b="1" dirty="0" smtClean="0">
              <a:latin typeface="Times New Roman" pitchFamily="18" charset="0"/>
              <a:cs typeface="Times New Roman" pitchFamily="18" charset="0"/>
            </a:endParaRPr>
          </a:p>
        </p:txBody>
      </p:sp>
      <p:sp>
        <p:nvSpPr>
          <p:cNvPr id="5" name="TextBox 4"/>
          <p:cNvSpPr txBox="1"/>
          <p:nvPr/>
        </p:nvSpPr>
        <p:spPr>
          <a:xfrm>
            <a:off x="1547664" y="2780928"/>
            <a:ext cx="6192688" cy="369332"/>
          </a:xfrm>
          <a:prstGeom prst="rect">
            <a:avLst/>
          </a:prstGeom>
          <a:noFill/>
        </p:spPr>
        <p:txBody>
          <a:bodyPr wrap="square" rtlCol="0">
            <a:spAutoFit/>
          </a:bodyPr>
          <a:lstStyle/>
          <a:p>
            <a:pPr algn="ctr"/>
            <a:r>
              <a:rPr lang="uk-UA" dirty="0" smtClean="0"/>
              <a:t>ЯКЩО…………….ТО…………..ІНАКШЕ</a:t>
            </a:r>
            <a:endParaRPr lang="ru-RU" dirty="0"/>
          </a:p>
        </p:txBody>
      </p:sp>
      <p:pic>
        <p:nvPicPr>
          <p:cNvPr id="28677" name="Picture 5" descr="Результат пошуку зображень за запитом &quot;водій&quot;"/>
          <p:cNvPicPr>
            <a:picLocks noChangeAspect="1" noChangeArrowheads="1"/>
          </p:cNvPicPr>
          <p:nvPr/>
        </p:nvPicPr>
        <p:blipFill>
          <a:blip r:embed="rId2" cstate="print"/>
          <a:srcRect/>
          <a:stretch>
            <a:fillRect/>
          </a:stretch>
        </p:blipFill>
        <p:spPr bwMode="auto">
          <a:xfrm>
            <a:off x="827584" y="3140968"/>
            <a:ext cx="2195736" cy="1461163"/>
          </a:xfrm>
          <a:prstGeom prst="rect">
            <a:avLst/>
          </a:prstGeom>
          <a:noFill/>
        </p:spPr>
      </p:pic>
      <p:pic>
        <p:nvPicPr>
          <p:cNvPr id="28679" name="Picture 7" descr="Результат пошуку зображень за запитом &quot;швидкість у місті&quot;"/>
          <p:cNvPicPr>
            <a:picLocks noChangeAspect="1" noChangeArrowheads="1"/>
          </p:cNvPicPr>
          <p:nvPr/>
        </p:nvPicPr>
        <p:blipFill>
          <a:blip r:embed="rId3" cstate="print">
            <a:lum contrast="23000"/>
          </a:blip>
          <a:srcRect/>
          <a:stretch>
            <a:fillRect/>
          </a:stretch>
        </p:blipFill>
        <p:spPr bwMode="auto">
          <a:xfrm>
            <a:off x="3059832" y="3573016"/>
            <a:ext cx="2403358" cy="1800200"/>
          </a:xfrm>
          <a:prstGeom prst="rect">
            <a:avLst/>
          </a:prstGeom>
          <a:noFill/>
        </p:spPr>
      </p:pic>
      <p:pic>
        <p:nvPicPr>
          <p:cNvPr id="28681" name="Picture 9" descr="Результат пошуку зображень за запитом &quot;притягнення водія&quot;"/>
          <p:cNvPicPr>
            <a:picLocks noChangeAspect="1" noChangeArrowheads="1"/>
          </p:cNvPicPr>
          <p:nvPr/>
        </p:nvPicPr>
        <p:blipFill>
          <a:blip r:embed="rId4" cstate="print"/>
          <a:srcRect/>
          <a:stretch>
            <a:fillRect/>
          </a:stretch>
        </p:blipFill>
        <p:spPr bwMode="auto">
          <a:xfrm>
            <a:off x="6228184" y="3212976"/>
            <a:ext cx="2127895" cy="151216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23528" y="332656"/>
            <a:ext cx="8363272" cy="6192688"/>
          </a:xfrm>
        </p:spPr>
        <p:txBody>
          <a:bodyPr>
            <a:noAutofit/>
          </a:bodyPr>
          <a:lstStyle/>
          <a:p>
            <a:pPr marL="0" indent="0" algn="ctr">
              <a:lnSpc>
                <a:spcPct val="120000"/>
              </a:lnSpc>
              <a:spcBef>
                <a:spcPts val="0"/>
              </a:spcBef>
              <a:buNone/>
            </a:pPr>
            <a:endParaRPr lang="uk-UA" sz="1400" b="1" dirty="0" smtClean="0">
              <a:latin typeface="Times New Roman" pitchFamily="18" charset="0"/>
              <a:cs typeface="Times New Roman" pitchFamily="18" charset="0"/>
            </a:endParaRPr>
          </a:p>
          <a:p>
            <a:pPr marL="0" indent="0" algn="ctr">
              <a:lnSpc>
                <a:spcPct val="120000"/>
              </a:lnSpc>
              <a:spcBef>
                <a:spcPts val="0"/>
              </a:spcBef>
              <a:buNone/>
            </a:pPr>
            <a:r>
              <a:rPr lang="uk-UA" sz="1400" b="1" dirty="0" smtClean="0">
                <a:latin typeface="Times New Roman" pitchFamily="18" charset="0"/>
                <a:cs typeface="Times New Roman" pitchFamily="18" charset="0"/>
              </a:rPr>
              <a:t>СТРУКТУРА  НОРМИ</a:t>
            </a:r>
          </a:p>
          <a:p>
            <a:pPr marL="0" indent="0" algn="just">
              <a:lnSpc>
                <a:spcPct val="120000"/>
              </a:lnSpc>
              <a:spcBef>
                <a:spcPts val="0"/>
              </a:spcBef>
              <a:buNone/>
            </a:pPr>
            <a:r>
              <a:rPr lang="uk-UA" sz="1400" dirty="0" smtClean="0">
                <a:latin typeface="Times New Roman" pitchFamily="18" charset="0"/>
                <a:cs typeface="Times New Roman" pitchFamily="18" charset="0"/>
              </a:rPr>
              <a:t> </a:t>
            </a:r>
            <a:endParaRPr lang="ru-RU" sz="1400" dirty="0" smtClean="0">
              <a:latin typeface="Times New Roman" pitchFamily="18" charset="0"/>
              <a:cs typeface="Times New Roman" pitchFamily="18" charset="0"/>
            </a:endParaRPr>
          </a:p>
          <a:p>
            <a:pPr marL="0" indent="0" algn="just">
              <a:lnSpc>
                <a:spcPct val="120000"/>
              </a:lnSpc>
              <a:spcBef>
                <a:spcPts val="0"/>
              </a:spcBef>
              <a:buNone/>
            </a:pPr>
            <a:r>
              <a:rPr lang="uk-UA" sz="1400" b="1" dirty="0" smtClean="0">
                <a:latin typeface="Times New Roman" pitchFamily="18" charset="0"/>
                <a:cs typeface="Times New Roman" pitchFamily="18" charset="0"/>
              </a:rPr>
              <a:t>ГІПОТЕЗА</a:t>
            </a:r>
            <a:r>
              <a:rPr lang="uk-UA" sz="1400" dirty="0" smtClean="0">
                <a:latin typeface="Times New Roman" pitchFamily="18" charset="0"/>
                <a:cs typeface="Times New Roman" pitchFamily="18" charset="0"/>
              </a:rPr>
              <a:t> - вказує на фактичні умови реалізації адміністративно-правової норми, якими виступають конкретні юридичні факти, при наявності яких можна чи потрібно діяти відповідним чином. Гіпотеза або відображається у вигляді гіпотетичного судження (відносно визначена), у вигляді конкретного юридичного факту – абсолютно визначеною або не вказуватись взагалі, проте може бути виведена зі змісту норми шляхом логічного аналізу останньої.</a:t>
            </a:r>
          </a:p>
          <a:p>
            <a:pPr marL="0" indent="0" algn="ctr">
              <a:lnSpc>
                <a:spcPct val="120000"/>
              </a:lnSpc>
              <a:spcBef>
                <a:spcPts val="0"/>
              </a:spcBef>
              <a:buNone/>
            </a:pPr>
            <a:r>
              <a:rPr lang="uk-UA" sz="1800" b="1" dirty="0" smtClean="0">
                <a:latin typeface="Times New Roman" pitchFamily="18" charset="0"/>
                <a:cs typeface="Times New Roman" pitchFamily="18" charset="0"/>
              </a:rPr>
              <a:t>+</a:t>
            </a:r>
            <a:endParaRPr lang="ru-RU" sz="1800" b="1" dirty="0" smtClean="0">
              <a:latin typeface="Times New Roman" pitchFamily="18" charset="0"/>
              <a:cs typeface="Times New Roman" pitchFamily="18" charset="0"/>
            </a:endParaRPr>
          </a:p>
          <a:p>
            <a:pPr marL="0" indent="0" algn="just">
              <a:lnSpc>
                <a:spcPct val="120000"/>
              </a:lnSpc>
              <a:spcBef>
                <a:spcPts val="0"/>
              </a:spcBef>
              <a:buNone/>
            </a:pPr>
            <a:r>
              <a:rPr lang="uk-UA" sz="1400" b="1" dirty="0" smtClean="0">
                <a:latin typeface="Times New Roman" pitchFamily="18" charset="0"/>
                <a:cs typeface="Times New Roman" pitchFamily="18" charset="0"/>
              </a:rPr>
              <a:t>ДИСПОЗИЦІЯ</a:t>
            </a:r>
            <a:r>
              <a:rPr lang="uk-UA" sz="1400" dirty="0" smtClean="0">
                <a:latin typeface="Times New Roman" pitchFamily="18" charset="0"/>
                <a:cs typeface="Times New Roman" pitchFamily="18" charset="0"/>
              </a:rPr>
              <a:t> - центральна частина норми, визначає правило поведінки, конкретну дію, яка приписується, дозволяється, рекомендується чи забороняється даною нормою. Нерідко вона визначає зміст прав, обов’язків або повноважень окремих суб’єктів. Як правило, диспозиція адміністративно-правової норми виражається в абстрактній формі.</a:t>
            </a:r>
          </a:p>
          <a:p>
            <a:pPr marL="0" indent="0" algn="ctr">
              <a:lnSpc>
                <a:spcPct val="120000"/>
              </a:lnSpc>
              <a:spcBef>
                <a:spcPts val="0"/>
              </a:spcBef>
              <a:buNone/>
            </a:pPr>
            <a:r>
              <a:rPr lang="uk-UA" sz="1800" b="1" dirty="0" smtClean="0">
                <a:latin typeface="Times New Roman" pitchFamily="18" charset="0"/>
                <a:cs typeface="Times New Roman" pitchFamily="18" charset="0"/>
              </a:rPr>
              <a:t>+</a:t>
            </a:r>
            <a:endParaRPr lang="ru-RU" sz="1400" dirty="0" smtClean="0">
              <a:latin typeface="Times New Roman" pitchFamily="18" charset="0"/>
              <a:cs typeface="Times New Roman" pitchFamily="18" charset="0"/>
            </a:endParaRPr>
          </a:p>
          <a:p>
            <a:pPr marL="0" indent="0" algn="just">
              <a:lnSpc>
                <a:spcPct val="120000"/>
              </a:lnSpc>
              <a:spcBef>
                <a:spcPts val="0"/>
              </a:spcBef>
              <a:buNone/>
            </a:pPr>
            <a:r>
              <a:rPr lang="uk-UA" sz="1400" b="1" dirty="0" smtClean="0">
                <a:latin typeface="Times New Roman" pitchFamily="18" charset="0"/>
                <a:cs typeface="Times New Roman" pitchFamily="18" charset="0"/>
              </a:rPr>
              <a:t>САНКЦІЯ</a:t>
            </a:r>
            <a:r>
              <a:rPr lang="uk-UA" sz="1400" dirty="0" smtClean="0">
                <a:latin typeface="Times New Roman" pitchFamily="18" charset="0"/>
                <a:cs typeface="Times New Roman" pitchFamily="18" charset="0"/>
              </a:rPr>
              <a:t> - негативні правові наслідки недотримання, неналежного виконання або порушення передбаченого правила поведінки. Для адм-правових санкцій властиво різноманіття: дисциплінарні, адм-матеріальні, адм-процесуальні та власне адм-санкції. У свою чергу кожна з цих санкцій охоплює конкретні санкції, наприклад, адмін санкції містять у собі види стягнення, десятки запобіжних заходів і т.д. </a:t>
            </a:r>
          </a:p>
          <a:p>
            <a:pPr marL="0" indent="0" algn="ctr">
              <a:lnSpc>
                <a:spcPct val="120000"/>
              </a:lnSpc>
              <a:spcBef>
                <a:spcPts val="0"/>
              </a:spcBef>
              <a:buNone/>
            </a:pPr>
            <a:r>
              <a:rPr lang="uk-UA" sz="1400" b="1" dirty="0" smtClean="0">
                <a:latin typeface="Times New Roman" pitchFamily="18" charset="0"/>
                <a:cs typeface="Times New Roman" pitchFamily="18" charset="0"/>
              </a:rPr>
              <a:t>АБО</a:t>
            </a:r>
          </a:p>
          <a:p>
            <a:pPr marL="0" indent="0" algn="just">
              <a:lnSpc>
                <a:spcPct val="120000"/>
              </a:lnSpc>
              <a:spcBef>
                <a:spcPts val="0"/>
              </a:spcBef>
              <a:buNone/>
            </a:pPr>
            <a:r>
              <a:rPr lang="uk-UA" sz="1400" b="1" dirty="0" smtClean="0">
                <a:latin typeface="Times New Roman" pitchFamily="18" charset="0"/>
                <a:cs typeface="Times New Roman" pitchFamily="18" charset="0"/>
              </a:rPr>
              <a:t>ЗАОХОЧЕННЯ  </a:t>
            </a:r>
            <a:r>
              <a:rPr lang="uk-UA" sz="1400" dirty="0" smtClean="0">
                <a:latin typeface="Times New Roman" pitchFamily="18" charset="0"/>
                <a:cs typeface="Times New Roman" pitchFamily="18" charset="0"/>
              </a:rPr>
              <a:t>як елемент правової норми є публічне визнання заслуг суб’єкта адміністративно-правових відносин. Підставою для застосування заохочення визначені в нормі дії, поведінка, яка стимулюється державою.</a:t>
            </a:r>
            <a:endParaRPr lang="ru-RU" sz="1400" dirty="0" smtClean="0">
              <a:latin typeface="Times New Roman" pitchFamily="18" charset="0"/>
              <a:cs typeface="Times New Roman"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00034" y="714356"/>
            <a:ext cx="8186766" cy="5594964"/>
          </a:xfrm>
        </p:spPr>
        <p:txBody>
          <a:bodyPr>
            <a:normAutofit/>
          </a:bodyPr>
          <a:lstStyle/>
          <a:p>
            <a:pPr marL="0" indent="0" algn="ctr">
              <a:lnSpc>
                <a:spcPct val="120000"/>
              </a:lnSpc>
              <a:spcBef>
                <a:spcPts val="0"/>
              </a:spcBef>
              <a:buNone/>
            </a:pPr>
            <a:r>
              <a:rPr lang="uk-UA" b="1" dirty="0" smtClean="0">
                <a:latin typeface="Times New Roman" pitchFamily="18" charset="0"/>
                <a:cs typeface="Times New Roman" pitchFamily="18" charset="0"/>
              </a:rPr>
              <a:t>Систематизація норм адмін. права</a:t>
            </a:r>
            <a:endParaRPr lang="ru-RU" dirty="0" smtClean="0">
              <a:latin typeface="Times New Roman" pitchFamily="18" charset="0"/>
              <a:cs typeface="Times New Roman" pitchFamily="18" charset="0"/>
            </a:endParaRPr>
          </a:p>
          <a:p>
            <a:pPr marL="0" indent="0" algn="just">
              <a:lnSpc>
                <a:spcPct val="120000"/>
              </a:lnSpc>
              <a:spcBef>
                <a:spcPts val="0"/>
              </a:spcBef>
              <a:buNone/>
            </a:pPr>
            <a:r>
              <a:rPr lang="uk-UA" sz="2400" b="1" dirty="0" smtClean="0">
                <a:latin typeface="Times New Roman" pitchFamily="18" charset="0"/>
                <a:cs typeface="Times New Roman" pitchFamily="18" charset="0"/>
              </a:rPr>
              <a:t>Інкорпорація</a:t>
            </a:r>
            <a:r>
              <a:rPr lang="uk-UA" sz="2400" dirty="0" smtClean="0">
                <a:latin typeface="Times New Roman" pitchFamily="18" charset="0"/>
                <a:cs typeface="Times New Roman" pitchFamily="18" charset="0"/>
              </a:rPr>
              <a:t> - упорядкування адміністративно-правових норм, насамперед щодо найважливіших правових інститутів, шляхом об’єднання і розміщення відповідного нормативного матеріалу в різних збірниках та зібраннях у певному систематизованому порядку (</a:t>
            </a:r>
            <a:r>
              <a:rPr lang="uk-UA" sz="2400" i="1" dirty="0" smtClean="0">
                <a:latin typeface="Times New Roman" pitchFamily="18" charset="0"/>
                <a:cs typeface="Times New Roman" pitchFamily="18" charset="0"/>
              </a:rPr>
              <a:t>Довідник Відповідальність за адміністративні правопорушення, що вчинені неповнолітніми</a:t>
            </a:r>
            <a:r>
              <a:rPr lang="uk-UA" sz="2400" dirty="0" smtClean="0">
                <a:latin typeface="Times New Roman" pitchFamily="18" charset="0"/>
                <a:cs typeface="Times New Roman" pitchFamily="18" charset="0"/>
              </a:rPr>
              <a:t>) </a:t>
            </a:r>
          </a:p>
          <a:p>
            <a:pPr marL="0" indent="0" algn="just">
              <a:lnSpc>
                <a:spcPct val="120000"/>
              </a:lnSpc>
              <a:spcBef>
                <a:spcPts val="0"/>
              </a:spcBef>
              <a:buNone/>
            </a:pPr>
            <a:endParaRPr lang="uk-UA" sz="2400" b="1" dirty="0" smtClean="0">
              <a:latin typeface="Times New Roman" pitchFamily="18" charset="0"/>
              <a:cs typeface="Times New Roman" pitchFamily="18" charset="0"/>
            </a:endParaRPr>
          </a:p>
          <a:p>
            <a:pPr marL="0" indent="0" algn="just">
              <a:lnSpc>
                <a:spcPct val="120000"/>
              </a:lnSpc>
              <a:spcBef>
                <a:spcPts val="0"/>
              </a:spcBef>
              <a:buNone/>
            </a:pPr>
            <a:r>
              <a:rPr lang="uk-UA" sz="2400" b="1" dirty="0" smtClean="0">
                <a:latin typeface="Times New Roman" pitchFamily="18" charset="0"/>
                <a:cs typeface="Times New Roman" pitchFamily="18" charset="0"/>
              </a:rPr>
              <a:t>Кодифікація</a:t>
            </a:r>
            <a:r>
              <a:rPr lang="uk-UA" sz="2400" dirty="0" smtClean="0">
                <a:latin typeface="Times New Roman" pitchFamily="18" charset="0"/>
                <a:cs typeface="Times New Roman" pitchFamily="18" charset="0"/>
              </a:rPr>
              <a:t> - видання великих звідних кодифікаційних актів та кодексів з цієї галузі українського права (</a:t>
            </a:r>
            <a:r>
              <a:rPr lang="uk-UA" sz="2400" i="1" dirty="0" smtClean="0">
                <a:latin typeface="Times New Roman" pitchFamily="18" charset="0"/>
                <a:cs typeface="Times New Roman" pitchFamily="18" charset="0"/>
              </a:rPr>
              <a:t>КУпАП, КАСУ</a:t>
            </a:r>
            <a:r>
              <a:rPr lang="uk-UA" sz="2400" dirty="0" smtClean="0">
                <a:latin typeface="Times New Roman" pitchFamily="18" charset="0"/>
                <a:cs typeface="Times New Roman" pitchFamily="18" charset="0"/>
              </a:rPr>
              <a: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idx="1"/>
          </p:nvPr>
        </p:nvSpPr>
        <p:spPr>
          <a:xfrm>
            <a:off x="500063" y="714375"/>
            <a:ext cx="8186737" cy="5450929"/>
          </a:xfrm>
        </p:spPr>
        <p:txBody>
          <a:bodyPr>
            <a:normAutofit/>
          </a:bodyPr>
          <a:lstStyle/>
          <a:p>
            <a:pPr marL="0" indent="0" algn="just">
              <a:spcBef>
                <a:spcPts val="0"/>
              </a:spcBef>
              <a:buNone/>
            </a:pPr>
            <a:r>
              <a:rPr lang="uk-UA" b="1" dirty="0" smtClean="0">
                <a:latin typeface="Times New Roman" pitchFamily="18" charset="0"/>
                <a:cs typeface="Times New Roman" pitchFamily="18" charset="0"/>
              </a:rPr>
              <a:t>Адміністративно-правові відносини </a:t>
            </a:r>
            <a:r>
              <a:rPr lang="uk-UA" dirty="0" smtClean="0">
                <a:latin typeface="Times New Roman" pitchFamily="18" charset="0"/>
                <a:cs typeface="Times New Roman" pitchFamily="18" charset="0"/>
              </a:rPr>
              <a:t>– це суспільні відносини, врегульовані нормами адміністративного права, що складаються в сфері публічного адміністрування (управління)</a:t>
            </a:r>
          </a:p>
          <a:p>
            <a:pPr marL="0" indent="0" algn="just">
              <a:spcBef>
                <a:spcPts val="0"/>
              </a:spcBef>
              <a:buNone/>
            </a:pPr>
            <a:endParaRPr lang="uk-UA" dirty="0" smtClean="0">
              <a:latin typeface="Times New Roman" pitchFamily="18" charset="0"/>
              <a:cs typeface="Times New Roman" pitchFamily="18" charset="0"/>
            </a:endParaRPr>
          </a:p>
          <a:p>
            <a:pPr marL="0" indent="0" algn="just">
              <a:spcBef>
                <a:spcPts val="0"/>
              </a:spcBef>
              <a:buNone/>
            </a:pPr>
            <a:endParaRPr lang="uk-UA" sz="2400" dirty="0" smtClean="0">
              <a:latin typeface="Times New Roman" pitchFamily="18" charset="0"/>
              <a:cs typeface="Times New Roman" pitchFamily="18" charset="0"/>
            </a:endParaRPr>
          </a:p>
          <a:p>
            <a:pPr marL="0" indent="0" algn="just">
              <a:spcBef>
                <a:spcPts val="0"/>
              </a:spcBef>
              <a:buNone/>
            </a:pPr>
            <a:r>
              <a:rPr lang="uk-UA" sz="2400" dirty="0" smtClean="0">
                <a:latin typeface="Times New Roman" pitchFamily="18" charset="0"/>
                <a:cs typeface="Times New Roman" pitchFamily="18" charset="0"/>
              </a:rPr>
              <a:t>Юридичною основою адмін-правових відносин виступають адмін-правові норми – матеріальні та  процесуальні. Ці норми опосередковують зміст адмін-правових відносин, визначають права, обов’язки, а також поведінку учасників таких відносин, впливають на їх характер і мету.</a:t>
            </a:r>
            <a:endParaRPr lang="ru-RU" sz="2400" dirty="0">
              <a:latin typeface="Times New Roman" pitchFamily="18" charset="0"/>
              <a:cs typeface="Times New Roman"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642918"/>
            <a:ext cx="8507288" cy="5483245"/>
          </a:xfrm>
        </p:spPr>
        <p:txBody>
          <a:bodyPr/>
          <a:lstStyle/>
          <a:p>
            <a:pPr marL="0" indent="0" algn="ctr">
              <a:spcBef>
                <a:spcPts val="0"/>
              </a:spcBef>
              <a:buNone/>
            </a:pPr>
            <a:r>
              <a:rPr lang="uk-UA" b="1" dirty="0" smtClean="0">
                <a:latin typeface="Times New Roman" pitchFamily="18" charset="0"/>
                <a:cs typeface="Times New Roman" pitchFamily="18" charset="0"/>
              </a:rPr>
              <a:t>Структура адміністративно-правових відносин</a:t>
            </a:r>
          </a:p>
          <a:p>
            <a:pPr marL="0" indent="0" algn="ctr">
              <a:spcBef>
                <a:spcPts val="0"/>
              </a:spcBef>
              <a:buNone/>
            </a:pPr>
            <a:endParaRPr lang="ru-RU" b="1" dirty="0" smtClean="0">
              <a:latin typeface="Times New Roman" pitchFamily="18" charset="0"/>
              <a:cs typeface="Times New Roman" pitchFamily="18" charset="0"/>
            </a:endParaRPr>
          </a:p>
          <a:p>
            <a:pPr marL="0" lvl="0" indent="0">
              <a:lnSpc>
                <a:spcPct val="150000"/>
              </a:lnSpc>
              <a:spcBef>
                <a:spcPts val="0"/>
              </a:spcBef>
              <a:buNone/>
            </a:pPr>
            <a:r>
              <a:rPr lang="uk-UA" dirty="0" smtClean="0">
                <a:latin typeface="Times New Roman" pitchFamily="18" charset="0"/>
                <a:cs typeface="Times New Roman" pitchFamily="18" charset="0"/>
              </a:rPr>
              <a:t>юридична основа (норми права)</a:t>
            </a:r>
            <a:endParaRPr lang="ru-RU" dirty="0" smtClean="0">
              <a:latin typeface="Times New Roman" pitchFamily="18" charset="0"/>
              <a:cs typeface="Times New Roman" pitchFamily="18" charset="0"/>
            </a:endParaRPr>
          </a:p>
          <a:p>
            <a:pPr marL="0" lvl="0" indent="0">
              <a:lnSpc>
                <a:spcPct val="150000"/>
              </a:lnSpc>
              <a:spcBef>
                <a:spcPts val="0"/>
              </a:spcBef>
              <a:buNone/>
            </a:pPr>
            <a:r>
              <a:rPr lang="uk-UA" dirty="0" smtClean="0">
                <a:latin typeface="Times New Roman" pitchFamily="18" charset="0"/>
                <a:cs typeface="Times New Roman" pitchFamily="18" charset="0"/>
              </a:rPr>
              <a:t>юридичні факти (дії і події, що є підставою)</a:t>
            </a:r>
            <a:endParaRPr lang="ru-RU" dirty="0" smtClean="0">
              <a:latin typeface="Times New Roman" pitchFamily="18" charset="0"/>
              <a:cs typeface="Times New Roman" pitchFamily="18" charset="0"/>
            </a:endParaRPr>
          </a:p>
          <a:p>
            <a:pPr marL="0" lvl="0" indent="0">
              <a:lnSpc>
                <a:spcPct val="150000"/>
              </a:lnSpc>
              <a:spcBef>
                <a:spcPts val="0"/>
              </a:spcBef>
              <a:buNone/>
            </a:pPr>
            <a:r>
              <a:rPr lang="uk-UA" dirty="0" smtClean="0">
                <a:latin typeface="Times New Roman" pitchFamily="18" charset="0"/>
                <a:cs typeface="Times New Roman" pitchFamily="18" charset="0"/>
              </a:rPr>
              <a:t>суб’єкти (сторони)</a:t>
            </a:r>
            <a:endParaRPr lang="ru-RU" dirty="0" smtClean="0">
              <a:latin typeface="Times New Roman" pitchFamily="18" charset="0"/>
              <a:cs typeface="Times New Roman" pitchFamily="18" charset="0"/>
            </a:endParaRPr>
          </a:p>
          <a:p>
            <a:pPr marL="0" lvl="0" indent="0">
              <a:lnSpc>
                <a:spcPct val="150000"/>
              </a:lnSpc>
              <a:spcBef>
                <a:spcPts val="0"/>
              </a:spcBef>
              <a:buNone/>
            </a:pPr>
            <a:r>
              <a:rPr lang="uk-UA" dirty="0" smtClean="0">
                <a:latin typeface="Times New Roman" pitchFamily="18" charset="0"/>
                <a:cs typeface="Times New Roman" pitchFamily="18" charset="0"/>
              </a:rPr>
              <a:t>об’єкт правовідносин (щодо чого виникають)</a:t>
            </a:r>
            <a:endParaRPr lang="ru-RU" dirty="0" smtClean="0">
              <a:latin typeface="Times New Roman" pitchFamily="18" charset="0"/>
              <a:cs typeface="Times New Roman" pitchFamily="18" charset="0"/>
            </a:endParaRPr>
          </a:p>
          <a:p>
            <a:pPr marL="0" lvl="0" indent="0">
              <a:lnSpc>
                <a:spcPct val="150000"/>
              </a:lnSpc>
              <a:spcBef>
                <a:spcPts val="0"/>
              </a:spcBef>
              <a:buNone/>
            </a:pPr>
            <a:r>
              <a:rPr lang="uk-UA" dirty="0" smtClean="0">
                <a:latin typeface="Times New Roman" pitchFamily="18" charset="0"/>
                <a:cs typeface="Times New Roman" pitchFamily="18" charset="0"/>
              </a:rPr>
              <a:t>зміст правовідносин (права, обов'язки спосіб зв'язку) </a:t>
            </a:r>
            <a:endParaRPr lang="ru-RU" dirty="0" smtClean="0">
              <a:latin typeface="Times New Roman" pitchFamily="18" charset="0"/>
              <a:cs typeface="Times New Roman" pitchFamily="18" charset="0"/>
            </a:endParaRPr>
          </a:p>
          <a:p>
            <a:pPr>
              <a:buNone/>
            </a:pPr>
            <a:endParaRPr lang="ru-RU" dirty="0"/>
          </a:p>
        </p:txBody>
      </p:sp>
      <p:pic>
        <p:nvPicPr>
          <p:cNvPr id="9218" name="Picture 2" descr="Результат пошуку зображень за запитом &quot;рецепт&quot;"/>
          <p:cNvPicPr>
            <a:picLocks noChangeAspect="1" noChangeArrowheads="1"/>
          </p:cNvPicPr>
          <p:nvPr/>
        </p:nvPicPr>
        <p:blipFill>
          <a:blip r:embed="rId2" cstate="print"/>
          <a:srcRect/>
          <a:stretch>
            <a:fillRect/>
          </a:stretch>
        </p:blipFill>
        <p:spPr bwMode="auto">
          <a:xfrm>
            <a:off x="3635896" y="4714875"/>
            <a:ext cx="2143125" cy="2143125"/>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67544" y="620688"/>
            <a:ext cx="8229600" cy="5626121"/>
          </a:xfrm>
        </p:spPr>
        <p:txBody>
          <a:bodyPr/>
          <a:lstStyle/>
          <a:p>
            <a:pPr marL="0" indent="0" algn="just">
              <a:spcBef>
                <a:spcPts val="0"/>
              </a:spcBef>
              <a:buNone/>
            </a:pPr>
            <a:r>
              <a:rPr lang="uk-UA" b="1" dirty="0" smtClean="0">
                <a:latin typeface="Times New Roman" pitchFamily="18" charset="0"/>
                <a:cs typeface="Times New Roman" pitchFamily="18" charset="0"/>
              </a:rPr>
              <a:t>Юридичний факт </a:t>
            </a:r>
            <a:r>
              <a:rPr lang="uk-UA" dirty="0" smtClean="0">
                <a:latin typeface="Times New Roman" pitchFamily="18" charset="0"/>
                <a:cs typeface="Times New Roman" pitchFamily="18" charset="0"/>
              </a:rPr>
              <a:t>- це конкретні життєві обставини, з якими пов'язані виникнення, зміна та припинення адмін-правових відносин</a:t>
            </a:r>
          </a:p>
          <a:p>
            <a:pPr marL="0" indent="0" algn="just">
              <a:spcBef>
                <a:spcPts val="0"/>
              </a:spcBef>
              <a:buNone/>
            </a:pPr>
            <a:endParaRPr lang="uk-UA" b="1" dirty="0" smtClean="0">
              <a:latin typeface="Times New Roman" pitchFamily="18" charset="0"/>
              <a:cs typeface="Times New Roman" pitchFamily="18" charset="0"/>
            </a:endParaRPr>
          </a:p>
          <a:p>
            <a:pPr marL="0" indent="0" algn="just">
              <a:spcBef>
                <a:spcPts val="0"/>
              </a:spcBef>
              <a:buNone/>
            </a:pPr>
            <a:r>
              <a:rPr lang="uk-UA" b="1" dirty="0" smtClean="0">
                <a:latin typeface="Times New Roman" pitchFamily="18" charset="0"/>
                <a:cs typeface="Times New Roman" pitchFamily="18" charset="0"/>
              </a:rPr>
              <a:t>Фактичний склад </a:t>
            </a:r>
            <a:r>
              <a:rPr lang="uk-UA" dirty="0" smtClean="0">
                <a:latin typeface="Times New Roman" pitchFamily="18" charset="0"/>
                <a:cs typeface="Times New Roman" pitchFamily="18" charset="0"/>
              </a:rPr>
              <a:t>- це сукупність двох або кількох юридичних фактів</a:t>
            </a:r>
            <a:endParaRPr lang="ru-RU" dirty="0" smtClean="0">
              <a:latin typeface="Times New Roman" pitchFamily="18" charset="0"/>
              <a:cs typeface="Times New Roman" pitchFamily="18" charset="0"/>
            </a:endParaRPr>
          </a:p>
          <a:p>
            <a:pPr marL="0" indent="0" algn="just">
              <a:spcBef>
                <a:spcPts val="0"/>
              </a:spcBef>
              <a:buNone/>
            </a:pPr>
            <a:endParaRPr lang="uk-UA" dirty="0" smtClean="0">
              <a:latin typeface="Times New Roman" pitchFamily="18" charset="0"/>
              <a:cs typeface="Times New Roman" pitchFamily="18" charset="0"/>
            </a:endParaRPr>
          </a:p>
          <a:p>
            <a:pPr marL="0" indent="0" algn="ctr">
              <a:spcBef>
                <a:spcPts val="0"/>
              </a:spcBef>
              <a:buNone/>
            </a:pPr>
            <a:r>
              <a:rPr lang="uk-UA" b="1" dirty="0" smtClean="0">
                <a:latin typeface="Times New Roman" pitchFamily="18" charset="0"/>
                <a:cs typeface="Times New Roman" pitchFamily="18" charset="0"/>
              </a:rPr>
              <a:t>Самі по собі норми адмінправа не діють, вони активізуються тоді, коли настають необхідні для їхньої дії життєві обставини!!!</a:t>
            </a:r>
          </a:p>
        </p:txBody>
      </p:sp>
      <p:pic>
        <p:nvPicPr>
          <p:cNvPr id="8194" name="Picture 2" descr="Результат пошуку зображень за запитом &quot;реторта&quot;"/>
          <p:cNvPicPr>
            <a:picLocks noChangeAspect="1" noChangeArrowheads="1"/>
          </p:cNvPicPr>
          <p:nvPr/>
        </p:nvPicPr>
        <p:blipFill>
          <a:blip r:embed="rId2" cstate="print">
            <a:lum contrast="23000"/>
          </a:blip>
          <a:srcRect/>
          <a:stretch>
            <a:fillRect/>
          </a:stretch>
        </p:blipFill>
        <p:spPr bwMode="auto">
          <a:xfrm rot="18802537">
            <a:off x="6837885" y="4758780"/>
            <a:ext cx="1555286" cy="1555286"/>
          </a:xfrm>
          <a:prstGeom prst="rect">
            <a:avLst/>
          </a:prstGeom>
          <a:noFill/>
        </p:spPr>
      </p:pic>
      <p:pic>
        <p:nvPicPr>
          <p:cNvPr id="8196" name="Picture 4" descr="Результат пошуку зображень за запитом &quot;реторта&quot;"/>
          <p:cNvPicPr>
            <a:picLocks noChangeAspect="1" noChangeArrowheads="1"/>
          </p:cNvPicPr>
          <p:nvPr/>
        </p:nvPicPr>
        <p:blipFill>
          <a:blip r:embed="rId3" cstate="print"/>
          <a:srcRect/>
          <a:stretch>
            <a:fillRect/>
          </a:stretch>
        </p:blipFill>
        <p:spPr bwMode="auto">
          <a:xfrm>
            <a:off x="683568" y="4653136"/>
            <a:ext cx="1239098" cy="1301336"/>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620688"/>
            <a:ext cx="8229600" cy="5616624"/>
          </a:xfrm>
        </p:spPr>
        <p:txBody>
          <a:bodyPr>
            <a:normAutofit/>
          </a:bodyPr>
          <a:lstStyle/>
          <a:p>
            <a:pPr marL="0" indent="0" algn="just">
              <a:spcBef>
                <a:spcPts val="0"/>
              </a:spcBef>
              <a:buNone/>
            </a:pPr>
            <a:r>
              <a:rPr lang="uk-UA" b="1" dirty="0" smtClean="0">
                <a:latin typeface="Times New Roman" pitchFamily="18" charset="0"/>
                <a:cs typeface="Times New Roman" pitchFamily="18" charset="0"/>
              </a:rPr>
              <a:t>      ЗАКОННІСТЬ</a:t>
            </a:r>
            <a:r>
              <a:rPr lang="uk-UA" dirty="0" smtClean="0">
                <a:latin typeface="Times New Roman" pitchFamily="18" charset="0"/>
                <a:cs typeface="Times New Roman" pitchFamily="18" charset="0"/>
              </a:rPr>
              <a:t> – правовий режим суспільного життя, який характеризується неухильним дотриманням норм права всіма суб'єктами правових відносин. Як функціональна складова МАПР, законність затребувана суспільним середовищем, державою, окремими громадянами. Законність сприяє якісному здійсненню державного управління</a:t>
            </a:r>
          </a:p>
          <a:p>
            <a:pPr marL="0" indent="0" algn="just">
              <a:spcBef>
                <a:spcPts val="0"/>
              </a:spcBef>
              <a:buNone/>
            </a:pPr>
            <a:r>
              <a:rPr lang="uk-UA" dirty="0" smtClean="0">
                <a:latin typeface="Times New Roman" pitchFamily="18" charset="0"/>
                <a:cs typeface="Times New Roman" pitchFamily="18" charset="0"/>
              </a:rPr>
              <a:t>    </a:t>
            </a:r>
          </a:p>
          <a:p>
            <a:pPr marL="0" indent="0" algn="just">
              <a:spcBef>
                <a:spcPts val="0"/>
              </a:spcBef>
              <a:buNone/>
            </a:pPr>
            <a:r>
              <a:rPr lang="uk-UA" dirty="0" smtClean="0">
                <a:latin typeface="Times New Roman" pitchFamily="18" charset="0"/>
                <a:cs typeface="Times New Roman" pitchFamily="18" charset="0"/>
              </a:rPr>
              <a:t>Для громадян законність є засобом за допомогою якого вони захищаються від порушення своїх прав, свобод і законних інтересів</a:t>
            </a:r>
            <a:endParaRPr lang="ru-RU" dirty="0">
              <a:latin typeface="Times New Roman" pitchFamily="18" charset="0"/>
              <a:cs typeface="Times New Roman" pitchFamily="18"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71472" y="500042"/>
            <a:ext cx="8115328" cy="5953293"/>
          </a:xfrm>
        </p:spPr>
        <p:txBody>
          <a:bodyPr>
            <a:normAutofit fontScale="77500" lnSpcReduction="20000"/>
          </a:bodyPr>
          <a:lstStyle/>
          <a:p>
            <a:pPr marL="0" indent="0" algn="just">
              <a:lnSpc>
                <a:spcPct val="120000"/>
              </a:lnSpc>
              <a:spcBef>
                <a:spcPts val="0"/>
              </a:spcBef>
              <a:buNone/>
            </a:pPr>
            <a:r>
              <a:rPr lang="uk-UA" b="1" dirty="0" smtClean="0">
                <a:latin typeface="Times New Roman" pitchFamily="18" charset="0"/>
                <a:cs typeface="Times New Roman" pitchFamily="18" charset="0"/>
              </a:rPr>
              <a:t>АКТИ ТЛУМАЧЕННЯ</a:t>
            </a:r>
            <a:r>
              <a:rPr lang="uk-UA" dirty="0" smtClean="0">
                <a:latin typeface="Times New Roman" pitchFamily="18" charset="0"/>
                <a:cs typeface="Times New Roman" pitchFamily="18" charset="0"/>
              </a:rPr>
              <a:t> норм права – процес, спрямований на встановлення змісту норм права з метою їх правильної реалізації. Як офіційне (які зайняті спеціально уповноважені державою органи) так і неофіційне тлумачення норм права (що його може здійснювати будь-яка людина) значною мірою впливає на функціонування МАПР, оскільки належне тлумачення - одна з умов правильної реалізації норм права, яка, своєю чергою, приводить до регулювання відповідних суспільних відносин.</a:t>
            </a:r>
            <a:endParaRPr lang="ru-RU" dirty="0" smtClean="0">
              <a:latin typeface="Times New Roman" pitchFamily="18" charset="0"/>
              <a:cs typeface="Times New Roman" pitchFamily="18" charset="0"/>
            </a:endParaRPr>
          </a:p>
          <a:p>
            <a:pPr marL="0" indent="0" algn="just">
              <a:lnSpc>
                <a:spcPct val="120000"/>
              </a:lnSpc>
              <a:spcBef>
                <a:spcPts val="0"/>
              </a:spcBef>
              <a:buNone/>
            </a:pPr>
            <a:endParaRPr lang="uk-UA" dirty="0" smtClean="0">
              <a:latin typeface="Times New Roman" pitchFamily="18" charset="0"/>
              <a:cs typeface="Times New Roman" pitchFamily="18" charset="0"/>
            </a:endParaRPr>
          </a:p>
          <a:p>
            <a:pPr marL="0" indent="0" algn="just">
              <a:lnSpc>
                <a:spcPct val="120000"/>
              </a:lnSpc>
              <a:spcBef>
                <a:spcPts val="0"/>
              </a:spcBef>
              <a:buNone/>
            </a:pPr>
            <a:r>
              <a:rPr lang="uk-UA" b="1" dirty="0" smtClean="0">
                <a:latin typeface="Times New Roman" pitchFamily="18" charset="0"/>
                <a:cs typeface="Times New Roman" pitchFamily="18" charset="0"/>
              </a:rPr>
              <a:t>АКТИ ЗАСТОСУВАННЯ </a:t>
            </a:r>
            <a:r>
              <a:rPr lang="uk-UA" dirty="0" smtClean="0">
                <a:latin typeface="Times New Roman" pitchFamily="18" charset="0"/>
                <a:cs typeface="Times New Roman" pitchFamily="18" charset="0"/>
              </a:rPr>
              <a:t>норм права – прояв владного веління компетентних органів, спрямований на забезпечення умов для реалізації суб'єктивних прав та обов'язків учасників адмін-правових відносин. Застосування можна сприймати як один із варіантів </a:t>
            </a:r>
            <a:r>
              <a:rPr lang="uk-UA" u="sng" dirty="0" smtClean="0">
                <a:latin typeface="Times New Roman" pitchFamily="18" charset="0"/>
                <a:cs typeface="Times New Roman" pitchFamily="18" charset="0"/>
              </a:rPr>
              <a:t>реалізації</a:t>
            </a:r>
            <a:r>
              <a:rPr lang="uk-UA" dirty="0" smtClean="0">
                <a:latin typeface="Times New Roman" pitchFamily="18" charset="0"/>
                <a:cs typeface="Times New Roman" pitchFamily="18" charset="0"/>
              </a:rPr>
              <a:t> норм права, однак реалізовувати його мають право лише компетентні органи. Результат процесу застосування норм права – </a:t>
            </a:r>
            <a:r>
              <a:rPr lang="uk-UA" u="sng" dirty="0" smtClean="0">
                <a:latin typeface="Times New Roman" pitchFamily="18" charset="0"/>
                <a:cs typeface="Times New Roman" pitchFamily="18" charset="0"/>
              </a:rPr>
              <a:t>акт застосування права</a:t>
            </a:r>
            <a:r>
              <a:rPr lang="uk-UA" dirty="0" smtClean="0">
                <a:latin typeface="Times New Roman" pitchFamily="18" charset="0"/>
                <a:cs typeface="Times New Roman" pitchFamily="18" charset="0"/>
              </a:rPr>
              <a:t>, що являє собою результат вирішення конкретної юридичної справи.</a:t>
            </a:r>
            <a:endParaRPr lang="ru-RU" dirty="0">
              <a:latin typeface="Times New Roman" pitchFamily="18" charset="0"/>
              <a:cs typeface="Times New Roman" pitchFamily="18"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95536" y="428604"/>
            <a:ext cx="8291264" cy="6024732"/>
          </a:xfrm>
        </p:spPr>
        <p:txBody>
          <a:bodyPr>
            <a:normAutofit/>
          </a:bodyPr>
          <a:lstStyle/>
          <a:p>
            <a:pPr marL="0" indent="0" algn="ctr">
              <a:buNone/>
            </a:pPr>
            <a:r>
              <a:rPr lang="uk-UA" b="1" dirty="0" smtClean="0">
                <a:latin typeface="Times New Roman" pitchFamily="18" charset="0"/>
                <a:cs typeface="Times New Roman" pitchFamily="18" charset="0"/>
              </a:rPr>
              <a:t>Правова свідомість та правова культура суб’єктів адмін права як елементи МАПР</a:t>
            </a:r>
          </a:p>
          <a:p>
            <a:pPr marL="0" indent="0" algn="just">
              <a:buNone/>
            </a:pPr>
            <a:endParaRPr lang="uk-UA" dirty="0" smtClean="0">
              <a:latin typeface="Times New Roman" pitchFamily="18" charset="0"/>
              <a:cs typeface="Times New Roman" pitchFamily="18" charset="0"/>
            </a:endParaRPr>
          </a:p>
          <a:p>
            <a:pPr marL="0" indent="0" algn="just">
              <a:buNone/>
            </a:pPr>
            <a:r>
              <a:rPr lang="uk-UA" b="1" dirty="0" smtClean="0">
                <a:latin typeface="Times New Roman" pitchFamily="18" charset="0"/>
                <a:cs typeface="Times New Roman" pitchFamily="18" charset="0"/>
              </a:rPr>
              <a:t>Правосвідомість</a:t>
            </a:r>
            <a:r>
              <a:rPr lang="uk-UA" dirty="0" smtClean="0">
                <a:latin typeface="Times New Roman" pitchFamily="18" charset="0"/>
                <a:cs typeface="Times New Roman" pitchFamily="18" charset="0"/>
              </a:rPr>
              <a:t> є внутрішнім регулятором поведінки особи, яка може бути правомірною (доцільний для суспільства та держави варіант) та протиправною.</a:t>
            </a:r>
          </a:p>
          <a:p>
            <a:pPr marL="0" indent="0" algn="just">
              <a:buNone/>
            </a:pPr>
            <a:endParaRPr lang="uk-UA" dirty="0" smtClean="0">
              <a:latin typeface="Times New Roman" pitchFamily="18" charset="0"/>
              <a:cs typeface="Times New Roman" pitchFamily="18" charset="0"/>
            </a:endParaRPr>
          </a:p>
          <a:p>
            <a:pPr marL="0" indent="0" algn="just">
              <a:buNone/>
            </a:pPr>
            <a:r>
              <a:rPr lang="uk-UA" b="1" dirty="0" smtClean="0">
                <a:latin typeface="Times New Roman" pitchFamily="18" charset="0"/>
                <a:cs typeface="Times New Roman" pitchFamily="18" charset="0"/>
              </a:rPr>
              <a:t>Правова культура </a:t>
            </a:r>
            <a:r>
              <a:rPr lang="uk-UA" dirty="0" smtClean="0">
                <a:latin typeface="Times New Roman" pitchFamily="18" charset="0"/>
                <a:cs typeface="Times New Roman" pitchFamily="18" charset="0"/>
              </a:rPr>
              <a:t>є системою правових цінностей, завдяки яким правильно розуміються та виконуються приписи норм адміністративного права (приміром, повага до суду).</a:t>
            </a:r>
          </a:p>
          <a:p>
            <a:pPr marL="0" indent="0" algn="just">
              <a:spcBef>
                <a:spcPts val="0"/>
              </a:spcBef>
              <a:buNone/>
            </a:pPr>
            <a:endParaRPr lang="uk-UA" dirty="0" smtClean="0">
              <a:latin typeface="Times New Roman" pitchFamily="18" charset="0"/>
              <a:cs typeface="Times New Roman" pitchFamily="18"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323528" y="476672"/>
            <a:ext cx="8517632" cy="3816424"/>
          </a:xfrm>
        </p:spPr>
        <p:txBody>
          <a:bodyPr/>
          <a:lstStyle/>
          <a:p>
            <a:pPr algn="ctr">
              <a:defRPr/>
            </a:pPr>
            <a:r>
              <a:rPr lang="uk-UA" sz="2700" b="1" dirty="0" smtClean="0">
                <a:solidFill>
                  <a:schemeClr val="tx1"/>
                </a:solidFill>
                <a:latin typeface="Times New Roman" pitchFamily="18" charset="0"/>
                <a:cs typeface="Times New Roman" pitchFamily="18" charset="0"/>
              </a:rPr>
              <a:t/>
            </a:r>
            <a:br>
              <a:rPr lang="uk-UA" sz="2700" b="1" dirty="0" smtClean="0">
                <a:solidFill>
                  <a:schemeClr val="tx1"/>
                </a:solidFill>
                <a:latin typeface="Times New Roman" pitchFamily="18" charset="0"/>
                <a:cs typeface="Times New Roman" pitchFamily="18" charset="0"/>
              </a:rPr>
            </a:br>
            <a:r>
              <a:rPr lang="uk-UA" sz="2700" b="1" dirty="0" smtClean="0">
                <a:solidFill>
                  <a:schemeClr val="tx1"/>
                </a:solidFill>
                <a:latin typeface="Times New Roman" pitchFamily="18" charset="0"/>
                <a:cs typeface="Times New Roman" pitchFamily="18" charset="0"/>
              </a:rPr>
              <a:t>НЕ ЗАБУДЬТЕ ПІДГОТУВАТИСЯ ДО ТЕМИ ЗА ПИТАННЯМИ У РНП!</a:t>
            </a:r>
            <a:r>
              <a:rPr lang="uk-UA" sz="2700" dirty="0" smtClean="0">
                <a:solidFill>
                  <a:schemeClr val="tx1"/>
                </a:solidFill>
                <a:latin typeface="Times New Roman" pitchFamily="18" charset="0"/>
                <a:cs typeface="Times New Roman" pitchFamily="18" charset="0"/>
              </a:rPr>
              <a:t/>
            </a:r>
            <a:br>
              <a:rPr lang="uk-UA" sz="2700" dirty="0" smtClean="0">
                <a:solidFill>
                  <a:schemeClr val="tx1"/>
                </a:solidFill>
                <a:latin typeface="Times New Roman" pitchFamily="18" charset="0"/>
                <a:cs typeface="Times New Roman" pitchFamily="18" charset="0"/>
              </a:rPr>
            </a:br>
            <a:r>
              <a:rPr lang="uk-UA" sz="2700" dirty="0" smtClean="0">
                <a:solidFill>
                  <a:schemeClr val="tx1"/>
                </a:solidFill>
                <a:latin typeface="Times New Roman" pitchFamily="18" charset="0"/>
                <a:cs typeface="Times New Roman" pitchFamily="18" charset="0"/>
              </a:rPr>
              <a:t/>
            </a:r>
            <a:br>
              <a:rPr lang="uk-UA" sz="2700" dirty="0" smtClean="0">
                <a:solidFill>
                  <a:schemeClr val="tx1"/>
                </a:solidFill>
                <a:latin typeface="Times New Roman" pitchFamily="18" charset="0"/>
                <a:cs typeface="Times New Roman" pitchFamily="18" charset="0"/>
              </a:rPr>
            </a:br>
            <a:r>
              <a:rPr lang="uk-UA" sz="2700" dirty="0" smtClean="0">
                <a:solidFill>
                  <a:schemeClr val="tx1"/>
                </a:solidFill>
                <a:latin typeface="Times New Roman" pitchFamily="18" charset="0"/>
                <a:cs typeface="Times New Roman" pitchFamily="18" charset="0"/>
              </a:rPr>
              <a:t/>
            </a:r>
            <a:br>
              <a:rPr lang="uk-UA" sz="2700" dirty="0" smtClean="0">
                <a:solidFill>
                  <a:schemeClr val="tx1"/>
                </a:solidFill>
                <a:latin typeface="Times New Roman" pitchFamily="18" charset="0"/>
                <a:cs typeface="Times New Roman" pitchFamily="18" charset="0"/>
              </a:rPr>
            </a:br>
            <a:r>
              <a:rPr lang="uk-UA" sz="2700" dirty="0" smtClean="0">
                <a:solidFill>
                  <a:schemeClr val="tx1"/>
                </a:solidFill>
                <a:latin typeface="Times New Roman" pitchFamily="18" charset="0"/>
                <a:cs typeface="Times New Roman" pitchFamily="18" charset="0"/>
              </a:rPr>
              <a:t/>
            </a:r>
            <a:br>
              <a:rPr lang="uk-UA" sz="2700" dirty="0" smtClean="0">
                <a:solidFill>
                  <a:schemeClr val="tx1"/>
                </a:solidFill>
                <a:latin typeface="Times New Roman" pitchFamily="18" charset="0"/>
                <a:cs typeface="Times New Roman" pitchFamily="18" charset="0"/>
              </a:rPr>
            </a:br>
            <a:r>
              <a:rPr lang="uk-UA" sz="2700" dirty="0" smtClean="0">
                <a:solidFill>
                  <a:schemeClr val="tx1"/>
                </a:solidFill>
                <a:latin typeface="Times New Roman" pitchFamily="18" charset="0"/>
                <a:cs typeface="Times New Roman" pitchFamily="18" charset="0"/>
              </a:rPr>
              <a:t/>
            </a:r>
            <a:br>
              <a:rPr lang="uk-UA" sz="2700" dirty="0" smtClean="0">
                <a:solidFill>
                  <a:schemeClr val="tx1"/>
                </a:solidFill>
                <a:latin typeface="Times New Roman" pitchFamily="18" charset="0"/>
                <a:cs typeface="Times New Roman" pitchFamily="18" charset="0"/>
              </a:rPr>
            </a:br>
            <a:r>
              <a:rPr lang="uk-UA" sz="2700" b="1" dirty="0" smtClean="0">
                <a:solidFill>
                  <a:schemeClr val="tx1"/>
                </a:solidFill>
                <a:latin typeface="Times New Roman" pitchFamily="18" charset="0"/>
                <a:cs typeface="Times New Roman" pitchFamily="18" charset="0"/>
              </a:rPr>
              <a:t>ДЯКУЮ ЗА УВАГУ!</a:t>
            </a:r>
            <a:endParaRPr lang="ru-RU" sz="2700" b="1" dirty="0">
              <a:solidFill>
                <a:schemeClr val="tx1"/>
              </a:solidFill>
              <a:latin typeface="Times New Roman" pitchFamily="18" charset="0"/>
              <a:cs typeface="Times New Roman" pitchFamily="18" charset="0"/>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uk-UA" b="1" dirty="0" smtClean="0">
                <a:latin typeface="Times New Roman" pitchFamily="18" charset="0"/>
                <a:cs typeface="Times New Roman" pitchFamily="18" charset="0"/>
              </a:rPr>
              <a:t>ПЛАН ЛЕКЦІЇ:</a:t>
            </a:r>
            <a:endParaRPr lang="ru-RU" dirty="0">
              <a:latin typeface="Times New Roman" pitchFamily="18" charset="0"/>
              <a:cs typeface="Times New Roman" pitchFamily="18" charset="0"/>
            </a:endParaRPr>
          </a:p>
        </p:txBody>
      </p:sp>
      <p:sp>
        <p:nvSpPr>
          <p:cNvPr id="3" name="Содержимое 2"/>
          <p:cNvSpPr>
            <a:spLocks noGrp="1"/>
          </p:cNvSpPr>
          <p:nvPr>
            <p:ph idx="1"/>
          </p:nvPr>
        </p:nvSpPr>
        <p:spPr>
          <a:xfrm>
            <a:off x="323528" y="2249424"/>
            <a:ext cx="8363272" cy="4325112"/>
          </a:xfrm>
        </p:spPr>
        <p:txBody>
          <a:bodyPr/>
          <a:lstStyle/>
          <a:p>
            <a:pPr>
              <a:buNone/>
            </a:pPr>
            <a:r>
              <a:rPr lang="uk-UA" b="1" dirty="0" smtClean="0">
                <a:latin typeface="Times New Roman" pitchFamily="18" charset="0"/>
                <a:cs typeface="Times New Roman" pitchFamily="18" charset="0"/>
              </a:rPr>
              <a:t>Вступ</a:t>
            </a:r>
            <a:endParaRPr lang="ru-RU" dirty="0" smtClean="0">
              <a:latin typeface="Times New Roman" pitchFamily="18" charset="0"/>
              <a:cs typeface="Times New Roman" pitchFamily="18" charset="0"/>
            </a:endParaRPr>
          </a:p>
          <a:p>
            <a:pPr lvl="0">
              <a:buNone/>
            </a:pPr>
            <a:r>
              <a:rPr lang="uk-UA" b="1" dirty="0" smtClean="0">
                <a:latin typeface="Times New Roman" pitchFamily="18" charset="0"/>
                <a:cs typeface="Times New Roman" pitchFamily="18" charset="0"/>
              </a:rPr>
              <a:t>1) Поняття і структура МАПР</a:t>
            </a:r>
            <a:endParaRPr lang="ru-RU" dirty="0" smtClean="0">
              <a:latin typeface="Times New Roman" pitchFamily="18" charset="0"/>
              <a:cs typeface="Times New Roman" pitchFamily="18" charset="0"/>
            </a:endParaRPr>
          </a:p>
          <a:p>
            <a:pPr lvl="0">
              <a:buNone/>
            </a:pPr>
            <a:r>
              <a:rPr lang="uk-UA" b="1" dirty="0" smtClean="0">
                <a:latin typeface="Times New Roman" pitchFamily="18" charset="0"/>
                <a:cs typeface="Times New Roman" pitchFamily="18" charset="0"/>
              </a:rPr>
              <a:t>2) Адміністративно-правові норми</a:t>
            </a:r>
            <a:endParaRPr lang="ru-RU" dirty="0" smtClean="0">
              <a:latin typeface="Times New Roman" pitchFamily="18" charset="0"/>
              <a:cs typeface="Times New Roman" pitchFamily="18" charset="0"/>
            </a:endParaRPr>
          </a:p>
          <a:p>
            <a:pPr lvl="0">
              <a:buNone/>
            </a:pPr>
            <a:r>
              <a:rPr lang="uk-UA" b="1" dirty="0" smtClean="0">
                <a:latin typeface="Times New Roman" pitchFamily="18" charset="0"/>
                <a:cs typeface="Times New Roman" pitchFamily="18" charset="0"/>
              </a:rPr>
              <a:t>3) Систематизація норм адміністративного права</a:t>
            </a:r>
            <a:endParaRPr lang="ru-RU" dirty="0" smtClean="0">
              <a:latin typeface="Times New Roman" pitchFamily="18" charset="0"/>
              <a:cs typeface="Times New Roman" pitchFamily="18" charset="0"/>
            </a:endParaRPr>
          </a:p>
          <a:p>
            <a:pPr lvl="0">
              <a:buNone/>
            </a:pPr>
            <a:r>
              <a:rPr lang="uk-UA" b="1" dirty="0" smtClean="0">
                <a:latin typeface="Times New Roman" pitchFamily="18" charset="0"/>
                <a:cs typeface="Times New Roman" pitchFamily="18" charset="0"/>
              </a:rPr>
              <a:t>4) Адміністративно-правові відносини</a:t>
            </a:r>
          </a:p>
          <a:p>
            <a:pPr lvl="0">
              <a:buNone/>
            </a:pPr>
            <a:r>
              <a:rPr lang="uk-UA" b="1" dirty="0" smtClean="0">
                <a:latin typeface="Times New Roman" pitchFamily="18" charset="0"/>
                <a:cs typeface="Times New Roman" pitchFamily="18" charset="0"/>
              </a:rPr>
              <a:t>5) Функціональні складові</a:t>
            </a:r>
            <a:endParaRPr lang="ru-RU" dirty="0" smtClean="0">
              <a:latin typeface="Times New Roman" pitchFamily="18" charset="0"/>
              <a:cs typeface="Times New Roman" pitchFamily="18" charset="0"/>
            </a:endParaRPr>
          </a:p>
          <a:p>
            <a:pPr>
              <a:buNone/>
            </a:pPr>
            <a:r>
              <a:rPr lang="uk-UA" b="1" dirty="0" smtClean="0">
                <a:latin typeface="Times New Roman" pitchFamily="18" charset="0"/>
                <a:cs typeface="Times New Roman" pitchFamily="18" charset="0"/>
              </a:rPr>
              <a:t>Висновки з теми</a:t>
            </a:r>
            <a:endParaRPr lang="ru-RU" dirty="0" smtClean="0">
              <a:latin typeface="Times New Roman" pitchFamily="18" charset="0"/>
              <a:cs typeface="Times New Roman" pitchFamily="18" charset="0"/>
            </a:endParaRPr>
          </a:p>
          <a:p>
            <a:pPr>
              <a:buNone/>
            </a:pPr>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692696"/>
            <a:ext cx="8229600" cy="1066800"/>
          </a:xfrm>
        </p:spPr>
        <p:txBody>
          <a:bodyPr/>
          <a:lstStyle/>
          <a:p>
            <a:pPr algn="ctr"/>
            <a:r>
              <a:rPr lang="uk-UA" b="1" dirty="0" smtClean="0">
                <a:latin typeface="Times New Roman" pitchFamily="18" charset="0"/>
                <a:cs typeface="Times New Roman" pitchFamily="18" charset="0"/>
              </a:rPr>
              <a:t>ВСТУП</a:t>
            </a:r>
            <a:endParaRPr lang="ru-RU" dirty="0">
              <a:latin typeface="Times New Roman" pitchFamily="18" charset="0"/>
              <a:cs typeface="Times New Roman" pitchFamily="18" charset="0"/>
            </a:endParaRPr>
          </a:p>
        </p:txBody>
      </p:sp>
      <p:sp>
        <p:nvSpPr>
          <p:cNvPr id="3" name="Содержимое 2"/>
          <p:cNvSpPr>
            <a:spLocks noGrp="1"/>
          </p:cNvSpPr>
          <p:nvPr>
            <p:ph idx="1"/>
          </p:nvPr>
        </p:nvSpPr>
        <p:spPr>
          <a:xfrm>
            <a:off x="323528" y="1556792"/>
            <a:ext cx="8640960" cy="4824536"/>
          </a:xfrm>
        </p:spPr>
        <p:txBody>
          <a:bodyPr>
            <a:normAutofit/>
          </a:bodyPr>
          <a:lstStyle/>
          <a:p>
            <a:pPr>
              <a:buNone/>
            </a:pPr>
            <a:r>
              <a:rPr lang="uk-UA" dirty="0" smtClean="0">
                <a:latin typeface="Times New Roman" pitchFamily="18" charset="0"/>
                <a:cs typeface="Times New Roman" pitchFamily="18" charset="0"/>
              </a:rPr>
              <a:t>Наукові уявлення про МАПР активно розвивалися у 60-90 ХХ ст.</a:t>
            </a:r>
          </a:p>
          <a:p>
            <a:pPr algn="ctr">
              <a:buNone/>
            </a:pPr>
            <a:r>
              <a:rPr lang="uk-UA" dirty="0" smtClean="0">
                <a:latin typeface="Times New Roman" pitchFamily="18" charset="0"/>
                <a:cs typeface="Times New Roman" pitchFamily="18" charset="0"/>
              </a:rPr>
              <a:t>Проблеми визначення:</a:t>
            </a:r>
          </a:p>
          <a:p>
            <a:pPr marL="0" indent="361950" algn="just">
              <a:buNone/>
            </a:pPr>
            <a:r>
              <a:rPr lang="uk-UA" sz="2000" dirty="0" smtClean="0"/>
              <a:t>1. Переважна більшість літератури з адміністративного права не містить самостійних розділів, присвячених МАПР, без показу взаємозв’язків елементів та аналізу їх сукупної дії.</a:t>
            </a:r>
          </a:p>
          <a:p>
            <a:pPr marL="0" indent="361950" algn="just">
              <a:buNone/>
            </a:pPr>
            <a:endParaRPr lang="uk-UA" sz="2000" dirty="0" smtClean="0"/>
          </a:p>
          <a:p>
            <a:pPr marL="0" indent="361950" algn="just">
              <a:buNone/>
            </a:pPr>
            <a:r>
              <a:rPr lang="uk-UA" sz="2000" dirty="0" smtClean="0"/>
              <a:t>2. Применшується значення або зовсім ігнорується роль правової свідомості та правової культури як важливих складових МАПР.</a:t>
            </a:r>
          </a:p>
          <a:p>
            <a:pPr marL="0" indent="361950" algn="just">
              <a:buNone/>
            </a:pPr>
            <a:endParaRPr lang="uk-UA" sz="2000" dirty="0" smtClean="0"/>
          </a:p>
          <a:p>
            <a:pPr marL="0" indent="361950" algn="just">
              <a:buNone/>
            </a:pPr>
            <a:r>
              <a:rPr lang="uk-UA" sz="2000" dirty="0" smtClean="0"/>
              <a:t>3. Іноді МАПР безпідставно змішують з такими поняттями, як «система права», «система правових засобів», «система правового регулювання».</a:t>
            </a:r>
          </a:p>
          <a:p>
            <a:pPr algn="ctr">
              <a:buNone/>
            </a:pPr>
            <a:endParaRPr lang="ru-RU" sz="2000" dirty="0">
              <a:latin typeface="Times New Roman" pitchFamily="18" charset="0"/>
              <a:cs typeface="Times New Roman"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11560" y="500042"/>
            <a:ext cx="7675216" cy="5626121"/>
          </a:xfrm>
        </p:spPr>
        <p:txBody>
          <a:bodyPr>
            <a:normAutofit/>
          </a:bodyPr>
          <a:lstStyle/>
          <a:p>
            <a:pPr marL="0" lvl="0" indent="0" algn="just">
              <a:spcBef>
                <a:spcPts val="0"/>
              </a:spcBef>
              <a:buNone/>
            </a:pPr>
            <a:r>
              <a:rPr lang="uk-UA" sz="4000" b="1" dirty="0" smtClean="0">
                <a:latin typeface="Times New Roman" pitchFamily="18" charset="0"/>
                <a:cs typeface="Times New Roman" pitchFamily="18" charset="0"/>
              </a:rPr>
              <a:t>1. Поняття і структура МАПР</a:t>
            </a:r>
            <a:endParaRPr lang="ru-RU" sz="4000" dirty="0" smtClean="0">
              <a:latin typeface="Times New Roman" pitchFamily="18" charset="0"/>
              <a:cs typeface="Times New Roman" pitchFamily="18" charset="0"/>
            </a:endParaRPr>
          </a:p>
          <a:p>
            <a:pPr marL="0" indent="0" algn="just">
              <a:spcBef>
                <a:spcPts val="0"/>
              </a:spcBef>
              <a:buNone/>
            </a:pPr>
            <a:r>
              <a:rPr lang="uk-UA" sz="4000" dirty="0" smtClean="0">
                <a:latin typeface="Times New Roman" pitchFamily="18" charset="0"/>
                <a:cs typeface="Times New Roman" pitchFamily="18" charset="0"/>
              </a:rPr>
              <a:t>МАПР – </a:t>
            </a:r>
          </a:p>
          <a:p>
            <a:pPr marL="0" indent="0" algn="just">
              <a:spcBef>
                <a:spcPts val="0"/>
              </a:spcBef>
              <a:buNone/>
            </a:pPr>
            <a:r>
              <a:rPr lang="uk-UA" sz="4000" dirty="0" smtClean="0">
                <a:latin typeface="Times New Roman" pitchFamily="18" charset="0"/>
                <a:cs typeface="Times New Roman" pitchFamily="18" charset="0"/>
              </a:rPr>
              <a:t>це сукупність правових ЗАСОБІВ, за допомоги яких здійснюється правове регулювання суспільних відносин у сфері адмінправа. </a:t>
            </a:r>
            <a:endParaRPr lang="ru-RU" sz="4000" dirty="0">
              <a:latin typeface="Times New Roman" pitchFamily="18" charset="0"/>
              <a:cs typeface="Times New Roman"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Бо\Desktop\books228577dtg3.jpg"/>
          <p:cNvPicPr>
            <a:picLocks noGrp="1" noChangeAspect="1" noChangeArrowheads="1"/>
          </p:cNvPicPr>
          <p:nvPr>
            <p:ph idx="1"/>
          </p:nvPr>
        </p:nvPicPr>
        <p:blipFill>
          <a:blip r:embed="rId2" cstate="print"/>
          <a:srcRect/>
          <a:stretch>
            <a:fillRect/>
          </a:stretch>
        </p:blipFill>
        <p:spPr bwMode="auto">
          <a:xfrm>
            <a:off x="611560" y="548680"/>
            <a:ext cx="1668041" cy="1668041"/>
          </a:xfrm>
          <a:prstGeom prst="rect">
            <a:avLst/>
          </a:prstGeom>
          <a:noFill/>
        </p:spPr>
      </p:pic>
      <p:pic>
        <p:nvPicPr>
          <p:cNvPr id="2052" name="Picture 4" descr="Результат пошуку зображень за запитом &quot;люди&quot;"/>
          <p:cNvPicPr>
            <a:picLocks noChangeAspect="1" noChangeArrowheads="1"/>
          </p:cNvPicPr>
          <p:nvPr/>
        </p:nvPicPr>
        <p:blipFill>
          <a:blip r:embed="rId3" cstate="print"/>
          <a:srcRect/>
          <a:stretch>
            <a:fillRect/>
          </a:stretch>
        </p:blipFill>
        <p:spPr bwMode="auto">
          <a:xfrm>
            <a:off x="5868144" y="4437112"/>
            <a:ext cx="2428875" cy="1876425"/>
          </a:xfrm>
          <a:prstGeom prst="rect">
            <a:avLst/>
          </a:prstGeom>
          <a:noFill/>
        </p:spPr>
      </p:pic>
      <p:pic>
        <p:nvPicPr>
          <p:cNvPr id="2054" name="Picture 6" descr="Результат пошуку зображень за запитом &quot;механізм&quot;"/>
          <p:cNvPicPr>
            <a:picLocks noChangeAspect="1" noChangeArrowheads="1"/>
          </p:cNvPicPr>
          <p:nvPr/>
        </p:nvPicPr>
        <p:blipFill>
          <a:blip r:embed="rId4" cstate="print"/>
          <a:srcRect/>
          <a:stretch>
            <a:fillRect/>
          </a:stretch>
        </p:blipFill>
        <p:spPr bwMode="auto">
          <a:xfrm>
            <a:off x="2555776" y="2780928"/>
            <a:ext cx="2619375" cy="1743076"/>
          </a:xfrm>
          <a:prstGeom prst="rect">
            <a:avLst/>
          </a:prstGeom>
          <a:noFill/>
        </p:spPr>
      </p:pic>
      <p:sp>
        <p:nvSpPr>
          <p:cNvPr id="2056" name="AutoShape 8" descr="Результат пошуку зображень за запитом &quot;стрілка&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2058" name="AutoShape 10" descr="Результат пошуку зображень за запитом &quot;стрілка&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2060" name="AutoShape 12" descr="Результат пошуку зображень за запитом &quot;стрілка&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2062" name="AutoShape 14" descr="Результат пошуку зображень за запитом &quot;стрілка&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2064" name="AutoShape 16" descr="Результат пошуку зображень за запитом &quot;стрілка&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2066" name="AutoShape 18" descr="Результат пошуку зображень за запитом &quot;стрілка&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2068" name="AutoShape 20" descr="Результат пошуку зображень за запитом &quot;стрілка&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2070" name="AutoShape 22" descr="Результат пошуку зображень за запитом &quot;стрілка&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2072" name="AutoShape 24" descr="Результат пошуку зображень за запитом &quot;стрілка&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sp>
        <p:nvSpPr>
          <p:cNvPr id="2074" name="AutoShape 26" descr="Результат пошуку зображень за запитом &quot;стрілка&quot;"/>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ru-RU"/>
          </a:p>
        </p:txBody>
      </p:sp>
      <p:pic>
        <p:nvPicPr>
          <p:cNvPr id="2078" name="Picture 30" descr="Результат пошуку зображень за запитом &quot;стрілка&quot;"/>
          <p:cNvPicPr>
            <a:picLocks noChangeAspect="1" noChangeArrowheads="1"/>
          </p:cNvPicPr>
          <p:nvPr/>
        </p:nvPicPr>
        <p:blipFill>
          <a:blip r:embed="rId5" cstate="print">
            <a:lum bright="25000"/>
          </a:blip>
          <a:srcRect/>
          <a:stretch>
            <a:fillRect/>
          </a:stretch>
        </p:blipFill>
        <p:spPr bwMode="auto">
          <a:xfrm rot="18153905">
            <a:off x="2274644" y="1885203"/>
            <a:ext cx="684867" cy="1075127"/>
          </a:xfrm>
          <a:prstGeom prst="rect">
            <a:avLst/>
          </a:prstGeom>
          <a:noFill/>
        </p:spPr>
      </p:pic>
      <p:pic>
        <p:nvPicPr>
          <p:cNvPr id="2080" name="Picture 32" descr="Результат пошуку зображень за запитом &quot;стрілка&quot;"/>
          <p:cNvPicPr>
            <a:picLocks noChangeAspect="1" noChangeArrowheads="1"/>
          </p:cNvPicPr>
          <p:nvPr/>
        </p:nvPicPr>
        <p:blipFill>
          <a:blip r:embed="rId5" cstate="print">
            <a:lum bright="9000"/>
          </a:blip>
          <a:srcRect/>
          <a:stretch>
            <a:fillRect/>
          </a:stretch>
        </p:blipFill>
        <p:spPr bwMode="auto">
          <a:xfrm rot="18380021">
            <a:off x="4999673" y="3915936"/>
            <a:ext cx="661890" cy="1039056"/>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11560" y="500042"/>
            <a:ext cx="8208912" cy="5953294"/>
          </a:xfrm>
        </p:spPr>
        <p:txBody>
          <a:bodyPr>
            <a:normAutofit fontScale="70000" lnSpcReduction="20000"/>
          </a:bodyPr>
          <a:lstStyle/>
          <a:p>
            <a:pPr marL="742950" lvl="0" indent="-742950" algn="ctr">
              <a:spcBef>
                <a:spcPts val="0"/>
              </a:spcBef>
              <a:buNone/>
            </a:pPr>
            <a:r>
              <a:rPr lang="uk-UA" sz="4000" b="1" dirty="0" smtClean="0">
                <a:latin typeface="Times New Roman" pitchFamily="18" charset="0"/>
                <a:cs typeface="Times New Roman" pitchFamily="18" charset="0"/>
              </a:rPr>
              <a:t>Поняття і структура МАПР</a:t>
            </a:r>
          </a:p>
          <a:p>
            <a:pPr marL="0" lvl="0" indent="0" algn="just">
              <a:spcBef>
                <a:spcPts val="0"/>
              </a:spcBef>
              <a:buNone/>
            </a:pPr>
            <a:endParaRPr lang="uk-UA" sz="4000" dirty="0" smtClean="0"/>
          </a:p>
          <a:p>
            <a:pPr marL="0" lvl="0" indent="0" algn="just">
              <a:spcBef>
                <a:spcPts val="0"/>
              </a:spcBef>
              <a:buNone/>
            </a:pPr>
            <a:r>
              <a:rPr lang="uk-UA" sz="4000" dirty="0" smtClean="0"/>
              <a:t>Адміністративно-правове регулювання — це цілеспрямований вплив норм адміністративного права на суспільні відносини з метою забезпечення за допомогою адміністративно-правових заходів прав свобод і публічних законних інтересів фізичних і юридичних осіб, нормального функціонування громадянського суспільства та держави.</a:t>
            </a:r>
          </a:p>
          <a:p>
            <a:pPr marL="0" lvl="0" indent="0" algn="just">
              <a:spcBef>
                <a:spcPts val="0"/>
              </a:spcBef>
              <a:buNone/>
            </a:pPr>
            <a:endParaRPr lang="uk-UA" sz="4000" dirty="0" smtClean="0"/>
          </a:p>
          <a:p>
            <a:pPr marL="0" lvl="0" indent="0" algn="just">
              <a:spcBef>
                <a:spcPts val="0"/>
              </a:spcBef>
              <a:buNone/>
            </a:pPr>
            <a:r>
              <a:rPr lang="uk-UA" sz="4000" dirty="0" smtClean="0"/>
              <a:t>МАПР — це засоби функціонування єдиної системи адміністративно-правового регулювання з метою забезпечення прав, свобод і публічних законних інтересів фізичних та юридичних осіб, функціонування громадянського суспільства і держави</a:t>
            </a:r>
            <a:endParaRPr lang="uk-UA" sz="4000" b="1" dirty="0" smtClean="0">
              <a:latin typeface="Times New Roman" pitchFamily="18" charset="0"/>
              <a:cs typeface="Times New Roman"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95536" y="764704"/>
            <a:ext cx="8568952" cy="5832648"/>
          </a:xfrm>
        </p:spPr>
        <p:txBody>
          <a:bodyPr>
            <a:normAutofit/>
          </a:bodyPr>
          <a:lstStyle/>
          <a:p>
            <a:pPr marL="0" indent="0" algn="ctr">
              <a:buNone/>
            </a:pPr>
            <a:r>
              <a:rPr lang="uk-UA" b="1" dirty="0" smtClean="0">
                <a:latin typeface="Times New Roman" pitchFamily="18" charset="0"/>
                <a:cs typeface="Times New Roman" pitchFamily="18" charset="0"/>
              </a:rPr>
              <a:t>Складові частини (елементи) МАПР</a:t>
            </a:r>
          </a:p>
          <a:p>
            <a:pPr marL="0" indent="0" algn="ctr">
              <a:buNone/>
            </a:pPr>
            <a:r>
              <a:rPr lang="uk-UA" b="1" u="sng" dirty="0" smtClean="0">
                <a:latin typeface="Times New Roman" pitchFamily="18" charset="0"/>
                <a:cs typeface="Times New Roman" pitchFamily="18" charset="0"/>
              </a:rPr>
              <a:t>Органічні:</a:t>
            </a:r>
          </a:p>
          <a:p>
            <a:pPr marL="0" indent="0">
              <a:buNone/>
            </a:pPr>
            <a:r>
              <a:rPr lang="uk-UA" dirty="0" smtClean="0">
                <a:latin typeface="Times New Roman" pitchFamily="18" charset="0"/>
                <a:cs typeface="Times New Roman" pitchFamily="18" charset="0"/>
              </a:rPr>
              <a:t>— норми права</a:t>
            </a:r>
          </a:p>
          <a:p>
            <a:pPr marL="0" indent="0">
              <a:buNone/>
            </a:pPr>
            <a:r>
              <a:rPr lang="uk-UA" dirty="0" smtClean="0">
                <a:latin typeface="Times New Roman" pitchFamily="18" charset="0"/>
                <a:cs typeface="Times New Roman" pitchFamily="18" charset="0"/>
              </a:rPr>
              <a:t>— акти реалізації норм права</a:t>
            </a:r>
          </a:p>
          <a:p>
            <a:pPr marL="0" indent="0">
              <a:buNone/>
            </a:pPr>
            <a:r>
              <a:rPr lang="uk-UA" dirty="0" smtClean="0">
                <a:latin typeface="Times New Roman" pitchFamily="18" charset="0"/>
                <a:cs typeface="Times New Roman" pitchFamily="18" charset="0"/>
              </a:rPr>
              <a:t>— правові відносини</a:t>
            </a:r>
          </a:p>
          <a:p>
            <a:pPr marL="0" indent="0" algn="ctr">
              <a:buNone/>
            </a:pPr>
            <a:r>
              <a:rPr lang="uk-UA" b="1" u="sng" dirty="0" smtClean="0">
                <a:latin typeface="Times New Roman" pitchFamily="18" charset="0"/>
                <a:cs typeface="Times New Roman" pitchFamily="18" charset="0"/>
              </a:rPr>
              <a:t>Функціональні:</a:t>
            </a:r>
          </a:p>
          <a:p>
            <a:pPr marL="0" indent="0">
              <a:buNone/>
            </a:pPr>
            <a:r>
              <a:rPr lang="uk-UA" dirty="0" smtClean="0">
                <a:latin typeface="Times New Roman" pitchFamily="18" charset="0"/>
                <a:cs typeface="Times New Roman" pitchFamily="18" charset="0"/>
              </a:rPr>
              <a:t>— юридичні факти (фактичні склади)</a:t>
            </a:r>
          </a:p>
          <a:p>
            <a:pPr marL="0" indent="0">
              <a:buNone/>
            </a:pPr>
            <a:r>
              <a:rPr lang="uk-UA" dirty="0" smtClean="0">
                <a:latin typeface="Times New Roman" pitchFamily="18" charset="0"/>
                <a:cs typeface="Times New Roman" pitchFamily="18" charset="0"/>
              </a:rPr>
              <a:t>— правова свідомість та правова культура</a:t>
            </a:r>
          </a:p>
          <a:p>
            <a:pPr marL="0" indent="0">
              <a:buNone/>
            </a:pPr>
            <a:r>
              <a:rPr lang="uk-UA" dirty="0" smtClean="0">
                <a:latin typeface="Times New Roman" pitchFamily="18" charset="0"/>
                <a:cs typeface="Times New Roman" pitchFamily="18" charset="0"/>
              </a:rPr>
              <a:t>— законність</a:t>
            </a:r>
          </a:p>
          <a:p>
            <a:pPr marL="0" indent="0">
              <a:buNone/>
            </a:pPr>
            <a:r>
              <a:rPr lang="uk-UA" dirty="0" smtClean="0">
                <a:latin typeface="Times New Roman" pitchFamily="18" charset="0"/>
                <a:cs typeface="Times New Roman" pitchFamily="18" charset="0"/>
              </a:rPr>
              <a:t>— акти тлумачення норм права</a:t>
            </a:r>
          </a:p>
          <a:p>
            <a:pPr marL="0" indent="0">
              <a:buNone/>
            </a:pPr>
            <a:r>
              <a:rPr lang="uk-UA" dirty="0" smtClean="0">
                <a:latin typeface="Times New Roman" pitchFamily="18" charset="0"/>
                <a:cs typeface="Times New Roman" pitchFamily="18" charset="0"/>
              </a:rPr>
              <a:t>— акти застосування норм права</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95536" y="764704"/>
            <a:ext cx="8568952" cy="5832648"/>
          </a:xfrm>
        </p:spPr>
        <p:txBody>
          <a:bodyPr>
            <a:normAutofit/>
          </a:bodyPr>
          <a:lstStyle/>
          <a:p>
            <a:pPr marL="0" indent="0" algn="ctr">
              <a:buNone/>
            </a:pPr>
            <a:r>
              <a:rPr lang="uk-UA" b="1" dirty="0" smtClean="0">
                <a:latin typeface="Times New Roman" pitchFamily="18" charset="0"/>
                <a:cs typeface="Times New Roman" pitchFamily="18" charset="0"/>
              </a:rPr>
              <a:t>Складові частини (елементи) МАПР</a:t>
            </a:r>
          </a:p>
          <a:p>
            <a:pPr marL="0" indent="0" algn="ctr">
              <a:buNone/>
            </a:pPr>
            <a:endParaRPr lang="uk-UA" b="1" u="sng" dirty="0" smtClean="0">
              <a:latin typeface="Times New Roman" pitchFamily="18" charset="0"/>
              <a:cs typeface="Times New Roman" pitchFamily="18" charset="0"/>
            </a:endParaRPr>
          </a:p>
          <a:p>
            <a:pPr marL="0" indent="0" algn="ctr">
              <a:buNone/>
            </a:pPr>
            <a:r>
              <a:rPr lang="uk-UA" b="1" u="sng" dirty="0" smtClean="0">
                <a:latin typeface="Times New Roman" pitchFamily="18" charset="0"/>
                <a:cs typeface="Times New Roman" pitchFamily="18" charset="0"/>
              </a:rPr>
              <a:t>Органічні:</a:t>
            </a:r>
          </a:p>
          <a:p>
            <a:pPr algn="ctr">
              <a:buNone/>
            </a:pPr>
            <a:r>
              <a:rPr lang="uk-UA" dirty="0" smtClean="0"/>
              <a:t>визначають суть механізму, тобто без</a:t>
            </a:r>
          </a:p>
          <a:p>
            <a:pPr algn="ctr">
              <a:buNone/>
            </a:pPr>
            <a:r>
              <a:rPr lang="uk-UA" dirty="0" smtClean="0"/>
              <a:t>них не може відбуватись процес адміністративно-правового регулювання</a:t>
            </a:r>
          </a:p>
          <a:p>
            <a:pPr marL="0" indent="0" algn="ctr">
              <a:buNone/>
            </a:pPr>
            <a:endParaRPr lang="uk-UA" b="1" u="sng" dirty="0" smtClean="0">
              <a:latin typeface="Times New Roman" pitchFamily="18" charset="0"/>
              <a:cs typeface="Times New Roman" pitchFamily="18" charset="0"/>
            </a:endParaRPr>
          </a:p>
          <a:p>
            <a:pPr marL="0" indent="0" algn="ctr">
              <a:buNone/>
            </a:pPr>
            <a:r>
              <a:rPr lang="uk-UA" b="1" u="sng" dirty="0" smtClean="0">
                <a:latin typeface="Times New Roman" pitchFamily="18" charset="0"/>
                <a:cs typeface="Times New Roman" pitchFamily="18" charset="0"/>
              </a:rPr>
              <a:t>Функціональні:</a:t>
            </a:r>
          </a:p>
          <a:p>
            <a:pPr algn="ctr">
              <a:buNone/>
            </a:pPr>
            <a:r>
              <a:rPr lang="uk-UA" dirty="0" smtClean="0"/>
              <a:t>значною мірою впливають на механізм, його вираженість та ефективність, водночас вони не є обов’язковими елементами</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714356"/>
            <a:ext cx="8435280" cy="5411807"/>
          </a:xfrm>
        </p:spPr>
        <p:txBody>
          <a:bodyPr/>
          <a:lstStyle/>
          <a:p>
            <a:pPr marL="0" indent="542925" algn="just">
              <a:spcBef>
                <a:spcPts val="0"/>
              </a:spcBef>
              <a:buNone/>
            </a:pPr>
            <a:endParaRPr lang="uk-UA" dirty="0" smtClean="0">
              <a:latin typeface="Times New Roman" pitchFamily="18" charset="0"/>
              <a:cs typeface="Times New Roman" pitchFamily="18" charset="0"/>
            </a:endParaRPr>
          </a:p>
          <a:p>
            <a:pPr marL="0" indent="542925" algn="just">
              <a:spcBef>
                <a:spcPts val="0"/>
              </a:spcBef>
              <a:buNone/>
            </a:pPr>
            <a:r>
              <a:rPr lang="uk-UA" dirty="0" smtClean="0">
                <a:latin typeface="Times New Roman" pitchFamily="18" charset="0"/>
                <a:cs typeface="Times New Roman" pitchFamily="18" charset="0"/>
              </a:rPr>
              <a:t>Адміністративно-правова норма – це </a:t>
            </a:r>
            <a:r>
              <a:rPr lang="uk-UA" b="1" dirty="0" smtClean="0">
                <a:latin typeface="Times New Roman" pitchFamily="18" charset="0"/>
                <a:cs typeface="Times New Roman" pitchFamily="18" charset="0"/>
              </a:rPr>
              <a:t>загальнообов’язкове</a:t>
            </a:r>
            <a:r>
              <a:rPr lang="uk-UA" dirty="0" smtClean="0">
                <a:latin typeface="Times New Roman" pitchFamily="18" charset="0"/>
                <a:cs typeface="Times New Roman" pitchFamily="18" charset="0"/>
              </a:rPr>
              <a:t>, формально визначене </a:t>
            </a:r>
            <a:r>
              <a:rPr lang="uk-UA" b="1" dirty="0" smtClean="0">
                <a:latin typeface="Times New Roman" pitchFamily="18" charset="0"/>
                <a:cs typeface="Times New Roman" pitchFamily="18" charset="0"/>
              </a:rPr>
              <a:t>правило поведінки</a:t>
            </a:r>
            <a:r>
              <a:rPr lang="uk-UA" dirty="0" smtClean="0">
                <a:latin typeface="Times New Roman" pitchFamily="18" charset="0"/>
                <a:cs typeface="Times New Roman" pitchFamily="18" charset="0"/>
              </a:rPr>
              <a:t>, встановлене або санкціоноване державою в особі її компетентних органів, метою якого є регулювання суспільних відносини  в сфері публічного адміністрування, а також відносини управлінського характеру, що виникають, змінюються і припиняються у процесі здійснення публічного адміністрування.</a:t>
            </a:r>
            <a:endParaRPr lang="ru-RU" dirty="0" smtClean="0">
              <a:latin typeface="Times New Roman" pitchFamily="18" charset="0"/>
              <a:cs typeface="Times New Roman" pitchFamily="18" charset="0"/>
            </a:endParaRPr>
          </a:p>
          <a:p>
            <a:pPr>
              <a:buNone/>
            </a:pPr>
            <a:endParaRPr lang="ru-RU"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Городская">
  <a:themeElements>
    <a:clrScheme name="Городская">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Городская">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Городская">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468</TotalTime>
  <Words>966</Words>
  <Application>Microsoft Office PowerPoint</Application>
  <PresentationFormat>Экран (4:3)</PresentationFormat>
  <Paragraphs>106</Paragraphs>
  <Slides>19</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19</vt:i4>
      </vt:variant>
    </vt:vector>
  </HeadingPairs>
  <TitlesOfParts>
    <vt:vector size="25" baseType="lpstr">
      <vt:lpstr>Calibri</vt:lpstr>
      <vt:lpstr>Georgia</vt:lpstr>
      <vt:lpstr>Times New Roman</vt:lpstr>
      <vt:lpstr>Trebuchet MS</vt:lpstr>
      <vt:lpstr>Wingdings 2</vt:lpstr>
      <vt:lpstr>Городская</vt:lpstr>
      <vt:lpstr>              МВС УКРАЇНИ ДНІПРОПЕТРОВСЬКИЙ ДЕРЖАВНИЙ УНІВЕРСИТЕТ  ВНУТРІШНІХ СПРАВ Кафедра адміністративного права, процесу та адміністративної діяльності</vt:lpstr>
      <vt:lpstr>ПЛАН ЛЕКЦІЇ:</vt:lpstr>
      <vt:lpstr>ВСТУП</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 НЕ ЗАБУДЬТЕ ПІДГОТУВАТИСЯ ДО ТЕМИ ЗА ПИТАННЯМИ У РНП!     ДЯКУЮ ЗА УВАГУ!</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МІНІСТЕРСТВО ВНУТРІШНІХ СПРАВ УКРАЇНИ  ДНІПРОПЕТРОВСЬКИЙ ДЕРЖАВНИЙ УНІВЕРСИТЕТ ВНУТРІШНІХ СПРАВ   Кафедра адміністративного права, процесу та адміністративної діяльності ОВС </dc:title>
  <dc:creator>Бо</dc:creator>
  <cp:lastModifiedBy>Boris</cp:lastModifiedBy>
  <cp:revision>41</cp:revision>
  <dcterms:created xsi:type="dcterms:W3CDTF">2015-06-15T18:46:27Z</dcterms:created>
  <dcterms:modified xsi:type="dcterms:W3CDTF">2022-05-25T06:05:33Z</dcterms:modified>
</cp:coreProperties>
</file>