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5"/>
  </p:notesMasterIdLst>
  <p:sldIdLst>
    <p:sldId id="268" r:id="rId2"/>
    <p:sldId id="257" r:id="rId3"/>
    <p:sldId id="258" r:id="rId4"/>
    <p:sldId id="281" r:id="rId5"/>
    <p:sldId id="280" r:id="rId6"/>
    <p:sldId id="279" r:id="rId7"/>
    <p:sldId id="278" r:id="rId8"/>
    <p:sldId id="277" r:id="rId9"/>
    <p:sldId id="283" r:id="rId10"/>
    <p:sldId id="282" r:id="rId11"/>
    <p:sldId id="284" r:id="rId12"/>
    <p:sldId id="285" r:id="rId13"/>
    <p:sldId id="276"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524" y="90"/>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BDC0A8E-A0A0-48E3-BB01-9FB651B218E8}" type="datetimeFigureOut">
              <a:rPr lang="ru-RU" smtClean="0"/>
              <a:t>15.08.2023</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9D7973C-B590-48E9-975D-5E83827EC13F}" type="slidenum">
              <a:rPr lang="ru-RU" smtClean="0"/>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Образ слайда 1"/>
          <p:cNvSpPr>
            <a:spLocks noGrp="1" noRot="1" noChangeAspect="1" noTextEdit="1"/>
          </p:cNvSpPr>
          <p:nvPr>
            <p:ph type="sldImg"/>
          </p:nvPr>
        </p:nvSpPr>
        <p:spPr bwMode="auto">
          <a:noFill/>
          <a:ln>
            <a:solidFill>
              <a:srgbClr val="000000"/>
            </a:solidFill>
            <a:miter lim="800000"/>
            <a:headEnd/>
            <a:tailEnd/>
          </a:ln>
        </p:spPr>
      </p:sp>
      <p:sp>
        <p:nvSpPr>
          <p:cNvPr id="36867" name="Заметки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ru-RU" smtClean="0"/>
          </a:p>
        </p:txBody>
      </p:sp>
      <p:sp>
        <p:nvSpPr>
          <p:cNvPr id="3686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77EE82A7-6A38-47D9-8372-0E3CEB2B68B0}" type="slidenum">
              <a:rPr lang="ru-RU"/>
              <a:pPr/>
              <a:t>13</a:t>
            </a:fld>
            <a:endParaRPr lang="ru-RU"/>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3" name="Прямоугольник 22"/>
          <p:cNvSpPr/>
          <p:nvPr/>
        </p:nvSpPr>
        <p:spPr>
          <a:xfrm flipV="1">
            <a:off x="5410182" y="3810000"/>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4" name="Прямоугольник 23"/>
          <p:cNvSpPr/>
          <p:nvPr/>
        </p:nvSpPr>
        <p:spPr>
          <a:xfrm flipV="1">
            <a:off x="5410200" y="3897010"/>
            <a:ext cx="3733801" cy="192024"/>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5" name="Прямоугольник 24"/>
          <p:cNvSpPr/>
          <p:nvPr/>
        </p:nvSpPr>
        <p:spPr>
          <a:xfrm flipV="1">
            <a:off x="5410200" y="4115167"/>
            <a:ext cx="3733801"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6" name="Прямоугольник 25"/>
          <p:cNvSpPr/>
          <p:nvPr/>
        </p:nvSpPr>
        <p:spPr>
          <a:xfrm flipV="1">
            <a:off x="5410200" y="4164403"/>
            <a:ext cx="1965960" cy="18288"/>
          </a:xfrm>
          <a:prstGeom prst="rect">
            <a:avLst/>
          </a:prstGeom>
          <a:solidFill>
            <a:schemeClr val="accent2">
              <a:alpha val="6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7" name="Прямоугольник 26"/>
          <p:cNvSpPr/>
          <p:nvPr/>
        </p:nvSpPr>
        <p:spPr>
          <a:xfrm flipV="1">
            <a:off x="5410200" y="4199572"/>
            <a:ext cx="1965960" cy="9144"/>
          </a:xfrm>
          <a:prstGeom prst="rect">
            <a:avLst/>
          </a:prstGeom>
          <a:solidFill>
            <a:schemeClr val="accent2">
              <a:alpha val="65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0" name="Скругленный прямоугольник 29"/>
          <p:cNvSpPr/>
          <p:nvPr/>
        </p:nvSpPr>
        <p:spPr bwMode="white">
          <a:xfrm>
            <a:off x="5410200" y="3962400"/>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1" name="Скругленный прямоугольник 30"/>
          <p:cNvSpPr/>
          <p:nvPr/>
        </p:nvSpPr>
        <p:spPr bwMode="white">
          <a:xfrm>
            <a:off x="7376507" y="406098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7" name="Прямоугольник 6"/>
          <p:cNvSpPr/>
          <p:nvPr/>
        </p:nvSpPr>
        <p:spPr>
          <a:xfrm>
            <a:off x="1" y="3649662"/>
            <a:ext cx="9144000" cy="244170"/>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Прямоугольник 9"/>
          <p:cNvSpPr/>
          <p:nvPr/>
        </p:nvSpPr>
        <p:spPr>
          <a:xfrm>
            <a:off x="0" y="3675527"/>
            <a:ext cx="9144001" cy="14067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Прямоугольник 10"/>
          <p:cNvSpPr/>
          <p:nvPr/>
        </p:nvSpPr>
        <p:spPr>
          <a:xfrm flipV="1">
            <a:off x="6414051" y="3643090"/>
            <a:ext cx="2729950" cy="248432"/>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Прямоугольник 18"/>
          <p:cNvSpPr/>
          <p:nvPr/>
        </p:nvSpPr>
        <p:spPr>
          <a:xfrm>
            <a:off x="0" y="0"/>
            <a:ext cx="9144000" cy="3701700"/>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Заголовок 7"/>
          <p:cNvSpPr>
            <a:spLocks noGrp="1"/>
          </p:cNvSpPr>
          <p:nvPr>
            <p:ph type="ctrTitle"/>
          </p:nvPr>
        </p:nvSpPr>
        <p:spPr>
          <a:xfrm>
            <a:off x="457200" y="2401887"/>
            <a:ext cx="8458200" cy="1470025"/>
          </a:xfrm>
        </p:spPr>
        <p:txBody>
          <a:bodyPr anchor="b"/>
          <a:lstStyle>
            <a:lvl1pPr>
              <a:defRPr sz="4400">
                <a:solidFill>
                  <a:schemeClr val="bg1"/>
                </a:solidFill>
              </a:defRPr>
            </a:lvl1pPr>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457200" y="3899938"/>
            <a:ext cx="4953000" cy="1752600"/>
          </a:xfrm>
        </p:spPr>
        <p:txBody>
          <a:bodyPr/>
          <a:lstStyle>
            <a:lvl1pPr marL="64008" indent="0" algn="l">
              <a:buNone/>
              <a:defRPr sz="240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28" name="Дата 27"/>
          <p:cNvSpPr>
            <a:spLocks noGrp="1"/>
          </p:cNvSpPr>
          <p:nvPr>
            <p:ph type="dt" sz="half" idx="10"/>
          </p:nvPr>
        </p:nvSpPr>
        <p:spPr>
          <a:xfrm>
            <a:off x="6705600" y="4206240"/>
            <a:ext cx="960120" cy="457200"/>
          </a:xfrm>
        </p:spPr>
        <p:txBody>
          <a:bodyPr/>
          <a:lstStyle/>
          <a:p>
            <a:fld id="{5B106E36-FD25-4E2D-B0AA-010F637433A0}" type="datetimeFigureOut">
              <a:rPr lang="ru-RU" smtClean="0"/>
              <a:pPr/>
              <a:t>15.08.2023</a:t>
            </a:fld>
            <a:endParaRPr lang="ru-RU" dirty="0"/>
          </a:p>
        </p:txBody>
      </p:sp>
      <p:sp>
        <p:nvSpPr>
          <p:cNvPr id="17" name="Нижний колонтитул 16"/>
          <p:cNvSpPr>
            <a:spLocks noGrp="1"/>
          </p:cNvSpPr>
          <p:nvPr>
            <p:ph type="ftr" sz="quarter" idx="11"/>
          </p:nvPr>
        </p:nvSpPr>
        <p:spPr>
          <a:xfrm>
            <a:off x="5410200" y="4205288"/>
            <a:ext cx="1295400" cy="457200"/>
          </a:xfrm>
        </p:spPr>
        <p:txBody>
          <a:bodyPr/>
          <a:lstStyle/>
          <a:p>
            <a:endParaRPr lang="ru-RU" dirty="0"/>
          </a:p>
        </p:txBody>
      </p:sp>
      <p:sp>
        <p:nvSpPr>
          <p:cNvPr id="29" name="Номер слайда 28"/>
          <p:cNvSpPr>
            <a:spLocks noGrp="1"/>
          </p:cNvSpPr>
          <p:nvPr>
            <p:ph type="sldNum" sz="quarter" idx="12"/>
          </p:nvPr>
        </p:nvSpPr>
        <p:spPr>
          <a:xfrm>
            <a:off x="8320088" y="1136"/>
            <a:ext cx="747712" cy="365760"/>
          </a:xfrm>
        </p:spPr>
        <p:txBody>
          <a:bodyPr/>
          <a:lstStyle>
            <a:lvl1pPr algn="r">
              <a:defRPr sz="1800">
                <a:solidFill>
                  <a:schemeClr val="bg1"/>
                </a:solidFill>
              </a:defRPr>
            </a:lvl1pPr>
          </a:lstStyle>
          <a:p>
            <a:fld id="{725C68B6-61C2-468F-89AB-4B9F7531AA68}" type="slidenum">
              <a:rPr lang="ru-RU" smtClean="0"/>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15.08.2023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781800" y="1143000"/>
            <a:ext cx="1905000" cy="5486400"/>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143000"/>
            <a:ext cx="6248400" cy="5486400"/>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15.08.2023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5B106E36-FD25-4E2D-B0AA-010F637433A0}" type="datetimeFigureOut">
              <a:rPr lang="ru-RU" smtClean="0"/>
              <a:pPr/>
              <a:t>15.08.2023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1981200"/>
            <a:ext cx="7772400" cy="1362075"/>
          </a:xfrm>
        </p:spPr>
        <p:txBody>
          <a:bodyPr anchor="b">
            <a:noAutofit/>
          </a:bodyPr>
          <a:lstStyle>
            <a:lvl1pPr algn="l">
              <a:buNone/>
              <a:defRPr sz="4300" b="1" cap="none" baseline="0">
                <a:ln w="12700">
                  <a:solidFill>
                    <a:schemeClr val="accent2">
                      <a:shade val="90000"/>
                      <a:satMod val="150000"/>
                    </a:schemeClr>
                  </a:solidFill>
                </a:ln>
                <a:solidFill>
                  <a:srgbClr val="FFFFFF"/>
                </a:solidFill>
                <a:effectLst>
                  <a:outerShdw blurRad="38100" dist="38100" dir="5400000" algn="tl" rotWithShape="0">
                    <a:srgbClr val="000000">
                      <a:alpha val="25000"/>
                    </a:srgbClr>
                  </a:outerShdw>
                </a:effectLst>
              </a:defRPr>
            </a:lvl1pPr>
          </a:lstStyle>
          <a:p>
            <a:r>
              <a:rPr kumimoji="0" lang="ru-RU" smtClean="0"/>
              <a:t>Образец заголовка</a:t>
            </a:r>
            <a:endParaRPr kumimoji="0" lang="en-US"/>
          </a:p>
        </p:txBody>
      </p:sp>
      <p:sp>
        <p:nvSpPr>
          <p:cNvPr id="3" name="Текст 2"/>
          <p:cNvSpPr>
            <a:spLocks noGrp="1"/>
          </p:cNvSpPr>
          <p:nvPr>
            <p:ph type="body" idx="1"/>
          </p:nvPr>
        </p:nvSpPr>
        <p:spPr>
          <a:xfrm>
            <a:off x="722313" y="3367088"/>
            <a:ext cx="7772400" cy="1509712"/>
          </a:xfrm>
        </p:spPr>
        <p:txBody>
          <a:bodyPr anchor="t"/>
          <a:lstStyle>
            <a:lvl1pPr marL="45720" indent="0">
              <a:buNone/>
              <a:defRPr sz="2100" b="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15.08.2023</a:t>
            </a:fld>
            <a:endParaRPr lang="ru-RU" dirty="0"/>
          </a:p>
        </p:txBody>
      </p:sp>
      <p:sp>
        <p:nvSpPr>
          <p:cNvPr id="5" name="Нижний колонтитул 4"/>
          <p:cNvSpPr>
            <a:spLocks noGrp="1"/>
          </p:cNvSpPr>
          <p:nvPr>
            <p:ph type="ftr" sz="quarter" idx="11"/>
          </p:nvPr>
        </p:nvSpPr>
        <p:spPr/>
        <p:txBody>
          <a:bodyPr/>
          <a:lstStyle/>
          <a:p>
            <a:endParaRPr lang="ru-RU" dirty="0"/>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Содержимое 2"/>
          <p:cNvSpPr>
            <a:spLocks noGrp="1"/>
          </p:cNvSpPr>
          <p:nvPr>
            <p:ph sz="half" idx="1"/>
          </p:nvPr>
        </p:nvSpPr>
        <p:spPr>
          <a:xfrm>
            <a:off x="457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2249424"/>
            <a:ext cx="4038600" cy="4525963"/>
          </a:xfrm>
        </p:spPr>
        <p:txBody>
          <a:bodyPr/>
          <a:lstStyle>
            <a:lvl1pPr>
              <a:defRPr sz="2000"/>
            </a:lvl1pPr>
            <a:lvl2pPr>
              <a:defRPr sz="1900"/>
            </a:lvl2pPr>
            <a:lvl3pPr>
              <a:defRPr sz="18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15.08.2023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81000" y="1143000"/>
            <a:ext cx="8382000" cy="1069848"/>
          </a:xfrm>
        </p:spPr>
        <p:txBody>
          <a:bodyPr anchor="ctr"/>
          <a:lstStyle>
            <a:lvl1pPr>
              <a:defRPr sz="4000" b="0" i="0" cap="none" baseline="0"/>
            </a:lvl1pPr>
          </a:lstStyle>
          <a:p>
            <a:r>
              <a:rPr kumimoji="0" lang="ru-RU" smtClean="0"/>
              <a:t>Образец заголовка</a:t>
            </a:r>
            <a:endParaRPr kumimoji="0" lang="en-US"/>
          </a:p>
        </p:txBody>
      </p:sp>
      <p:sp>
        <p:nvSpPr>
          <p:cNvPr id="3" name="Текст 2"/>
          <p:cNvSpPr>
            <a:spLocks noGrp="1"/>
          </p:cNvSpPr>
          <p:nvPr>
            <p:ph type="body" idx="1"/>
          </p:nvPr>
        </p:nvSpPr>
        <p:spPr>
          <a:xfrm>
            <a:off x="381000" y="2244970"/>
            <a:ext cx="4041648"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721225" y="2244970"/>
            <a:ext cx="4041775" cy="457200"/>
          </a:xfrm>
          <a:solidFill>
            <a:schemeClr val="accent2">
              <a:satMod val="150000"/>
              <a:alpha val="25000"/>
            </a:schemeClr>
          </a:solidFill>
          <a:ln w="12700">
            <a:solidFill>
              <a:schemeClr val="accent2"/>
            </a:solidFill>
          </a:ln>
        </p:spPr>
        <p:txBody>
          <a:bodyPr anchor="ctr">
            <a:noAutofit/>
          </a:bodyPr>
          <a:lstStyle>
            <a:lvl1pPr marL="45720" indent="0">
              <a:buNone/>
              <a:defRPr sz="1900" b="1">
                <a:solidFill>
                  <a:schemeClr val="tx1">
                    <a:tint val="95000"/>
                  </a:schemeClr>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381000" y="2708519"/>
            <a:ext cx="4041648"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718304" y="2708519"/>
            <a:ext cx="4041775" cy="3886200"/>
          </a:xfrm>
        </p:spPr>
        <p:txBody>
          <a:bodyPr/>
          <a:lstStyle>
            <a:lvl1pPr>
              <a:defRPr sz="20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6" name="Дата 25"/>
          <p:cNvSpPr>
            <a:spLocks noGrp="1"/>
          </p:cNvSpPr>
          <p:nvPr>
            <p:ph type="dt" sz="half" idx="10"/>
          </p:nvPr>
        </p:nvSpPr>
        <p:spPr/>
        <p:txBody>
          <a:bodyPr rtlCol="0"/>
          <a:lstStyle/>
          <a:p>
            <a:fld id="{5B106E36-FD25-4E2D-B0AA-010F637433A0}" type="datetimeFigureOut">
              <a:rPr lang="ru-RU" smtClean="0"/>
              <a:pPr/>
              <a:t>15.08.2023</a:t>
            </a:fld>
            <a:endParaRPr lang="ru-RU" dirty="0"/>
          </a:p>
        </p:txBody>
      </p:sp>
      <p:sp>
        <p:nvSpPr>
          <p:cNvPr id="27" name="Номер слайда 26"/>
          <p:cNvSpPr>
            <a:spLocks noGrp="1"/>
          </p:cNvSpPr>
          <p:nvPr>
            <p:ph type="sldNum" sz="quarter" idx="11"/>
          </p:nvPr>
        </p:nvSpPr>
        <p:spPr/>
        <p:txBody>
          <a:bodyPr rtlCol="0"/>
          <a:lstStyle/>
          <a:p>
            <a:fld id="{725C68B6-61C2-468F-89AB-4B9F7531AA68}" type="slidenum">
              <a:rPr lang="ru-RU" smtClean="0"/>
              <a:pPr/>
              <a:t>‹#›</a:t>
            </a:fld>
            <a:endParaRPr lang="ru-RU" dirty="0"/>
          </a:p>
        </p:txBody>
      </p:sp>
      <p:sp>
        <p:nvSpPr>
          <p:cNvPr id="28" name="Нижний колонтитул 27"/>
          <p:cNvSpPr>
            <a:spLocks noGrp="1"/>
          </p:cNvSpPr>
          <p:nvPr>
            <p:ph type="ftr" sz="quarter" idx="12"/>
          </p:nvPr>
        </p:nvSpPr>
        <p:spPr/>
        <p:txBody>
          <a:bodyPr rtlCol="0"/>
          <a:lstStyle/>
          <a:p>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143000"/>
            <a:ext cx="8229600" cy="1069848"/>
          </a:xfrm>
        </p:spPr>
        <p:txBody>
          <a:bodyPr anchor="ctr"/>
          <a:lstStyle>
            <a:lvl1pPr>
              <a:defRPr sz="4000">
                <a:solidFill>
                  <a:schemeClr val="tx2"/>
                </a:solidFill>
              </a:defRPr>
            </a:lvl1pPr>
          </a:lstStyle>
          <a:p>
            <a:r>
              <a:rPr kumimoji="0" lang="ru-RU" smtClean="0"/>
              <a:t>Образец заголовка</a:t>
            </a:r>
            <a:endParaRPr kumimoji="0" lang="en-US"/>
          </a:p>
        </p:txBody>
      </p:sp>
      <p:sp>
        <p:nvSpPr>
          <p:cNvPr id="3" name="Дата 2"/>
          <p:cNvSpPr>
            <a:spLocks noGrp="1"/>
          </p:cNvSpPr>
          <p:nvPr>
            <p:ph type="dt" sz="half" idx="10"/>
          </p:nvPr>
        </p:nvSpPr>
        <p:spPr>
          <a:xfrm>
            <a:off x="6583680" y="612648"/>
            <a:ext cx="957264" cy="457200"/>
          </a:xfrm>
        </p:spPr>
        <p:txBody>
          <a:bodyPr/>
          <a:lstStyle/>
          <a:p>
            <a:fld id="{5B106E36-FD25-4E2D-B0AA-010F637433A0}" type="datetimeFigureOut">
              <a:rPr lang="ru-RU" smtClean="0"/>
              <a:pPr/>
              <a:t>15.08.2023</a:t>
            </a:fld>
            <a:endParaRPr lang="ru-RU" dirty="0"/>
          </a:p>
        </p:txBody>
      </p:sp>
      <p:sp>
        <p:nvSpPr>
          <p:cNvPr id="4" name="Нижний колонтитул 3"/>
          <p:cNvSpPr>
            <a:spLocks noGrp="1"/>
          </p:cNvSpPr>
          <p:nvPr>
            <p:ph type="ftr" sz="quarter" idx="11"/>
          </p:nvPr>
        </p:nvSpPr>
        <p:spPr>
          <a:xfrm>
            <a:off x="5257800" y="612648"/>
            <a:ext cx="1325880" cy="457200"/>
          </a:xfrm>
        </p:spPr>
        <p:txBody>
          <a:bodyPr/>
          <a:lstStyle/>
          <a:p>
            <a:endParaRPr lang="ru-RU" dirty="0"/>
          </a:p>
        </p:txBody>
      </p:sp>
      <p:sp>
        <p:nvSpPr>
          <p:cNvPr id="5" name="Номер слайда 4"/>
          <p:cNvSpPr>
            <a:spLocks noGrp="1"/>
          </p:cNvSpPr>
          <p:nvPr>
            <p:ph type="sldNum" sz="quarter" idx="12"/>
          </p:nvPr>
        </p:nvSpPr>
        <p:spPr>
          <a:xfrm>
            <a:off x="8174736" y="2272"/>
            <a:ext cx="762000" cy="365760"/>
          </a:xfrm>
        </p:spPr>
        <p:txBody>
          <a:bodyPr/>
          <a:lstStyle/>
          <a:p>
            <a:fld id="{725C68B6-61C2-468F-89AB-4B9F7531AA68}" type="slidenum">
              <a:rPr lang="ru-RU" smtClean="0"/>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15.08.2023</a:t>
            </a:fld>
            <a:endParaRPr lang="ru-RU" dirty="0"/>
          </a:p>
        </p:txBody>
      </p:sp>
      <p:sp>
        <p:nvSpPr>
          <p:cNvPr id="3" name="Нижний колонтитул 2"/>
          <p:cNvSpPr>
            <a:spLocks noGrp="1"/>
          </p:cNvSpPr>
          <p:nvPr>
            <p:ph type="ftr" sz="quarter" idx="11"/>
          </p:nvPr>
        </p:nvSpPr>
        <p:spPr/>
        <p:txBody>
          <a:bodyPr/>
          <a:lstStyle/>
          <a:p>
            <a:endParaRPr lang="ru-RU" dirty="0"/>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53496" y="1101970"/>
            <a:ext cx="3383280" cy="877824"/>
          </a:xfrm>
        </p:spPr>
        <p:txBody>
          <a:bodyPr anchor="b"/>
          <a:lstStyle>
            <a:lvl1pPr algn="l">
              <a:buNone/>
              <a:defRPr sz="1800" b="1"/>
            </a:lvl1pPr>
          </a:lstStyle>
          <a:p>
            <a:r>
              <a:rPr kumimoji="0" lang="ru-RU" smtClean="0"/>
              <a:t>Образец заголовка</a:t>
            </a:r>
            <a:endParaRPr kumimoji="0" lang="en-US"/>
          </a:p>
        </p:txBody>
      </p:sp>
      <p:sp>
        <p:nvSpPr>
          <p:cNvPr id="3" name="Текст 2"/>
          <p:cNvSpPr>
            <a:spLocks noGrp="1"/>
          </p:cNvSpPr>
          <p:nvPr>
            <p:ph type="body" idx="2"/>
          </p:nvPr>
        </p:nvSpPr>
        <p:spPr>
          <a:xfrm>
            <a:off x="5353496" y="2010727"/>
            <a:ext cx="3383280" cy="4617720"/>
          </a:xfrm>
        </p:spPr>
        <p:txBody>
          <a:bodyPr/>
          <a:lstStyle>
            <a:lvl1pPr marL="9144"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152400" y="776287"/>
            <a:ext cx="5102352" cy="585216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p>
            <a:fld id="{5B106E36-FD25-4E2D-B0AA-010F637433A0}" type="datetimeFigureOut">
              <a:rPr lang="ru-RU" smtClean="0"/>
              <a:pPr/>
              <a:t>15.08.2023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440434" y="1109160"/>
            <a:ext cx="586803" cy="4681637"/>
          </a:xfrm>
        </p:spPr>
        <p:txBody>
          <a:bodyPr vert="vert270" lIns="45720" tIns="0" rIns="45720" anchor="t"/>
          <a:lstStyle>
            <a:lvl1pPr algn="ctr">
              <a:buNone/>
              <a:defRPr sz="2000" b="1"/>
            </a:lvl1pPr>
          </a:lstStyle>
          <a:p>
            <a:r>
              <a:rPr kumimoji="0" lang="ru-RU" smtClean="0"/>
              <a:t>Образец заголовка</a:t>
            </a:r>
            <a:endParaRPr kumimoji="0" lang="en-US"/>
          </a:p>
        </p:txBody>
      </p:sp>
      <p:sp>
        <p:nvSpPr>
          <p:cNvPr id="3" name="Рисунок 2"/>
          <p:cNvSpPr>
            <a:spLocks noGrp="1"/>
          </p:cNvSpPr>
          <p:nvPr>
            <p:ph type="pic" idx="1"/>
          </p:nvPr>
        </p:nvSpPr>
        <p:spPr>
          <a:xfrm>
            <a:off x="403671" y="1143000"/>
            <a:ext cx="4572000" cy="4572000"/>
          </a:xfrm>
          <a:solidFill>
            <a:srgbClr val="EAEAEA"/>
          </a:solidFill>
          <a:ln w="50800">
            <a:solidFill>
              <a:srgbClr val="FFFFFF"/>
            </a:solidFill>
            <a:miter lim="800000"/>
          </a:ln>
          <a:effectLst>
            <a:outerShdw blurRad="57150" dist="31750" dir="4800000" algn="tl" rotWithShape="0">
              <a:srgbClr val="000000">
                <a:alpha val="25000"/>
              </a:srgbClr>
            </a:outerShdw>
          </a:effectLst>
          <a:scene3d>
            <a:camera prst="orthographicFront"/>
            <a:lightRig rig="twoPt" dir="t">
              <a:rot lat="0" lon="0" rev="7200000"/>
            </a:lightRig>
          </a:scene3d>
          <a:sp3d contourW="2540">
            <a:bevelT w="25400" h="19050"/>
            <a:contourClr>
              <a:srgbClr val="AEAEAE"/>
            </a:contourClr>
          </a:sp3d>
        </p:spPr>
        <p:txBody>
          <a:bodyPr/>
          <a:lstStyle>
            <a:lvl1pPr marL="0" indent="0">
              <a:buNone/>
              <a:defRPr sz="3200"/>
            </a:lvl1pPr>
          </a:lstStyle>
          <a:p>
            <a:r>
              <a:rPr kumimoji="0" lang="ru-RU" smtClean="0"/>
              <a:t>Вставка рисунка</a:t>
            </a:r>
            <a:endParaRPr kumimoji="0" lang="en-US" dirty="0"/>
          </a:p>
        </p:txBody>
      </p:sp>
      <p:sp>
        <p:nvSpPr>
          <p:cNvPr id="4" name="Текст 3"/>
          <p:cNvSpPr>
            <a:spLocks noGrp="1"/>
          </p:cNvSpPr>
          <p:nvPr>
            <p:ph type="body" sz="half" idx="2"/>
          </p:nvPr>
        </p:nvSpPr>
        <p:spPr>
          <a:xfrm>
            <a:off x="6088443" y="3274308"/>
            <a:ext cx="2590800" cy="2516489"/>
          </a:xfrm>
        </p:spPr>
        <p:txBody>
          <a:bodyPr lIns="0" tIns="0" rIns="45720" anchor="t"/>
          <a:lstStyle>
            <a:lvl1pPr marL="0" indent="0">
              <a:lnSpc>
                <a:spcPct val="100000"/>
              </a:lnSpc>
              <a:spcBef>
                <a:spcPts val="0"/>
              </a:spcBef>
              <a:buFontTx/>
              <a:buNone/>
              <a:defRPr sz="1300"/>
            </a:lvl1pPr>
            <a:lvl2pPr>
              <a:buFontTx/>
              <a:buNone/>
              <a:defRPr sz="1200"/>
            </a:lvl2pPr>
            <a:lvl3pPr>
              <a:buFontTx/>
              <a:buNone/>
              <a:defRPr sz="1000"/>
            </a:lvl3pPr>
            <a:lvl4pPr>
              <a:buFontTx/>
              <a:buNone/>
              <a:defRPr sz="900"/>
            </a:lvl4pPr>
            <a:lvl5pPr>
              <a:buFontTx/>
              <a:buNone/>
              <a:defRPr sz="900"/>
            </a:lvl5pPr>
          </a:lstStyle>
          <a:p>
            <a:pPr lvl="0" eaLnBrk="1" latinLnBrk="0" hangingPunct="1"/>
            <a:r>
              <a:rPr kumimoji="0"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15.08.2023</a:t>
            </a:fld>
            <a:endParaRPr lang="ru-RU" dirty="0"/>
          </a:p>
        </p:txBody>
      </p:sp>
      <p:sp>
        <p:nvSpPr>
          <p:cNvPr id="6" name="Нижний колонтитул 5"/>
          <p:cNvSpPr>
            <a:spLocks noGrp="1"/>
          </p:cNvSpPr>
          <p:nvPr>
            <p:ph type="ftr" sz="quarter" idx="11"/>
          </p:nvPr>
        </p:nvSpPr>
        <p:spPr/>
        <p:txBody>
          <a:bodyPr/>
          <a:lstStyle/>
          <a:p>
            <a:endParaRPr lang="ru-RU" dirty="0"/>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8" name="Прямоугольник 27"/>
          <p:cNvSpPr/>
          <p:nvPr/>
        </p:nvSpPr>
        <p:spPr>
          <a:xfrm>
            <a:off x="1" y="366818"/>
            <a:ext cx="9144000" cy="84407"/>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29" name="Прямоугольник 28"/>
          <p:cNvSpPr/>
          <p:nvPr/>
        </p:nvSpPr>
        <p:spPr>
          <a:xfrm>
            <a:off x="0" y="-1"/>
            <a:ext cx="9144000" cy="310663"/>
          </a:xfrm>
          <a:prstGeom prst="rect">
            <a:avLst/>
          </a:prstGeom>
          <a:solidFill>
            <a:schemeClr val="tx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0" name="Прямоугольник 29"/>
          <p:cNvSpPr/>
          <p:nvPr/>
        </p:nvSpPr>
        <p:spPr>
          <a:xfrm>
            <a:off x="0" y="308276"/>
            <a:ext cx="9144001" cy="91441"/>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1" name="Прямоугольник 30"/>
          <p:cNvSpPr/>
          <p:nvPr/>
        </p:nvSpPr>
        <p:spPr>
          <a:xfrm flipV="1">
            <a:off x="5410182" y="360246"/>
            <a:ext cx="3733819" cy="91087"/>
          </a:xfrm>
          <a:prstGeom prst="rect">
            <a:avLst/>
          </a:prstGeom>
          <a:solidFill>
            <a:schemeClr val="accent2">
              <a:alpha val="10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2" name="Прямоугольник 31"/>
          <p:cNvSpPr/>
          <p:nvPr/>
        </p:nvSpPr>
        <p:spPr>
          <a:xfrm flipV="1">
            <a:off x="5410200" y="440112"/>
            <a:ext cx="3733801" cy="180035"/>
          </a:xfrm>
          <a:prstGeom prst="rect">
            <a:avLst/>
          </a:prstGeom>
          <a:solidFill>
            <a:schemeClr val="accent2">
              <a:alpha val="50000"/>
            </a:scheme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3" name="Скругленный прямоугольник 32"/>
          <p:cNvSpPr/>
          <p:nvPr/>
        </p:nvSpPr>
        <p:spPr bwMode="white">
          <a:xfrm>
            <a:off x="5407339" y="497504"/>
            <a:ext cx="3063240" cy="27432"/>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useBgFill="1">
        <p:nvSpPr>
          <p:cNvPr id="34" name="Скругленный прямоугольник 33"/>
          <p:cNvSpPr/>
          <p:nvPr/>
        </p:nvSpPr>
        <p:spPr bwMode="white">
          <a:xfrm>
            <a:off x="7373646" y="588943"/>
            <a:ext cx="1600200" cy="36576"/>
          </a:xfrm>
          <a:prstGeom prst="roundRect">
            <a:avLst>
              <a:gd name="adj" fmla="val 16667"/>
            </a:avLst>
          </a:prstGeom>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5" name="Прямоугольник 34"/>
          <p:cNvSpPr/>
          <p:nvPr/>
        </p:nvSpPr>
        <p:spPr bwMode="invGray">
          <a:xfrm>
            <a:off x="9084966" y="-2001"/>
            <a:ext cx="57626"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6" name="Прямоугольник 35"/>
          <p:cNvSpPr/>
          <p:nvPr/>
        </p:nvSpPr>
        <p:spPr bwMode="invGray">
          <a:xfrm>
            <a:off x="9044481" y="-2001"/>
            <a:ext cx="27432" cy="621792"/>
          </a:xfrm>
          <a:prstGeom prst="rect">
            <a:avLst/>
          </a:prstGeom>
          <a:solidFill>
            <a:srgbClr val="FFFFFF">
              <a:alpha val="65098"/>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37" name="Прямоугольник 36"/>
          <p:cNvSpPr/>
          <p:nvPr/>
        </p:nvSpPr>
        <p:spPr bwMode="invGray">
          <a:xfrm>
            <a:off x="9025428" y="-2001"/>
            <a:ext cx="9144" cy="621792"/>
          </a:xfrm>
          <a:prstGeom prst="rect">
            <a:avLst/>
          </a:prstGeom>
          <a:solidFill>
            <a:srgbClr val="FFFFFF">
              <a:alpha val="6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8" name="Прямоугольник 37"/>
          <p:cNvSpPr/>
          <p:nvPr/>
        </p:nvSpPr>
        <p:spPr bwMode="invGray">
          <a:xfrm>
            <a:off x="8975423" y="-2001"/>
            <a:ext cx="27432" cy="621792"/>
          </a:xfrm>
          <a:prstGeom prst="rect">
            <a:avLst/>
          </a:prstGeom>
          <a:solidFill>
            <a:srgbClr val="FFFFFF">
              <a:alpha val="4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39" name="Прямоугольник 38"/>
          <p:cNvSpPr/>
          <p:nvPr/>
        </p:nvSpPr>
        <p:spPr bwMode="invGray">
          <a:xfrm>
            <a:off x="8915677" y="380"/>
            <a:ext cx="54864" cy="585216"/>
          </a:xfrm>
          <a:prstGeom prst="rect">
            <a:avLst/>
          </a:prstGeom>
          <a:solidFill>
            <a:srgbClr val="FFFFFF">
              <a:alpha val="2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0" name="Прямоугольник 39"/>
          <p:cNvSpPr/>
          <p:nvPr/>
        </p:nvSpPr>
        <p:spPr bwMode="invGray">
          <a:xfrm>
            <a:off x="8873475" y="380"/>
            <a:ext cx="9144" cy="585216"/>
          </a:xfrm>
          <a:prstGeom prst="rect">
            <a:avLst/>
          </a:prstGeom>
          <a:solidFill>
            <a:srgbClr val="FFFFFF">
              <a:alpha val="30196"/>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Заголовок 21"/>
          <p:cNvSpPr>
            <a:spLocks noGrp="1"/>
          </p:cNvSpPr>
          <p:nvPr>
            <p:ph type="title"/>
          </p:nvPr>
        </p:nvSpPr>
        <p:spPr>
          <a:xfrm>
            <a:off x="457200" y="1143000"/>
            <a:ext cx="8229600" cy="1066800"/>
          </a:xfrm>
          <a:prstGeom prst="rect">
            <a:avLst/>
          </a:prstGeom>
        </p:spPr>
        <p:txBody>
          <a:bodyPr vert="horz" anchor="ctr">
            <a:normAutofit/>
          </a:bodyPr>
          <a:lstStyle/>
          <a:p>
            <a:r>
              <a:rPr kumimoji="0" lang="ru-RU" smtClean="0"/>
              <a:t>Образец заголовка</a:t>
            </a:r>
            <a:endParaRPr kumimoji="0" lang="en-US"/>
          </a:p>
        </p:txBody>
      </p:sp>
      <p:sp>
        <p:nvSpPr>
          <p:cNvPr id="13" name="Текст 12"/>
          <p:cNvSpPr>
            <a:spLocks noGrp="1"/>
          </p:cNvSpPr>
          <p:nvPr>
            <p:ph type="body" idx="1"/>
          </p:nvPr>
        </p:nvSpPr>
        <p:spPr>
          <a:xfrm>
            <a:off x="457200" y="2249424"/>
            <a:ext cx="8229600" cy="4325112"/>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4" name="Дата 13"/>
          <p:cNvSpPr>
            <a:spLocks noGrp="1"/>
          </p:cNvSpPr>
          <p:nvPr>
            <p:ph type="dt" sz="half" idx="2"/>
          </p:nvPr>
        </p:nvSpPr>
        <p:spPr>
          <a:xfrm>
            <a:off x="6586536" y="612648"/>
            <a:ext cx="957264" cy="457200"/>
          </a:xfrm>
          <a:prstGeom prst="rect">
            <a:avLst/>
          </a:prstGeom>
        </p:spPr>
        <p:txBody>
          <a:bodyPr vert="horz"/>
          <a:lstStyle>
            <a:lvl1pPr algn="l" eaLnBrk="1" latinLnBrk="0" hangingPunct="1">
              <a:defRPr kumimoji="0" sz="800">
                <a:solidFill>
                  <a:schemeClr val="accent2"/>
                </a:solidFill>
              </a:defRPr>
            </a:lvl1pPr>
          </a:lstStyle>
          <a:p>
            <a:fld id="{5B106E36-FD25-4E2D-B0AA-010F637433A0}" type="datetimeFigureOut">
              <a:rPr lang="ru-RU" smtClean="0"/>
              <a:pPr/>
              <a:t>15.08.2023</a:t>
            </a:fld>
            <a:endParaRPr lang="ru-RU" dirty="0"/>
          </a:p>
        </p:txBody>
      </p:sp>
      <p:sp>
        <p:nvSpPr>
          <p:cNvPr id="3" name="Нижний колонтитул 2"/>
          <p:cNvSpPr>
            <a:spLocks noGrp="1"/>
          </p:cNvSpPr>
          <p:nvPr>
            <p:ph type="ftr" sz="quarter" idx="3"/>
          </p:nvPr>
        </p:nvSpPr>
        <p:spPr>
          <a:xfrm>
            <a:off x="5257800" y="612648"/>
            <a:ext cx="1325880" cy="457200"/>
          </a:xfrm>
          <a:prstGeom prst="rect">
            <a:avLst/>
          </a:prstGeom>
        </p:spPr>
        <p:txBody>
          <a:bodyPr vert="horz"/>
          <a:lstStyle>
            <a:lvl1pPr algn="r" eaLnBrk="1" latinLnBrk="0" hangingPunct="1">
              <a:defRPr kumimoji="0" sz="800">
                <a:solidFill>
                  <a:schemeClr val="accent2"/>
                </a:solidFill>
              </a:defRPr>
            </a:lvl1pPr>
          </a:lstStyle>
          <a:p>
            <a:endParaRPr lang="ru-RU" dirty="0"/>
          </a:p>
        </p:txBody>
      </p:sp>
      <p:sp>
        <p:nvSpPr>
          <p:cNvPr id="23" name="Номер слайда 22"/>
          <p:cNvSpPr>
            <a:spLocks noGrp="1"/>
          </p:cNvSpPr>
          <p:nvPr>
            <p:ph type="sldNum" sz="quarter" idx="4"/>
          </p:nvPr>
        </p:nvSpPr>
        <p:spPr>
          <a:xfrm>
            <a:off x="8174736" y="2272"/>
            <a:ext cx="762000" cy="365760"/>
          </a:xfrm>
          <a:prstGeom prst="rect">
            <a:avLst/>
          </a:prstGeom>
        </p:spPr>
        <p:txBody>
          <a:bodyPr vert="horz" anchor="b"/>
          <a:lstStyle>
            <a:lvl1pPr algn="r" eaLnBrk="1" latinLnBrk="0" hangingPunct="1">
              <a:defRPr kumimoji="0" sz="1800">
                <a:solidFill>
                  <a:srgbClr val="FFFFFF"/>
                </a:solidFill>
              </a:defRPr>
            </a:lvl1pPr>
          </a:lstStyle>
          <a:p>
            <a:fld id="{725C68B6-61C2-468F-89AB-4B9F7531AA68}" type="slidenum">
              <a:rPr lang="ru-RU" smtClean="0"/>
              <a:pPr/>
              <a:t>‹#›</a:t>
            </a:fld>
            <a:endParaRPr lang="ru-RU"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000" kern="1200">
          <a:solidFill>
            <a:schemeClr val="tx2"/>
          </a:solidFill>
          <a:latin typeface="+mj-lt"/>
          <a:ea typeface="+mj-ea"/>
          <a:cs typeface="+mj-cs"/>
        </a:defRPr>
      </a:lvl1pPr>
    </p:titleStyle>
    <p:bodyStyle>
      <a:lvl1pPr marL="365760" indent="-256032" algn="l" rtl="0" eaLnBrk="1" latinLnBrk="0" hangingPunct="1">
        <a:spcBef>
          <a:spcPts val="300"/>
        </a:spcBef>
        <a:buClr>
          <a:schemeClr val="accent3"/>
        </a:buClr>
        <a:buFont typeface="Georgia"/>
        <a:buChar char="•"/>
        <a:defRPr kumimoji="0" sz="2800" kern="1200">
          <a:solidFill>
            <a:schemeClr val="tx1"/>
          </a:solidFill>
          <a:latin typeface="+mn-lt"/>
          <a:ea typeface="+mn-ea"/>
          <a:cs typeface="+mn-cs"/>
        </a:defRPr>
      </a:lvl1pPr>
      <a:lvl2pPr marL="658368" indent="-246888" algn="l" rtl="0" eaLnBrk="1" latinLnBrk="0" hangingPunct="1">
        <a:spcBef>
          <a:spcPts val="300"/>
        </a:spcBef>
        <a:buClr>
          <a:schemeClr val="accent2"/>
        </a:buClr>
        <a:buFont typeface="Georgia"/>
        <a:buChar char="▫"/>
        <a:defRPr kumimoji="0" sz="2600" kern="1200">
          <a:solidFill>
            <a:schemeClr val="accent2"/>
          </a:solidFill>
          <a:latin typeface="+mn-lt"/>
          <a:ea typeface="+mn-ea"/>
          <a:cs typeface="+mn-cs"/>
        </a:defRPr>
      </a:lvl2pPr>
      <a:lvl3pPr marL="923544" indent="-219456" algn="l" rtl="0" eaLnBrk="1" latinLnBrk="0" hangingPunct="1">
        <a:spcBef>
          <a:spcPts val="300"/>
        </a:spcBef>
        <a:buClr>
          <a:schemeClr val="accent1"/>
        </a:buClr>
        <a:buFont typeface="Wingdings 2"/>
        <a:buChar char=""/>
        <a:defRPr kumimoji="0" sz="2400" kern="1200">
          <a:solidFill>
            <a:schemeClr val="accent1"/>
          </a:solidFill>
          <a:latin typeface="+mn-lt"/>
          <a:ea typeface="+mn-ea"/>
          <a:cs typeface="+mn-cs"/>
        </a:defRPr>
      </a:lvl3pPr>
      <a:lvl4pPr marL="1179576" indent="-201168" algn="l" rtl="0" eaLnBrk="1" latinLnBrk="0" hangingPunct="1">
        <a:spcBef>
          <a:spcPts val="300"/>
        </a:spcBef>
        <a:buClr>
          <a:schemeClr val="accent1"/>
        </a:buClr>
        <a:buFont typeface="Wingdings 2"/>
        <a:buChar char=""/>
        <a:defRPr kumimoji="0" sz="2200" kern="1200">
          <a:solidFill>
            <a:schemeClr val="accent1"/>
          </a:solidFill>
          <a:latin typeface="+mn-lt"/>
          <a:ea typeface="+mn-ea"/>
          <a:cs typeface="+mn-cs"/>
        </a:defRPr>
      </a:lvl4pPr>
      <a:lvl5pPr marL="1389888" indent="-182880" algn="l" rtl="0" eaLnBrk="1" latinLnBrk="0" hangingPunct="1">
        <a:spcBef>
          <a:spcPts val="300"/>
        </a:spcBef>
        <a:buClr>
          <a:schemeClr val="accent3"/>
        </a:buClr>
        <a:buFont typeface="Georgia"/>
        <a:buChar char="▫"/>
        <a:defRPr kumimoji="0" sz="2000" kern="1200">
          <a:solidFill>
            <a:schemeClr val="accent3"/>
          </a:solidFill>
          <a:latin typeface="+mn-lt"/>
          <a:ea typeface="+mn-ea"/>
          <a:cs typeface="+mn-cs"/>
        </a:defRPr>
      </a:lvl5pPr>
      <a:lvl6pPr marL="1609344" indent="-182880" algn="l" rtl="0" eaLnBrk="1" latinLnBrk="0" hangingPunct="1">
        <a:spcBef>
          <a:spcPts val="300"/>
        </a:spcBef>
        <a:buClr>
          <a:schemeClr val="accent3"/>
        </a:buClr>
        <a:buFont typeface="Georgia"/>
        <a:buChar char="▫"/>
        <a:defRPr kumimoji="0" sz="1800" kern="1200">
          <a:solidFill>
            <a:schemeClr val="accent3"/>
          </a:solidFill>
          <a:latin typeface="+mn-lt"/>
          <a:ea typeface="+mn-ea"/>
          <a:cs typeface="+mn-cs"/>
        </a:defRPr>
      </a:lvl6pPr>
      <a:lvl7pPr marL="1828800" indent="-182880" algn="l" rtl="0" eaLnBrk="1" latinLnBrk="0" hangingPunct="1">
        <a:spcBef>
          <a:spcPts val="300"/>
        </a:spcBef>
        <a:buClr>
          <a:schemeClr val="accent3"/>
        </a:buClr>
        <a:buFont typeface="Georgia"/>
        <a:buChar char="▫"/>
        <a:defRPr kumimoji="0" sz="1600" kern="1200">
          <a:solidFill>
            <a:schemeClr val="accent3"/>
          </a:solidFill>
          <a:latin typeface="+mn-lt"/>
          <a:ea typeface="+mn-ea"/>
          <a:cs typeface="+mn-cs"/>
        </a:defRPr>
      </a:lvl7pPr>
      <a:lvl8pPr marL="2029968" indent="-182880" algn="l" rtl="0" eaLnBrk="1" latinLnBrk="0" hangingPunct="1">
        <a:spcBef>
          <a:spcPts val="300"/>
        </a:spcBef>
        <a:buClr>
          <a:schemeClr val="accent3"/>
        </a:buClr>
        <a:buFont typeface="Georgia"/>
        <a:buChar char="◦"/>
        <a:defRPr kumimoji="0" sz="1500" kern="1200">
          <a:solidFill>
            <a:schemeClr val="accent3"/>
          </a:solidFill>
          <a:latin typeface="+mn-lt"/>
          <a:ea typeface="+mn-ea"/>
          <a:cs typeface="+mn-cs"/>
        </a:defRPr>
      </a:lvl8pPr>
      <a:lvl9pPr marL="2240280" indent="-182880" algn="l" rtl="0" eaLnBrk="1" latinLnBrk="0" hangingPunct="1">
        <a:spcBef>
          <a:spcPts val="300"/>
        </a:spcBef>
        <a:buClr>
          <a:schemeClr val="accent3"/>
        </a:buClr>
        <a:buFont typeface="Georgia"/>
        <a:buChar char="◦"/>
        <a:defRPr kumimoji="0" sz="1400" kern="1200" baseline="0">
          <a:solidFill>
            <a:schemeClr val="accent3"/>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7" name="Rectangle 7"/>
          <p:cNvSpPr>
            <a:spLocks noGrp="1" noChangeArrowheads="1"/>
          </p:cNvSpPr>
          <p:nvPr>
            <p:ph type="ctrTitle"/>
          </p:nvPr>
        </p:nvSpPr>
        <p:spPr>
          <a:xfrm>
            <a:off x="500063" y="428625"/>
            <a:ext cx="8424862" cy="1571625"/>
          </a:xfrm>
        </p:spPr>
        <p:txBody>
          <a:bodyPr>
            <a:normAutofit fontScale="90000"/>
          </a:bodyPr>
          <a:lstStyle/>
          <a:p>
            <a:pPr algn="ctr" eaLnBrk="1" fontAlgn="auto" hangingPunct="1">
              <a:spcAft>
                <a:spcPts val="0"/>
              </a:spcAft>
              <a:defRPr/>
            </a:pP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1000" dirty="0" smtClean="0"/>
              <a:t/>
            </a:r>
            <a:br>
              <a:rPr lang="uk-UA" sz="1000" dirty="0" smtClean="0"/>
            </a:br>
            <a:r>
              <a:rPr lang="uk-UA" sz="2000" dirty="0" smtClean="0">
                <a:latin typeface="Times New Roman" pitchFamily="18" charset="0"/>
                <a:cs typeface="Times New Roman" pitchFamily="18" charset="0"/>
              </a:rPr>
              <a:t>МВС УКРАЇНИ</a:t>
            </a:r>
            <a:br>
              <a:rPr lang="uk-UA"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ДНІПРОПЕТРОВСЬКИЙ ДЕРЖАВНИЙ УНІВЕРСИТЕТ</a:t>
            </a:r>
            <a:r>
              <a:rPr lang="en-US" sz="2000" dirty="0" smtClean="0">
                <a:latin typeface="Times New Roman" pitchFamily="18" charset="0"/>
                <a:cs typeface="Times New Roman" pitchFamily="18" charset="0"/>
              </a:rPr>
              <a:t/>
            </a:r>
            <a:br>
              <a:rPr lang="en-US" sz="2000" dirty="0" smtClean="0">
                <a:latin typeface="Times New Roman" pitchFamily="18" charset="0"/>
                <a:cs typeface="Times New Roman" pitchFamily="18" charset="0"/>
              </a:rPr>
            </a:br>
            <a:r>
              <a:rPr lang="uk-UA" sz="2000" dirty="0" smtClean="0">
                <a:latin typeface="Times New Roman" pitchFamily="18" charset="0"/>
                <a:cs typeface="Times New Roman" pitchFamily="18" charset="0"/>
              </a:rPr>
              <a:t> ВНУТРІШНІХ СПРАВ</a:t>
            </a:r>
            <a:r>
              <a:rPr lang="uk-UA" sz="2400" dirty="0" smtClean="0">
                <a:latin typeface="Times New Roman" pitchFamily="18" charset="0"/>
                <a:cs typeface="Times New Roman" pitchFamily="18" charset="0"/>
              </a:rPr>
              <a:t/>
            </a:r>
            <a:br>
              <a:rPr lang="uk-UA" sz="2400" dirty="0" smtClean="0">
                <a:latin typeface="Times New Roman" pitchFamily="18" charset="0"/>
                <a:cs typeface="Times New Roman" pitchFamily="18" charset="0"/>
              </a:rPr>
            </a:br>
            <a:r>
              <a:rPr lang="uk-UA" sz="2400" dirty="0" smtClean="0">
                <a:solidFill>
                  <a:srgbClr val="F0F44A"/>
                </a:solidFill>
                <a:latin typeface="Times New Roman" pitchFamily="18" charset="0"/>
                <a:cs typeface="Times New Roman" pitchFamily="18" charset="0"/>
              </a:rPr>
              <a:t>Кафедра адміністративного права, процесу та адміністративної діяльності</a:t>
            </a:r>
            <a:endParaRPr lang="ru-RU" sz="2400" dirty="0" smtClean="0">
              <a:solidFill>
                <a:srgbClr val="F0F44A"/>
              </a:solidFill>
            </a:endParaRPr>
          </a:p>
        </p:txBody>
      </p:sp>
      <p:sp>
        <p:nvSpPr>
          <p:cNvPr id="5125" name="Rectangle 5"/>
          <p:cNvSpPr>
            <a:spLocks noGrp="1" noChangeArrowheads="1"/>
          </p:cNvSpPr>
          <p:nvPr>
            <p:ph type="subTitle" idx="1"/>
          </p:nvPr>
        </p:nvSpPr>
        <p:spPr>
          <a:xfrm>
            <a:off x="539750" y="2205038"/>
            <a:ext cx="8208963" cy="4319587"/>
          </a:xfrm>
        </p:spPr>
        <p:txBody>
          <a:bodyPr>
            <a:normAutofit/>
          </a:bodyPr>
          <a:lstStyle/>
          <a:p>
            <a:pPr eaLnBrk="1" fontAlgn="auto" hangingPunct="1">
              <a:lnSpc>
                <a:spcPct val="90000"/>
              </a:lnSpc>
              <a:spcAft>
                <a:spcPts val="0"/>
              </a:spcAft>
              <a:buClr>
                <a:schemeClr val="accent3"/>
              </a:buClr>
              <a:buFont typeface="Georgia"/>
              <a:buNone/>
              <a:defRPr/>
            </a:pPr>
            <a:endParaRPr lang="uk-UA" sz="1800" b="1" dirty="0" smtClean="0">
              <a:solidFill>
                <a:srgbClr val="FFFF00"/>
              </a:solidFill>
            </a:endParaRPr>
          </a:p>
          <a:p>
            <a:pPr algn="ctr" eaLnBrk="1" fontAlgn="auto" hangingPunct="1">
              <a:lnSpc>
                <a:spcPct val="90000"/>
              </a:lnSpc>
              <a:spcAft>
                <a:spcPts val="0"/>
              </a:spcAft>
              <a:buClr>
                <a:schemeClr val="accent3"/>
              </a:buClr>
              <a:buFont typeface="Georgia"/>
              <a:buNone/>
              <a:defRPr/>
            </a:pPr>
            <a:endParaRPr lang="uk-UA" sz="1800" b="1" dirty="0" smtClean="0">
              <a:solidFill>
                <a:srgbClr val="FFFF00"/>
              </a:solidFill>
            </a:endParaRPr>
          </a:p>
          <a:p>
            <a:pPr algn="ctr" eaLnBrk="1" fontAlgn="auto" hangingPunct="1">
              <a:lnSpc>
                <a:spcPct val="90000"/>
              </a:lnSpc>
              <a:spcAft>
                <a:spcPts val="0"/>
              </a:spcAft>
              <a:buClr>
                <a:schemeClr val="accent3"/>
              </a:buClr>
              <a:buFont typeface="Georgia"/>
              <a:buNone/>
              <a:defRPr/>
            </a:pPr>
            <a:endParaRPr lang="uk-UA" sz="1800" b="1" dirty="0" smtClean="0">
              <a:solidFill>
                <a:srgbClr val="FFFF00"/>
              </a:solidFill>
            </a:endParaRPr>
          </a:p>
          <a:p>
            <a:pPr eaLnBrk="1" fontAlgn="auto" hangingPunct="1">
              <a:lnSpc>
                <a:spcPct val="90000"/>
              </a:lnSpc>
              <a:spcAft>
                <a:spcPts val="0"/>
              </a:spcAft>
              <a:buClr>
                <a:schemeClr val="accent3"/>
              </a:buClr>
              <a:buFont typeface="Georgia"/>
              <a:buNone/>
              <a:defRPr/>
            </a:pPr>
            <a:endParaRPr lang="uk-UA" b="1" dirty="0" smtClean="0"/>
          </a:p>
          <a:p>
            <a:pPr algn="ctr">
              <a:lnSpc>
                <a:spcPct val="90000"/>
              </a:lnSpc>
              <a:defRPr/>
            </a:pPr>
            <a:endParaRPr lang="en-US" b="1" dirty="0" smtClean="0">
              <a:solidFill>
                <a:schemeClr val="tx1"/>
              </a:solidFill>
            </a:endParaRPr>
          </a:p>
          <a:p>
            <a:pPr algn="ctr">
              <a:lnSpc>
                <a:spcPct val="90000"/>
              </a:lnSpc>
              <a:defRPr/>
            </a:pPr>
            <a:endParaRPr lang="en-US" b="1" dirty="0" smtClean="0">
              <a:solidFill>
                <a:schemeClr val="tx1"/>
              </a:solidFill>
            </a:endParaRPr>
          </a:p>
          <a:p>
            <a:pPr algn="ctr">
              <a:lnSpc>
                <a:spcPct val="90000"/>
              </a:lnSpc>
              <a:defRPr/>
            </a:pPr>
            <a:r>
              <a:rPr lang="uk-UA" b="1" dirty="0" smtClean="0">
                <a:solidFill>
                  <a:schemeClr val="tx1"/>
                </a:solidFill>
              </a:rPr>
              <a:t>Лекція № </a:t>
            </a:r>
            <a:r>
              <a:rPr lang="uk-UA" b="1" dirty="0" smtClean="0">
                <a:solidFill>
                  <a:schemeClr val="tx1"/>
                </a:solidFill>
              </a:rPr>
              <a:t>9</a:t>
            </a:r>
            <a:endParaRPr lang="uk-UA" b="1" dirty="0" smtClean="0">
              <a:solidFill>
                <a:schemeClr val="tx1"/>
              </a:solidFill>
            </a:endParaRPr>
          </a:p>
          <a:p>
            <a:pPr algn="ctr">
              <a:lnSpc>
                <a:spcPct val="90000"/>
              </a:lnSpc>
              <a:defRPr/>
            </a:pPr>
            <a:r>
              <a:rPr lang="ru-RU" sz="2600" b="1" dirty="0">
                <a:solidFill>
                  <a:schemeClr val="tx1"/>
                </a:solidFill>
                <a:latin typeface="Times New Roman" pitchFamily="18" charset="0"/>
                <a:cs typeface="Times New Roman" pitchFamily="18" charset="0"/>
              </a:rPr>
              <a:t>ПРОЦЕДУРИ ЩОДО РОЗГЛЯДУ ЗВЕРНЕНЬ ГРОМАДЯН</a:t>
            </a:r>
            <a:endParaRPr lang="en-US" sz="1600" b="1" dirty="0" smtClean="0"/>
          </a:p>
          <a:p>
            <a:pPr eaLnBrk="1" fontAlgn="auto" hangingPunct="1">
              <a:lnSpc>
                <a:spcPct val="90000"/>
              </a:lnSpc>
              <a:spcAft>
                <a:spcPts val="0"/>
              </a:spcAft>
              <a:buClr>
                <a:schemeClr val="accent3"/>
              </a:buClr>
              <a:buFont typeface="Georgia"/>
              <a:buNone/>
              <a:defRPr/>
            </a:pPr>
            <a:endParaRPr lang="en-US" sz="1600" b="1" dirty="0" smtClean="0"/>
          </a:p>
          <a:p>
            <a:pPr algn="ctr" eaLnBrk="1" fontAlgn="auto" hangingPunct="1">
              <a:lnSpc>
                <a:spcPct val="90000"/>
              </a:lnSpc>
              <a:spcAft>
                <a:spcPts val="0"/>
              </a:spcAft>
              <a:buClr>
                <a:schemeClr val="accent3"/>
              </a:buClr>
              <a:buFont typeface="Georgia"/>
              <a:buNone/>
              <a:defRPr/>
            </a:pPr>
            <a:endParaRPr lang="ru-RU" sz="1600" b="1" dirty="0" smtClean="0">
              <a:solidFill>
                <a:schemeClr val="tx1"/>
              </a:solidFill>
            </a:endParaRP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548680"/>
            <a:ext cx="8568952" cy="6120680"/>
          </a:xfrm>
        </p:spPr>
        <p:txBody>
          <a:bodyPr>
            <a:normAutofit fontScale="92500" lnSpcReduction="20000"/>
          </a:bodyPr>
          <a:lstStyle/>
          <a:p>
            <a:pPr marL="0" lvl="0" indent="0" algn="just">
              <a:spcBef>
                <a:spcPts val="0"/>
              </a:spcBef>
              <a:buNone/>
            </a:pPr>
            <a:r>
              <a:rPr lang="uk-UA" sz="3500" dirty="0">
                <a:latin typeface="Times New Roman" pitchFamily="18" charset="0"/>
                <a:cs typeface="Times New Roman" pitchFamily="18" charset="0"/>
              </a:rPr>
              <a:t>Адміністративне провадження з розгляду звернень громадян – це регламентована адміністративно-процесуальними нормами діяльність органів публічної адміністрації з розгляду скарг, заяв і пропозицій окремих громадян та їхніх колективів</a:t>
            </a:r>
            <a:r>
              <a:rPr lang="uk-UA" sz="3500" dirty="0" smtClean="0">
                <a:latin typeface="Times New Roman" pitchFamily="18" charset="0"/>
                <a:cs typeface="Times New Roman" pitchFamily="18" charset="0"/>
              </a:rPr>
              <a:t>.</a:t>
            </a:r>
          </a:p>
          <a:p>
            <a:pPr marL="0" lvl="0" indent="0" algn="ctr">
              <a:spcBef>
                <a:spcPts val="0"/>
              </a:spcBef>
              <a:buNone/>
            </a:pPr>
            <a:endParaRPr lang="uk-UA" sz="3500" dirty="0" smtClean="0">
              <a:latin typeface="Times New Roman" pitchFamily="18" charset="0"/>
              <a:cs typeface="Times New Roman" pitchFamily="18" charset="0"/>
            </a:endParaRPr>
          </a:p>
          <a:p>
            <a:pPr marL="0" lvl="0" indent="0" algn="ctr">
              <a:spcBef>
                <a:spcPts val="0"/>
              </a:spcBef>
              <a:buNone/>
            </a:pPr>
            <a:r>
              <a:rPr lang="uk-UA" sz="3500" dirty="0" smtClean="0">
                <a:latin typeface="Times New Roman" pitchFamily="18" charset="0"/>
                <a:cs typeface="Times New Roman" pitchFamily="18" charset="0"/>
              </a:rPr>
              <a:t>Стадії провадження з розгляду звернень громадян </a:t>
            </a:r>
          </a:p>
          <a:p>
            <a:pPr marL="0" lvl="0" indent="0" algn="just">
              <a:spcBef>
                <a:spcPts val="0"/>
              </a:spcBef>
              <a:buNone/>
            </a:pPr>
            <a:r>
              <a:rPr lang="uk-UA" sz="3500" dirty="0" smtClean="0">
                <a:latin typeface="Times New Roman" pitchFamily="18" charset="0"/>
                <a:cs typeface="Times New Roman" pitchFamily="18" charset="0"/>
              </a:rPr>
              <a:t>1</a:t>
            </a:r>
            <a:r>
              <a:rPr lang="uk-UA" sz="3500" dirty="0">
                <a:latin typeface="Times New Roman" pitchFamily="18" charset="0"/>
                <a:cs typeface="Times New Roman" pitchFamily="18" charset="0"/>
              </a:rPr>
              <a:t>) порушення справи за </a:t>
            </a:r>
            <a:r>
              <a:rPr lang="uk-UA" sz="3500" dirty="0" smtClean="0">
                <a:latin typeface="Times New Roman" pitchFamily="18" charset="0"/>
                <a:cs typeface="Times New Roman" pitchFamily="18" charset="0"/>
              </a:rPr>
              <a:t>зверненням</a:t>
            </a:r>
            <a:endParaRPr lang="uk-UA" sz="3500" dirty="0">
              <a:latin typeface="Times New Roman" pitchFamily="18" charset="0"/>
              <a:cs typeface="Times New Roman" pitchFamily="18" charset="0"/>
            </a:endParaRPr>
          </a:p>
          <a:p>
            <a:pPr marL="0" lvl="0" indent="0" algn="just">
              <a:spcBef>
                <a:spcPts val="0"/>
              </a:spcBef>
              <a:buNone/>
            </a:pPr>
            <a:r>
              <a:rPr lang="uk-UA" sz="3500" dirty="0">
                <a:latin typeface="Times New Roman" pitchFamily="18" charset="0"/>
                <a:cs typeface="Times New Roman" pitchFamily="18" charset="0"/>
              </a:rPr>
              <a:t>2) вирішення </a:t>
            </a:r>
            <a:r>
              <a:rPr lang="uk-UA" sz="3500" dirty="0" smtClean="0">
                <a:latin typeface="Times New Roman" pitchFamily="18" charset="0"/>
                <a:cs typeface="Times New Roman" pitchFamily="18" charset="0"/>
              </a:rPr>
              <a:t>порушеного </a:t>
            </a:r>
            <a:r>
              <a:rPr lang="uk-UA" sz="3500" dirty="0">
                <a:latin typeface="Times New Roman" pitchFamily="18" charset="0"/>
                <a:cs typeface="Times New Roman" pitchFamily="18" charset="0"/>
              </a:rPr>
              <a:t>в зверненні </a:t>
            </a:r>
            <a:r>
              <a:rPr lang="uk-UA" sz="3500" dirty="0" smtClean="0">
                <a:latin typeface="Times New Roman" pitchFamily="18" charset="0"/>
                <a:cs typeface="Times New Roman" pitchFamily="18" charset="0"/>
              </a:rPr>
              <a:t>питання</a:t>
            </a:r>
            <a:endParaRPr lang="uk-UA" sz="3500" dirty="0">
              <a:latin typeface="Times New Roman" pitchFamily="18" charset="0"/>
              <a:cs typeface="Times New Roman" pitchFamily="18" charset="0"/>
            </a:endParaRPr>
          </a:p>
          <a:p>
            <a:pPr marL="0" lvl="0" indent="0" algn="just">
              <a:spcBef>
                <a:spcPts val="0"/>
              </a:spcBef>
              <a:buNone/>
            </a:pPr>
            <a:r>
              <a:rPr lang="uk-UA" sz="3500" dirty="0">
                <a:latin typeface="Times New Roman" pitchFamily="18" charset="0"/>
                <a:cs typeface="Times New Roman" pitchFamily="18" charset="0"/>
              </a:rPr>
              <a:t>3) оскарження рішення у справі </a:t>
            </a:r>
            <a:r>
              <a:rPr lang="uk-UA" sz="3500" i="1" dirty="0">
                <a:latin typeface="Times New Roman" pitchFamily="18" charset="0"/>
                <a:cs typeface="Times New Roman" pitchFamily="18" charset="0"/>
              </a:rPr>
              <a:t>(у провадженні з розгляду пропозицій громадян ця стадія відсутня</a:t>
            </a:r>
            <a:r>
              <a:rPr lang="uk-UA" sz="3500" i="1" dirty="0" smtClean="0">
                <a:latin typeface="Times New Roman" pitchFamily="18" charset="0"/>
                <a:cs typeface="Times New Roman" pitchFamily="18" charset="0"/>
              </a:rPr>
              <a:t>)</a:t>
            </a:r>
            <a:endParaRPr lang="uk-UA" sz="3500" i="1" dirty="0">
              <a:latin typeface="Times New Roman" pitchFamily="18" charset="0"/>
              <a:cs typeface="Times New Roman" pitchFamily="18" charset="0"/>
            </a:endParaRPr>
          </a:p>
          <a:p>
            <a:pPr marL="0" lvl="0" indent="0" algn="just">
              <a:spcBef>
                <a:spcPts val="0"/>
              </a:spcBef>
              <a:buNone/>
            </a:pPr>
            <a:r>
              <a:rPr lang="uk-UA" sz="3500" dirty="0">
                <a:latin typeface="Times New Roman" pitchFamily="18" charset="0"/>
                <a:cs typeface="Times New Roman" pitchFamily="18" charset="0"/>
              </a:rPr>
              <a:t>4) виконання рішення у </a:t>
            </a:r>
            <a:r>
              <a:rPr lang="uk-UA" sz="3500" dirty="0" smtClean="0">
                <a:latin typeface="Times New Roman" pitchFamily="18" charset="0"/>
                <a:cs typeface="Times New Roman" pitchFamily="18" charset="0"/>
              </a:rPr>
              <a:t>справі</a:t>
            </a:r>
            <a:endParaRPr lang="uk-UA" sz="3500" dirty="0">
              <a:latin typeface="Times New Roman" pitchFamily="18" charset="0"/>
              <a:cs typeface="Times New Roman" pitchFamily="18" charset="0"/>
            </a:endParaRPr>
          </a:p>
          <a:p>
            <a:pPr marL="0" lvl="0" indent="0" algn="just">
              <a:spcBef>
                <a:spcPts val="0"/>
              </a:spcBef>
              <a:buNone/>
            </a:pPr>
            <a:endParaRPr lang="uk-UA" sz="3500" dirty="0">
              <a:latin typeface="Times New Roman" pitchFamily="18" charset="0"/>
              <a:cs typeface="Times New Roman" pitchFamily="18" charset="0"/>
            </a:endParaRPr>
          </a:p>
        </p:txBody>
      </p:sp>
    </p:spTree>
    <p:extLst>
      <p:ext uri="{BB962C8B-B14F-4D97-AF65-F5344CB8AC3E}">
        <p14:creationId xmlns:p14="http://schemas.microsoft.com/office/powerpoint/2010/main" val="91804693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548680"/>
            <a:ext cx="8568952" cy="6120680"/>
          </a:xfrm>
        </p:spPr>
        <p:txBody>
          <a:bodyPr>
            <a:normAutofit lnSpcReduction="10000"/>
          </a:bodyPr>
          <a:lstStyle/>
          <a:p>
            <a:pPr marL="0" lvl="0" indent="0" algn="just">
              <a:spcBef>
                <a:spcPts val="0"/>
              </a:spcBef>
              <a:buNone/>
            </a:pPr>
            <a:r>
              <a:rPr lang="uk-UA" sz="3500" dirty="0">
                <a:latin typeface="Times New Roman" pitchFamily="18" charset="0"/>
                <a:cs typeface="Times New Roman" pitchFamily="18" charset="0"/>
              </a:rPr>
              <a:t>Одним з основоположних прав особи є закріплене ст. 19 Загальної Декларації прав людини (ООН 1948 р.) право на інформацію. Юридичний зміст даного права складається з «свободи дотримуватись своїх переконань та свободу шукати, одержувати і поширювати інформацію та ідеї будь-якими засобами і незалежно від державних кордонів</a:t>
            </a:r>
            <a:r>
              <a:rPr lang="uk-UA" sz="3500" dirty="0" smtClean="0">
                <a:latin typeface="Times New Roman" pitchFamily="18" charset="0"/>
                <a:cs typeface="Times New Roman" pitchFamily="18" charset="0"/>
              </a:rPr>
              <a:t>».</a:t>
            </a:r>
          </a:p>
          <a:p>
            <a:pPr marL="0" indent="0" algn="just">
              <a:spcBef>
                <a:spcPts val="0"/>
              </a:spcBef>
              <a:buNone/>
            </a:pPr>
            <a:endParaRPr lang="ru-RU" sz="3500" dirty="0" smtClean="0">
              <a:latin typeface="Times New Roman" pitchFamily="18" charset="0"/>
              <a:cs typeface="Times New Roman" pitchFamily="18" charset="0"/>
            </a:endParaRPr>
          </a:p>
          <a:p>
            <a:pPr marL="0" indent="0" algn="just">
              <a:spcBef>
                <a:spcPts val="0"/>
              </a:spcBef>
              <a:buNone/>
            </a:pPr>
            <a:r>
              <a:rPr lang="ru-RU" sz="3500" dirty="0" smtClean="0">
                <a:latin typeface="Times New Roman" pitchFamily="18" charset="0"/>
                <a:cs typeface="Times New Roman" pitchFamily="18" charset="0"/>
              </a:rPr>
              <a:t>Закон </a:t>
            </a:r>
            <a:r>
              <a:rPr lang="uk-UA" sz="3500" dirty="0" smtClean="0">
                <a:latin typeface="Times New Roman" pitchFamily="18" charset="0"/>
                <a:cs typeface="Times New Roman" pitchFamily="18" charset="0"/>
              </a:rPr>
              <a:t>України «Про </a:t>
            </a:r>
            <a:r>
              <a:rPr lang="uk-UA" sz="3500" dirty="0">
                <a:latin typeface="Times New Roman" pitchFamily="18" charset="0"/>
                <a:cs typeface="Times New Roman" pitchFamily="18" charset="0"/>
              </a:rPr>
              <a:t>доступ до публічної інформації</a:t>
            </a:r>
            <a:r>
              <a:rPr lang="uk-UA" sz="3500" dirty="0" smtClean="0">
                <a:latin typeface="Times New Roman" pitchFamily="18" charset="0"/>
                <a:cs typeface="Times New Roman" pitchFamily="18" charset="0"/>
              </a:rPr>
              <a:t>» від 13.01.2011.</a:t>
            </a:r>
            <a:endParaRPr lang="ru-RU" sz="35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0534345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548680"/>
            <a:ext cx="8568952" cy="6120680"/>
          </a:xfrm>
        </p:spPr>
        <p:txBody>
          <a:bodyPr>
            <a:normAutofit fontScale="85000" lnSpcReduction="20000"/>
          </a:bodyPr>
          <a:lstStyle/>
          <a:p>
            <a:pPr marL="0" lvl="0" indent="0" algn="just">
              <a:spcBef>
                <a:spcPts val="0"/>
              </a:spcBef>
              <a:buNone/>
            </a:pPr>
            <a:r>
              <a:rPr lang="uk-UA" sz="3500" dirty="0" smtClean="0">
                <a:latin typeface="Times New Roman" pitchFamily="18" charset="0"/>
                <a:cs typeface="Times New Roman" pitchFamily="18" charset="0"/>
              </a:rPr>
              <a:t>Про затвердження Порядку складення та подання запитів на інформацію в Міністерстві внутрішніх справ України та Форми для подання таких запитів, наказ МВС України від 05.05.2021 № 339.</a:t>
            </a:r>
          </a:p>
          <a:p>
            <a:pPr marL="0" lvl="0" indent="0" algn="just">
              <a:spcBef>
                <a:spcPts val="0"/>
              </a:spcBef>
              <a:buNone/>
            </a:pPr>
            <a:endParaRPr lang="uk-UA" sz="3500" dirty="0" smtClean="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Публічна інформація - це відображена та задокументована будь-якими засобами та на будь-яких носіях інформація, що була отримана або створена в процесі виконання суб’єктами владних повноважень своїх обов’язків, передбачених чинним законодавством, або яка знаходиться у володінні суб’єктів владних повноважень, інших розпорядників публічної інформації, визначених цим Законом (Закон України «Про доступ до публічної інформації» від </a:t>
            </a:r>
            <a:r>
              <a:rPr lang="ru-RU" sz="3500" dirty="0" smtClean="0">
                <a:latin typeface="Times New Roman" pitchFamily="18" charset="0"/>
                <a:cs typeface="Times New Roman" pitchFamily="18" charset="0"/>
              </a:rPr>
              <a:t>13.01.2011</a:t>
            </a:r>
            <a:r>
              <a:rPr lang="uk-UA" sz="3500" smtClean="0">
                <a:latin typeface="Times New Roman" pitchFamily="18" charset="0"/>
                <a:cs typeface="Times New Roman" pitchFamily="18" charset="0"/>
              </a:rPr>
              <a:t>).</a:t>
            </a:r>
            <a:endParaRPr lang="uk-UA" sz="3500"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3310500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323528" y="476672"/>
            <a:ext cx="8517632" cy="3816424"/>
          </a:xfrm>
        </p:spPr>
        <p:txBody>
          <a:bodyPr/>
          <a:lstStyle/>
          <a:p>
            <a:pPr algn="ctr">
              <a:defRPr/>
            </a:pPr>
            <a:r>
              <a:rPr lang="uk-UA" sz="2700" b="1" dirty="0" smtClean="0">
                <a:solidFill>
                  <a:schemeClr val="tx1"/>
                </a:solidFill>
                <a:latin typeface="Times New Roman" pitchFamily="18" charset="0"/>
                <a:cs typeface="Times New Roman" pitchFamily="18" charset="0"/>
              </a:rPr>
              <a:t/>
            </a:r>
            <a:br>
              <a:rPr lang="uk-UA" sz="2700" b="1" dirty="0" smtClean="0">
                <a:solidFill>
                  <a:schemeClr val="tx1"/>
                </a:solidFill>
                <a:latin typeface="Times New Roman" pitchFamily="18" charset="0"/>
                <a:cs typeface="Times New Roman" pitchFamily="18" charset="0"/>
              </a:rPr>
            </a:br>
            <a:r>
              <a:rPr lang="uk-UA" sz="2700" b="1" dirty="0" smtClean="0">
                <a:solidFill>
                  <a:schemeClr val="tx1"/>
                </a:solidFill>
                <a:latin typeface="Times New Roman" pitchFamily="18" charset="0"/>
                <a:cs typeface="Times New Roman" pitchFamily="18" charset="0"/>
              </a:rPr>
              <a:t>НЕ ЗАБУДЬТЕ ПІДГОТУВАТИСЯ ДО ТЕМИ ЗА ПИТАННЯМИ У РНП!</a:t>
            </a: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dirty="0" smtClean="0">
                <a:solidFill>
                  <a:schemeClr val="tx1"/>
                </a:solidFill>
                <a:latin typeface="Times New Roman" pitchFamily="18" charset="0"/>
                <a:cs typeface="Times New Roman" pitchFamily="18" charset="0"/>
              </a:rPr>
              <a:t/>
            </a:r>
            <a:br>
              <a:rPr lang="uk-UA" sz="2700" dirty="0" smtClean="0">
                <a:solidFill>
                  <a:schemeClr val="tx1"/>
                </a:solidFill>
                <a:latin typeface="Times New Roman" pitchFamily="18" charset="0"/>
                <a:cs typeface="Times New Roman" pitchFamily="18" charset="0"/>
              </a:rPr>
            </a:br>
            <a:r>
              <a:rPr lang="uk-UA" sz="2700" b="1" dirty="0" smtClean="0">
                <a:solidFill>
                  <a:schemeClr val="tx1"/>
                </a:solidFill>
                <a:latin typeface="Times New Roman" pitchFamily="18" charset="0"/>
                <a:cs typeface="Times New Roman" pitchFamily="18" charset="0"/>
              </a:rPr>
              <a:t>ДЯКУЮ ЗА УВАГУ!</a:t>
            </a:r>
            <a:endParaRPr lang="ru-RU" sz="2700" b="1" dirty="0">
              <a:solidFill>
                <a:schemeClr val="tx1"/>
              </a:solidFill>
              <a:latin typeface="Times New Roman" pitchFamily="18" charset="0"/>
              <a:cs typeface="Times New Roman" pitchFamily="18" charset="0"/>
            </a:endParaRPr>
          </a:p>
        </p:txBody>
      </p:sp>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uk-UA" b="1" dirty="0" smtClean="0">
                <a:latin typeface="Times New Roman" pitchFamily="18" charset="0"/>
                <a:cs typeface="Times New Roman" pitchFamily="18" charset="0"/>
              </a:rPr>
              <a:t>ПЛАН ЛЕКЦІЇ:</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256478" y="2249424"/>
            <a:ext cx="8430322" cy="4325112"/>
          </a:xfrm>
        </p:spPr>
        <p:txBody>
          <a:bodyPr/>
          <a:lstStyle/>
          <a:p>
            <a:pPr algn="just">
              <a:buNone/>
            </a:pPr>
            <a:r>
              <a:rPr lang="uk-UA" b="1" dirty="0" smtClean="0">
                <a:latin typeface="Times New Roman" pitchFamily="18" charset="0"/>
                <a:cs typeface="Times New Roman" pitchFamily="18" charset="0"/>
              </a:rPr>
              <a:t>Вступ</a:t>
            </a:r>
            <a:endParaRPr lang="ru-RU" dirty="0" smtClean="0">
              <a:latin typeface="Times New Roman" pitchFamily="18" charset="0"/>
              <a:cs typeface="Times New Roman" pitchFamily="18" charset="0"/>
            </a:endParaRPr>
          </a:p>
          <a:p>
            <a:pPr lvl="0" algn="just">
              <a:buNone/>
            </a:pPr>
            <a:r>
              <a:rPr lang="ru-RU" b="1" dirty="0">
                <a:latin typeface="Times New Roman" pitchFamily="18" charset="0"/>
                <a:cs typeface="Times New Roman" pitchFamily="18" charset="0"/>
              </a:rPr>
              <a:t>1.	</a:t>
            </a:r>
            <a:r>
              <a:rPr lang="uk-UA" b="1" dirty="0" smtClean="0">
                <a:latin typeface="Times New Roman" pitchFamily="18" charset="0"/>
                <a:cs typeface="Times New Roman" pitchFamily="18" charset="0"/>
              </a:rPr>
              <a:t>Поняття та види звернень громадян</a:t>
            </a:r>
          </a:p>
          <a:p>
            <a:pPr lvl="0" algn="just">
              <a:buNone/>
            </a:pPr>
            <a:r>
              <a:rPr lang="ru-RU" b="1" dirty="0" smtClean="0">
                <a:latin typeface="Times New Roman" pitchFamily="18" charset="0"/>
                <a:cs typeface="Times New Roman" pitchFamily="18" charset="0"/>
              </a:rPr>
              <a:t>2</a:t>
            </a:r>
            <a:r>
              <a:rPr lang="ru-RU" b="1" dirty="0">
                <a:latin typeface="Times New Roman" pitchFamily="18" charset="0"/>
                <a:cs typeface="Times New Roman" pitchFamily="18" charset="0"/>
              </a:rPr>
              <a:t>.	</a:t>
            </a:r>
            <a:r>
              <a:rPr lang="uk-UA" b="1" dirty="0" smtClean="0">
                <a:latin typeface="Times New Roman" pitchFamily="18" charset="0"/>
                <a:cs typeface="Times New Roman" pitchFamily="18" charset="0"/>
              </a:rPr>
              <a:t>Правова основа та процесуальний порядок розгляду звернень громадян</a:t>
            </a:r>
          </a:p>
          <a:p>
            <a:pPr lvl="0" algn="just">
              <a:buNone/>
            </a:pPr>
            <a:r>
              <a:rPr lang="ru-RU" b="1" dirty="0" smtClean="0">
                <a:latin typeface="Times New Roman" pitchFamily="18" charset="0"/>
                <a:cs typeface="Times New Roman" pitchFamily="18" charset="0"/>
              </a:rPr>
              <a:t>3</a:t>
            </a:r>
            <a:r>
              <a:rPr lang="ru-RU" b="1" dirty="0">
                <a:latin typeface="Times New Roman" pitchFamily="18" charset="0"/>
                <a:cs typeface="Times New Roman" pitchFamily="18" charset="0"/>
              </a:rPr>
              <a:t>.	</a:t>
            </a:r>
            <a:r>
              <a:rPr lang="uk-UA" b="1" dirty="0" smtClean="0">
                <a:latin typeface="Times New Roman" pitchFamily="18" charset="0"/>
                <a:cs typeface="Times New Roman" pitchFamily="18" charset="0"/>
              </a:rPr>
              <a:t>Процедурні питання доступу до публічної інформації </a:t>
            </a:r>
          </a:p>
          <a:p>
            <a:pPr lvl="0" algn="just">
              <a:buNone/>
            </a:pPr>
            <a:r>
              <a:rPr lang="uk-UA" b="1" dirty="0" smtClean="0">
                <a:latin typeface="Times New Roman" pitchFamily="18" charset="0"/>
                <a:cs typeface="Times New Roman" pitchFamily="18" charset="0"/>
              </a:rPr>
              <a:t>Висновки </a:t>
            </a:r>
            <a:r>
              <a:rPr lang="uk-UA" b="1" dirty="0" smtClean="0">
                <a:latin typeface="Times New Roman" pitchFamily="18" charset="0"/>
                <a:cs typeface="Times New Roman" pitchFamily="18" charset="0"/>
              </a:rPr>
              <a:t>з теми</a:t>
            </a:r>
            <a:endParaRPr lang="ru-RU" dirty="0" smtClean="0">
              <a:latin typeface="Times New Roman" pitchFamily="18" charset="0"/>
              <a:cs typeface="Times New Roman" pitchFamily="18" charset="0"/>
            </a:endParaRPr>
          </a:p>
          <a:p>
            <a:pPr>
              <a:buNone/>
            </a:pP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476672"/>
            <a:ext cx="8568952" cy="6120680"/>
          </a:xfrm>
        </p:spPr>
        <p:txBody>
          <a:bodyPr>
            <a:normAutofit/>
          </a:bodyPr>
          <a:lstStyle/>
          <a:p>
            <a:pPr marL="0" lvl="0" indent="0" algn="just">
              <a:spcBef>
                <a:spcPts val="0"/>
              </a:spcBef>
              <a:buNone/>
            </a:pPr>
            <a:endParaRPr lang="ru-RU" sz="3500" dirty="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Стаття 40 Конституції України.</a:t>
            </a:r>
          </a:p>
          <a:p>
            <a:pPr marL="0" lvl="0" indent="0" algn="just">
              <a:spcBef>
                <a:spcPts val="0"/>
              </a:spcBef>
              <a:buNone/>
            </a:pPr>
            <a:endParaRPr lang="uk-UA" sz="3500" dirty="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Усі мають право направляти індивідуальні чи колективні письмові звернення або особисто звертатися до органів державної влади, органів місцевого самоврядування та посадових і службових осіб цих органів, що зобов’язані розглянути звернення і дати обґрунтовану відповідь у встановлений законом строк</a:t>
            </a:r>
            <a:endParaRPr lang="uk-UA" sz="3500" dirty="0">
              <a:latin typeface="Times New Roman" pitchFamily="18" charset="0"/>
              <a:cs typeface="Times New Roman" pitchFamily="18" charset="0"/>
            </a:endParaRPr>
          </a:p>
        </p:txBody>
      </p:sp>
      <p:pic>
        <p:nvPicPr>
          <p:cNvPr id="5" name="Рисунок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611469">
            <a:off x="6832689" y="112941"/>
            <a:ext cx="1462121" cy="2079809"/>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Объект 1"/>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rot="440598">
            <a:off x="7093236" y="645872"/>
            <a:ext cx="1673270" cy="2375840"/>
          </a:xfrm>
        </p:spPr>
      </p:pic>
      <p:sp>
        <p:nvSpPr>
          <p:cNvPr id="4" name="Прямоугольник 3"/>
          <p:cNvSpPr/>
          <p:nvPr/>
        </p:nvSpPr>
        <p:spPr>
          <a:xfrm>
            <a:off x="337879" y="764704"/>
            <a:ext cx="6462464" cy="5632311"/>
          </a:xfrm>
          <a:prstGeom prst="rect">
            <a:avLst/>
          </a:prstGeom>
        </p:spPr>
        <p:txBody>
          <a:bodyPr wrap="square">
            <a:spAutoFit/>
          </a:bodyPr>
          <a:lstStyle/>
          <a:p>
            <a:pPr algn="just"/>
            <a:r>
              <a:rPr lang="uk-UA" sz="2400" dirty="0" smtClean="0"/>
              <a:t>Стаття </a:t>
            </a:r>
            <a:r>
              <a:rPr lang="uk-UA" sz="2400" dirty="0"/>
              <a:t>1 Закону України «Про звернення громадян</a:t>
            </a:r>
            <a:r>
              <a:rPr lang="uk-UA" sz="2400" dirty="0" smtClean="0"/>
              <a:t>» - громадяни </a:t>
            </a:r>
            <a:r>
              <a:rPr lang="uk-UA" sz="2400" dirty="0"/>
              <a:t>України мають право звернутися до органів державної влади, місцевого самоврядування, об’єднань громадян, підприємств, установ, організацій, незалежно від форм власності, засобів масової інформації, посадових осіб, відповідно до їх функціональних обов’язків, із зауваженнями, скаргами та пропозиціями, що стосуються їх професійної діяльності, заявою або клопотанням щодо реалізації своїх соціально-економічних, політичних та особистих прав і законних інтересів та скаргою про їх порушення</a:t>
            </a:r>
          </a:p>
        </p:txBody>
      </p:sp>
    </p:spTree>
    <p:extLst>
      <p:ext uri="{BB962C8B-B14F-4D97-AF65-F5344CB8AC3E}">
        <p14:creationId xmlns:p14="http://schemas.microsoft.com/office/powerpoint/2010/main" val="218379910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476672"/>
            <a:ext cx="8568952" cy="6120680"/>
          </a:xfrm>
        </p:spPr>
        <p:txBody>
          <a:bodyPr>
            <a:normAutofit lnSpcReduction="10000"/>
          </a:bodyPr>
          <a:lstStyle/>
          <a:p>
            <a:pPr marL="0" lvl="0" indent="0" algn="just">
              <a:spcBef>
                <a:spcPts val="0"/>
              </a:spcBef>
              <a:buNone/>
            </a:pPr>
            <a:r>
              <a:rPr lang="uk-UA" sz="3500" dirty="0">
                <a:latin typeface="Times New Roman" pitchFamily="18" charset="0"/>
                <a:cs typeface="Times New Roman" pitchFamily="18" charset="0"/>
              </a:rPr>
              <a:t>Пропозиція (зауваження) - звернення громадян, де висловлюються порада, рекомендація щодо діяльності органів державної влади і місцевого самоврядування, депутатів усіх рівнів, посадових осіб, а також висловлюються думки щодо врегулювання суспільних відносин та умов життя громадян, вдосконалення правової основи державного і громадського життя, соціально-культурної та інших сфер діяльності держави і суспільства.</a:t>
            </a:r>
            <a:endParaRPr lang="uk-UA" sz="3500" dirty="0">
              <a:latin typeface="Times New Roman" pitchFamily="18" charset="0"/>
              <a:cs typeface="Times New Roman" pitchFamily="18" charset="0"/>
            </a:endParaRPr>
          </a:p>
        </p:txBody>
      </p:sp>
    </p:spTree>
    <p:extLst>
      <p:ext uri="{BB962C8B-B14F-4D97-AF65-F5344CB8AC3E}">
        <p14:creationId xmlns:p14="http://schemas.microsoft.com/office/powerpoint/2010/main" val="23674606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476672"/>
            <a:ext cx="8568952" cy="6120680"/>
          </a:xfrm>
        </p:spPr>
        <p:txBody>
          <a:bodyPr>
            <a:normAutofit fontScale="92500" lnSpcReduction="10000"/>
          </a:bodyPr>
          <a:lstStyle/>
          <a:p>
            <a:pPr marL="0" lvl="0" indent="0" algn="just">
              <a:spcBef>
                <a:spcPts val="0"/>
              </a:spcBef>
              <a:buNone/>
            </a:pPr>
            <a:r>
              <a:rPr lang="uk-UA" sz="3500" dirty="0">
                <a:latin typeface="Times New Roman" pitchFamily="18" charset="0"/>
                <a:cs typeface="Times New Roman" pitchFamily="18" charset="0"/>
              </a:rPr>
              <a:t>Заява (клопотання) - звернення громадян із проханням про сприяння реалізації закріплених Конституцією та чинним законодавством їх прав та інтересів або повідомлення про порушення чинного законодавства чи недоліки в діяльності підприємств, установ, організацій незалежно від форм власності, народних депутатів України, депутатів місцевих рад, посадових осіб, а також висловлення думки щодо поліпшення їх діяльності. Клопотання - письмове звернення з проханням про визнання за особою відповідного статусу, прав чи свобод тощо.</a:t>
            </a:r>
            <a:endParaRPr lang="uk-UA" sz="3500" dirty="0">
              <a:latin typeface="Times New Roman" pitchFamily="18" charset="0"/>
              <a:cs typeface="Times New Roman" pitchFamily="18" charset="0"/>
            </a:endParaRPr>
          </a:p>
        </p:txBody>
      </p:sp>
    </p:spTree>
    <p:extLst>
      <p:ext uri="{BB962C8B-B14F-4D97-AF65-F5344CB8AC3E}">
        <p14:creationId xmlns:p14="http://schemas.microsoft.com/office/powerpoint/2010/main" val="42976377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476672"/>
            <a:ext cx="8568952" cy="6120680"/>
          </a:xfrm>
        </p:spPr>
        <p:txBody>
          <a:bodyPr>
            <a:normAutofit/>
          </a:bodyPr>
          <a:lstStyle/>
          <a:p>
            <a:pPr marL="0" lvl="0" indent="0" algn="just">
              <a:spcBef>
                <a:spcPts val="0"/>
              </a:spcBef>
              <a:buNone/>
            </a:pPr>
            <a:r>
              <a:rPr lang="uk-UA" sz="3500" dirty="0">
                <a:latin typeface="Times New Roman" pitchFamily="18" charset="0"/>
                <a:cs typeface="Times New Roman" pitchFamily="18" charset="0"/>
              </a:rPr>
              <a:t>Скарга - звернення з вимогою про поновлення прав і захист законних інтересів громадян, порушених діями (бездіяльністю), рішеннями державних органів, органів місцевого самоврядування, підприємств, установ, організацій, </a:t>
            </a:r>
            <a:r>
              <a:rPr lang="uk-UA" sz="3500" dirty="0" smtClean="0">
                <a:latin typeface="Times New Roman" pitchFamily="18" charset="0"/>
                <a:cs typeface="Times New Roman" pitchFamily="18" charset="0"/>
              </a:rPr>
              <a:t>об’єднань </a:t>
            </a:r>
            <a:r>
              <a:rPr lang="uk-UA" sz="3500" dirty="0">
                <a:latin typeface="Times New Roman" pitchFamily="18" charset="0"/>
                <a:cs typeface="Times New Roman" pitchFamily="18" charset="0"/>
              </a:rPr>
              <a:t>громадян, посадових осіб</a:t>
            </a:r>
            <a:endParaRPr lang="uk-UA" sz="3500" dirty="0">
              <a:latin typeface="Times New Roman" pitchFamily="18" charset="0"/>
              <a:cs typeface="Times New Roman" pitchFamily="18" charset="0"/>
            </a:endParaRPr>
          </a:p>
        </p:txBody>
      </p:sp>
    </p:spTree>
    <p:extLst>
      <p:ext uri="{BB962C8B-B14F-4D97-AF65-F5344CB8AC3E}">
        <p14:creationId xmlns:p14="http://schemas.microsoft.com/office/powerpoint/2010/main" val="253098418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476672"/>
            <a:ext cx="8568952" cy="6120680"/>
          </a:xfrm>
        </p:spPr>
        <p:txBody>
          <a:bodyPr>
            <a:normAutofit/>
          </a:bodyPr>
          <a:lstStyle/>
          <a:p>
            <a:pPr marL="0" lvl="0" indent="0" algn="just">
              <a:spcBef>
                <a:spcPts val="0"/>
              </a:spcBef>
              <a:buNone/>
            </a:pPr>
            <a:endParaRPr lang="ru-RU" sz="3500" dirty="0" smtClean="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Особливою формою колективного звернення громадян до Президента України, Верховної Ради України, Кабінету Міністрів України, органу місцевого самоврядування є електронна петиція, яка подається та розглядається в порядку, передбаченому статтею 23-1 цього Закону.</a:t>
            </a:r>
            <a:endParaRPr lang="uk-UA" sz="3500" dirty="0">
              <a:latin typeface="Times New Roman" pitchFamily="18" charset="0"/>
              <a:cs typeface="Times New Roman" pitchFamily="18" charset="0"/>
            </a:endParaRPr>
          </a:p>
        </p:txBody>
      </p:sp>
    </p:spTree>
    <p:extLst>
      <p:ext uri="{BB962C8B-B14F-4D97-AF65-F5344CB8AC3E}">
        <p14:creationId xmlns:p14="http://schemas.microsoft.com/office/powerpoint/2010/main" val="3172631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251520" y="476672"/>
            <a:ext cx="8568952" cy="6120680"/>
          </a:xfrm>
        </p:spPr>
        <p:txBody>
          <a:bodyPr>
            <a:normAutofit/>
          </a:bodyPr>
          <a:lstStyle/>
          <a:p>
            <a:pPr marL="0" lvl="0" indent="0" algn="just">
              <a:spcBef>
                <a:spcPts val="0"/>
              </a:spcBef>
              <a:buNone/>
            </a:pPr>
            <a:r>
              <a:rPr lang="uk-UA" sz="3500" dirty="0">
                <a:latin typeface="Times New Roman" pitchFamily="18" charset="0"/>
                <a:cs typeface="Times New Roman" pitchFamily="18" charset="0"/>
              </a:rPr>
              <a:t>Наказ МВС України від 15.11.2017 № 930 «Про затвердження Порядку розгляду звернень та організації проведення особистого прийому громадян в органах та </a:t>
            </a:r>
            <a:r>
              <a:rPr lang="uk-UA" sz="3500" dirty="0" smtClean="0">
                <a:latin typeface="Times New Roman" pitchFamily="18" charset="0"/>
                <a:cs typeface="Times New Roman" pitchFamily="18" charset="0"/>
              </a:rPr>
              <a:t>підрозділах </a:t>
            </a:r>
            <a:r>
              <a:rPr lang="uk-UA" sz="3500" dirty="0">
                <a:latin typeface="Times New Roman" pitchFamily="18" charset="0"/>
                <a:cs typeface="Times New Roman" pitchFamily="18" charset="0"/>
              </a:rPr>
              <a:t>Національної поліції України</a:t>
            </a:r>
            <a:r>
              <a:rPr lang="uk-UA" sz="3500" dirty="0" smtClean="0">
                <a:latin typeface="Times New Roman" pitchFamily="18" charset="0"/>
                <a:cs typeface="Times New Roman" pitchFamily="18" charset="0"/>
              </a:rPr>
              <a:t>».</a:t>
            </a:r>
          </a:p>
          <a:p>
            <a:pPr marL="0" lvl="0" indent="0" algn="just">
              <a:spcBef>
                <a:spcPts val="0"/>
              </a:spcBef>
              <a:buNone/>
            </a:pPr>
            <a:endParaRPr lang="uk-UA" sz="3500" dirty="0" smtClean="0">
              <a:latin typeface="Times New Roman" pitchFamily="18" charset="0"/>
              <a:cs typeface="Times New Roman" pitchFamily="18" charset="0"/>
            </a:endParaRPr>
          </a:p>
          <a:p>
            <a:pPr marL="0" lvl="0" indent="0" algn="just">
              <a:spcBef>
                <a:spcPts val="0"/>
              </a:spcBef>
              <a:buNone/>
            </a:pPr>
            <a:r>
              <a:rPr lang="uk-UA" sz="3500" dirty="0" smtClean="0">
                <a:latin typeface="Times New Roman" pitchFamily="18" charset="0"/>
                <a:cs typeface="Times New Roman" pitchFamily="18" charset="0"/>
              </a:rPr>
              <a:t>Провадження </a:t>
            </a:r>
            <a:r>
              <a:rPr lang="uk-UA" sz="3500" dirty="0">
                <a:latin typeface="Times New Roman" pitchFamily="18" charset="0"/>
                <a:cs typeface="Times New Roman" pitchFamily="18" charset="0"/>
              </a:rPr>
              <a:t>по зверненням громадян, поєднує в собі юрисдикційні (провадження по скаргам) та неюрисдикційні (інші види звернень) елементи</a:t>
            </a:r>
            <a:endParaRPr lang="uk-UA" sz="3500" dirty="0">
              <a:latin typeface="Times New Roman" pitchFamily="18" charset="0"/>
              <a:cs typeface="Times New Roman" pitchFamily="18" charset="0"/>
            </a:endParaRPr>
          </a:p>
        </p:txBody>
      </p:sp>
    </p:spTree>
    <p:extLst>
      <p:ext uri="{BB962C8B-B14F-4D97-AF65-F5344CB8AC3E}">
        <p14:creationId xmlns:p14="http://schemas.microsoft.com/office/powerpoint/2010/main" val="3771762973"/>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Городская">
  <a:themeElements>
    <a:clrScheme name="Городская">
      <a:dk1>
        <a:sysClr val="windowText" lastClr="000000"/>
      </a:dk1>
      <a:lt1>
        <a:sysClr val="window" lastClr="FFFFFF"/>
      </a:lt1>
      <a:dk2>
        <a:srgbClr val="424456"/>
      </a:dk2>
      <a:lt2>
        <a:srgbClr val="DEDEDE"/>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Городская">
      <a:majorFont>
        <a:latin typeface="Trebuchet MS"/>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Georgia"/>
        <a:ea typeface=""/>
        <a:cs typeface=""/>
        <a:font script="Jpan" typeface="HG明朝B"/>
        <a:font script="Hang" typeface="맑은 고딕"/>
        <a:font script="Hans" typeface="宋体"/>
        <a:font script="Hant" typeface="新細明體"/>
        <a:font script="Arab" typeface="Arial"/>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Городская">
      <a:fillStyleLst>
        <a:solidFill>
          <a:schemeClr val="phClr"/>
        </a:solidFill>
        <a:gradFill rotWithShape="1">
          <a:gsLst>
            <a:gs pos="0">
              <a:schemeClr val="phClr">
                <a:tint val="1000"/>
                <a:satMod val="255000"/>
              </a:schemeClr>
            </a:gs>
            <a:gs pos="55000">
              <a:schemeClr val="phClr">
                <a:tint val="12000"/>
                <a:satMod val="255000"/>
              </a:schemeClr>
            </a:gs>
            <a:gs pos="100000">
              <a:schemeClr val="phClr">
                <a:tint val="45000"/>
                <a:satMod val="250000"/>
              </a:schemeClr>
            </a:gs>
          </a:gsLst>
          <a:path path="circle">
            <a:fillToRect l="-40000" t="-90000" r="140000" b="190000"/>
          </a:path>
        </a:gradFill>
        <a:gradFill rotWithShape="1">
          <a:gsLst>
            <a:gs pos="0">
              <a:schemeClr val="phClr">
                <a:tint val="43000"/>
                <a:satMod val="165000"/>
              </a:schemeClr>
            </a:gs>
            <a:gs pos="55000">
              <a:schemeClr val="phClr">
                <a:tint val="83000"/>
                <a:satMod val="155000"/>
              </a:schemeClr>
            </a:gs>
            <a:gs pos="100000">
              <a:schemeClr val="phClr">
                <a:shade val="85000"/>
              </a:schemeClr>
            </a:gs>
          </a:gsLst>
          <a:path path="circle">
            <a:fillToRect l="-40000" t="-90000" r="140000" b="190000"/>
          </a:path>
        </a:gradFill>
      </a:fillStyleLst>
      <a:lnStyleLst>
        <a:ln w="9525" cap="flat" cmpd="sng" algn="ctr">
          <a:solidFill>
            <a:schemeClr val="phClr"/>
          </a:solidFill>
          <a:prstDash val="solid"/>
        </a:ln>
        <a:ln w="19050" cap="flat" cmpd="sng" algn="ctr">
          <a:solidFill>
            <a:schemeClr val="phClr"/>
          </a:solidFill>
          <a:prstDash val="solid"/>
        </a:ln>
        <a:ln w="31750" cap="flat" cmpd="sng" algn="ctr">
          <a:solidFill>
            <a:schemeClr val="phClr"/>
          </a:solidFill>
          <a:prstDash val="solid"/>
        </a:ln>
      </a:lnStyleLst>
      <a:effectStyleLst>
        <a:effectStyle>
          <a:effectLst>
            <a:outerShdw blurRad="51500" dist="25400" dir="5400000" rotWithShape="0">
              <a:srgbClr val="000000">
                <a:alpha val="40000"/>
              </a:srgbClr>
            </a:outerShdw>
          </a:effectLst>
        </a:effectStyle>
        <a:effectStyle>
          <a:effectLst>
            <a:outerShdw blurRad="50800" dist="25400" dir="5400000" rotWithShape="0">
              <a:srgbClr val="000000">
                <a:alpha val="45000"/>
              </a:srgbClr>
            </a:outerShdw>
          </a:effectLst>
        </a:effectStyle>
        <a:effectStyle>
          <a:effectLst>
            <a:outerShdw blurRad="50800" dist="25400" dir="5400000" rotWithShape="0">
              <a:srgbClr val="000000">
                <a:alpha val="45000"/>
              </a:srgbClr>
            </a:outerShdw>
          </a:effectLst>
          <a:scene3d>
            <a:camera prst="orthographicFront" fov="0">
              <a:rot lat="0" lon="0" rev="0"/>
            </a:camera>
            <a:lightRig rig="flat" dir="t">
              <a:rot lat="0" lon="0" rev="20040000"/>
            </a:lightRig>
          </a:scene3d>
          <a:sp3d contourW="12700" prstMaterial="dkEdge">
            <a:bevelT w="25400" h="38100" prst="convex"/>
            <a:contourClr>
              <a:schemeClr val="phClr">
                <a:satMod val="115000"/>
              </a:schemeClr>
            </a:contourClr>
          </a:sp3d>
        </a:effectStyle>
      </a:effectStyleLst>
      <a:bgFillStyleLst>
        <a:solidFill>
          <a:schemeClr val="phClr"/>
        </a:solidFill>
        <a:gradFill rotWithShape="1">
          <a:gsLst>
            <a:gs pos="100000">
              <a:schemeClr val="phClr">
                <a:tint val="80000"/>
                <a:satMod val="250000"/>
              </a:schemeClr>
            </a:gs>
            <a:gs pos="60000">
              <a:schemeClr val="phClr">
                <a:shade val="38000"/>
                <a:satMod val="175000"/>
              </a:schemeClr>
            </a:gs>
            <a:gs pos="0">
              <a:schemeClr val="phClr">
                <a:shade val="30000"/>
                <a:satMod val="175000"/>
              </a:schemeClr>
            </a:gs>
          </a:gsLst>
          <a:lin ang="5400000" scaled="0"/>
        </a:gradFill>
        <a:blipFill>
          <a:blip xmlns:r="http://schemas.openxmlformats.org/officeDocument/2006/relationships" r:embed="rId1">
            <a:duotone>
              <a:schemeClr val="phClr">
                <a:shade val="48000"/>
              </a:schemeClr>
              <a:schemeClr val="phClr">
                <a:tint val="96000"/>
                <a:satMod val="15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Urban</Template>
  <TotalTime>570</TotalTime>
  <Words>631</Words>
  <Application>Microsoft Office PowerPoint</Application>
  <PresentationFormat>Экран (4:3)</PresentationFormat>
  <Paragraphs>43</Paragraphs>
  <Slides>13</Slides>
  <Notes>1</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13</vt:i4>
      </vt:variant>
    </vt:vector>
  </HeadingPairs>
  <TitlesOfParts>
    <vt:vector size="19" baseType="lpstr">
      <vt:lpstr>Calibri</vt:lpstr>
      <vt:lpstr>Georgia</vt:lpstr>
      <vt:lpstr>Times New Roman</vt:lpstr>
      <vt:lpstr>Trebuchet MS</vt:lpstr>
      <vt:lpstr>Wingdings 2</vt:lpstr>
      <vt:lpstr>Городская</vt:lpstr>
      <vt:lpstr>              МВС УКРАЇНИ ДНІПРОПЕТРОВСЬКИЙ ДЕРЖАВНИЙ УНІВЕРСИТЕТ  ВНУТРІШНІХ СПРАВ Кафедра адміністративного права, процесу та адміністративної діяльності</vt:lpstr>
      <vt:lpstr>ПЛАН ЛЕКЦІЇ:</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 НЕ ЗАБУДЬТЕ ПІДГОТУВАТИСЯ ДО ТЕМИ ЗА ПИТАННЯМИ У РНП!     ДЯКУЮ ЗА УВАГУ!</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МІНІСТЕРСТВО ВНУТРІШНІХ СПРАВ УКРАЇНИ  ДНІПРОПЕТРОВСЬКИЙ ДЕРЖАВНИЙ УНІВЕРСИТЕТ ВНУТРІШНІХ СПРАВ   Кафедра адміністративного права, процесу та адміністративної діяльності ОВС </dc:title>
  <dc:creator>Бо</dc:creator>
  <cp:lastModifiedBy>Boris</cp:lastModifiedBy>
  <cp:revision>56</cp:revision>
  <dcterms:created xsi:type="dcterms:W3CDTF">2015-06-15T18:46:27Z</dcterms:created>
  <dcterms:modified xsi:type="dcterms:W3CDTF">2023-08-15T12:01:46Z</dcterms:modified>
</cp:coreProperties>
</file>