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68" r:id="rId2"/>
    <p:sldId id="257" r:id="rId3"/>
    <p:sldId id="258" r:id="rId4"/>
    <p:sldId id="280" r:id="rId5"/>
    <p:sldId id="279" r:id="rId6"/>
    <p:sldId id="278" r:id="rId7"/>
    <p:sldId id="277" r:id="rId8"/>
    <p:sldId id="282" r:id="rId9"/>
    <p:sldId id="281" r:id="rId10"/>
    <p:sldId id="283" r:id="rId11"/>
    <p:sldId id="284" r:id="rId12"/>
    <p:sldId id="27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0A8E-A0A0-48E3-BB01-9FB651B218E8}" type="datetimeFigureOut">
              <a:rPr lang="ru-RU" smtClean="0"/>
              <a:t>15.08.2023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7973C-B590-48E9-975D-5E83827EC1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EE82A7-6A38-47D9-8372-0E3CEB2B68B0}" type="slidenum">
              <a:rPr lang="ru-RU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00063" y="428625"/>
            <a:ext cx="8424862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МВС УКРАЇНИ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ДНІПРОПЕТРОВСЬКИЙ ДЕРЖАВНИЙ УНІВЕРСИТЕТ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ВНУТРІШНІХ СПРАВ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0F44A"/>
                </a:solidFill>
                <a:latin typeface="Times New Roman" pitchFamily="18" charset="0"/>
                <a:cs typeface="Times New Roman" pitchFamily="18" charset="0"/>
              </a:rPr>
              <a:t>Кафедра адміністративного права, процесу та адміністративної діяльності</a:t>
            </a:r>
            <a:endParaRPr lang="ru-RU" sz="2400" dirty="0" smtClean="0">
              <a:solidFill>
                <a:srgbClr val="F0F44A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205038"/>
            <a:ext cx="8208963" cy="43195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/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b="1" dirty="0" smtClean="0">
                <a:solidFill>
                  <a:schemeClr val="tx1"/>
                </a:solidFill>
              </a:rPr>
              <a:t>Лекція № </a:t>
            </a:r>
            <a:r>
              <a:rPr lang="uk-UA" b="1" dirty="0" smtClean="0">
                <a:solidFill>
                  <a:schemeClr val="tx1"/>
                </a:solidFill>
              </a:rPr>
              <a:t>8</a:t>
            </a:r>
            <a:endParaRPr lang="uk-UA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АДМІНІСТРАТИВНЕ СУДОЧИНСТВО</a:t>
            </a:r>
            <a:endParaRPr lang="uk-UA" b="1" dirty="0" smtClean="0">
              <a:solidFill>
                <a:srgbClr val="F0F44A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1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832648"/>
          </a:xfrm>
        </p:spPr>
        <p:txBody>
          <a:bodyPr>
            <a:normAutofit fontScale="925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Відповідно до положень КАС України учасниками судового процесу є: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– учасники справи: сторони (позивач, відповідач), треті особи, органи й особи, яким законом надано право звертатися до суду в інтересах інших осіб, представники учасників справи;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– інші учасники судового процесу: помічник судді, секретар судового засідання, судовий розпорядник, свідок, експерт, експерт з питань права, перекладач, спеціаліст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78107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832648"/>
          </a:xfrm>
        </p:spPr>
        <p:txBody>
          <a:bodyPr>
            <a:normAutofit fontScale="925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 адміністративному судочинстві виділяють три основні стадії: провадження в суді першої інстанції, провадження в апеляційній інстанції, провадження в касаційній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інстанції.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Початком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провадження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буде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отримання адміністративним судом адміністративного позову від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позивача.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Саме провадження також включає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класичні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процесуальні стадії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порушення справи, розгляд справи, прийняття рішення, </a:t>
            </a:r>
            <a:r>
              <a:rPr lang="uk-UA" sz="3500" i="1" u="sng" dirty="0" smtClean="0">
                <a:latin typeface="Times New Roman" pitchFamily="18" charset="0"/>
                <a:cs typeface="Times New Roman" pitchFamily="18" charset="0"/>
              </a:rPr>
              <a:t>оскарження рішення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, виконання рішення.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59567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7632" cy="3816424"/>
          </a:xfrm>
        </p:spPr>
        <p:txBody>
          <a:bodyPr/>
          <a:lstStyle/>
          <a:p>
            <a:pPr algn="ctr">
              <a:defRPr/>
            </a:pP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ЗАБУДЬТЕ ПІДГОТУВАТИСЯ ДО ТЕМИ ЗА ПИТАННЯМИ У РНП!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ЛЕКЦІЇ: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6478" y="2249424"/>
            <a:ext cx="8430322" cy="4325112"/>
          </a:xfrm>
        </p:spPr>
        <p:txBody>
          <a:bodyPr/>
          <a:lstStyle/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Поняття та завдання адміністративного судочинства</a:t>
            </a:r>
          </a:p>
          <a:p>
            <a:pPr lvl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	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Система та компетенція адміністративних судів</a:t>
            </a:r>
          </a:p>
          <a:p>
            <a:pPr lvl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	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Суб’єкти адміністративного судочинства</a:t>
            </a:r>
          </a:p>
          <a:p>
            <a:pPr lvl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	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Стадії провадження в адміністративному судочинстві</a:t>
            </a: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Висновки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 теми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8568952" cy="612068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Адміністративне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судочинство – це діяльність адміністративних судів щодо розгляду і вирішення адміністративних справ у порядку, встановленому КАС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України.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Адміністративні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справи – це передані на вирішення адміністративними судами публічно-правові спори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2708919"/>
            <a:ext cx="1630867" cy="216024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832648"/>
          </a:xfrm>
        </p:spPr>
        <p:txBody>
          <a:bodyPr>
            <a:normAutofit fontScale="700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Публічно-правовий </a:t>
            </a:r>
            <a:r>
              <a:rPr lang="uk-UA" sz="4000" b="1" dirty="0">
                <a:latin typeface="Times New Roman" pitchFamily="18" charset="0"/>
                <a:cs typeface="Times New Roman" pitchFamily="18" charset="0"/>
              </a:rPr>
              <a:t>спір - спір, у якому: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700" dirty="0" smtClean="0">
                <a:latin typeface="Times New Roman" pitchFamily="18" charset="0"/>
                <a:cs typeface="Times New Roman" pitchFamily="18" charset="0"/>
              </a:rPr>
              <a:t>- хоча </a:t>
            </a:r>
            <a:r>
              <a:rPr lang="uk-UA" sz="3700" dirty="0">
                <a:latin typeface="Times New Roman" pitchFamily="18" charset="0"/>
                <a:cs typeface="Times New Roman" pitchFamily="18" charset="0"/>
              </a:rPr>
              <a:t>б одна сторона здійснює публічно-владні управлінські функції, в тому числі на виконання делегованих повноважень, і спір виник у зв’язку із виконанням або невиконанням такою стороною зазначених функцій; або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7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700" dirty="0" smtClean="0">
                <a:latin typeface="Times New Roman" pitchFamily="18" charset="0"/>
                <a:cs typeface="Times New Roman" pitchFamily="18" charset="0"/>
              </a:rPr>
              <a:t>- хоча </a:t>
            </a:r>
            <a:r>
              <a:rPr lang="uk-UA" sz="3700" dirty="0">
                <a:latin typeface="Times New Roman" pitchFamily="18" charset="0"/>
                <a:cs typeface="Times New Roman" pitchFamily="18" charset="0"/>
              </a:rPr>
              <a:t>б одна сторона надає адміністративні послуги на підставі законодавства, яке уповноважує або зобов’язує надавати такі послуги виключно суб’єкта владних повноважень, і спір виник у зв’язку із наданням або ненаданням такою стороною зазначених послуг; або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7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700" dirty="0" smtClean="0">
                <a:latin typeface="Times New Roman" pitchFamily="18" charset="0"/>
                <a:cs typeface="Times New Roman" pitchFamily="18" charset="0"/>
              </a:rPr>
              <a:t>- хоча </a:t>
            </a:r>
            <a:r>
              <a:rPr lang="uk-UA" sz="3700" dirty="0">
                <a:latin typeface="Times New Roman" pitchFamily="18" charset="0"/>
                <a:cs typeface="Times New Roman" pitchFamily="18" charset="0"/>
              </a:rPr>
              <a:t>б одна сторона є суб’єктом виборчого процесу або процесу референдуму і спір виник у зв’язку із порушенням її прав у такому процесі з боку суб’єкта владних повноважень або іншої особи</a:t>
            </a:r>
            <a:endParaRPr lang="uk-UA" sz="37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6878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832648"/>
          </a:xfrm>
        </p:spPr>
        <p:txBody>
          <a:bodyPr>
            <a:normAutofit fontScale="850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Принципи адміністративного судочинства поділяють на три </a:t>
            </a: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групи: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1-загальні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, що відображають найбільш загальні засади створення та функціонування адміністративної юстиції в соціально-правовому середовищі, формують загальне уявлення про цей інститут, його місце в системі адміністративного права та державної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влади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2-організаційні, що стосуються організаційних засад існування адміністративної юстиції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3-процесуальні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, що визначають процедуру розгляду справ в органах адміністративної юстиції 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482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832648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Стаття </a:t>
            </a: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3500" b="1" dirty="0" smtClean="0">
                <a:latin typeface="Times New Roman" pitchFamily="18" charset="0"/>
                <a:cs typeface="Times New Roman" pitchFamily="18" charset="0"/>
              </a:rPr>
              <a:t>Закону </a:t>
            </a: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України «Про судоустрій і статус суддів» 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1.Судоустрій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будується за принципами територіальності, спеціалізації та інстанційності.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2.Найвищим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судом у системі судоустрою є Верховний Суд.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3. Систему судоустрою складають: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1) місцеві суди;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2) апеляційні суди;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3) Верховний Суд.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604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832648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Місцеві адміністративні суди розглядають справи адміністративної юрисдикції (адміністративні справи). Місцевими адміністративними судами є місцеві загальні суди як адміністративні суди та окружні адміністративні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суди.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мережі місцевих адміністративних судів належать: Окружний адміністративний суд Автономної Республіки Крим; окружні адміністративні суди в областях, окружні адміністративні суди міст Києва та Севастополя.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5814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90474"/>
            <a:ext cx="8712968" cy="6264696"/>
          </a:xfrm>
        </p:spPr>
        <p:txBody>
          <a:bodyPr>
            <a:normAutofit fontScale="550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Апеляційними судами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 розгляду адміністративних справ є апеляційні адміністративні суди, які утворюються у восьми апеляційних округах. </a:t>
            </a: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Перший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апеляційний адміністративний суд в апеляційному окрузі, що включає Донецьку та Луганську області, розташований у містах Донецьку та Краматорську Донецької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області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Другий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апеляційний адміністративний суд в апеляційному окрузі, що включає Полтавську, Сумську та Харківську області, розташований у місті Харкові; Третій апеляційний адміністративний суд в апеляційному окрузі, що включає Дніпропетровську, Запорізьку та Кіровоградську області, розташований у місті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Дніпрі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Четвертий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апеляційний адміністративний суд в апеляційному окрузі, що включає Автономну Республіку Крим і місто Севастополь, розташований у місті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Севастополі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П’ятий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апеляційний адміністративний суд в апеляційному окрузі, що включає Миколаївську, Одеську та Херсонську області, розташований у місті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Одесі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Шостий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апеляційний адміністративний суд в апеляційному окрузі, що включає Київську, Черкаську, Чернігівську області та місто Київ, розташований у місті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Києві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Сьомий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апеляційний адміністративний суд в апеляційному окрузі, що включає Вінницьку, Житомирську, Хмельницьку та Чернівецьку області, розташований у місті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Вінниці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Восьмий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апеляційний адміністративний суд в апеляційному окрузі, що включає Волинську, Закарпатську, Івано-Франківську, Львівську, Рівненську та Тернопільську області, розташований у місті Львові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201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832648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Верховний Суд є найвищим судом у системі судоустрою України, який забезпечує сталість та єдність судової практики в порядку та спосіб, визначені процесуальним законом.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У складі Верховного Суду діє Касаційний адміністративний суд, до складу якого входять судді відповідної спеціалізації. 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389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543</TotalTime>
  <Words>699</Words>
  <Application>Microsoft Office PowerPoint</Application>
  <PresentationFormat>Экран (4:3)</PresentationFormat>
  <Paragraphs>72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Calibri</vt:lpstr>
      <vt:lpstr>Georgia</vt:lpstr>
      <vt:lpstr>Times New Roman</vt:lpstr>
      <vt:lpstr>Trebuchet MS</vt:lpstr>
      <vt:lpstr>Wingdings 2</vt:lpstr>
      <vt:lpstr>Городская</vt:lpstr>
      <vt:lpstr>              МВС УКРАЇНИ ДНІПРОПЕТРОВСЬКИЙ ДЕРЖАВНИЙ УНІВЕРСИТЕТ  ВНУТРІШНІХ СПРАВ Кафедра адміністративного права, процесу та адміністративної діяльності</vt:lpstr>
      <vt:lpstr>ПЛАН ЛЕКЦІЇ: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 ЗАБУДЬТЕ ПІДГОТУВАТИСЯ ДО ТЕМИ ЗА ПИТАННЯМИ У РНП!     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ВНУТРІШНІХ СПРАВ УКРАЇНИ  ДНІПРОПЕТРОВСЬКИЙ ДЕРЖАВНИЙ УНІВЕРСИТЕТ ВНУТРІШНІХ СПРАВ   Кафедра адміністративного права, процесу та адміністративної діяльності ОВС </dc:title>
  <dc:creator>Бо</dc:creator>
  <cp:lastModifiedBy>Boris</cp:lastModifiedBy>
  <cp:revision>51</cp:revision>
  <dcterms:created xsi:type="dcterms:W3CDTF">2015-06-15T18:46:27Z</dcterms:created>
  <dcterms:modified xsi:type="dcterms:W3CDTF">2023-08-15T11:33:51Z</dcterms:modified>
</cp:coreProperties>
</file>