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2"/>
  </p:notesMasterIdLst>
  <p:sldIdLst>
    <p:sldId id="268" r:id="rId2"/>
    <p:sldId id="257" r:id="rId3"/>
    <p:sldId id="258" r:id="rId4"/>
    <p:sldId id="281" r:id="rId5"/>
    <p:sldId id="280" r:id="rId6"/>
    <p:sldId id="279" r:id="rId7"/>
    <p:sldId id="278" r:id="rId8"/>
    <p:sldId id="282" r:id="rId9"/>
    <p:sldId id="277" r:id="rId10"/>
    <p:sldId id="276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152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DC0A8E-A0A0-48E3-BB01-9FB651B218E8}" type="datetimeFigureOut">
              <a:rPr lang="ru-RU" smtClean="0"/>
              <a:t>14.08.2023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D7973C-B590-48E9-975D-5E83827EC13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68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7EE82A7-6A38-47D9-8372-0E3CEB2B68B0}" type="slidenum">
              <a:rPr lang="ru-RU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14.08.2023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14.08.2023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14.08.2023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14.08.2023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14.08.2023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14.08.2023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14.08.2023</a:t>
            </a:fld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14.08.2023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14.08.2023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14.08.2023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14.08.2023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14.08.2023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Rectangle 7"/>
          <p:cNvSpPr>
            <a:spLocks noGrp="1" noChangeArrowheads="1"/>
          </p:cNvSpPr>
          <p:nvPr>
            <p:ph type="ctrTitle"/>
          </p:nvPr>
        </p:nvSpPr>
        <p:spPr>
          <a:xfrm>
            <a:off x="500063" y="428625"/>
            <a:ext cx="8424862" cy="1571625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МВС УКРАЇНИ</a:t>
            </a:r>
            <a:br>
              <a:rPr lang="uk-UA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ДНІПРОПЕТРОВСЬКИЙ ДЕРЖАВНИЙ УНІВЕРСИТЕТ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ВНУТРІШНІХ СПРАВ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400" dirty="0" smtClean="0">
                <a:solidFill>
                  <a:srgbClr val="F0F44A"/>
                </a:solidFill>
                <a:latin typeface="Times New Roman" pitchFamily="18" charset="0"/>
                <a:cs typeface="Times New Roman" pitchFamily="18" charset="0"/>
              </a:rPr>
              <a:t>Кафедра адміністративного права, процесу та адміністративної діяльності</a:t>
            </a:r>
            <a:endParaRPr lang="ru-RU" sz="2400" dirty="0" smtClean="0">
              <a:solidFill>
                <a:srgbClr val="F0F44A"/>
              </a:solidFill>
            </a:endParaRP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539750" y="2205038"/>
            <a:ext cx="8208963" cy="4319587"/>
          </a:xfrm>
        </p:spPr>
        <p:txBody>
          <a:bodyPr>
            <a:normAutofit/>
          </a:bodyPr>
          <a:lstStyle/>
          <a:p>
            <a:pPr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uk-UA" sz="1800" b="1" dirty="0" smtClean="0">
              <a:solidFill>
                <a:srgbClr val="FFFF00"/>
              </a:solidFill>
            </a:endParaRPr>
          </a:p>
          <a:p>
            <a:pPr algn="ctr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uk-UA" sz="1800" b="1" dirty="0" smtClean="0">
              <a:solidFill>
                <a:srgbClr val="FFFF00"/>
              </a:solidFill>
            </a:endParaRPr>
          </a:p>
          <a:p>
            <a:pPr algn="ctr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uk-UA" sz="1800" b="1" dirty="0" smtClean="0">
              <a:solidFill>
                <a:srgbClr val="FFFF00"/>
              </a:solidFill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uk-UA" b="1" dirty="0" smtClean="0"/>
          </a:p>
          <a:p>
            <a:pPr algn="ctr">
              <a:lnSpc>
                <a:spcPct val="90000"/>
              </a:lnSpc>
              <a:defRPr/>
            </a:pPr>
            <a:endParaRPr lang="en-US" b="1" dirty="0" smtClean="0">
              <a:solidFill>
                <a:schemeClr val="tx1"/>
              </a:solidFill>
            </a:endParaRPr>
          </a:p>
          <a:p>
            <a:pPr algn="ctr">
              <a:lnSpc>
                <a:spcPct val="90000"/>
              </a:lnSpc>
              <a:defRPr/>
            </a:pPr>
            <a:endParaRPr lang="en-US" b="1" dirty="0" smtClean="0">
              <a:solidFill>
                <a:schemeClr val="tx1"/>
              </a:solidFill>
            </a:endParaRPr>
          </a:p>
          <a:p>
            <a:pPr algn="ctr">
              <a:lnSpc>
                <a:spcPct val="90000"/>
              </a:lnSpc>
              <a:defRPr/>
            </a:pPr>
            <a:endParaRPr lang="uk-UA" b="1" dirty="0" smtClean="0">
              <a:solidFill>
                <a:schemeClr val="tx1"/>
              </a:solidFill>
            </a:endParaRPr>
          </a:p>
          <a:p>
            <a:pPr algn="ctr">
              <a:lnSpc>
                <a:spcPct val="90000"/>
              </a:lnSpc>
              <a:defRPr/>
            </a:pPr>
            <a:r>
              <a:rPr lang="uk-UA" b="1" dirty="0">
                <a:solidFill>
                  <a:schemeClr val="tx1"/>
                </a:solidFill>
              </a:rPr>
              <a:t>Лекція №</a:t>
            </a:r>
            <a:r>
              <a:rPr lang="uk-UA" b="1" dirty="0" smtClean="0">
                <a:solidFill>
                  <a:schemeClr val="tx1"/>
                </a:solidFill>
              </a:rPr>
              <a:t> 4</a:t>
            </a:r>
          </a:p>
          <a:p>
            <a:pPr algn="ctr">
              <a:lnSpc>
                <a:spcPct val="90000"/>
              </a:lnSpc>
              <a:defRPr/>
            </a:pPr>
            <a:r>
              <a:rPr lang="uk-UA" b="1" dirty="0"/>
              <a:t>ПУБЛІЧНА СЛУЖБА В УКРАЇНІ</a:t>
            </a:r>
            <a:endParaRPr lang="uk-UA" dirty="0"/>
          </a:p>
          <a:p>
            <a:pPr algn="ctr">
              <a:lnSpc>
                <a:spcPct val="90000"/>
              </a:lnSpc>
              <a:defRPr/>
            </a:pPr>
            <a:endParaRPr lang="en-US" sz="2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uk-UA" b="1" dirty="0" smtClean="0">
              <a:solidFill>
                <a:srgbClr val="F0F44A"/>
              </a:solidFill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en-US" sz="1600" b="1" dirty="0" smtClean="0"/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en-US" sz="1600" b="1" dirty="0" smtClean="0"/>
          </a:p>
          <a:p>
            <a:pPr algn="ctr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ru-RU" sz="1600" b="1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476672"/>
            <a:ext cx="8517632" cy="3816424"/>
          </a:xfrm>
        </p:spPr>
        <p:txBody>
          <a:bodyPr/>
          <a:lstStyle/>
          <a:p>
            <a:pPr algn="ctr">
              <a:defRPr/>
            </a:pPr>
            <a:r>
              <a:rPr lang="uk-UA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 ЗАБУДЬТЕ ПІДГОТУВАТИСЯ ДО ТЕМИ ЗА ПИТАННЯМИ У РНП!</a:t>
            </a:r>
            <a: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ДЯКУЮ ЗА УВАГУ!</a:t>
            </a:r>
            <a:endParaRPr lang="ru-RU" sz="27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ПЛАН ЛЕКЦІЇ: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2249424"/>
            <a:ext cx="8363272" cy="4325112"/>
          </a:xfrm>
        </p:spPr>
        <p:txBody>
          <a:bodyPr/>
          <a:lstStyle/>
          <a:p>
            <a:pPr algn="just">
              <a:buNone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Вступ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	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Поняття та види публічної служби</a:t>
            </a:r>
          </a:p>
          <a:p>
            <a:pPr lvl="0" algn="just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2.	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Поняття державного службовця та посади державної служби</a:t>
            </a:r>
          </a:p>
          <a:p>
            <a:pPr lvl="0" algn="just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3.	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Елементи інституту державної служби</a:t>
            </a:r>
            <a:endParaRPr lang="uk-UA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>
              <a:buNone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Висновки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з теми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692696"/>
            <a:ext cx="8640960" cy="5904656"/>
          </a:xfrm>
        </p:spPr>
        <p:txBody>
          <a:bodyPr>
            <a:normAutofit fontScale="77500" lnSpcReduction="20000"/>
          </a:bodyPr>
          <a:lstStyle/>
          <a:p>
            <a:pPr marL="0" lvl="0" indent="0" algn="ctr">
              <a:spcBef>
                <a:spcPts val="0"/>
              </a:spcBef>
              <a:buNone/>
            </a:pP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Публічна служба є видом служби (поряд із корпоративною та громадською) і їй властиві всі ознаки останньої:</a:t>
            </a: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1) безпосередньо спрямована на створення умов матеріального виробництва (а не саме виробництво цінностей);</a:t>
            </a: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2) здійснюється за допомогою специфічного засобу праці – інформації;</a:t>
            </a: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3) пов’язана переважно з розумовою (а не фізичною) активністю;</a:t>
            </a: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4) є оплатною;</a:t>
            </a: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5) здійснюється особами, які займають певну посаду як штатну одиницю органу/організації (а не володіють посадою, не розпоряджаються нею за власним бажанням).</a:t>
            </a:r>
          </a:p>
          <a:p>
            <a:pPr marL="0" lvl="0" indent="0" algn="just">
              <a:spcBef>
                <a:spcPts val="0"/>
              </a:spcBef>
              <a:buNone/>
            </a:pP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500042"/>
            <a:ext cx="8568952" cy="6097310"/>
          </a:xfrm>
        </p:spPr>
        <p:txBody>
          <a:bodyPr>
            <a:normAutofit fontScale="77500" lnSpcReduction="20000"/>
          </a:bodyPr>
          <a:lstStyle/>
          <a:p>
            <a:pPr marL="0" lvl="0" indent="0" algn="just">
              <a:spcBef>
                <a:spcPts val="0"/>
              </a:spcBef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КАСУ</a:t>
            </a:r>
          </a:p>
          <a:p>
            <a:pPr marL="0" lvl="0" indent="0" algn="just">
              <a:spcBef>
                <a:spcPts val="0"/>
              </a:spcBef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. 17 ч. 1 ст.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4</a:t>
            </a:r>
          </a:p>
          <a:p>
            <a:pPr marL="0" lvl="0" indent="0" algn="just">
              <a:spcBef>
                <a:spcPts val="0"/>
              </a:spcBef>
              <a:buNone/>
            </a:pPr>
            <a:endParaRPr lang="uk-UA" sz="4000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spcBef>
                <a:spcPts val="0"/>
              </a:spcBef>
              <a:buNone/>
            </a:pPr>
            <a:endParaRPr lang="uk-UA" sz="4000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spcBef>
                <a:spcPts val="0"/>
              </a:spcBef>
              <a:buNone/>
            </a:pPr>
            <a:endParaRPr lang="uk-UA" sz="4000" dirty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spcBef>
                <a:spcPts val="0"/>
              </a:spcBef>
              <a:buNone/>
            </a:pPr>
            <a:endParaRPr lang="uk-UA" sz="4000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spcBef>
                <a:spcPts val="0"/>
              </a:spcBef>
              <a:buNone/>
            </a:pPr>
            <a:endParaRPr lang="uk-UA" sz="4000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Публічна служба – діяльність на державних політичних посадах, у державних колегіальних органах, професійна діяльність суддів, прокурорів, військова служба, альтернативна (невійськова) служба, інша державна служба, патронатна служба в державних органах, служба в органах влади Автономної Республіки Крим, органах місцевого самоврядування</a:t>
            </a:r>
            <a:endParaRPr lang="uk-UA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40082">
            <a:off x="3663906" y="381637"/>
            <a:ext cx="1553937" cy="2201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16642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764704"/>
            <a:ext cx="8280920" cy="5616624"/>
          </a:xfrm>
        </p:spPr>
        <p:txBody>
          <a:bodyPr>
            <a:normAutofit fontScale="70000" lnSpcReduction="20000"/>
          </a:bodyPr>
          <a:lstStyle/>
          <a:p>
            <a:pPr marL="0" lvl="0" indent="0" algn="just">
              <a:spcBef>
                <a:spcPts val="0"/>
              </a:spcBef>
              <a:buNone/>
            </a:pPr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ч. 2 ст. 1 Закону України</a:t>
            </a: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«Про державну службу» </a:t>
            </a:r>
          </a:p>
          <a:p>
            <a:pPr marL="0" lvl="0" indent="0" algn="just">
              <a:spcBef>
                <a:spcPts val="0"/>
              </a:spcBef>
              <a:buNone/>
            </a:pPr>
            <a:endParaRPr lang="uk-UA" sz="4000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spcBef>
                <a:spcPts val="0"/>
              </a:spcBef>
              <a:buNone/>
            </a:pPr>
            <a:endParaRPr lang="uk-UA" sz="4000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spcBef>
                <a:spcPts val="0"/>
              </a:spcBef>
              <a:buNone/>
            </a:pPr>
            <a:endParaRPr lang="uk-UA" sz="4000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spcBef>
                <a:spcPts val="0"/>
              </a:spcBef>
              <a:buNone/>
            </a:pPr>
            <a:endParaRPr lang="uk-UA" sz="4000" dirty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«Державний службовець» – це громадянин України, який займає посаду державної служби в органі державної влади, іншому державному органі, його апараті (секретаріаті), одержує заробітну плату за рахунок коштів державного бюджету та здійснює встановлені для цієї посади повноваження, безпосередньо пов’язані з виконанням завдань і функцій такого державного органу, а також дотримується принципів державної служби.</a:t>
            </a:r>
            <a:endParaRPr lang="uk-UA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00761">
            <a:off x="4860032" y="404664"/>
            <a:ext cx="1745158" cy="2565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18112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980728"/>
            <a:ext cx="8496944" cy="5472608"/>
          </a:xfrm>
        </p:spPr>
        <p:txBody>
          <a:bodyPr>
            <a:normAutofit lnSpcReduction="10000"/>
          </a:bodyPr>
          <a:lstStyle/>
          <a:p>
            <a:pPr marL="0" lvl="0" indent="0" algn="just">
              <a:spcBef>
                <a:spcPts val="0"/>
              </a:spcBef>
              <a:buNone/>
            </a:pP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Посада державної служби – визначена структурою і штатним розписом первинна структурна одиниця державного органу з установленими відповідно до законодавства посадовими обов’язками у межах повноважень, визначених ч. 1 статті 1 Закону</a:t>
            </a:r>
            <a:r>
              <a:rPr lang="uk-UA" sz="4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«Про державну </a:t>
            </a:r>
            <a:r>
              <a:rPr lang="uk-UA" sz="4000" dirty="0">
                <a:latin typeface="Times New Roman" pitchFamily="18" charset="0"/>
                <a:cs typeface="Times New Roman" pitchFamily="18" charset="0"/>
              </a:rPr>
              <a:t>службу» від </a:t>
            </a: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10.12.2015</a:t>
            </a:r>
            <a:endParaRPr lang="uk-UA" sz="4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15262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836712"/>
            <a:ext cx="8640960" cy="5760640"/>
          </a:xfrm>
        </p:spPr>
        <p:txBody>
          <a:bodyPr>
            <a:normAutofit fontScale="77500" lnSpcReduction="20000"/>
          </a:bodyPr>
          <a:lstStyle/>
          <a:p>
            <a:pPr marL="0" lvl="0" indent="0" algn="just">
              <a:spcBef>
                <a:spcPts val="0"/>
              </a:spcBef>
              <a:buNone/>
            </a:pP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Права державного службовця – це гарантована правом і законом міра можливої або дозволеної поведінки державного службовця, яка встановлюється для задоволення його інтересів з метою виконання завдань та функцій держави. </a:t>
            </a:r>
          </a:p>
          <a:p>
            <a:pPr marL="0" lvl="0" indent="0" algn="just">
              <a:spcBef>
                <a:spcPts val="0"/>
              </a:spcBef>
              <a:buNone/>
            </a:pPr>
            <a:endParaRPr lang="uk-UA" sz="4000" dirty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Сукупність загальних прав (права, яких опосередковано загальним статусом особи як громадянина України) та особливих прав (права, яких опосередковано спеціальним статусом державного службовця) будуть утворювати єдиний елемент правового статусу державного службовця.</a:t>
            </a:r>
            <a:endParaRPr lang="uk-UA" sz="4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15363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836712"/>
            <a:ext cx="8856984" cy="5289451"/>
          </a:xfrm>
        </p:spPr>
        <p:txBody>
          <a:bodyPr>
            <a:normAutofit fontScale="70000" lnSpcReduction="20000"/>
          </a:bodyPr>
          <a:lstStyle/>
          <a:p>
            <a:pPr marL="0" lvl="0" indent="0" algn="just">
              <a:spcBef>
                <a:spcPts val="0"/>
              </a:spcBef>
              <a:buNone/>
            </a:pP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Обов’язки державного службовця становлять собою сукупність установлених державою вимог щодо діяльності державного службовця, які офіційно закріплюють міру його необхідної поведінки.</a:t>
            </a:r>
          </a:p>
          <a:p>
            <a:pPr marL="0" lvl="0" indent="0" algn="just">
              <a:spcBef>
                <a:spcPts val="0"/>
              </a:spcBef>
              <a:buNone/>
            </a:pPr>
            <a:endParaRPr lang="uk-UA" sz="4000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spcBef>
                <a:spcPts val="0"/>
              </a:spcBef>
              <a:buNone/>
            </a:pPr>
            <a:endParaRPr lang="uk-UA" sz="4000" dirty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Обов’язки державного службовця закріплено ст. 8 Закону України «Про державну службу». Обов’язки державного службовця доцільно класифікувати залежно від їх приналежності та нормативного закріплення на два види: </a:t>
            </a: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1) основні обов’язки, покладені на всіх державних службовців та прямо закріплені в Законі «Про державну службу»</a:t>
            </a: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2) посадові обов’язки.</a:t>
            </a:r>
            <a:endParaRPr lang="uk-UA" sz="4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37947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836712"/>
            <a:ext cx="8712968" cy="5544616"/>
          </a:xfrm>
        </p:spPr>
        <p:txBody>
          <a:bodyPr>
            <a:normAutofit fontScale="92500"/>
          </a:bodyPr>
          <a:lstStyle/>
          <a:p>
            <a:pPr marL="0" lvl="0" indent="0" algn="just">
              <a:spcBef>
                <a:spcPts val="0"/>
              </a:spcBef>
              <a:buNone/>
            </a:pP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Державна служба складається з трьох умовних етапів «П»</a:t>
            </a: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рийняття</a:t>
            </a: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		П</a:t>
            </a: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роходження</a:t>
            </a: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					П</a:t>
            </a: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рипинення</a:t>
            </a: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Відповідно, кожен зі складових елементів має свої особливості, чи-то обмеження, віковий ценз, строк перебування у одному званні або посаді</a:t>
            </a:r>
            <a:endParaRPr lang="uk-UA" sz="4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229504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497</TotalTime>
  <Words>434</Words>
  <Application>Microsoft Office PowerPoint</Application>
  <PresentationFormat>Экран (4:3)</PresentationFormat>
  <Paragraphs>58</Paragraphs>
  <Slides>10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7" baseType="lpstr">
      <vt:lpstr>Arial</vt:lpstr>
      <vt:lpstr>Calibri</vt:lpstr>
      <vt:lpstr>Georgia</vt:lpstr>
      <vt:lpstr>Times New Roman</vt:lpstr>
      <vt:lpstr>Trebuchet MS</vt:lpstr>
      <vt:lpstr>Wingdings 2</vt:lpstr>
      <vt:lpstr>Городская</vt:lpstr>
      <vt:lpstr>              МВС УКРАЇНИ ДНІПРОПЕТРОВСЬКИЙ ДЕРЖАВНИЙ УНІВЕРСИТЕТ  ВНУТРІШНІХ СПРАВ Кафедра адміністративного права, процесу та адміністративної діяльності</vt:lpstr>
      <vt:lpstr>ПЛАН ЛЕКЦІЇ: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НЕ ЗАБУДЬТЕ ПІДГОТУВАТИСЯ ДО ТЕМИ ЗА ПИТАННЯМИ У РНП!     ДЯКУЮ ЗА УВАГУ!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МІНІСТЕРСТВО ВНУТРІШНІХ СПРАВ УКРАЇНИ  ДНІПРОПЕТРОВСЬКИЙ ДЕРЖАВНИЙ УНІВЕРСИТЕТ ВНУТРІШНІХ СПРАВ   Кафедра адміністративного права, процесу та адміністративної діяльності ОВС </dc:title>
  <dc:creator>Бо</dc:creator>
  <cp:lastModifiedBy>Boris</cp:lastModifiedBy>
  <cp:revision>50</cp:revision>
  <dcterms:created xsi:type="dcterms:W3CDTF">2015-06-15T18:46:27Z</dcterms:created>
  <dcterms:modified xsi:type="dcterms:W3CDTF">2023-08-14T13:39:10Z</dcterms:modified>
</cp:coreProperties>
</file>