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4"/>
  </p:notesMasterIdLst>
  <p:sldIdLst>
    <p:sldId id="268" r:id="rId2"/>
    <p:sldId id="257" r:id="rId3"/>
    <p:sldId id="258" r:id="rId4"/>
    <p:sldId id="281" r:id="rId5"/>
    <p:sldId id="280" r:id="rId6"/>
    <p:sldId id="279" r:id="rId7"/>
    <p:sldId id="278" r:id="rId8"/>
    <p:sldId id="282" r:id="rId9"/>
    <p:sldId id="277" r:id="rId10"/>
    <p:sldId id="283" r:id="rId11"/>
    <p:sldId id="284" r:id="rId12"/>
    <p:sldId id="276" r:id="rId1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DC0A8E-A0A0-48E3-BB01-9FB651B218E8}" type="datetimeFigureOut">
              <a:rPr lang="ru-RU" smtClean="0"/>
              <a:t>16.08.2023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D7973C-B590-48E9-975D-5E83827EC13F}"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68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7EE82A7-6A38-47D9-8372-0E3CEB2B68B0}" type="slidenum">
              <a:rPr lang="ru-RU"/>
              <a:pPr/>
              <a:t>12</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16.08.2023</a:t>
            </a:fld>
            <a:endParaRPr lang="ru-RU" dirty="0"/>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dirty="0"/>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16.08.2023</a:t>
            </a:fld>
            <a:endParaRPr lang="ru-RU" dirty="0"/>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dirty="0"/>
          </a:p>
        </p:txBody>
      </p:sp>
      <p:sp>
        <p:nvSpPr>
          <p:cNvPr id="28" name="Нижний колонтитул 27"/>
          <p:cNvSpPr>
            <a:spLocks noGrp="1"/>
          </p:cNvSpPr>
          <p:nvPr>
            <p:ph type="ftr" sz="quarter" idx="12"/>
          </p:nvPr>
        </p:nvSpPr>
        <p:spPr/>
        <p:txBody>
          <a:bodyPr rtlCol="0"/>
          <a:lstStyle/>
          <a:p>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16.08.2023</a:t>
            </a:fld>
            <a:endParaRPr lang="ru-RU" dirty="0"/>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dirty="0"/>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16.08.2023</a:t>
            </a:fld>
            <a:endParaRPr lang="ru-RU" dirty="0"/>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dirty="0"/>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type="ctrTitle"/>
          </p:nvPr>
        </p:nvSpPr>
        <p:spPr>
          <a:xfrm>
            <a:off x="500063" y="428625"/>
            <a:ext cx="8424862" cy="1571625"/>
          </a:xfrm>
        </p:spPr>
        <p:txBody>
          <a:bodyPr>
            <a:normAutofit fontScale="90000"/>
          </a:bodyPr>
          <a:lstStyle/>
          <a:p>
            <a:pPr algn="ctr" eaLnBrk="1" fontAlgn="auto" hangingPunct="1">
              <a:spcAft>
                <a:spcPts val="0"/>
              </a:spcAft>
              <a:defRPr/>
            </a:pP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2000" dirty="0" smtClean="0">
                <a:latin typeface="Times New Roman" pitchFamily="18" charset="0"/>
                <a:cs typeface="Times New Roman" pitchFamily="18" charset="0"/>
              </a:rPr>
              <a:t>МВС УКРАЇНИ</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ДНІПРОПЕТРОВСЬКИЙ ДЕРЖАВНИЙ УНІВЕРСИТЕТ</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ВНУТРІШНІХ СПРАВ</a:t>
            </a:r>
            <a:r>
              <a:rPr lang="uk-UA" sz="2400" dirty="0" smtClean="0">
                <a:latin typeface="Times New Roman" pitchFamily="18" charset="0"/>
                <a:cs typeface="Times New Roman" pitchFamily="18" charset="0"/>
              </a:rPr>
              <a:t/>
            </a:r>
            <a:br>
              <a:rPr lang="uk-UA" sz="2400" dirty="0" smtClean="0">
                <a:latin typeface="Times New Roman" pitchFamily="18" charset="0"/>
                <a:cs typeface="Times New Roman" pitchFamily="18" charset="0"/>
              </a:rPr>
            </a:br>
            <a:r>
              <a:rPr lang="uk-UA" sz="2400" dirty="0" smtClean="0">
                <a:solidFill>
                  <a:srgbClr val="F0F44A"/>
                </a:solidFill>
                <a:latin typeface="Times New Roman" pitchFamily="18" charset="0"/>
                <a:cs typeface="Times New Roman" pitchFamily="18" charset="0"/>
              </a:rPr>
              <a:t>Кафедра адміністративного права, процесу та адміністративної діяльності</a:t>
            </a:r>
            <a:endParaRPr lang="ru-RU" sz="2400" dirty="0" smtClean="0">
              <a:solidFill>
                <a:srgbClr val="F0F44A"/>
              </a:solidFill>
            </a:endParaRPr>
          </a:p>
        </p:txBody>
      </p:sp>
      <p:sp>
        <p:nvSpPr>
          <p:cNvPr id="5125" name="Rectangle 5"/>
          <p:cNvSpPr>
            <a:spLocks noGrp="1" noChangeArrowheads="1"/>
          </p:cNvSpPr>
          <p:nvPr>
            <p:ph type="subTitle" idx="1"/>
          </p:nvPr>
        </p:nvSpPr>
        <p:spPr>
          <a:xfrm>
            <a:off x="539750" y="2205038"/>
            <a:ext cx="8208963" cy="4319587"/>
          </a:xfrm>
        </p:spPr>
        <p:txBody>
          <a:bodyPr>
            <a:normAutofit/>
          </a:bodyPr>
          <a:lstStyle/>
          <a:p>
            <a:pP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eaLnBrk="1" fontAlgn="auto" hangingPunct="1">
              <a:lnSpc>
                <a:spcPct val="90000"/>
              </a:lnSpc>
              <a:spcAft>
                <a:spcPts val="0"/>
              </a:spcAft>
              <a:buClr>
                <a:schemeClr val="accent3"/>
              </a:buClr>
              <a:buFont typeface="Georgia"/>
              <a:buNone/>
              <a:defRPr/>
            </a:pPr>
            <a:endParaRPr lang="uk-UA" b="1" dirty="0" smtClean="0"/>
          </a:p>
          <a:p>
            <a:pPr algn="ctr">
              <a:lnSpc>
                <a:spcPct val="90000"/>
              </a:lnSpc>
              <a:defRPr/>
            </a:pPr>
            <a:endParaRPr lang="en-US" b="1" dirty="0" smtClean="0">
              <a:solidFill>
                <a:schemeClr val="tx1"/>
              </a:solidFill>
            </a:endParaRPr>
          </a:p>
          <a:p>
            <a:pPr algn="ctr">
              <a:lnSpc>
                <a:spcPct val="90000"/>
              </a:lnSpc>
              <a:defRPr/>
            </a:pPr>
            <a:endParaRPr lang="en-US" b="1" dirty="0" smtClean="0">
              <a:solidFill>
                <a:schemeClr val="tx1"/>
              </a:solidFill>
            </a:endParaRPr>
          </a:p>
          <a:p>
            <a:pPr algn="ctr">
              <a:lnSpc>
                <a:spcPct val="90000"/>
              </a:lnSpc>
              <a:defRPr/>
            </a:pPr>
            <a:r>
              <a:rPr lang="uk-UA" b="1" dirty="0" smtClean="0">
                <a:solidFill>
                  <a:schemeClr val="tx1"/>
                </a:solidFill>
              </a:rPr>
              <a:t>Лекція № 6</a:t>
            </a:r>
          </a:p>
          <a:p>
            <a:pPr algn="ctr">
              <a:lnSpc>
                <a:spcPct val="90000"/>
              </a:lnSpc>
              <a:defRPr/>
            </a:pPr>
            <a:r>
              <a:rPr lang="ru-RU" sz="2600" b="1" dirty="0">
                <a:solidFill>
                  <a:schemeClr val="tx1"/>
                </a:solidFill>
                <a:latin typeface="Times New Roman" pitchFamily="18" charset="0"/>
                <a:cs typeface="Times New Roman" pitchFamily="18" charset="0"/>
              </a:rPr>
              <a:t>ЗАБЕЗПЕЧЕННЯ ЗАКОННОСТІ У ПУБЛІЧНОМУ АДМІНІСТРУВАННІ</a:t>
            </a:r>
            <a:endParaRPr lang="en-US" sz="2600" b="1" dirty="0" smtClean="0">
              <a:solidFill>
                <a:schemeClr val="tx1"/>
              </a:solidFill>
              <a:latin typeface="Times New Roman" pitchFamily="18" charset="0"/>
              <a:cs typeface="Times New Roman" pitchFamily="18" charset="0"/>
            </a:endParaRPr>
          </a:p>
          <a:p>
            <a:pPr eaLnBrk="1" fontAlgn="auto" hangingPunct="1">
              <a:lnSpc>
                <a:spcPct val="90000"/>
              </a:lnSpc>
              <a:spcAft>
                <a:spcPts val="0"/>
              </a:spcAft>
              <a:buClr>
                <a:schemeClr val="accent3"/>
              </a:buClr>
              <a:buFont typeface="Georgia"/>
              <a:buNone/>
              <a:defRPr/>
            </a:pPr>
            <a:endParaRPr lang="uk-UA" b="1" dirty="0" smtClean="0">
              <a:solidFill>
                <a:srgbClr val="F0F44A"/>
              </a:solidFill>
            </a:endParaRPr>
          </a:p>
          <a:p>
            <a:pPr eaLnBrk="1" fontAlgn="auto" hangingPunct="1">
              <a:lnSpc>
                <a:spcPct val="90000"/>
              </a:lnSpc>
              <a:spcAft>
                <a:spcPts val="0"/>
              </a:spcAft>
              <a:buClr>
                <a:schemeClr val="accent3"/>
              </a:buClr>
              <a:buFont typeface="Georgia"/>
              <a:buNone/>
              <a:defRPr/>
            </a:pPr>
            <a:endParaRPr lang="en-US" sz="1600" b="1" dirty="0" smtClean="0"/>
          </a:p>
          <a:p>
            <a:pPr eaLnBrk="1" fontAlgn="auto" hangingPunct="1">
              <a:lnSpc>
                <a:spcPct val="90000"/>
              </a:lnSpc>
              <a:spcAft>
                <a:spcPts val="0"/>
              </a:spcAft>
              <a:buClr>
                <a:schemeClr val="accent3"/>
              </a:buClr>
              <a:buFont typeface="Georgia"/>
              <a:buNone/>
              <a:defRPr/>
            </a:pPr>
            <a:endParaRPr lang="en-US" sz="1600" b="1" dirty="0" smtClean="0"/>
          </a:p>
          <a:p>
            <a:pPr algn="ctr" eaLnBrk="1" fontAlgn="auto" hangingPunct="1">
              <a:lnSpc>
                <a:spcPct val="90000"/>
              </a:lnSpc>
              <a:spcAft>
                <a:spcPts val="0"/>
              </a:spcAft>
              <a:buClr>
                <a:schemeClr val="accent3"/>
              </a:buClr>
              <a:buFont typeface="Georgia"/>
              <a:buNone/>
              <a:defRPr/>
            </a:pPr>
            <a:endParaRPr lang="ru-RU" sz="1600" b="1" dirty="0" smtClean="0">
              <a:solidFill>
                <a:schemeClr val="tx1"/>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764704"/>
            <a:ext cx="8712968" cy="5760640"/>
          </a:xfrm>
        </p:spPr>
        <p:txBody>
          <a:bodyPr>
            <a:normAutofit fontScale="70000" lnSpcReduction="20000"/>
          </a:bodyPr>
          <a:lstStyle/>
          <a:p>
            <a:pPr marL="0" lvl="0" indent="0" algn="just">
              <a:spcBef>
                <a:spcPts val="0"/>
              </a:spcBef>
              <a:buNone/>
            </a:pPr>
            <a:r>
              <a:rPr lang="uk-UA" sz="4000" b="1" dirty="0" smtClean="0">
                <a:latin typeface="Times New Roman" pitchFamily="18" charset="0"/>
                <a:cs typeface="Times New Roman" pitchFamily="18" charset="0"/>
              </a:rPr>
              <a:t>Відповідно до статті 8 Закону України «Про правовий режим воєнного стану</a:t>
            </a:r>
            <a:r>
              <a:rPr lang="ru-RU" sz="4000" b="1" dirty="0" smtClean="0">
                <a:latin typeface="Times New Roman" pitchFamily="18" charset="0"/>
                <a:cs typeface="Times New Roman" pitchFamily="18" charset="0"/>
              </a:rPr>
              <a:t>»</a:t>
            </a:r>
            <a:r>
              <a:rPr lang="uk-UA" sz="4000" dirty="0" smtClean="0">
                <a:latin typeface="Times New Roman" pitchFamily="18" charset="0"/>
                <a:cs typeface="Times New Roman" pitchFamily="18" charset="0"/>
              </a:rPr>
              <a:t>, в </a:t>
            </a:r>
            <a:r>
              <a:rPr lang="uk-UA" sz="4000" dirty="0">
                <a:latin typeface="Times New Roman" pitchFamily="18" charset="0"/>
                <a:cs typeface="Times New Roman" pitchFamily="18" charset="0"/>
              </a:rPr>
              <a:t>Україні або в окремих її місцевостях, де введено воєнний стан, військове командування разом із військовими адміністраціями (у разі їх утворення) можуть самостійно або із залученням органів виконавчої влади, Ради міністрів Автономної Республіки Крим, органів місцевого самоврядування запроваджувати та здійснювати в межах тимчасових обмежень конституційних прав і свобод людини і громадянина, а також прав і законних інтересів юридичних осіб, передбачених указом Президента України про введення воєнного стану, такі заходи правового режиму воєнного стану, зокрема щодо заборон та обмежень.</a:t>
            </a: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val="525573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764704"/>
            <a:ext cx="8712968" cy="5760640"/>
          </a:xfrm>
        </p:spPr>
        <p:txBody>
          <a:bodyPr>
            <a:normAutofit fontScale="85000" lnSpcReduction="20000"/>
          </a:bodyPr>
          <a:lstStyle/>
          <a:p>
            <a:pPr marL="0" lvl="0" indent="0" algn="just">
              <a:spcBef>
                <a:spcPts val="0"/>
              </a:spcBef>
              <a:buNone/>
            </a:pPr>
            <a:r>
              <a:rPr lang="uk-UA" sz="4000" dirty="0" smtClean="0">
                <a:latin typeface="Times New Roman" pitchFamily="18" charset="0"/>
                <a:cs typeface="Times New Roman" pitchFamily="18" charset="0"/>
              </a:rPr>
              <a:t>Ч. 2 статті 64 Конституції України. </a:t>
            </a:r>
            <a:r>
              <a:rPr lang="uk-UA" sz="4000" dirty="0">
                <a:latin typeface="Times New Roman" pitchFamily="18" charset="0"/>
                <a:cs typeface="Times New Roman" pitchFamily="18" charset="0"/>
              </a:rPr>
              <a:t>Конституційні права і свободи людини і громадянина не можуть бути обмежені, крім випадків, передбачених Конституцією України.</a:t>
            </a:r>
          </a:p>
          <a:p>
            <a:pPr marL="0" lvl="0" indent="0" algn="just">
              <a:spcBef>
                <a:spcPts val="0"/>
              </a:spcBef>
              <a:buNone/>
            </a:pPr>
            <a:endParaRPr lang="uk-UA" sz="4000" dirty="0">
              <a:latin typeface="Times New Roman" pitchFamily="18" charset="0"/>
              <a:cs typeface="Times New Roman" pitchFamily="18" charset="0"/>
            </a:endParaRPr>
          </a:p>
          <a:p>
            <a:pPr marL="0" lvl="0" indent="0" algn="just">
              <a:spcBef>
                <a:spcPts val="0"/>
              </a:spcBef>
              <a:buNone/>
            </a:pPr>
            <a:r>
              <a:rPr lang="uk-UA" sz="4000" dirty="0">
                <a:latin typeface="Times New Roman" pitchFamily="18" charset="0"/>
                <a:cs typeface="Times New Roman" pitchFamily="18" charset="0"/>
              </a:rPr>
              <a:t>В умовах воєнного або надзвичайного стану можуть встановлюватися окремі обмеження прав і свобод із зазначенням строку дії цих обмежень. </a:t>
            </a:r>
            <a:r>
              <a:rPr lang="uk-UA" sz="4000" b="1" dirty="0">
                <a:latin typeface="Times New Roman" pitchFamily="18" charset="0"/>
                <a:cs typeface="Times New Roman" pitchFamily="18" charset="0"/>
              </a:rPr>
              <a:t>Не можуть бути обмежені права і свободи, передбачені статтями 24, 25, 27, 28, 29, 40, 47, 51, 52, 55, 56, 57, 58, 59, 60, 61, 62, 63 </a:t>
            </a:r>
            <a:r>
              <a:rPr lang="uk-UA" sz="4000" dirty="0">
                <a:latin typeface="Times New Roman" pitchFamily="18" charset="0"/>
                <a:cs typeface="Times New Roman" pitchFamily="18" charset="0"/>
              </a:rPr>
              <a:t>цієї Конституції.</a:t>
            </a: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val="20675046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476672"/>
            <a:ext cx="8517632" cy="3816424"/>
          </a:xfrm>
        </p:spPr>
        <p:txBody>
          <a:bodyPr/>
          <a:lstStyle/>
          <a:p>
            <a:pPr algn="ctr">
              <a:defRPr/>
            </a:pPr>
            <a:r>
              <a:rPr lang="uk-UA" sz="2700" b="1" dirty="0" smtClean="0">
                <a:solidFill>
                  <a:schemeClr val="tx1"/>
                </a:solidFill>
                <a:latin typeface="Times New Roman" pitchFamily="18" charset="0"/>
                <a:cs typeface="Times New Roman" pitchFamily="18" charset="0"/>
              </a:rPr>
              <a:t/>
            </a:r>
            <a:br>
              <a:rPr lang="uk-UA" sz="2700" b="1"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НЕ ЗАБУДЬТЕ ПІДГОТУВАТИСЯ ДО ТЕМИ ЗА ПИТАННЯМИ У РНП!</a:t>
            </a: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ДЯКУЮ ЗА УВАГУ!</a:t>
            </a:r>
            <a:endParaRPr lang="ru-RU" sz="2700" b="1" dirty="0">
              <a:solidFill>
                <a:schemeClr val="tx1"/>
              </a:solidFill>
              <a:latin typeface="Times New Roman" pitchFamily="18" charset="0"/>
              <a:cs typeface="Times New Roman" pitchFamily="18"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latin typeface="Times New Roman" pitchFamily="18" charset="0"/>
                <a:cs typeface="Times New Roman" pitchFamily="18" charset="0"/>
              </a:rPr>
              <a:t>ПЛАН ЛЕКЦІЇ:</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323528" y="2249424"/>
            <a:ext cx="8363272" cy="4325112"/>
          </a:xfrm>
        </p:spPr>
        <p:txBody>
          <a:bodyPr/>
          <a:lstStyle/>
          <a:p>
            <a:pPr>
              <a:buNone/>
            </a:pPr>
            <a:r>
              <a:rPr lang="uk-UA" b="1" dirty="0" smtClean="0">
                <a:latin typeface="Times New Roman" pitchFamily="18" charset="0"/>
                <a:cs typeface="Times New Roman" pitchFamily="18" charset="0"/>
              </a:rPr>
              <a:t>Вступ</a:t>
            </a:r>
            <a:endParaRPr lang="ru-RU" dirty="0" smtClean="0">
              <a:latin typeface="Times New Roman" pitchFamily="18" charset="0"/>
              <a:cs typeface="Times New Roman" pitchFamily="18" charset="0"/>
            </a:endParaRPr>
          </a:p>
          <a:p>
            <a:pPr lvl="0">
              <a:buNone/>
            </a:pPr>
            <a:r>
              <a:rPr lang="ru-RU" b="1" dirty="0">
                <a:latin typeface="Times New Roman" pitchFamily="18" charset="0"/>
                <a:cs typeface="Times New Roman" pitchFamily="18" charset="0"/>
              </a:rPr>
              <a:t>1. </a:t>
            </a:r>
            <a:r>
              <a:rPr lang="uk-UA" b="1" dirty="0" smtClean="0">
                <a:latin typeface="Times New Roman" pitchFamily="18" charset="0"/>
                <a:cs typeface="Times New Roman" pitchFamily="18" charset="0"/>
              </a:rPr>
              <a:t>Поняття і система способів забезпечення законності</a:t>
            </a:r>
          </a:p>
          <a:p>
            <a:pPr lvl="0">
              <a:buNone/>
            </a:pPr>
            <a:r>
              <a:rPr lang="ru-RU" b="1" dirty="0" smtClean="0">
                <a:latin typeface="Times New Roman" pitchFamily="18" charset="0"/>
                <a:cs typeface="Times New Roman" pitchFamily="18" charset="0"/>
              </a:rPr>
              <a:t>2</a:t>
            </a:r>
            <a:r>
              <a:rPr lang="ru-RU" b="1" dirty="0">
                <a:latin typeface="Times New Roman" pitchFamily="18" charset="0"/>
                <a:cs typeface="Times New Roman" pitchFamily="18" charset="0"/>
              </a:rPr>
              <a:t>. Контроль та </a:t>
            </a:r>
            <a:r>
              <a:rPr lang="uk-UA" b="1" dirty="0" smtClean="0">
                <a:latin typeface="Times New Roman" pitchFamily="18" charset="0"/>
                <a:cs typeface="Times New Roman" pitchFamily="18" charset="0"/>
              </a:rPr>
              <a:t>його види</a:t>
            </a:r>
          </a:p>
          <a:p>
            <a:pPr lvl="0">
              <a:buNone/>
            </a:pPr>
            <a:r>
              <a:rPr lang="ru-RU" b="1" dirty="0" smtClean="0">
                <a:latin typeface="Times New Roman" pitchFamily="18" charset="0"/>
                <a:cs typeface="Times New Roman" pitchFamily="18" charset="0"/>
              </a:rPr>
              <a:t>3</a:t>
            </a:r>
            <a:r>
              <a:rPr lang="ru-RU" b="1" dirty="0">
                <a:latin typeface="Times New Roman" pitchFamily="18" charset="0"/>
                <a:cs typeface="Times New Roman" pitchFamily="18" charset="0"/>
              </a:rPr>
              <a:t>. </a:t>
            </a:r>
            <a:r>
              <a:rPr lang="uk-UA" b="1" dirty="0" smtClean="0">
                <a:latin typeface="Times New Roman" pitchFamily="18" charset="0"/>
                <a:cs typeface="Times New Roman" pitchFamily="18" charset="0"/>
              </a:rPr>
              <a:t>Нагляд та його </a:t>
            </a:r>
            <a:r>
              <a:rPr lang="uk-UA" b="1" dirty="0" smtClean="0">
                <a:latin typeface="Times New Roman" pitchFamily="18" charset="0"/>
                <a:cs typeface="Times New Roman" pitchFamily="18" charset="0"/>
              </a:rPr>
              <a:t>види</a:t>
            </a:r>
          </a:p>
          <a:p>
            <a:pPr lvl="0">
              <a:buNone/>
            </a:pPr>
            <a:r>
              <a:rPr lang="uk-UA" b="1" dirty="0" smtClean="0">
                <a:latin typeface="Times New Roman" pitchFamily="18" charset="0"/>
                <a:cs typeface="Times New Roman" pitchFamily="18" charset="0"/>
              </a:rPr>
              <a:t>4. Заходи забезпечення воєнного стану</a:t>
            </a:r>
            <a:endParaRPr lang="uk-UA" b="1" dirty="0" smtClean="0">
              <a:latin typeface="Times New Roman" pitchFamily="18" charset="0"/>
              <a:cs typeface="Times New Roman" pitchFamily="18" charset="0"/>
            </a:endParaRPr>
          </a:p>
          <a:p>
            <a:pPr lvl="0">
              <a:buNone/>
            </a:pPr>
            <a:r>
              <a:rPr lang="uk-UA" b="1" dirty="0" smtClean="0">
                <a:latin typeface="Times New Roman" pitchFamily="18" charset="0"/>
                <a:cs typeface="Times New Roman" pitchFamily="18" charset="0"/>
              </a:rPr>
              <a:t>Висновки з теми</a:t>
            </a:r>
            <a:endParaRPr lang="ru-RU" dirty="0" smtClean="0">
              <a:latin typeface="Times New Roman" pitchFamily="18" charset="0"/>
              <a:cs typeface="Times New Roman" pitchFamily="18" charset="0"/>
            </a:endParaRPr>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764704"/>
            <a:ext cx="8352928" cy="5361459"/>
          </a:xfrm>
        </p:spPr>
        <p:txBody>
          <a:bodyPr>
            <a:normAutofit/>
          </a:bodyPr>
          <a:lstStyle/>
          <a:p>
            <a:pPr marL="0" lvl="0" indent="0" algn="just">
              <a:spcBef>
                <a:spcPts val="0"/>
              </a:spcBef>
              <a:buNone/>
            </a:pPr>
            <a:r>
              <a:rPr lang="ru-RU" sz="4000" dirty="0" smtClean="0">
                <a:latin typeface="Times New Roman" pitchFamily="18" charset="0"/>
                <a:cs typeface="Times New Roman" pitchFamily="18" charset="0"/>
              </a:rPr>
              <a:t>«</a:t>
            </a:r>
            <a:r>
              <a:rPr lang="uk-UA" sz="4000" dirty="0" smtClean="0">
                <a:latin typeface="Times New Roman" pitchFamily="18" charset="0"/>
                <a:cs typeface="Times New Roman" pitchFamily="18" charset="0"/>
              </a:rPr>
              <a:t>Законність» - специфічний державно-правовий режим, за допомогою якого забезпечується загальнообов’язковість юридичних норм у суспільстві і державі. Її суть полягає в обов’язковості виконання приписів правового характеру</a:t>
            </a:r>
            <a:r>
              <a:rPr lang="ru-RU" sz="4000" dirty="0" smtClean="0">
                <a:latin typeface="Times New Roman" pitchFamily="18" charset="0"/>
                <a:cs typeface="Times New Roman" pitchFamily="18" charset="0"/>
              </a:rPr>
              <a:t>. </a:t>
            </a:r>
            <a:endParaRPr lang="ru-RU" sz="40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764704"/>
            <a:ext cx="8568952" cy="5904656"/>
          </a:xfrm>
        </p:spPr>
        <p:txBody>
          <a:bodyPr>
            <a:normAutofit fontScale="62500" lnSpcReduction="20000"/>
          </a:bodyPr>
          <a:lstStyle/>
          <a:p>
            <a:pPr marL="0" lvl="0" indent="0" algn="just">
              <a:spcBef>
                <a:spcPts val="0"/>
              </a:spcBef>
              <a:buNone/>
            </a:pPr>
            <a:r>
              <a:rPr lang="uk-UA" sz="5100" dirty="0" smtClean="0">
                <a:latin typeface="Times New Roman" pitchFamily="18" charset="0"/>
                <a:cs typeface="Times New Roman" pitchFamily="18" charset="0"/>
              </a:rPr>
              <a:t>Законність – це правовий режим у державі, за якого діяльність суб’єктів публічної адміністрації, юридичних і фізичних осіб здійснюється відповідно до вимог закону.</a:t>
            </a:r>
          </a:p>
          <a:p>
            <a:pPr marL="0" lvl="0" indent="0" algn="just">
              <a:spcBef>
                <a:spcPts val="0"/>
              </a:spcBef>
              <a:buNone/>
            </a:pPr>
            <a:endParaRPr lang="uk-UA" sz="4000" dirty="0">
              <a:latin typeface="Times New Roman" pitchFamily="18" charset="0"/>
              <a:cs typeface="Times New Roman" pitchFamily="18" charset="0"/>
            </a:endParaRPr>
          </a:p>
          <a:p>
            <a:pPr marL="0" lvl="0" indent="0" algn="ctr">
              <a:spcBef>
                <a:spcPts val="0"/>
              </a:spcBef>
              <a:buNone/>
            </a:pPr>
            <a:r>
              <a:rPr lang="uk-UA" sz="4000" b="1" dirty="0" smtClean="0">
                <a:latin typeface="Times New Roman" pitchFamily="18" charset="0"/>
                <a:cs typeface="Times New Roman" pitchFamily="18" charset="0"/>
              </a:rPr>
              <a:t>Принципи законності: </a:t>
            </a:r>
          </a:p>
          <a:p>
            <a:pPr marL="0" lvl="0" indent="0" algn="just">
              <a:spcBef>
                <a:spcPts val="0"/>
              </a:spcBef>
              <a:buNone/>
            </a:pPr>
            <a:r>
              <a:rPr lang="uk-UA" sz="4000" dirty="0" smtClean="0">
                <a:latin typeface="Times New Roman" pitchFamily="18" charset="0"/>
                <a:cs typeface="Times New Roman" pitchFamily="18" charset="0"/>
              </a:rPr>
              <a:t>- верховенство права</a:t>
            </a:r>
          </a:p>
          <a:p>
            <a:pPr marL="0" lvl="0" indent="0" algn="just">
              <a:spcBef>
                <a:spcPts val="0"/>
              </a:spcBef>
              <a:buNone/>
            </a:pPr>
            <a:r>
              <a:rPr lang="uk-UA" sz="4000" dirty="0" smtClean="0">
                <a:latin typeface="Times New Roman" pitchFamily="18" charset="0"/>
                <a:cs typeface="Times New Roman" pitchFamily="18" charset="0"/>
              </a:rPr>
              <a:t>- верховенство закону</a:t>
            </a:r>
          </a:p>
          <a:p>
            <a:pPr marL="0" lvl="0" indent="0" algn="just">
              <a:spcBef>
                <a:spcPts val="0"/>
              </a:spcBef>
              <a:buNone/>
            </a:pPr>
            <a:r>
              <a:rPr lang="uk-UA" sz="4000" dirty="0" smtClean="0">
                <a:latin typeface="Times New Roman" pitchFamily="18" charset="0"/>
                <a:cs typeface="Times New Roman" pitchFamily="18" charset="0"/>
              </a:rPr>
              <a:t> - рівність всіх суб’єктів перед законом</a:t>
            </a:r>
          </a:p>
          <a:p>
            <a:pPr marL="0" lvl="0" indent="0" algn="just">
              <a:spcBef>
                <a:spcPts val="0"/>
              </a:spcBef>
              <a:buNone/>
            </a:pPr>
            <a:r>
              <a:rPr lang="uk-UA" sz="4000" dirty="0" smtClean="0">
                <a:latin typeface="Times New Roman" pitchFamily="18" charset="0"/>
                <a:cs typeface="Times New Roman" pitchFamily="18" charset="0"/>
              </a:rPr>
              <a:t> - стабільність правопорядку</a:t>
            </a:r>
          </a:p>
          <a:p>
            <a:pPr marL="0" lvl="0" indent="0" algn="just">
              <a:spcBef>
                <a:spcPts val="0"/>
              </a:spcBef>
              <a:buNone/>
            </a:pPr>
            <a:r>
              <a:rPr lang="uk-UA" sz="4000" dirty="0" smtClean="0">
                <a:latin typeface="Times New Roman" pitchFamily="18" charset="0"/>
                <a:cs typeface="Times New Roman" pitchFamily="18" charset="0"/>
              </a:rPr>
              <a:t> - нормативна обґрунтованість правових рішень</a:t>
            </a:r>
          </a:p>
          <a:p>
            <a:pPr marL="0" lvl="0" indent="0" algn="just">
              <a:spcBef>
                <a:spcPts val="0"/>
              </a:spcBef>
              <a:buNone/>
            </a:pPr>
            <a:r>
              <a:rPr lang="uk-UA" sz="4000" dirty="0" smtClean="0">
                <a:latin typeface="Times New Roman" pitchFamily="18" charset="0"/>
                <a:cs typeface="Times New Roman" pitchFamily="18" charset="0"/>
              </a:rPr>
              <a:t> - охорона прав громадянина</a:t>
            </a:r>
          </a:p>
          <a:p>
            <a:pPr marL="0" lvl="0" indent="0" algn="just">
              <a:spcBef>
                <a:spcPts val="0"/>
              </a:spcBef>
              <a:buNone/>
            </a:pPr>
            <a:r>
              <a:rPr lang="uk-UA" sz="4000" dirty="0" smtClean="0">
                <a:latin typeface="Times New Roman" pitchFamily="18" charset="0"/>
                <a:cs typeface="Times New Roman" pitchFamily="18" charset="0"/>
              </a:rPr>
              <a:t> - єдність розуміння і застосування права</a:t>
            </a:r>
          </a:p>
          <a:p>
            <a:pPr marL="0" lvl="0" indent="0" algn="just">
              <a:spcBef>
                <a:spcPts val="0"/>
              </a:spcBef>
              <a:buNone/>
            </a:pPr>
            <a:r>
              <a:rPr lang="uk-UA" sz="4000" dirty="0" smtClean="0">
                <a:latin typeface="Times New Roman" pitchFamily="18" charset="0"/>
                <a:cs typeface="Times New Roman" pitchFamily="18" charset="0"/>
              </a:rPr>
              <a:t> - нагляд, контроль за виконанням закону та невідворотність відповідальності</a:t>
            </a:r>
          </a:p>
          <a:p>
            <a:pPr marL="0" lvl="0" indent="0" algn="just">
              <a:spcBef>
                <a:spcPts val="0"/>
              </a:spcBef>
              <a:buNone/>
            </a:pPr>
            <a:r>
              <a:rPr lang="uk-UA" sz="4000" dirty="0" smtClean="0">
                <a:latin typeface="Times New Roman" pitchFamily="18" charset="0"/>
                <a:cs typeface="Times New Roman" pitchFamily="18" charset="0"/>
              </a:rPr>
              <a:t> - єдність</a:t>
            </a:r>
          </a:p>
          <a:p>
            <a:pPr marL="0" lvl="0" indent="0" algn="just">
              <a:spcBef>
                <a:spcPts val="0"/>
              </a:spcBef>
              <a:buNone/>
            </a:pPr>
            <a:r>
              <a:rPr lang="uk-UA" sz="4000" dirty="0" smtClean="0">
                <a:latin typeface="Times New Roman" pitchFamily="18" charset="0"/>
                <a:cs typeface="Times New Roman" pitchFamily="18" charset="0"/>
              </a:rPr>
              <a:t> - реальність і доцільність законності</a:t>
            </a:r>
            <a:endParaRPr lang="uk-UA" sz="4000" dirty="0">
              <a:latin typeface="Times New Roman" pitchFamily="18" charset="0"/>
              <a:cs typeface="Times New Roman" pitchFamily="18" charset="0"/>
            </a:endParaRPr>
          </a:p>
        </p:txBody>
      </p:sp>
    </p:spTree>
    <p:extLst>
      <p:ext uri="{BB962C8B-B14F-4D97-AF65-F5344CB8AC3E}">
        <p14:creationId xmlns:p14="http://schemas.microsoft.com/office/powerpoint/2010/main" val="2622333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764704"/>
            <a:ext cx="8352928" cy="5361459"/>
          </a:xfrm>
        </p:spPr>
        <p:txBody>
          <a:bodyPr>
            <a:normAutofit/>
          </a:bodyPr>
          <a:lstStyle/>
          <a:p>
            <a:pPr marL="0" lvl="0" indent="0" algn="just">
              <a:spcBef>
                <a:spcPts val="0"/>
              </a:spcBef>
              <a:buNone/>
            </a:pPr>
            <a:r>
              <a:rPr lang="uk-UA" sz="4000" dirty="0" smtClean="0">
                <a:latin typeface="Times New Roman" pitchFamily="18" charset="0"/>
                <a:cs typeface="Times New Roman" pitchFamily="18" charset="0"/>
              </a:rPr>
              <a:t>Дисципліна – точне, своєчасне і неухильне додержання встановлених правовими та іншими соціальними нормами правил поведінки у державному і суспільному житті. Розрізняється державна, фінансова, трудова, військова та інші види дисципліни</a:t>
            </a:r>
            <a:endParaRPr lang="uk-UA" sz="4000" dirty="0">
              <a:latin typeface="Times New Roman" pitchFamily="18" charset="0"/>
              <a:cs typeface="Times New Roman" pitchFamily="18" charset="0"/>
            </a:endParaRPr>
          </a:p>
        </p:txBody>
      </p:sp>
    </p:spTree>
    <p:extLst>
      <p:ext uri="{BB962C8B-B14F-4D97-AF65-F5344CB8AC3E}">
        <p14:creationId xmlns:p14="http://schemas.microsoft.com/office/powerpoint/2010/main" val="2837109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764704"/>
            <a:ext cx="8352928" cy="5361459"/>
          </a:xfrm>
        </p:spPr>
        <p:txBody>
          <a:bodyPr>
            <a:normAutofit/>
          </a:bodyPr>
          <a:lstStyle/>
          <a:p>
            <a:pPr marL="0" lvl="0" indent="0" algn="just">
              <a:spcBef>
                <a:spcPts val="0"/>
              </a:spcBef>
              <a:buNone/>
            </a:pPr>
            <a:r>
              <a:rPr lang="uk-UA" sz="4000" dirty="0" smtClean="0">
                <a:latin typeface="Times New Roman" pitchFamily="18" charset="0"/>
                <a:cs typeface="Times New Roman" pitchFamily="18" charset="0"/>
              </a:rPr>
              <a:t>Контроль полягає в тому, що суб’єкт контролю здійснює облік і перевірку того, як контрольований об’єкт виконує покладені на нього завдання і реалізує свої функції</a:t>
            </a:r>
          </a:p>
          <a:p>
            <a:pPr marL="0" lvl="0" indent="0" algn="just">
              <a:spcBef>
                <a:spcPts val="0"/>
              </a:spcBef>
              <a:buNone/>
            </a:pPr>
            <a:endParaRPr lang="uk-UA" sz="4000" dirty="0">
              <a:latin typeface="Times New Roman" pitchFamily="18" charset="0"/>
              <a:cs typeface="Times New Roman" pitchFamily="18" charset="0"/>
            </a:endParaRPr>
          </a:p>
        </p:txBody>
      </p:sp>
    </p:spTree>
    <p:extLst>
      <p:ext uri="{BB962C8B-B14F-4D97-AF65-F5344CB8AC3E}">
        <p14:creationId xmlns:p14="http://schemas.microsoft.com/office/powerpoint/2010/main" val="1911315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764704"/>
            <a:ext cx="8496944" cy="5832648"/>
          </a:xfrm>
        </p:spPr>
        <p:txBody>
          <a:bodyPr>
            <a:normAutofit fontScale="77500" lnSpcReduction="20000"/>
          </a:bodyPr>
          <a:lstStyle/>
          <a:p>
            <a:pPr marL="0" lvl="0" indent="0" algn="just">
              <a:spcBef>
                <a:spcPts val="0"/>
              </a:spcBef>
              <a:buNone/>
            </a:pPr>
            <a:r>
              <a:rPr lang="uk-UA" sz="4000" dirty="0" smtClean="0">
                <a:latin typeface="Times New Roman" pitchFamily="18" charset="0"/>
                <a:cs typeface="Times New Roman" pitchFamily="18" charset="0"/>
              </a:rPr>
              <a:t>Адміністративний нагляд – це здійснення спеціальними державними структурами цільового спостереження за дотриманням виконавчо-розпорядчими органами, підприємствами, установами і організаціями та громадянами правил, передбачених нормативними актами.</a:t>
            </a:r>
          </a:p>
          <a:p>
            <a:pPr marL="0" lvl="0" indent="0" algn="just">
              <a:spcBef>
                <a:spcPts val="0"/>
              </a:spcBef>
              <a:buNone/>
            </a:pPr>
            <a:endParaRPr lang="uk-UA" sz="4000" dirty="0">
              <a:latin typeface="Times New Roman" pitchFamily="18" charset="0"/>
              <a:cs typeface="Times New Roman" pitchFamily="18" charset="0"/>
            </a:endParaRPr>
          </a:p>
          <a:p>
            <a:pPr marL="0" lvl="0" indent="0" algn="just">
              <a:spcBef>
                <a:spcPts val="0"/>
              </a:spcBef>
              <a:buNone/>
            </a:pPr>
            <a:r>
              <a:rPr lang="uk-UA" sz="4000" dirty="0" smtClean="0">
                <a:latin typeface="Times New Roman" pitchFamily="18" charset="0"/>
                <a:cs typeface="Times New Roman" pitchFamily="18" charset="0"/>
              </a:rPr>
              <a:t>Адміністративний </a:t>
            </a:r>
            <a:r>
              <a:rPr lang="uk-UA" sz="4000" dirty="0">
                <a:latin typeface="Times New Roman" pitchFamily="18" charset="0"/>
                <a:cs typeface="Times New Roman" pitchFamily="18" charset="0"/>
              </a:rPr>
              <a:t>нагляд - це спосіб забезпечення законності і дисципліни в публічному адмініструванні, який здійснюється спеціальними суб’єктами публічної адміністрації щодо організаційно не підпорядкованих об’єктів</a:t>
            </a: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val="92705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764704"/>
            <a:ext cx="8352928" cy="5361459"/>
          </a:xfrm>
        </p:spPr>
        <p:txBody>
          <a:bodyPr>
            <a:normAutofit fontScale="92500" lnSpcReduction="20000"/>
          </a:bodyPr>
          <a:lstStyle/>
          <a:p>
            <a:pPr marL="0" lvl="0" indent="0" algn="just">
              <a:spcBef>
                <a:spcPts val="0"/>
              </a:spcBef>
              <a:buNone/>
            </a:pPr>
            <a:r>
              <a:rPr lang="ru-RU" sz="4000" dirty="0" err="1">
                <a:latin typeface="Times New Roman" pitchFamily="18" charset="0"/>
                <a:cs typeface="Times New Roman" pitchFamily="18" charset="0"/>
              </a:rPr>
              <a:t>Адміністративний</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нагляд</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поліції</a:t>
            </a:r>
            <a:r>
              <a:rPr lang="ru-RU" sz="4000" dirty="0">
                <a:latin typeface="Times New Roman" pitchFamily="18" charset="0"/>
                <a:cs typeface="Times New Roman" pitchFamily="18" charset="0"/>
              </a:rPr>
              <a:t> – </a:t>
            </a:r>
            <a:r>
              <a:rPr lang="ru-RU" sz="4000" dirty="0" err="1">
                <a:latin typeface="Times New Roman" pitchFamily="18" charset="0"/>
                <a:cs typeface="Times New Roman" pitchFamily="18" charset="0"/>
              </a:rPr>
              <a:t>це</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систематичний</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нагляд</a:t>
            </a:r>
            <a:r>
              <a:rPr lang="ru-RU" sz="4000" dirty="0">
                <a:latin typeface="Times New Roman" pitchFamily="18" charset="0"/>
                <a:cs typeface="Times New Roman" pitchFamily="18" charset="0"/>
              </a:rPr>
              <a:t> за </a:t>
            </a:r>
            <a:r>
              <a:rPr lang="ru-RU" sz="4000" dirty="0" err="1">
                <a:latin typeface="Times New Roman" pitchFamily="18" charset="0"/>
                <a:cs typeface="Times New Roman" pitchFamily="18" charset="0"/>
              </a:rPr>
              <a:t>точним</a:t>
            </a:r>
            <a:r>
              <a:rPr lang="ru-RU" sz="4000" dirty="0">
                <a:latin typeface="Times New Roman" pitchFamily="18" charset="0"/>
                <a:cs typeface="Times New Roman" pitchFamily="18" charset="0"/>
              </a:rPr>
              <a:t> і </a:t>
            </a:r>
            <a:r>
              <a:rPr lang="ru-RU" sz="4000" dirty="0" err="1">
                <a:latin typeface="Times New Roman" pitchFamily="18" charset="0"/>
                <a:cs typeface="Times New Roman" pitchFamily="18" charset="0"/>
              </a:rPr>
              <a:t>неухильним</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дотриманням</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посадовими</a:t>
            </a:r>
            <a:r>
              <a:rPr lang="ru-RU" sz="4000" dirty="0">
                <a:latin typeface="Times New Roman" pitchFamily="18" charset="0"/>
                <a:cs typeface="Times New Roman" pitchFamily="18" charset="0"/>
              </a:rPr>
              <a:t> особами та </a:t>
            </a:r>
            <a:r>
              <a:rPr lang="ru-RU" sz="4000" dirty="0" err="1">
                <a:latin typeface="Times New Roman" pitchFamily="18" charset="0"/>
                <a:cs typeface="Times New Roman" pitchFamily="18" charset="0"/>
              </a:rPr>
              <a:t>громадянами</a:t>
            </a:r>
            <a:r>
              <a:rPr lang="ru-RU" sz="4000" dirty="0">
                <a:latin typeface="Times New Roman" pitchFamily="18" charset="0"/>
                <a:cs typeface="Times New Roman" pitchFamily="18" charset="0"/>
              </a:rPr>
              <a:t> правил, </a:t>
            </a:r>
            <a:r>
              <a:rPr lang="ru-RU" sz="4000" dirty="0" err="1">
                <a:latin typeface="Times New Roman" pitchFamily="18" charset="0"/>
                <a:cs typeface="Times New Roman" pitchFamily="18" charset="0"/>
              </a:rPr>
              <a:t>що</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регулюють</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публічну</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безпеку</a:t>
            </a:r>
            <a:r>
              <a:rPr lang="ru-RU" sz="4000" dirty="0">
                <a:latin typeface="Times New Roman" pitchFamily="18" charset="0"/>
                <a:cs typeface="Times New Roman" pitchFamily="18" charset="0"/>
              </a:rPr>
              <a:t> і порядок з метою </a:t>
            </a:r>
            <a:r>
              <a:rPr lang="ru-RU" sz="4000" dirty="0" err="1">
                <a:latin typeface="Times New Roman" pitchFamily="18" charset="0"/>
                <a:cs typeface="Times New Roman" pitchFamily="18" charset="0"/>
              </a:rPr>
              <a:t>попередження</a:t>
            </a:r>
            <a:r>
              <a:rPr lang="ru-RU" sz="4000" dirty="0">
                <a:latin typeface="Times New Roman" pitchFamily="18" charset="0"/>
                <a:cs typeface="Times New Roman" pitchFamily="18" charset="0"/>
              </a:rPr>
              <a:t> і </a:t>
            </a:r>
            <a:r>
              <a:rPr lang="ru-RU" sz="4000" dirty="0" err="1">
                <a:latin typeface="Times New Roman" pitchFamily="18" charset="0"/>
                <a:cs typeface="Times New Roman" pitchFamily="18" charset="0"/>
              </a:rPr>
              <a:t>припинення</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порушень</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цих</a:t>
            </a:r>
            <a:r>
              <a:rPr lang="ru-RU" sz="4000" dirty="0">
                <a:latin typeface="Times New Roman" pitchFamily="18" charset="0"/>
                <a:cs typeface="Times New Roman" pitchFamily="18" charset="0"/>
              </a:rPr>
              <a:t> правил, а </a:t>
            </a:r>
            <a:r>
              <a:rPr lang="ru-RU" sz="4000" dirty="0" err="1">
                <a:latin typeface="Times New Roman" pitchFamily="18" charset="0"/>
                <a:cs typeface="Times New Roman" pitchFamily="18" charset="0"/>
              </a:rPr>
              <a:t>також</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виявлення</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порушників</a:t>
            </a:r>
            <a:r>
              <a:rPr lang="ru-RU" sz="4000" dirty="0">
                <a:latin typeface="Times New Roman" pitchFamily="18" charset="0"/>
                <a:cs typeface="Times New Roman" pitchFamily="18" charset="0"/>
              </a:rPr>
              <a:t> і </a:t>
            </a:r>
            <a:r>
              <a:rPr lang="ru-RU" sz="4000" dirty="0" err="1">
                <a:latin typeface="Times New Roman" pitchFamily="18" charset="0"/>
                <a:cs typeface="Times New Roman" pitchFamily="18" charset="0"/>
              </a:rPr>
              <a:t>притягнення</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їх</a:t>
            </a:r>
            <a:r>
              <a:rPr lang="ru-RU" sz="4000" dirty="0">
                <a:latin typeface="Times New Roman" pitchFamily="18" charset="0"/>
                <a:cs typeface="Times New Roman" pitchFamily="18" charset="0"/>
              </a:rPr>
              <a:t> до </a:t>
            </a:r>
            <a:r>
              <a:rPr lang="ru-RU" sz="4000" dirty="0" err="1">
                <a:latin typeface="Times New Roman" pitchFamily="18" charset="0"/>
                <a:cs typeface="Times New Roman" pitchFamily="18" charset="0"/>
              </a:rPr>
              <a:t>встановленої</a:t>
            </a:r>
            <a:r>
              <a:rPr lang="ru-RU" sz="4000" dirty="0">
                <a:latin typeface="Times New Roman" pitchFamily="18" charset="0"/>
                <a:cs typeface="Times New Roman" pitchFamily="18" charset="0"/>
              </a:rPr>
              <a:t> законом </a:t>
            </a:r>
            <a:r>
              <a:rPr lang="ru-RU" sz="4000" dirty="0" err="1">
                <a:latin typeface="Times New Roman" pitchFamily="18" charset="0"/>
                <a:cs typeface="Times New Roman" pitchFamily="18" charset="0"/>
              </a:rPr>
              <a:t>відповідальності</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або</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вжиття</a:t>
            </a:r>
            <a:r>
              <a:rPr lang="ru-RU" sz="4000" dirty="0">
                <a:latin typeface="Times New Roman" pitchFamily="18" charset="0"/>
                <a:cs typeface="Times New Roman" pitchFamily="18" charset="0"/>
              </a:rPr>
              <a:t> до них </a:t>
            </a:r>
            <a:r>
              <a:rPr lang="ru-RU" sz="4000" dirty="0" err="1">
                <a:latin typeface="Times New Roman" pitchFamily="18" charset="0"/>
                <a:cs typeface="Times New Roman" pitchFamily="18" charset="0"/>
              </a:rPr>
              <a:t>заходів</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громадського</a:t>
            </a:r>
            <a:r>
              <a:rPr lang="ru-RU" sz="4000" dirty="0">
                <a:latin typeface="Times New Roman" pitchFamily="18" charset="0"/>
                <a:cs typeface="Times New Roman" pitchFamily="18" charset="0"/>
              </a:rPr>
              <a:t> </a:t>
            </a:r>
            <a:r>
              <a:rPr lang="ru-RU" sz="4000" dirty="0" err="1">
                <a:latin typeface="Times New Roman" pitchFamily="18" charset="0"/>
                <a:cs typeface="Times New Roman" pitchFamily="18" charset="0"/>
              </a:rPr>
              <a:t>впливу</a:t>
            </a:r>
            <a:r>
              <a:rPr lang="ru-RU" sz="4000" dirty="0">
                <a:latin typeface="Times New Roman" pitchFamily="18" charset="0"/>
                <a:cs typeface="Times New Roman" pitchFamily="18" charset="0"/>
              </a:rPr>
              <a:t>.</a:t>
            </a:r>
          </a:p>
        </p:txBody>
      </p:sp>
    </p:spTree>
    <p:extLst>
      <p:ext uri="{BB962C8B-B14F-4D97-AF65-F5344CB8AC3E}">
        <p14:creationId xmlns:p14="http://schemas.microsoft.com/office/powerpoint/2010/main" val="2053279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764704"/>
            <a:ext cx="8568952" cy="5760640"/>
          </a:xfrm>
        </p:spPr>
        <p:txBody>
          <a:bodyPr>
            <a:normAutofit fontScale="62500" lnSpcReduction="20000"/>
          </a:bodyPr>
          <a:lstStyle/>
          <a:p>
            <a:pPr marL="0" lvl="0" indent="0" algn="just">
              <a:spcBef>
                <a:spcPts val="0"/>
              </a:spcBef>
              <a:buNone/>
            </a:pPr>
            <a:r>
              <a:rPr lang="uk-UA" sz="4000" dirty="0" smtClean="0">
                <a:latin typeface="Times New Roman" pitchFamily="18" charset="0"/>
                <a:cs typeface="Times New Roman" pitchFamily="18" charset="0"/>
              </a:rPr>
              <a:t>При здійсненні </a:t>
            </a:r>
            <a:r>
              <a:rPr lang="uk-UA" sz="4000" b="1" dirty="0" smtClean="0">
                <a:latin typeface="Times New Roman" pitchFamily="18" charset="0"/>
                <a:cs typeface="Times New Roman" pitchFamily="18" charset="0"/>
              </a:rPr>
              <a:t>адміністративного нагляду поліцією</a:t>
            </a:r>
            <a:r>
              <a:rPr lang="uk-UA" sz="4000" dirty="0" smtClean="0">
                <a:latin typeface="Times New Roman" pitchFamily="18" charset="0"/>
                <a:cs typeface="Times New Roman" pitchFamily="18" charset="0"/>
              </a:rPr>
              <a:t> застосовуються такі </a:t>
            </a:r>
            <a:r>
              <a:rPr lang="uk-UA" sz="4000" b="1" dirty="0" smtClean="0">
                <a:latin typeface="Times New Roman" pitchFamily="18" charset="0"/>
                <a:cs typeface="Times New Roman" pitchFamily="18" charset="0"/>
              </a:rPr>
              <a:t>методи</a:t>
            </a:r>
            <a:r>
              <a:rPr lang="uk-UA" sz="4000" dirty="0" smtClean="0">
                <a:latin typeface="Times New Roman" pitchFamily="18" charset="0"/>
                <a:cs typeface="Times New Roman" pitchFamily="18" charset="0"/>
              </a:rPr>
              <a:t>, як:</a:t>
            </a:r>
          </a:p>
          <a:p>
            <a:pPr marL="0" lvl="0" indent="0" algn="just">
              <a:spcBef>
                <a:spcPts val="0"/>
              </a:spcBef>
              <a:buNone/>
            </a:pPr>
            <a:r>
              <a:rPr lang="uk-UA" sz="4000" dirty="0" smtClean="0">
                <a:latin typeface="Times New Roman" pitchFamily="18" charset="0"/>
                <a:cs typeface="Times New Roman" pitchFamily="18" charset="0"/>
              </a:rPr>
              <a:t>а) безпосереднє спостереження в громадських місцях за виконанням громадянами та посадовими особами загальнообов’язкових правил;</a:t>
            </a:r>
          </a:p>
          <a:p>
            <a:pPr marL="0" lvl="0" indent="0" algn="just">
              <a:spcBef>
                <a:spcPts val="0"/>
              </a:spcBef>
              <a:buNone/>
            </a:pPr>
            <a:r>
              <a:rPr lang="uk-UA" sz="4000" dirty="0" smtClean="0">
                <a:latin typeface="Times New Roman" pitchFamily="18" charset="0"/>
                <a:cs typeface="Times New Roman" pitchFamily="18" charset="0"/>
              </a:rPr>
              <a:t>б) періодичні перевірки виконання органами, посадовими особами, громадянами встановлених правил;</a:t>
            </a:r>
          </a:p>
          <a:p>
            <a:pPr marL="0" lvl="0" indent="0" algn="just">
              <a:spcBef>
                <a:spcPts val="0"/>
              </a:spcBef>
              <a:buNone/>
            </a:pPr>
            <a:r>
              <a:rPr lang="uk-UA" sz="4000" dirty="0" smtClean="0">
                <a:latin typeface="Times New Roman" pitchFamily="18" charset="0"/>
                <a:cs typeface="Times New Roman" pitchFamily="18" charset="0"/>
              </a:rPr>
              <a:t>в) виявлення порушень у ході перевірки скарг, заяв, пропозицій та іншої інформації про правопорушників. </a:t>
            </a:r>
          </a:p>
          <a:p>
            <a:pPr marL="0" lvl="0" indent="0" algn="just">
              <a:spcBef>
                <a:spcPts val="0"/>
              </a:spcBef>
              <a:buNone/>
            </a:pPr>
            <a:endParaRPr lang="uk-UA" sz="4000" dirty="0" smtClean="0">
              <a:latin typeface="Times New Roman" pitchFamily="18" charset="0"/>
              <a:cs typeface="Times New Roman" pitchFamily="18" charset="0"/>
            </a:endParaRPr>
          </a:p>
          <a:p>
            <a:pPr marL="0" lvl="0" indent="0" algn="ctr">
              <a:spcBef>
                <a:spcPts val="0"/>
              </a:spcBef>
              <a:buNone/>
            </a:pPr>
            <a:endParaRPr lang="uk-UA" sz="4000" b="1" dirty="0" smtClean="0">
              <a:latin typeface="Times New Roman" pitchFamily="18" charset="0"/>
              <a:cs typeface="Times New Roman" pitchFamily="18" charset="0"/>
            </a:endParaRPr>
          </a:p>
          <a:p>
            <a:pPr marL="0" lvl="0" indent="0" algn="ctr">
              <a:spcBef>
                <a:spcPts val="0"/>
              </a:spcBef>
              <a:buNone/>
            </a:pPr>
            <a:r>
              <a:rPr lang="uk-UA" sz="4000" b="1" dirty="0" smtClean="0">
                <a:latin typeface="Times New Roman" pitchFamily="18" charset="0"/>
                <a:cs typeface="Times New Roman" pitchFamily="18" charset="0"/>
              </a:rPr>
              <a:t>Адміністративний нагляд поліції поділяється на загальний та спеціальний</a:t>
            </a:r>
          </a:p>
          <a:p>
            <a:pPr marL="0" lvl="0" indent="0" algn="just">
              <a:spcBef>
                <a:spcPts val="0"/>
              </a:spcBef>
              <a:buNone/>
            </a:pPr>
            <a:r>
              <a:rPr lang="uk-UA" sz="4000" dirty="0" smtClean="0">
                <a:latin typeface="Times New Roman" pitchFamily="18" charset="0"/>
                <a:cs typeface="Times New Roman" pitchFamily="18" charset="0"/>
              </a:rPr>
              <a:t>Загальний адміністративний нагляд - містить нагляд за дотриманням загальнообов’язкових та інших правил. Спеціальний адміністративний нагляд поліції - це нагляд за поведінкою певної категорії осіб</a:t>
            </a:r>
          </a:p>
          <a:p>
            <a:pPr marL="0" lvl="0" indent="0" algn="just">
              <a:spcBef>
                <a:spcPts val="0"/>
              </a:spcBef>
              <a:buNone/>
            </a:pPr>
            <a:endParaRPr lang="ru-RU" sz="4000" dirty="0">
              <a:latin typeface="Times New Roman" pitchFamily="18" charset="0"/>
              <a:cs typeface="Times New Roman" pitchFamily="18" charset="0"/>
            </a:endParaRPr>
          </a:p>
        </p:txBody>
      </p:sp>
    </p:spTree>
    <p:extLst>
      <p:ext uri="{BB962C8B-B14F-4D97-AF65-F5344CB8AC3E}">
        <p14:creationId xmlns:p14="http://schemas.microsoft.com/office/powerpoint/2010/main" val="185697333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489</TotalTime>
  <Words>609</Words>
  <Application>Microsoft Office PowerPoint</Application>
  <PresentationFormat>Экран (4:3)</PresentationFormat>
  <Paragraphs>52</Paragraphs>
  <Slides>12</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12</vt:i4>
      </vt:variant>
    </vt:vector>
  </HeadingPairs>
  <TitlesOfParts>
    <vt:vector size="18" baseType="lpstr">
      <vt:lpstr>Calibri</vt:lpstr>
      <vt:lpstr>Georgia</vt:lpstr>
      <vt:lpstr>Times New Roman</vt:lpstr>
      <vt:lpstr>Trebuchet MS</vt:lpstr>
      <vt:lpstr>Wingdings 2</vt:lpstr>
      <vt:lpstr>Городская</vt:lpstr>
      <vt:lpstr>              МВС УКРАЇНИ ДНІПРОПЕТРОВСЬКИЙ ДЕРЖАВНИЙ УНІВЕРСИТЕТ  ВНУТРІШНІХ СПРАВ Кафедра адміністративного права, процесу та адміністративної діяльності</vt:lpstr>
      <vt:lpstr>ПЛАН ЛЕКЦІЇ:</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НЕ ЗАБУДЬТЕ ПІДГОТУВАТИСЯ ДО ТЕМИ ЗА ПИТАННЯМИ У РНП!     ДЯКУЮ ЗА УВАГУ!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МІНІСТЕРСТВО ВНУТРІШНІХ СПРАВ УКРАЇНИ  ДНІПРОПЕТРОВСЬКИЙ ДЕРЖАВНИЙ УНІВЕРСИТЕТ ВНУТРІШНІХ СПРАВ   Кафедра адміністративного права, процесу та адміністративної діяльності ОВС </dc:title>
  <dc:creator>Бо</dc:creator>
  <cp:lastModifiedBy>Boris</cp:lastModifiedBy>
  <cp:revision>45</cp:revision>
  <dcterms:created xsi:type="dcterms:W3CDTF">2015-06-15T18:46:27Z</dcterms:created>
  <dcterms:modified xsi:type="dcterms:W3CDTF">2023-08-16T07:14:31Z</dcterms:modified>
</cp:coreProperties>
</file>