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3"/>
  </p:notesMasterIdLst>
  <p:sldIdLst>
    <p:sldId id="268" r:id="rId2"/>
    <p:sldId id="257" r:id="rId3"/>
    <p:sldId id="258" r:id="rId4"/>
    <p:sldId id="280" r:id="rId5"/>
    <p:sldId id="279" r:id="rId6"/>
    <p:sldId id="282" r:id="rId7"/>
    <p:sldId id="281" r:id="rId8"/>
    <p:sldId id="278" r:id="rId9"/>
    <p:sldId id="283" r:id="rId10"/>
    <p:sldId id="277" r:id="rId11"/>
    <p:sldId id="276" r:id="rId12"/>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1524"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BDC0A8E-A0A0-48E3-BB01-9FB651B218E8}" type="datetimeFigureOut">
              <a:rPr lang="ru-RU" smtClean="0"/>
              <a:t>15.08.2023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9D7973C-B590-48E9-975D-5E83827EC13F}" type="slidenum">
              <a:rPr lang="ru-RU" smtClean="0"/>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Образ слайда 1"/>
          <p:cNvSpPr>
            <a:spLocks noGrp="1" noRot="1" noChangeAspect="1" noTextEdit="1"/>
          </p:cNvSpPr>
          <p:nvPr>
            <p:ph type="sldImg"/>
          </p:nvPr>
        </p:nvSpPr>
        <p:spPr bwMode="auto">
          <a:noFill/>
          <a:ln>
            <a:solidFill>
              <a:srgbClr val="000000"/>
            </a:solidFill>
            <a:miter lim="800000"/>
            <a:headEnd/>
            <a:tailEnd/>
          </a:ln>
        </p:spPr>
      </p:sp>
      <p:sp>
        <p:nvSpPr>
          <p:cNvPr id="36867"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36868"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7EE82A7-6A38-47D9-8372-0E3CEB2B68B0}" type="slidenum">
              <a:rPr lang="ru-RU"/>
              <a:pPr/>
              <a:t>11</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3" name="Прямоугольник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Прямоугольник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Прямоугольник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Прямоугольник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Прямоугольник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Скругленный прямоугольник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Скругленный прямоугольник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Прямоугольник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Прямоугольник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6705600" y="4206240"/>
            <a:ext cx="960120" cy="457200"/>
          </a:xfrm>
        </p:spPr>
        <p:txBody>
          <a:bodyPr/>
          <a:lstStyle/>
          <a:p>
            <a:fld id="{5B106E36-FD25-4E2D-B0AA-010F637433A0}" type="datetimeFigureOut">
              <a:rPr lang="ru-RU" smtClean="0"/>
              <a:pPr/>
              <a:t>15.08.2023</a:t>
            </a:fld>
            <a:endParaRPr lang="ru-RU" dirty="0"/>
          </a:p>
        </p:txBody>
      </p:sp>
      <p:sp>
        <p:nvSpPr>
          <p:cNvPr id="17" name="Нижний колонтитул 16"/>
          <p:cNvSpPr>
            <a:spLocks noGrp="1"/>
          </p:cNvSpPr>
          <p:nvPr>
            <p:ph type="ftr" sz="quarter" idx="11"/>
          </p:nvPr>
        </p:nvSpPr>
        <p:spPr>
          <a:xfrm>
            <a:off x="5410200" y="4205288"/>
            <a:ext cx="1295400" cy="457200"/>
          </a:xfrm>
        </p:spPr>
        <p:txBody>
          <a:bodyPr/>
          <a:lstStyle/>
          <a:p>
            <a:endParaRPr lang="ru-RU" dirty="0"/>
          </a:p>
        </p:txBody>
      </p:sp>
      <p:sp>
        <p:nvSpPr>
          <p:cNvPr id="29" name="Номер слайда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725C68B6-61C2-468F-89AB-4B9F7531AA68}" type="slidenum">
              <a:rPr lang="ru-RU" smtClean="0"/>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15.08.2023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81800" y="1143000"/>
            <a:ext cx="1905000" cy="5486400"/>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143000"/>
            <a:ext cx="6248400" cy="5486400"/>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15.08.2023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15.08.2023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15.08.2023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15.08.2023</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000" y="1143000"/>
            <a:ext cx="8382000" cy="1069848"/>
          </a:xfrm>
        </p:spPr>
        <p:txBody>
          <a:bodyPr anchor="ctr"/>
          <a:lstStyle>
            <a:lvl1pPr>
              <a:defRPr sz="4000" b="0" i="0" cap="none"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6" name="Дата 25"/>
          <p:cNvSpPr>
            <a:spLocks noGrp="1"/>
          </p:cNvSpPr>
          <p:nvPr>
            <p:ph type="dt" sz="half" idx="10"/>
          </p:nvPr>
        </p:nvSpPr>
        <p:spPr/>
        <p:txBody>
          <a:bodyPr rtlCol="0"/>
          <a:lstStyle/>
          <a:p>
            <a:fld id="{5B106E36-FD25-4E2D-B0AA-010F637433A0}" type="datetimeFigureOut">
              <a:rPr lang="ru-RU" smtClean="0"/>
              <a:pPr/>
              <a:t>15.08.2023</a:t>
            </a:fld>
            <a:endParaRPr lang="ru-RU" dirty="0"/>
          </a:p>
        </p:txBody>
      </p:sp>
      <p:sp>
        <p:nvSpPr>
          <p:cNvPr id="27" name="Номер слайда 26"/>
          <p:cNvSpPr>
            <a:spLocks noGrp="1"/>
          </p:cNvSpPr>
          <p:nvPr>
            <p:ph type="sldNum" sz="quarter" idx="11"/>
          </p:nvPr>
        </p:nvSpPr>
        <p:spPr/>
        <p:txBody>
          <a:bodyPr rtlCol="0"/>
          <a:lstStyle/>
          <a:p>
            <a:fld id="{725C68B6-61C2-468F-89AB-4B9F7531AA68}" type="slidenum">
              <a:rPr lang="ru-RU" smtClean="0"/>
              <a:pPr/>
              <a:t>‹#›</a:t>
            </a:fld>
            <a:endParaRPr lang="ru-RU" dirty="0"/>
          </a:p>
        </p:txBody>
      </p:sp>
      <p:sp>
        <p:nvSpPr>
          <p:cNvPr id="28" name="Нижний колонтитул 27"/>
          <p:cNvSpPr>
            <a:spLocks noGrp="1"/>
          </p:cNvSpPr>
          <p:nvPr>
            <p:ph type="ftr" sz="quarter" idx="12"/>
          </p:nvPr>
        </p:nvSpPr>
        <p:spPr/>
        <p:txBody>
          <a:bodyPr rtlCol="0"/>
          <a:lstStyle/>
          <a:p>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ru-RU" smtClean="0"/>
              <a:t>Образец заголовка</a:t>
            </a:r>
            <a:endParaRPr kumimoji="0" lang="en-US"/>
          </a:p>
        </p:txBody>
      </p:sp>
      <p:sp>
        <p:nvSpPr>
          <p:cNvPr id="3" name="Дата 2"/>
          <p:cNvSpPr>
            <a:spLocks noGrp="1"/>
          </p:cNvSpPr>
          <p:nvPr>
            <p:ph type="dt" sz="half" idx="10"/>
          </p:nvPr>
        </p:nvSpPr>
        <p:spPr>
          <a:xfrm>
            <a:off x="6583680" y="612648"/>
            <a:ext cx="957264" cy="457200"/>
          </a:xfrm>
        </p:spPr>
        <p:txBody>
          <a:bodyPr/>
          <a:lstStyle/>
          <a:p>
            <a:fld id="{5B106E36-FD25-4E2D-B0AA-010F637433A0}" type="datetimeFigureOut">
              <a:rPr lang="ru-RU" smtClean="0"/>
              <a:pPr/>
              <a:t>15.08.2023</a:t>
            </a:fld>
            <a:endParaRPr lang="ru-RU" dirty="0"/>
          </a:p>
        </p:txBody>
      </p:sp>
      <p:sp>
        <p:nvSpPr>
          <p:cNvPr id="4" name="Нижний колонтитул 3"/>
          <p:cNvSpPr>
            <a:spLocks noGrp="1"/>
          </p:cNvSpPr>
          <p:nvPr>
            <p:ph type="ftr" sz="quarter" idx="11"/>
          </p:nvPr>
        </p:nvSpPr>
        <p:spPr>
          <a:xfrm>
            <a:off x="5257800" y="612648"/>
            <a:ext cx="1325880" cy="457200"/>
          </a:xfrm>
        </p:spPr>
        <p:txBody>
          <a:bodyPr/>
          <a:lstStyle/>
          <a:p>
            <a:endParaRPr lang="ru-RU" dirty="0"/>
          </a:p>
        </p:txBody>
      </p:sp>
      <p:sp>
        <p:nvSpPr>
          <p:cNvPr id="5" name="Номер слайда 4"/>
          <p:cNvSpPr>
            <a:spLocks noGrp="1"/>
          </p:cNvSpPr>
          <p:nvPr>
            <p:ph type="sldNum" sz="quarter" idx="12"/>
          </p:nvPr>
        </p:nvSpPr>
        <p:spPr>
          <a:xfrm>
            <a:off x="8174736" y="2272"/>
            <a:ext cx="762000" cy="365760"/>
          </a:xfrm>
        </p:spPr>
        <p:txBody>
          <a:bodyPr/>
          <a:lstStyle/>
          <a:p>
            <a:fld id="{725C68B6-61C2-468F-89AB-4B9F7531AA68}" type="slidenum">
              <a:rPr lang="ru-RU" smtClean="0"/>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15.08.2023</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53496" y="1101970"/>
            <a:ext cx="3383280" cy="877824"/>
          </a:xfrm>
        </p:spPr>
        <p:txBody>
          <a:bodyPr anchor="b"/>
          <a:lstStyle>
            <a:lvl1pPr algn="l">
              <a:buNone/>
              <a:defRPr sz="1800" b="1"/>
            </a:lvl1pPr>
          </a:lstStyle>
          <a:p>
            <a:r>
              <a:rPr kumimoji="0" lang="ru-RU" smtClean="0"/>
              <a:t>Образец заголовка</a:t>
            </a:r>
            <a:endParaRPr kumimoji="0" lang="en-US"/>
          </a:p>
        </p:txBody>
      </p:sp>
      <p:sp>
        <p:nvSpPr>
          <p:cNvPr id="3" name="Текст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15.08.2023</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15.08.2023</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Прямоугольник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Прямоугольник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Прямоугольник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Прямоугольник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Прямоугольник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Скругленный прямоугольник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Скругленный прямоугольник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Прямоугольник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Прямоугольник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Прямоугольник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Прямоугольник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Прямоугольник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Прямоугольник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Заголовок 21"/>
          <p:cNvSpPr>
            <a:spLocks noGrp="1"/>
          </p:cNvSpPr>
          <p:nvPr>
            <p:ph type="title"/>
          </p:nvPr>
        </p:nvSpPr>
        <p:spPr>
          <a:xfrm>
            <a:off x="457200" y="1143000"/>
            <a:ext cx="8229600" cy="1066800"/>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5B106E36-FD25-4E2D-B0AA-010F637433A0}" type="datetimeFigureOut">
              <a:rPr lang="ru-RU" smtClean="0"/>
              <a:pPr/>
              <a:t>15.08.2023</a:t>
            </a:fld>
            <a:endParaRPr lang="ru-RU" dirty="0"/>
          </a:p>
        </p:txBody>
      </p:sp>
      <p:sp>
        <p:nvSpPr>
          <p:cNvPr id="3" name="Нижний колонтитул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ru-RU" dirty="0"/>
          </a:p>
        </p:txBody>
      </p:sp>
      <p:sp>
        <p:nvSpPr>
          <p:cNvPr id="23" name="Номер слайда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725C68B6-61C2-468F-89AB-4B9F7531AA68}" type="slidenum">
              <a:rPr lang="ru-RU" smtClean="0"/>
              <a:pPr/>
              <a:t>‹#›</a:t>
            </a:fld>
            <a:endParaRPr lang="ru-RU"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7" name="Rectangle 7"/>
          <p:cNvSpPr>
            <a:spLocks noGrp="1" noChangeArrowheads="1"/>
          </p:cNvSpPr>
          <p:nvPr>
            <p:ph type="ctrTitle"/>
          </p:nvPr>
        </p:nvSpPr>
        <p:spPr>
          <a:xfrm>
            <a:off x="500063" y="428625"/>
            <a:ext cx="8424862" cy="1571625"/>
          </a:xfrm>
        </p:spPr>
        <p:txBody>
          <a:bodyPr>
            <a:normAutofit fontScale="90000"/>
          </a:bodyPr>
          <a:lstStyle/>
          <a:p>
            <a:pPr algn="ctr" eaLnBrk="1" fontAlgn="auto" hangingPunct="1">
              <a:spcAft>
                <a:spcPts val="0"/>
              </a:spcAft>
              <a:defRPr/>
            </a:pP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2000" dirty="0" smtClean="0">
                <a:latin typeface="Times New Roman" pitchFamily="18" charset="0"/>
                <a:cs typeface="Times New Roman" pitchFamily="18" charset="0"/>
              </a:rPr>
              <a:t>МВС УКРАЇНИ</a:t>
            </a:r>
            <a:br>
              <a:rPr lang="uk-UA" sz="2000" dirty="0" smtClean="0">
                <a:latin typeface="Times New Roman" pitchFamily="18" charset="0"/>
                <a:cs typeface="Times New Roman" pitchFamily="18" charset="0"/>
              </a:rPr>
            </a:br>
            <a:r>
              <a:rPr lang="uk-UA" sz="2000" dirty="0" smtClean="0">
                <a:latin typeface="Times New Roman" pitchFamily="18" charset="0"/>
                <a:cs typeface="Times New Roman" pitchFamily="18" charset="0"/>
              </a:rPr>
              <a:t>ДНІПРОПЕТРОВСЬКИЙ ДЕРЖАВНИЙ УНІВЕРСИТЕТ</a:t>
            </a:r>
            <a:r>
              <a:rPr lang="en-US" sz="2000" dirty="0" smtClean="0">
                <a:latin typeface="Times New Roman" pitchFamily="18" charset="0"/>
                <a:cs typeface="Times New Roman" pitchFamily="18" charset="0"/>
              </a:rPr>
              <a:t/>
            </a:r>
            <a:br>
              <a:rPr lang="en-US" sz="2000" dirty="0" smtClean="0">
                <a:latin typeface="Times New Roman" pitchFamily="18" charset="0"/>
                <a:cs typeface="Times New Roman" pitchFamily="18" charset="0"/>
              </a:rPr>
            </a:br>
            <a:r>
              <a:rPr lang="uk-UA" sz="2000" dirty="0" smtClean="0">
                <a:latin typeface="Times New Roman" pitchFamily="18" charset="0"/>
                <a:cs typeface="Times New Roman" pitchFamily="18" charset="0"/>
              </a:rPr>
              <a:t> ВНУТРІШНІХ СПРАВ</a:t>
            </a:r>
            <a:r>
              <a:rPr lang="uk-UA" sz="2400" dirty="0" smtClean="0">
                <a:latin typeface="Times New Roman" pitchFamily="18" charset="0"/>
                <a:cs typeface="Times New Roman" pitchFamily="18" charset="0"/>
              </a:rPr>
              <a:t/>
            </a:r>
            <a:br>
              <a:rPr lang="uk-UA" sz="2400" dirty="0" smtClean="0">
                <a:latin typeface="Times New Roman" pitchFamily="18" charset="0"/>
                <a:cs typeface="Times New Roman" pitchFamily="18" charset="0"/>
              </a:rPr>
            </a:br>
            <a:r>
              <a:rPr lang="uk-UA" sz="2400" dirty="0" smtClean="0">
                <a:solidFill>
                  <a:srgbClr val="F0F44A"/>
                </a:solidFill>
                <a:latin typeface="Times New Roman" pitchFamily="18" charset="0"/>
                <a:cs typeface="Times New Roman" pitchFamily="18" charset="0"/>
              </a:rPr>
              <a:t>Кафедра адміністративного права, процесу та адміністративної діяльності</a:t>
            </a:r>
            <a:endParaRPr lang="ru-RU" sz="2400" dirty="0" smtClean="0">
              <a:solidFill>
                <a:srgbClr val="F0F44A"/>
              </a:solidFill>
            </a:endParaRPr>
          </a:p>
        </p:txBody>
      </p:sp>
      <p:sp>
        <p:nvSpPr>
          <p:cNvPr id="5125" name="Rectangle 5"/>
          <p:cNvSpPr>
            <a:spLocks noGrp="1" noChangeArrowheads="1"/>
          </p:cNvSpPr>
          <p:nvPr>
            <p:ph type="subTitle" idx="1"/>
          </p:nvPr>
        </p:nvSpPr>
        <p:spPr>
          <a:xfrm>
            <a:off x="539750" y="2205038"/>
            <a:ext cx="8208963" cy="4319587"/>
          </a:xfrm>
        </p:spPr>
        <p:txBody>
          <a:bodyPr>
            <a:normAutofit/>
          </a:bodyPr>
          <a:lstStyle/>
          <a:p>
            <a:pPr eaLnBrk="1" fontAlgn="auto" hangingPunct="1">
              <a:lnSpc>
                <a:spcPct val="90000"/>
              </a:lnSpc>
              <a:spcAft>
                <a:spcPts val="0"/>
              </a:spcAft>
              <a:buClr>
                <a:schemeClr val="accent3"/>
              </a:buClr>
              <a:buFont typeface="Georgia"/>
              <a:buNone/>
              <a:defRPr/>
            </a:pPr>
            <a:endParaRPr lang="uk-UA" sz="1800" b="1" dirty="0" smtClean="0">
              <a:solidFill>
                <a:srgbClr val="FFFF00"/>
              </a:solidFill>
            </a:endParaRPr>
          </a:p>
          <a:p>
            <a:pPr algn="ctr" eaLnBrk="1" fontAlgn="auto" hangingPunct="1">
              <a:lnSpc>
                <a:spcPct val="90000"/>
              </a:lnSpc>
              <a:spcAft>
                <a:spcPts val="0"/>
              </a:spcAft>
              <a:buClr>
                <a:schemeClr val="accent3"/>
              </a:buClr>
              <a:buFont typeface="Georgia"/>
              <a:buNone/>
              <a:defRPr/>
            </a:pPr>
            <a:endParaRPr lang="uk-UA" sz="1800" b="1" dirty="0" smtClean="0">
              <a:solidFill>
                <a:srgbClr val="FFFF00"/>
              </a:solidFill>
            </a:endParaRPr>
          </a:p>
          <a:p>
            <a:pPr algn="ctr" eaLnBrk="1" fontAlgn="auto" hangingPunct="1">
              <a:lnSpc>
                <a:spcPct val="90000"/>
              </a:lnSpc>
              <a:spcAft>
                <a:spcPts val="0"/>
              </a:spcAft>
              <a:buClr>
                <a:schemeClr val="accent3"/>
              </a:buClr>
              <a:buFont typeface="Georgia"/>
              <a:buNone/>
              <a:defRPr/>
            </a:pPr>
            <a:endParaRPr lang="uk-UA" sz="1800" b="1" dirty="0" smtClean="0">
              <a:solidFill>
                <a:srgbClr val="FFFF00"/>
              </a:solidFill>
            </a:endParaRPr>
          </a:p>
          <a:p>
            <a:pPr eaLnBrk="1" fontAlgn="auto" hangingPunct="1">
              <a:lnSpc>
                <a:spcPct val="90000"/>
              </a:lnSpc>
              <a:spcAft>
                <a:spcPts val="0"/>
              </a:spcAft>
              <a:buClr>
                <a:schemeClr val="accent3"/>
              </a:buClr>
              <a:buFont typeface="Georgia"/>
              <a:buNone/>
              <a:defRPr/>
            </a:pPr>
            <a:endParaRPr lang="uk-UA" b="1" dirty="0" smtClean="0"/>
          </a:p>
          <a:p>
            <a:pPr algn="ctr">
              <a:lnSpc>
                <a:spcPct val="90000"/>
              </a:lnSpc>
              <a:defRPr/>
            </a:pPr>
            <a:endParaRPr lang="en-US" b="1" dirty="0" smtClean="0">
              <a:solidFill>
                <a:schemeClr val="tx1"/>
              </a:solidFill>
            </a:endParaRPr>
          </a:p>
          <a:p>
            <a:pPr algn="ctr">
              <a:lnSpc>
                <a:spcPct val="90000"/>
              </a:lnSpc>
              <a:defRPr/>
            </a:pPr>
            <a:endParaRPr lang="en-US" b="1" dirty="0" smtClean="0">
              <a:solidFill>
                <a:schemeClr val="tx1"/>
              </a:solidFill>
            </a:endParaRPr>
          </a:p>
          <a:p>
            <a:pPr algn="ctr">
              <a:lnSpc>
                <a:spcPct val="90000"/>
              </a:lnSpc>
              <a:defRPr/>
            </a:pPr>
            <a:r>
              <a:rPr lang="uk-UA" b="1" dirty="0" smtClean="0">
                <a:solidFill>
                  <a:schemeClr val="tx1"/>
                </a:solidFill>
              </a:rPr>
              <a:t>Лекція № </a:t>
            </a:r>
            <a:r>
              <a:rPr lang="uk-UA" b="1" dirty="0" smtClean="0">
                <a:solidFill>
                  <a:schemeClr val="tx1"/>
                </a:solidFill>
              </a:rPr>
              <a:t>11</a:t>
            </a:r>
            <a:endParaRPr lang="uk-UA" b="1" dirty="0" smtClean="0">
              <a:solidFill>
                <a:schemeClr val="tx1"/>
              </a:solidFill>
            </a:endParaRPr>
          </a:p>
          <a:p>
            <a:pPr algn="ctr">
              <a:lnSpc>
                <a:spcPct val="90000"/>
              </a:lnSpc>
              <a:defRPr/>
            </a:pPr>
            <a:r>
              <a:rPr lang="ru-RU" sz="2600" b="1" dirty="0">
                <a:solidFill>
                  <a:schemeClr val="tx1"/>
                </a:solidFill>
                <a:latin typeface="Times New Roman" pitchFamily="18" charset="0"/>
                <a:cs typeface="Times New Roman" pitchFamily="18" charset="0"/>
              </a:rPr>
              <a:t>ДИСЦИПЛІНАРНІ ПРОЦЕДУРИ </a:t>
            </a:r>
            <a:endParaRPr lang="en-US" sz="1600" b="1" dirty="0" smtClean="0"/>
          </a:p>
          <a:p>
            <a:pPr algn="ctr" eaLnBrk="1" fontAlgn="auto" hangingPunct="1">
              <a:lnSpc>
                <a:spcPct val="90000"/>
              </a:lnSpc>
              <a:spcAft>
                <a:spcPts val="0"/>
              </a:spcAft>
              <a:buClr>
                <a:schemeClr val="accent3"/>
              </a:buClr>
              <a:buFont typeface="Georgia"/>
              <a:buNone/>
              <a:defRPr/>
            </a:pPr>
            <a:endParaRPr lang="ru-RU" sz="1600" b="1" dirty="0" smtClean="0">
              <a:solidFill>
                <a:schemeClr val="tx1"/>
              </a:solidFill>
            </a:endParaRPr>
          </a:p>
        </p:txBody>
      </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79512" y="836712"/>
            <a:ext cx="8640960" cy="5760640"/>
          </a:xfrm>
        </p:spPr>
        <p:txBody>
          <a:bodyPr>
            <a:normAutofit/>
          </a:bodyPr>
          <a:lstStyle/>
          <a:p>
            <a:pPr marL="0" lvl="0" indent="0" algn="just">
              <a:spcBef>
                <a:spcPts val="0"/>
              </a:spcBef>
              <a:buNone/>
            </a:pPr>
            <a:r>
              <a:rPr lang="uk-UA" sz="3500" b="1" dirty="0">
                <a:latin typeface="Times New Roman" pitchFamily="18" charset="0"/>
                <a:cs typeface="Times New Roman" pitchFamily="18" charset="0"/>
              </a:rPr>
              <a:t>Можна виділити такі стадії дисциплінарного провадження:</a:t>
            </a:r>
          </a:p>
          <a:p>
            <a:pPr marL="0" lvl="0" indent="0" algn="just">
              <a:spcBef>
                <a:spcPts val="0"/>
              </a:spcBef>
              <a:buNone/>
            </a:pPr>
            <a:r>
              <a:rPr lang="uk-UA" sz="3500" dirty="0" smtClean="0">
                <a:latin typeface="Times New Roman" pitchFamily="18" charset="0"/>
                <a:cs typeface="Times New Roman" pitchFamily="18" charset="0"/>
              </a:rPr>
              <a:t>1.</a:t>
            </a:r>
            <a:r>
              <a:rPr lang="uk-UA" sz="3500" dirty="0">
                <a:latin typeface="Times New Roman" pitchFamily="18" charset="0"/>
                <a:cs typeface="Times New Roman" pitchFamily="18" charset="0"/>
              </a:rPr>
              <a:t>	</a:t>
            </a:r>
            <a:r>
              <a:rPr lang="uk-UA" sz="3500" dirty="0" smtClean="0">
                <a:latin typeface="Times New Roman" pitchFamily="18" charset="0"/>
                <a:cs typeface="Times New Roman" pitchFamily="18" charset="0"/>
              </a:rPr>
              <a:t>Порушення </a:t>
            </a:r>
            <a:r>
              <a:rPr lang="uk-UA" sz="3500" dirty="0">
                <a:latin typeface="Times New Roman" pitchFamily="18" charset="0"/>
                <a:cs typeface="Times New Roman" pitchFamily="18" charset="0"/>
              </a:rPr>
              <a:t>дисциплінарного провадження та проведення службового </a:t>
            </a:r>
            <a:r>
              <a:rPr lang="uk-UA" sz="3500" dirty="0" smtClean="0">
                <a:latin typeface="Times New Roman" pitchFamily="18" charset="0"/>
                <a:cs typeface="Times New Roman" pitchFamily="18" charset="0"/>
              </a:rPr>
              <a:t>розслідування</a:t>
            </a:r>
            <a:endParaRPr lang="uk-UA" sz="3500" dirty="0">
              <a:latin typeface="Times New Roman" pitchFamily="18" charset="0"/>
              <a:cs typeface="Times New Roman" pitchFamily="18" charset="0"/>
            </a:endParaRPr>
          </a:p>
          <a:p>
            <a:pPr marL="0" lvl="0" indent="0" algn="just">
              <a:spcBef>
                <a:spcPts val="0"/>
              </a:spcBef>
              <a:buNone/>
            </a:pPr>
            <a:r>
              <a:rPr lang="uk-UA" sz="3500" dirty="0" smtClean="0">
                <a:latin typeface="Times New Roman" pitchFamily="18" charset="0"/>
                <a:cs typeface="Times New Roman" pitchFamily="18" charset="0"/>
              </a:rPr>
              <a:t>2.</a:t>
            </a:r>
            <a:r>
              <a:rPr lang="uk-UA" sz="3500" dirty="0">
                <a:latin typeface="Times New Roman" pitchFamily="18" charset="0"/>
                <a:cs typeface="Times New Roman" pitchFamily="18" charset="0"/>
              </a:rPr>
              <a:t>	</a:t>
            </a:r>
            <a:r>
              <a:rPr lang="uk-UA" sz="3500" dirty="0" smtClean="0">
                <a:latin typeface="Times New Roman" pitchFamily="18" charset="0"/>
                <a:cs typeface="Times New Roman" pitchFamily="18" charset="0"/>
              </a:rPr>
              <a:t>Розгляд </a:t>
            </a:r>
            <a:r>
              <a:rPr lang="uk-UA" sz="3500" dirty="0">
                <a:latin typeface="Times New Roman" pitchFamily="18" charset="0"/>
                <a:cs typeface="Times New Roman" pitchFamily="18" charset="0"/>
              </a:rPr>
              <a:t>справи і прийняття по ній </a:t>
            </a:r>
            <a:r>
              <a:rPr lang="uk-UA" sz="3500" dirty="0" smtClean="0">
                <a:latin typeface="Times New Roman" pitchFamily="18" charset="0"/>
                <a:cs typeface="Times New Roman" pitchFamily="18" charset="0"/>
              </a:rPr>
              <a:t>рішення</a:t>
            </a:r>
            <a:endParaRPr lang="uk-UA" sz="3500" dirty="0">
              <a:latin typeface="Times New Roman" pitchFamily="18" charset="0"/>
              <a:cs typeface="Times New Roman" pitchFamily="18" charset="0"/>
            </a:endParaRPr>
          </a:p>
          <a:p>
            <a:pPr marL="0" lvl="0" indent="0" algn="just">
              <a:spcBef>
                <a:spcPts val="0"/>
              </a:spcBef>
              <a:buNone/>
            </a:pPr>
            <a:r>
              <a:rPr lang="uk-UA" sz="3500" dirty="0" smtClean="0">
                <a:latin typeface="Times New Roman" pitchFamily="18" charset="0"/>
                <a:cs typeface="Times New Roman" pitchFamily="18" charset="0"/>
              </a:rPr>
              <a:t>3.</a:t>
            </a:r>
            <a:r>
              <a:rPr lang="uk-UA" sz="3500" dirty="0">
                <a:latin typeface="Times New Roman" pitchFamily="18" charset="0"/>
                <a:cs typeface="Times New Roman" pitchFamily="18" charset="0"/>
              </a:rPr>
              <a:t>	 </a:t>
            </a:r>
            <a:r>
              <a:rPr lang="uk-UA" sz="3500" dirty="0" smtClean="0">
                <a:latin typeface="Times New Roman" pitchFamily="18" charset="0"/>
                <a:cs typeface="Times New Roman" pitchFamily="18" charset="0"/>
              </a:rPr>
              <a:t>Оскарження </a:t>
            </a:r>
            <a:r>
              <a:rPr lang="uk-UA" sz="3500" dirty="0">
                <a:latin typeface="Times New Roman" pitchFamily="18" charset="0"/>
                <a:cs typeface="Times New Roman" pitchFamily="18" charset="0"/>
              </a:rPr>
              <a:t>рішення по дисциплінарній </a:t>
            </a:r>
            <a:r>
              <a:rPr lang="uk-UA" sz="3500" dirty="0" smtClean="0">
                <a:latin typeface="Times New Roman" pitchFamily="18" charset="0"/>
                <a:cs typeface="Times New Roman" pitchFamily="18" charset="0"/>
              </a:rPr>
              <a:t>справі</a:t>
            </a:r>
            <a:endParaRPr lang="uk-UA" sz="3500" dirty="0">
              <a:latin typeface="Times New Roman" pitchFamily="18" charset="0"/>
              <a:cs typeface="Times New Roman" pitchFamily="18" charset="0"/>
            </a:endParaRPr>
          </a:p>
          <a:p>
            <a:pPr marL="0" lvl="0" indent="0" algn="just">
              <a:spcBef>
                <a:spcPts val="0"/>
              </a:spcBef>
              <a:buNone/>
            </a:pPr>
            <a:r>
              <a:rPr lang="uk-UA" sz="3500" dirty="0" smtClean="0">
                <a:latin typeface="Times New Roman" pitchFamily="18" charset="0"/>
                <a:cs typeface="Times New Roman" pitchFamily="18" charset="0"/>
              </a:rPr>
              <a:t>4. </a:t>
            </a:r>
            <a:r>
              <a:rPr lang="uk-UA" sz="3500" dirty="0">
                <a:latin typeface="Times New Roman" pitchFamily="18" charset="0"/>
                <a:cs typeface="Times New Roman" pitchFamily="18" charset="0"/>
              </a:rPr>
              <a:t>	</a:t>
            </a:r>
            <a:r>
              <a:rPr lang="uk-UA" sz="3500" dirty="0" smtClean="0">
                <a:latin typeface="Times New Roman" pitchFamily="18" charset="0"/>
                <a:cs typeface="Times New Roman" pitchFamily="18" charset="0"/>
              </a:rPr>
              <a:t>Виконання </a:t>
            </a:r>
            <a:r>
              <a:rPr lang="uk-UA" sz="3500" dirty="0">
                <a:latin typeface="Times New Roman" pitchFamily="18" charset="0"/>
                <a:cs typeface="Times New Roman" pitchFamily="18" charset="0"/>
              </a:rPr>
              <a:t>рішення</a:t>
            </a:r>
          </a:p>
          <a:p>
            <a:pPr marL="0" lvl="0" indent="0" algn="just">
              <a:spcBef>
                <a:spcPts val="0"/>
              </a:spcBef>
              <a:buNone/>
            </a:pPr>
            <a:endParaRPr lang="uk-UA" sz="3500" dirty="0">
              <a:latin typeface="Times New Roman" pitchFamily="18" charset="0"/>
              <a:cs typeface="Times New Roman" pitchFamily="18" charset="0"/>
            </a:endParaRPr>
          </a:p>
        </p:txBody>
      </p:sp>
    </p:spTree>
    <p:extLst>
      <p:ext uri="{BB962C8B-B14F-4D97-AF65-F5344CB8AC3E}">
        <p14:creationId xmlns:p14="http://schemas.microsoft.com/office/powerpoint/2010/main" val="36757249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323528" y="476672"/>
            <a:ext cx="8517632" cy="3816424"/>
          </a:xfrm>
        </p:spPr>
        <p:txBody>
          <a:bodyPr/>
          <a:lstStyle/>
          <a:p>
            <a:pPr algn="ctr">
              <a:defRPr/>
            </a:pPr>
            <a:r>
              <a:rPr lang="uk-UA" sz="2700" b="1" dirty="0" smtClean="0">
                <a:solidFill>
                  <a:schemeClr val="tx1"/>
                </a:solidFill>
                <a:latin typeface="Times New Roman" pitchFamily="18" charset="0"/>
                <a:cs typeface="Times New Roman" pitchFamily="18" charset="0"/>
              </a:rPr>
              <a:t/>
            </a:r>
            <a:br>
              <a:rPr lang="uk-UA" sz="2700" b="1" dirty="0" smtClean="0">
                <a:solidFill>
                  <a:schemeClr val="tx1"/>
                </a:solidFill>
                <a:latin typeface="Times New Roman" pitchFamily="18" charset="0"/>
                <a:cs typeface="Times New Roman" pitchFamily="18" charset="0"/>
              </a:rPr>
            </a:br>
            <a:r>
              <a:rPr lang="uk-UA" sz="2700" b="1" dirty="0" smtClean="0">
                <a:solidFill>
                  <a:schemeClr val="tx1"/>
                </a:solidFill>
                <a:latin typeface="Times New Roman" pitchFamily="18" charset="0"/>
                <a:cs typeface="Times New Roman" pitchFamily="18" charset="0"/>
              </a:rPr>
              <a:t>НЕ ЗАБУДЬТЕ ПІДГОТУВАТИСЯ ДО ТЕМИ ЗА ПИТАННЯМИ У РНП!</a:t>
            </a:r>
            <a:r>
              <a:rPr lang="uk-UA" sz="2700" dirty="0" smtClean="0">
                <a:solidFill>
                  <a:schemeClr val="tx1"/>
                </a:solidFill>
                <a:latin typeface="Times New Roman" pitchFamily="18" charset="0"/>
                <a:cs typeface="Times New Roman" pitchFamily="18" charset="0"/>
              </a:rPr>
              <a:t/>
            </a:r>
            <a:br>
              <a:rPr lang="uk-UA" sz="2700" dirty="0" smtClean="0">
                <a:solidFill>
                  <a:schemeClr val="tx1"/>
                </a:solidFill>
                <a:latin typeface="Times New Roman" pitchFamily="18" charset="0"/>
                <a:cs typeface="Times New Roman" pitchFamily="18" charset="0"/>
              </a:rPr>
            </a:br>
            <a:r>
              <a:rPr lang="uk-UA" sz="2700" dirty="0" smtClean="0">
                <a:solidFill>
                  <a:schemeClr val="tx1"/>
                </a:solidFill>
                <a:latin typeface="Times New Roman" pitchFamily="18" charset="0"/>
                <a:cs typeface="Times New Roman" pitchFamily="18" charset="0"/>
              </a:rPr>
              <a:t/>
            </a:r>
            <a:br>
              <a:rPr lang="uk-UA" sz="2700" dirty="0" smtClean="0">
                <a:solidFill>
                  <a:schemeClr val="tx1"/>
                </a:solidFill>
                <a:latin typeface="Times New Roman" pitchFamily="18" charset="0"/>
                <a:cs typeface="Times New Roman" pitchFamily="18" charset="0"/>
              </a:rPr>
            </a:br>
            <a:r>
              <a:rPr lang="uk-UA" sz="2700" dirty="0" smtClean="0">
                <a:solidFill>
                  <a:schemeClr val="tx1"/>
                </a:solidFill>
                <a:latin typeface="Times New Roman" pitchFamily="18" charset="0"/>
                <a:cs typeface="Times New Roman" pitchFamily="18" charset="0"/>
              </a:rPr>
              <a:t/>
            </a:r>
            <a:br>
              <a:rPr lang="uk-UA" sz="2700" dirty="0" smtClean="0">
                <a:solidFill>
                  <a:schemeClr val="tx1"/>
                </a:solidFill>
                <a:latin typeface="Times New Roman" pitchFamily="18" charset="0"/>
                <a:cs typeface="Times New Roman" pitchFamily="18" charset="0"/>
              </a:rPr>
            </a:br>
            <a:r>
              <a:rPr lang="uk-UA" sz="2700" dirty="0" smtClean="0">
                <a:solidFill>
                  <a:schemeClr val="tx1"/>
                </a:solidFill>
                <a:latin typeface="Times New Roman" pitchFamily="18" charset="0"/>
                <a:cs typeface="Times New Roman" pitchFamily="18" charset="0"/>
              </a:rPr>
              <a:t/>
            </a:r>
            <a:br>
              <a:rPr lang="uk-UA" sz="2700" dirty="0" smtClean="0">
                <a:solidFill>
                  <a:schemeClr val="tx1"/>
                </a:solidFill>
                <a:latin typeface="Times New Roman" pitchFamily="18" charset="0"/>
                <a:cs typeface="Times New Roman" pitchFamily="18" charset="0"/>
              </a:rPr>
            </a:br>
            <a:r>
              <a:rPr lang="uk-UA" sz="2700" dirty="0" smtClean="0">
                <a:solidFill>
                  <a:schemeClr val="tx1"/>
                </a:solidFill>
                <a:latin typeface="Times New Roman" pitchFamily="18" charset="0"/>
                <a:cs typeface="Times New Roman" pitchFamily="18" charset="0"/>
              </a:rPr>
              <a:t/>
            </a:r>
            <a:br>
              <a:rPr lang="uk-UA" sz="2700" dirty="0" smtClean="0">
                <a:solidFill>
                  <a:schemeClr val="tx1"/>
                </a:solidFill>
                <a:latin typeface="Times New Roman" pitchFamily="18" charset="0"/>
                <a:cs typeface="Times New Roman" pitchFamily="18" charset="0"/>
              </a:rPr>
            </a:br>
            <a:r>
              <a:rPr lang="uk-UA" sz="2700" b="1" dirty="0" smtClean="0">
                <a:solidFill>
                  <a:schemeClr val="tx1"/>
                </a:solidFill>
                <a:latin typeface="Times New Roman" pitchFamily="18" charset="0"/>
                <a:cs typeface="Times New Roman" pitchFamily="18" charset="0"/>
              </a:rPr>
              <a:t>ДЯКУЮ ЗА УВАГУ!</a:t>
            </a:r>
            <a:endParaRPr lang="ru-RU" sz="2700" b="1" dirty="0">
              <a:solidFill>
                <a:schemeClr val="tx1"/>
              </a:solidFill>
              <a:latin typeface="Times New Roman" pitchFamily="18" charset="0"/>
              <a:cs typeface="Times New Roman" pitchFamily="18" charset="0"/>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5576" y="548680"/>
            <a:ext cx="8229600" cy="1066800"/>
          </a:xfrm>
        </p:spPr>
        <p:txBody>
          <a:bodyPr/>
          <a:lstStyle/>
          <a:p>
            <a:pPr algn="ctr"/>
            <a:r>
              <a:rPr lang="uk-UA" b="1" dirty="0" smtClean="0">
                <a:latin typeface="Times New Roman" pitchFamily="18" charset="0"/>
                <a:cs typeface="Times New Roman" pitchFamily="18" charset="0"/>
              </a:rPr>
              <a:t>ПЛАН ЛЕКЦІЇ:</a:t>
            </a:r>
            <a:endParaRPr lang="ru-RU" dirty="0">
              <a:latin typeface="Times New Roman" pitchFamily="18" charset="0"/>
              <a:cs typeface="Times New Roman" pitchFamily="18" charset="0"/>
            </a:endParaRPr>
          </a:p>
        </p:txBody>
      </p:sp>
      <p:sp>
        <p:nvSpPr>
          <p:cNvPr id="3" name="Содержимое 2"/>
          <p:cNvSpPr>
            <a:spLocks noGrp="1"/>
          </p:cNvSpPr>
          <p:nvPr>
            <p:ph idx="1"/>
          </p:nvPr>
        </p:nvSpPr>
        <p:spPr>
          <a:xfrm>
            <a:off x="395536" y="1412776"/>
            <a:ext cx="8424936" cy="5161760"/>
          </a:xfrm>
        </p:spPr>
        <p:txBody>
          <a:bodyPr>
            <a:normAutofit/>
          </a:bodyPr>
          <a:lstStyle/>
          <a:p>
            <a:pPr algn="just">
              <a:buNone/>
            </a:pPr>
            <a:r>
              <a:rPr lang="uk-UA" b="1" dirty="0" smtClean="0">
                <a:latin typeface="Times New Roman" pitchFamily="18" charset="0"/>
                <a:cs typeface="Times New Roman" pitchFamily="18" charset="0"/>
              </a:rPr>
              <a:t>Вступ</a:t>
            </a:r>
            <a:endParaRPr lang="ru-RU" dirty="0" smtClean="0">
              <a:latin typeface="Times New Roman" pitchFamily="18" charset="0"/>
              <a:cs typeface="Times New Roman" pitchFamily="18" charset="0"/>
            </a:endParaRPr>
          </a:p>
          <a:p>
            <a:pPr lvl="0" algn="just">
              <a:buNone/>
            </a:pPr>
            <a:r>
              <a:rPr lang="ru-RU" b="1" dirty="0">
                <a:latin typeface="Times New Roman" pitchFamily="18" charset="0"/>
                <a:cs typeface="Times New Roman" pitchFamily="18" charset="0"/>
              </a:rPr>
              <a:t>1</a:t>
            </a:r>
            <a:r>
              <a:rPr lang="ru-RU" b="1" dirty="0" smtClean="0">
                <a:latin typeface="Times New Roman" pitchFamily="18" charset="0"/>
                <a:cs typeface="Times New Roman" pitchFamily="18" charset="0"/>
              </a:rPr>
              <a:t>.</a:t>
            </a:r>
            <a:r>
              <a:rPr lang="uk-UA" b="1" dirty="0">
                <a:latin typeface="Times New Roman" pitchFamily="18" charset="0"/>
                <a:cs typeface="Times New Roman" pitchFamily="18" charset="0"/>
              </a:rPr>
              <a:t>	Нормативно-правові засади та підстави застосування дисциплінарної відповідальності поліцейських.</a:t>
            </a:r>
          </a:p>
          <a:p>
            <a:pPr lvl="0" algn="just">
              <a:buNone/>
            </a:pPr>
            <a:r>
              <a:rPr lang="uk-UA" b="1" dirty="0">
                <a:latin typeface="Times New Roman" pitchFamily="18" charset="0"/>
                <a:cs typeface="Times New Roman" pitchFamily="18" charset="0"/>
              </a:rPr>
              <a:t>2.	Заходи дисциплінарної відповідальності, що застосовуються до поліцейських.</a:t>
            </a:r>
          </a:p>
          <a:p>
            <a:pPr lvl="0" algn="just">
              <a:buNone/>
            </a:pPr>
            <a:r>
              <a:rPr lang="uk-UA" b="1" dirty="0">
                <a:latin typeface="Times New Roman" pitchFamily="18" charset="0"/>
                <a:cs typeface="Times New Roman" pitchFamily="18" charset="0"/>
              </a:rPr>
              <a:t>3.	Процедура застосування заходів дисциплінарної відповідальності до поліцейських</a:t>
            </a:r>
          </a:p>
          <a:p>
            <a:pPr lvl="0" algn="just">
              <a:buNone/>
            </a:pPr>
            <a:r>
              <a:rPr lang="uk-UA" b="1" dirty="0" smtClean="0">
                <a:latin typeface="Times New Roman" pitchFamily="18" charset="0"/>
                <a:cs typeface="Times New Roman" pitchFamily="18" charset="0"/>
              </a:rPr>
              <a:t>Висновки </a:t>
            </a:r>
            <a:r>
              <a:rPr lang="uk-UA" b="1" dirty="0" smtClean="0">
                <a:latin typeface="Times New Roman" pitchFamily="18" charset="0"/>
                <a:cs typeface="Times New Roman" pitchFamily="18" charset="0"/>
              </a:rPr>
              <a:t>з теми</a:t>
            </a:r>
            <a:endParaRPr lang="ru-RU" dirty="0" smtClean="0">
              <a:latin typeface="Times New Roman" pitchFamily="18" charset="0"/>
              <a:cs typeface="Times New Roman" pitchFamily="18" charset="0"/>
            </a:endParaRPr>
          </a:p>
          <a:p>
            <a:pPr>
              <a:buNone/>
            </a:pPr>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79512" y="836712"/>
            <a:ext cx="8640960" cy="5760640"/>
          </a:xfrm>
        </p:spPr>
        <p:txBody>
          <a:bodyPr>
            <a:normAutofit fontScale="85000" lnSpcReduction="20000"/>
          </a:bodyPr>
          <a:lstStyle/>
          <a:p>
            <a:pPr marL="0" lvl="0" indent="0" algn="just">
              <a:spcBef>
                <a:spcPts val="0"/>
              </a:spcBef>
              <a:buNone/>
            </a:pPr>
            <a:r>
              <a:rPr lang="uk-UA" sz="3500" dirty="0" smtClean="0">
                <a:latin typeface="Times New Roman" pitchFamily="18" charset="0"/>
                <a:cs typeface="Times New Roman" pitchFamily="18" charset="0"/>
              </a:rPr>
              <a:t>У загальному вигляді дисциплінарне провадження врегульовано Кодексом законів про працю, статутами про дисципліну, постановами і наказами про порядок проведення службових розслідувань, що діють у різних галузях управління, на підприємствах, установах, тобто нормами трудового права, які, однак, реалізуються за правилами і методами адміністративного процесу компетентними посадовими особами (як правило, керівниками та прямими начальниками). Процесуальні підстави для адміністративного провадження в справах про дисциплінарні проступки – це доповідні записки, рапорти, подання табельників тощо.</a:t>
            </a:r>
            <a:endParaRPr lang="uk-UA" sz="3500" dirty="0">
              <a:latin typeface="Times New Roman" pitchFamily="18" charset="0"/>
              <a:cs typeface="Times New Roman"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79512" y="836712"/>
            <a:ext cx="8640960" cy="5760640"/>
          </a:xfrm>
        </p:spPr>
        <p:txBody>
          <a:bodyPr>
            <a:normAutofit fontScale="77500" lnSpcReduction="20000"/>
          </a:bodyPr>
          <a:lstStyle/>
          <a:p>
            <a:pPr marL="0" lvl="0" indent="0" algn="just">
              <a:spcBef>
                <a:spcPts val="0"/>
              </a:spcBef>
              <a:buNone/>
            </a:pPr>
            <a:r>
              <a:rPr lang="uk-UA" sz="3500" dirty="0">
                <a:latin typeface="Times New Roman" pitchFamily="18" charset="0"/>
                <a:cs typeface="Times New Roman" pitchFamily="18" charset="0"/>
              </a:rPr>
              <a:t>Дисциплінарна відповідальність працівників Національної поліції належить до спеціальної дисциплінарної відповідальності. Це зумовлено, у першу чергу, тим, що служба в поліції, має ряд специфічних особливостей, невластивих цивільній службі, а, відтак, вона передбачена тільки для конкретно визначених категорій працівників на підставі Дисциплінарного статуту Національної </a:t>
            </a:r>
            <a:r>
              <a:rPr lang="uk-UA" sz="3500" dirty="0" smtClean="0">
                <a:latin typeface="Times New Roman" pitchFamily="18" charset="0"/>
                <a:cs typeface="Times New Roman" pitchFamily="18" charset="0"/>
              </a:rPr>
              <a:t>поліції </a:t>
            </a:r>
            <a:r>
              <a:rPr lang="uk-UA" sz="3500" dirty="0">
                <a:latin typeface="Times New Roman" pitchFamily="18" charset="0"/>
                <a:cs typeface="Times New Roman" pitchFamily="18" charset="0"/>
              </a:rPr>
              <a:t>та спеціальних нормативних актів. Внаслідок своєї особливості дисциплінарна відповідальність працівників Національної поліції характеризується спеціальним суб’єктом дисциплінарного проступку, особливим характером дисциплінарного проступку, спеціальними видами дисциплінарних стягнень, особливим порядком накладення та оскарження дисциплінарного стягнення.</a:t>
            </a:r>
            <a:endParaRPr lang="uk-UA" sz="3500" dirty="0">
              <a:latin typeface="Times New Roman" pitchFamily="18" charset="0"/>
              <a:cs typeface="Times New Roman" pitchFamily="18" charset="0"/>
            </a:endParaRPr>
          </a:p>
        </p:txBody>
      </p:sp>
    </p:spTree>
    <p:extLst>
      <p:ext uri="{BB962C8B-B14F-4D97-AF65-F5344CB8AC3E}">
        <p14:creationId xmlns:p14="http://schemas.microsoft.com/office/powerpoint/2010/main" val="55350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79512" y="836712"/>
            <a:ext cx="8784976" cy="5760640"/>
          </a:xfrm>
        </p:spPr>
        <p:txBody>
          <a:bodyPr>
            <a:normAutofit fontScale="62500" lnSpcReduction="20000"/>
          </a:bodyPr>
          <a:lstStyle/>
          <a:p>
            <a:pPr marL="0" lvl="0" indent="0" algn="just">
              <a:spcBef>
                <a:spcPts val="0"/>
              </a:spcBef>
              <a:buNone/>
            </a:pPr>
            <a:r>
              <a:rPr lang="uk-UA" sz="3800" b="1" dirty="0">
                <a:latin typeface="Times New Roman" pitchFamily="18" charset="0"/>
                <a:cs typeface="Times New Roman" pitchFamily="18" charset="0"/>
              </a:rPr>
              <a:t>Правові акти, які встановлюють дисциплінарну відповідальність працівників Національної поліції слід поділити на загальні та </a:t>
            </a:r>
            <a:r>
              <a:rPr lang="uk-UA" sz="3800" b="1" dirty="0" smtClean="0">
                <a:latin typeface="Times New Roman" pitchFamily="18" charset="0"/>
                <a:cs typeface="Times New Roman" pitchFamily="18" charset="0"/>
              </a:rPr>
              <a:t>спеціальні</a:t>
            </a:r>
          </a:p>
          <a:p>
            <a:pPr marL="0" lvl="0" indent="0" algn="just">
              <a:spcBef>
                <a:spcPts val="0"/>
              </a:spcBef>
              <a:buNone/>
            </a:pPr>
            <a:endParaRPr lang="uk-UA" sz="3500" b="1" dirty="0" smtClean="0">
              <a:latin typeface="Times New Roman" pitchFamily="18" charset="0"/>
              <a:cs typeface="Times New Roman" pitchFamily="18" charset="0"/>
            </a:endParaRPr>
          </a:p>
          <a:p>
            <a:pPr marL="0" lvl="0" indent="0" algn="just">
              <a:spcBef>
                <a:spcPts val="0"/>
              </a:spcBef>
              <a:buNone/>
            </a:pPr>
            <a:r>
              <a:rPr lang="uk-UA" sz="3500" b="1" dirty="0" smtClean="0">
                <a:latin typeface="Times New Roman" pitchFamily="18" charset="0"/>
                <a:cs typeface="Times New Roman" pitchFamily="18" charset="0"/>
              </a:rPr>
              <a:t>До </a:t>
            </a:r>
            <a:r>
              <a:rPr lang="uk-UA" sz="3500" b="1" dirty="0">
                <a:latin typeface="Times New Roman" pitchFamily="18" charset="0"/>
                <a:cs typeface="Times New Roman" pitchFamily="18" charset="0"/>
              </a:rPr>
              <a:t>загальних слід віднести: </a:t>
            </a:r>
          </a:p>
          <a:p>
            <a:pPr marL="0" lvl="0" indent="0" algn="just">
              <a:spcBef>
                <a:spcPts val="0"/>
              </a:spcBef>
              <a:buNone/>
            </a:pPr>
            <a:r>
              <a:rPr lang="uk-UA" sz="3500" dirty="0" smtClean="0">
                <a:latin typeface="Times New Roman" pitchFamily="18" charset="0"/>
                <a:cs typeface="Times New Roman" pitchFamily="18" charset="0"/>
              </a:rPr>
              <a:t>Закон </a:t>
            </a:r>
            <a:r>
              <a:rPr lang="uk-UA" sz="3500" dirty="0">
                <a:latin typeface="Times New Roman" pitchFamily="18" charset="0"/>
                <a:cs typeface="Times New Roman" pitchFamily="18" charset="0"/>
              </a:rPr>
              <a:t>України «Про Національну </a:t>
            </a:r>
            <a:r>
              <a:rPr lang="uk-UA" sz="3500" dirty="0" smtClean="0">
                <a:latin typeface="Times New Roman" pitchFamily="18" charset="0"/>
                <a:cs typeface="Times New Roman" pitchFamily="18" charset="0"/>
              </a:rPr>
              <a:t>поліцію».</a:t>
            </a:r>
            <a:endParaRPr lang="uk-UA" sz="3500" dirty="0">
              <a:latin typeface="Times New Roman" pitchFamily="18" charset="0"/>
              <a:cs typeface="Times New Roman" pitchFamily="18" charset="0"/>
            </a:endParaRPr>
          </a:p>
          <a:p>
            <a:pPr marL="0" lvl="0" indent="0" algn="just">
              <a:spcBef>
                <a:spcPts val="0"/>
              </a:spcBef>
              <a:buNone/>
            </a:pPr>
            <a:r>
              <a:rPr lang="uk-UA" sz="3500" dirty="0" smtClean="0">
                <a:latin typeface="Times New Roman" pitchFamily="18" charset="0"/>
                <a:cs typeface="Times New Roman" pitchFamily="18" charset="0"/>
              </a:rPr>
              <a:t>Положення </a:t>
            </a:r>
            <a:r>
              <a:rPr lang="uk-UA" sz="3500" dirty="0">
                <a:latin typeface="Times New Roman" pitchFamily="18" charset="0"/>
                <a:cs typeface="Times New Roman" pitchFamily="18" charset="0"/>
              </a:rPr>
              <a:t>про Міністерство внутрішніх справ України, затверджене Указом Президента України від 6 квітня 2011 року № </a:t>
            </a:r>
            <a:r>
              <a:rPr lang="uk-UA" sz="3500" dirty="0" smtClean="0">
                <a:latin typeface="Times New Roman" pitchFamily="18" charset="0"/>
                <a:cs typeface="Times New Roman" pitchFamily="18" charset="0"/>
              </a:rPr>
              <a:t>383/2011.</a:t>
            </a:r>
            <a:endParaRPr lang="uk-UA" sz="3500" dirty="0">
              <a:latin typeface="Times New Roman" pitchFamily="18" charset="0"/>
              <a:cs typeface="Times New Roman" pitchFamily="18" charset="0"/>
            </a:endParaRPr>
          </a:p>
          <a:p>
            <a:pPr marL="0" lvl="0" indent="0" algn="just">
              <a:spcBef>
                <a:spcPts val="0"/>
              </a:spcBef>
              <a:buNone/>
            </a:pPr>
            <a:r>
              <a:rPr lang="uk-UA" sz="3500" dirty="0" smtClean="0">
                <a:latin typeface="Times New Roman" pitchFamily="18" charset="0"/>
                <a:cs typeface="Times New Roman" pitchFamily="18" charset="0"/>
              </a:rPr>
              <a:t>Положення </a:t>
            </a:r>
            <a:r>
              <a:rPr lang="uk-UA" sz="3500" dirty="0">
                <a:latin typeface="Times New Roman" pitchFamily="18" charset="0"/>
                <a:cs typeface="Times New Roman" pitchFamily="18" charset="0"/>
              </a:rPr>
              <a:t>про Національну поліцію, затверджене постановою Кабінету Міністрів України від 28 жовтня 2015 р. № </a:t>
            </a:r>
            <a:r>
              <a:rPr lang="uk-UA" sz="3500" dirty="0" smtClean="0">
                <a:latin typeface="Times New Roman" pitchFamily="18" charset="0"/>
                <a:cs typeface="Times New Roman" pitchFamily="18" charset="0"/>
              </a:rPr>
              <a:t>877.</a:t>
            </a:r>
            <a:endParaRPr lang="uk-UA" sz="3500" dirty="0">
              <a:latin typeface="Times New Roman" pitchFamily="18" charset="0"/>
              <a:cs typeface="Times New Roman" pitchFamily="18" charset="0"/>
            </a:endParaRPr>
          </a:p>
          <a:p>
            <a:pPr marL="0" lvl="0" indent="0" algn="just">
              <a:spcBef>
                <a:spcPts val="0"/>
              </a:spcBef>
              <a:buNone/>
            </a:pPr>
            <a:endParaRPr lang="uk-UA" sz="3500" dirty="0" smtClean="0">
              <a:latin typeface="Times New Roman" pitchFamily="18" charset="0"/>
              <a:cs typeface="Times New Roman" pitchFamily="18" charset="0"/>
            </a:endParaRPr>
          </a:p>
          <a:p>
            <a:pPr marL="0" lvl="0" indent="0" algn="just">
              <a:spcBef>
                <a:spcPts val="0"/>
              </a:spcBef>
              <a:buNone/>
            </a:pPr>
            <a:r>
              <a:rPr lang="uk-UA" sz="3500" b="1" dirty="0" smtClean="0">
                <a:latin typeface="Times New Roman" pitchFamily="18" charset="0"/>
                <a:cs typeface="Times New Roman" pitchFamily="18" charset="0"/>
              </a:rPr>
              <a:t>Спеціальними </a:t>
            </a:r>
            <a:r>
              <a:rPr lang="uk-UA" sz="3500" b="1" dirty="0">
                <a:latin typeface="Times New Roman" pitchFamily="18" charset="0"/>
                <a:cs typeface="Times New Roman" pitchFamily="18" charset="0"/>
              </a:rPr>
              <a:t>нормативними </a:t>
            </a:r>
            <a:r>
              <a:rPr lang="uk-UA" sz="3500" b="1" dirty="0" smtClean="0">
                <a:latin typeface="Times New Roman" pitchFamily="18" charset="0"/>
                <a:cs typeface="Times New Roman" pitchFamily="18" charset="0"/>
              </a:rPr>
              <a:t>актами є</a:t>
            </a:r>
            <a:r>
              <a:rPr lang="uk-UA" sz="3500" b="1" dirty="0">
                <a:latin typeface="Times New Roman" pitchFamily="18" charset="0"/>
                <a:cs typeface="Times New Roman" pitchFamily="18" charset="0"/>
              </a:rPr>
              <a:t>:</a:t>
            </a:r>
          </a:p>
          <a:p>
            <a:pPr marL="0" lvl="0" indent="0" algn="just">
              <a:spcBef>
                <a:spcPts val="0"/>
              </a:spcBef>
              <a:buNone/>
            </a:pPr>
            <a:r>
              <a:rPr lang="uk-UA" sz="3500" dirty="0" smtClean="0">
                <a:latin typeface="Times New Roman" pitchFamily="18" charset="0"/>
                <a:cs typeface="Times New Roman" pitchFamily="18" charset="0"/>
              </a:rPr>
              <a:t>Закон </a:t>
            </a:r>
            <a:r>
              <a:rPr lang="uk-UA" sz="3500" dirty="0">
                <a:latin typeface="Times New Roman" pitchFamily="18" charset="0"/>
                <a:cs typeface="Times New Roman" pitchFamily="18" charset="0"/>
              </a:rPr>
              <a:t>України від 15 березня 2018 року № 2337-</a:t>
            </a:r>
            <a:r>
              <a:rPr lang="pl-PL" sz="3500" dirty="0">
                <a:latin typeface="Times New Roman" pitchFamily="18" charset="0"/>
                <a:cs typeface="Times New Roman" pitchFamily="18" charset="0"/>
              </a:rPr>
              <a:t>VIII «</a:t>
            </a:r>
            <a:r>
              <a:rPr lang="uk-UA" sz="3500" dirty="0">
                <a:latin typeface="Times New Roman" pitchFamily="18" charset="0"/>
                <a:cs typeface="Times New Roman" pitchFamily="18" charset="0"/>
              </a:rPr>
              <a:t>Про Дисциплінарний статут Національної поліції </a:t>
            </a:r>
            <a:r>
              <a:rPr lang="uk-UA" sz="3500" dirty="0" smtClean="0">
                <a:latin typeface="Times New Roman" pitchFamily="18" charset="0"/>
                <a:cs typeface="Times New Roman" pitchFamily="18" charset="0"/>
              </a:rPr>
              <a:t>України».</a:t>
            </a:r>
          </a:p>
          <a:p>
            <a:pPr marL="0" lvl="0" indent="0" algn="just">
              <a:spcBef>
                <a:spcPts val="0"/>
              </a:spcBef>
              <a:buNone/>
            </a:pPr>
            <a:r>
              <a:rPr lang="uk-UA" sz="3500" dirty="0" smtClean="0">
                <a:latin typeface="Times New Roman" pitchFamily="18" charset="0"/>
                <a:cs typeface="Times New Roman" pitchFamily="18" charset="0"/>
              </a:rPr>
              <a:t>Наказ </a:t>
            </a:r>
            <a:r>
              <a:rPr lang="uk-UA" sz="3500" dirty="0">
                <a:latin typeface="Times New Roman" pitchFamily="18" charset="0"/>
                <a:cs typeface="Times New Roman" pitchFamily="18" charset="0"/>
              </a:rPr>
              <a:t>МВС України від 07.11.2018 № 893 «Про реалізацію окремих положень Дисциплінарного статуту Національної поліції України», в якому визначено процедуру проведення службового розслідування стосовно поліцейського, права учасників службового розслідування, порядок оформлення його результатів, прийняття та реалізації рішень за результатами службового розслідування.</a:t>
            </a:r>
          </a:p>
          <a:p>
            <a:pPr marL="0" lvl="0" indent="0" algn="just">
              <a:spcBef>
                <a:spcPts val="0"/>
              </a:spcBef>
              <a:buNone/>
            </a:pPr>
            <a:endParaRPr lang="uk-UA" sz="3500" dirty="0">
              <a:latin typeface="Times New Roman" pitchFamily="18" charset="0"/>
              <a:cs typeface="Times New Roman" pitchFamily="18" charset="0"/>
            </a:endParaRPr>
          </a:p>
        </p:txBody>
      </p:sp>
    </p:spTree>
    <p:extLst>
      <p:ext uri="{BB962C8B-B14F-4D97-AF65-F5344CB8AC3E}">
        <p14:creationId xmlns:p14="http://schemas.microsoft.com/office/powerpoint/2010/main" val="9348574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79512" y="836712"/>
            <a:ext cx="8640960" cy="5760640"/>
          </a:xfrm>
        </p:spPr>
        <p:txBody>
          <a:bodyPr>
            <a:normAutofit fontScale="92500" lnSpcReduction="20000"/>
          </a:bodyPr>
          <a:lstStyle/>
          <a:p>
            <a:pPr marL="0" lvl="0" indent="0" algn="just">
              <a:spcBef>
                <a:spcPts val="0"/>
              </a:spcBef>
              <a:buNone/>
            </a:pPr>
            <a:r>
              <a:rPr lang="uk-UA" sz="3500" dirty="0" smtClean="0">
                <a:latin typeface="Times New Roman" pitchFamily="18" charset="0"/>
                <a:cs typeface="Times New Roman" pitchFamily="18" charset="0"/>
              </a:rPr>
              <a:t>Підставою </a:t>
            </a:r>
            <a:r>
              <a:rPr lang="uk-UA" sz="3500" dirty="0">
                <a:latin typeface="Times New Roman" pitchFamily="18" charset="0"/>
                <a:cs typeface="Times New Roman" pitchFamily="18" charset="0"/>
              </a:rPr>
              <a:t>для притягнення поліцейського до дисциплінарної відповідальності є вчинення ним дисциплінарного проступку - протиправного діяння (дії або бездіяльності), прийняття рішення, що полягає у невиконанні або неналежному виконанні поліцейським своїх службових обов’язків та інших вимог Закону, за яке до нього може бути застосоване дисциплінарне стягнення.</a:t>
            </a:r>
          </a:p>
          <a:p>
            <a:pPr marL="0" lvl="0" indent="0" algn="just">
              <a:spcBef>
                <a:spcPts val="0"/>
              </a:spcBef>
              <a:buNone/>
            </a:pPr>
            <a:endParaRPr lang="uk-UA" sz="3500" dirty="0" smtClean="0">
              <a:latin typeface="Times New Roman" pitchFamily="18" charset="0"/>
              <a:cs typeface="Times New Roman" pitchFamily="18" charset="0"/>
            </a:endParaRPr>
          </a:p>
          <a:p>
            <a:pPr marL="0" lvl="0" indent="0" algn="just">
              <a:spcBef>
                <a:spcPts val="0"/>
              </a:spcBef>
              <a:buNone/>
            </a:pPr>
            <a:r>
              <a:rPr lang="uk-UA" sz="3500" dirty="0" smtClean="0">
                <a:latin typeface="Times New Roman" pitchFamily="18" charset="0"/>
                <a:cs typeface="Times New Roman" pitchFamily="18" charset="0"/>
              </a:rPr>
              <a:t>Дисциплінарними </a:t>
            </a:r>
            <a:r>
              <a:rPr lang="uk-UA" sz="3500" dirty="0">
                <a:latin typeface="Times New Roman" pitchFamily="18" charset="0"/>
                <a:cs typeface="Times New Roman" pitchFamily="18" charset="0"/>
              </a:rPr>
              <a:t>проступками поліцейських є такі діяння, якщо вони не містять складу адміністративного проступку чи кримінального правопорушення. </a:t>
            </a:r>
            <a:endParaRPr lang="uk-UA" sz="3500" dirty="0">
              <a:latin typeface="Times New Roman" pitchFamily="18" charset="0"/>
              <a:cs typeface="Times New Roman" pitchFamily="18" charset="0"/>
            </a:endParaRPr>
          </a:p>
        </p:txBody>
      </p:sp>
    </p:spTree>
    <p:extLst>
      <p:ext uri="{BB962C8B-B14F-4D97-AF65-F5344CB8AC3E}">
        <p14:creationId xmlns:p14="http://schemas.microsoft.com/office/powerpoint/2010/main" val="6327200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79512" y="836712"/>
            <a:ext cx="8640960" cy="5760640"/>
          </a:xfrm>
        </p:spPr>
        <p:txBody>
          <a:bodyPr>
            <a:normAutofit fontScale="70000" lnSpcReduction="20000"/>
          </a:bodyPr>
          <a:lstStyle/>
          <a:p>
            <a:pPr marL="0" lvl="0" indent="0" algn="just">
              <a:spcBef>
                <a:spcPts val="0"/>
              </a:spcBef>
              <a:buNone/>
            </a:pPr>
            <a:r>
              <a:rPr lang="uk-UA" sz="3500" dirty="0">
                <a:latin typeface="Times New Roman" pitchFamily="18" charset="0"/>
                <a:cs typeface="Times New Roman" pitchFamily="18" charset="0"/>
              </a:rPr>
              <a:t>Загальним об’єктом дисциплінарних проступків поліцейських є службова дисципліна, тобто дотримання поліцейським Конституції і законів України, міжнародних договорів, згода на обов’язковість яких надана Верховною Радою України, актів Президента України і Кабінету Міністрів України, наказів Національної поліції України, нормативно-правових актів </a:t>
            </a:r>
            <a:r>
              <a:rPr lang="uk-UA" sz="3500" dirty="0" smtClean="0">
                <a:latin typeface="Times New Roman" pitchFamily="18" charset="0"/>
                <a:cs typeface="Times New Roman" pitchFamily="18" charset="0"/>
              </a:rPr>
              <a:t>МВС </a:t>
            </a:r>
            <a:r>
              <a:rPr lang="uk-UA" sz="3500" dirty="0">
                <a:latin typeface="Times New Roman" pitchFamily="18" charset="0"/>
                <a:cs typeface="Times New Roman" pitchFamily="18" charset="0"/>
              </a:rPr>
              <a:t>України, Присяги поліцейського, наказів керівників. </a:t>
            </a:r>
          </a:p>
          <a:p>
            <a:pPr marL="0" lvl="0" indent="0" algn="just">
              <a:spcBef>
                <a:spcPts val="0"/>
              </a:spcBef>
              <a:buNone/>
            </a:pPr>
            <a:endParaRPr lang="uk-UA" sz="3500" dirty="0" smtClean="0">
              <a:latin typeface="Times New Roman" pitchFamily="18" charset="0"/>
              <a:cs typeface="Times New Roman" pitchFamily="18" charset="0"/>
            </a:endParaRPr>
          </a:p>
          <a:p>
            <a:pPr marL="0" lvl="0" indent="0" algn="just">
              <a:spcBef>
                <a:spcPts val="0"/>
              </a:spcBef>
              <a:buNone/>
            </a:pPr>
            <a:r>
              <a:rPr lang="uk-UA" sz="3500" dirty="0" smtClean="0">
                <a:latin typeface="Times New Roman" pitchFamily="18" charset="0"/>
                <a:cs typeface="Times New Roman" pitchFamily="18" charset="0"/>
              </a:rPr>
              <a:t>Службова </a:t>
            </a:r>
            <a:r>
              <a:rPr lang="uk-UA" sz="3500" dirty="0">
                <a:latin typeface="Times New Roman" pitchFamily="18" charset="0"/>
                <a:cs typeface="Times New Roman" pitchFamily="18" charset="0"/>
              </a:rPr>
              <a:t>дисципліна ґрунтується на створенні необхідних організаційних та соціально-економічних умов для чесного, неупередженого і гідного виконання обов’язків поліцейського, повазі до честі і гідності поліцейського, вихованні сумлінного ставлення до виконання обов’язків поліцейського шляхом зваженого застосування методів переконання, заохочення та примусу</a:t>
            </a:r>
          </a:p>
          <a:p>
            <a:pPr marL="0" lvl="0" indent="0" algn="just">
              <a:spcBef>
                <a:spcPts val="0"/>
              </a:spcBef>
              <a:buNone/>
            </a:pPr>
            <a:endParaRPr lang="uk-UA" sz="3500" dirty="0">
              <a:latin typeface="Times New Roman" pitchFamily="18" charset="0"/>
              <a:cs typeface="Times New Roman" pitchFamily="18" charset="0"/>
            </a:endParaRPr>
          </a:p>
        </p:txBody>
      </p:sp>
    </p:spTree>
    <p:extLst>
      <p:ext uri="{BB962C8B-B14F-4D97-AF65-F5344CB8AC3E}">
        <p14:creationId xmlns:p14="http://schemas.microsoft.com/office/powerpoint/2010/main" val="1524534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79512" y="836712"/>
            <a:ext cx="8640960" cy="5760640"/>
          </a:xfrm>
        </p:spPr>
        <p:txBody>
          <a:bodyPr>
            <a:normAutofit fontScale="70000" lnSpcReduction="20000"/>
          </a:bodyPr>
          <a:lstStyle/>
          <a:p>
            <a:pPr marL="0" lvl="0" indent="0" algn="just">
              <a:spcBef>
                <a:spcPts val="0"/>
              </a:spcBef>
              <a:buNone/>
            </a:pPr>
            <a:r>
              <a:rPr lang="uk-UA" sz="3500" dirty="0">
                <a:latin typeface="Times New Roman" pitchFamily="18" charset="0"/>
                <a:cs typeface="Times New Roman" pitchFamily="18" charset="0"/>
              </a:rPr>
              <a:t>Дисциплінарне стягнення є засобом підтримання службової дисципліни, що застосовується за вчинення дисциплінарного проступку з метою виховання поліцейського, який його вчинив, для безумовного дотримання службової дисципліни, а також з метою запобігання вчиненню нових дисциплінарних проступків. Дисциплінарне стягнення має індивідуальний характер та не застосовується до поліцейського, вина якого у вчиненні дисциплінарного проступку не встановлена у визначеному порядку або який діяв у стані крайньої необхідності чи необхідної оборони.</a:t>
            </a:r>
          </a:p>
          <a:p>
            <a:pPr marL="0" lvl="0" indent="0" algn="just">
              <a:spcBef>
                <a:spcPts val="0"/>
              </a:spcBef>
              <a:buNone/>
            </a:pPr>
            <a:endParaRPr lang="uk-UA" sz="3500" dirty="0" smtClean="0">
              <a:latin typeface="Times New Roman" pitchFamily="18" charset="0"/>
              <a:cs typeface="Times New Roman" pitchFamily="18" charset="0"/>
            </a:endParaRPr>
          </a:p>
          <a:p>
            <a:pPr marL="0" lvl="0" indent="0" algn="just">
              <a:spcBef>
                <a:spcPts val="0"/>
              </a:spcBef>
              <a:buNone/>
            </a:pPr>
            <a:r>
              <a:rPr lang="uk-UA" sz="3500" dirty="0" smtClean="0">
                <a:latin typeface="Times New Roman" pitchFamily="18" charset="0"/>
                <a:cs typeface="Times New Roman" pitchFamily="18" charset="0"/>
              </a:rPr>
              <a:t>Відповідно </a:t>
            </a:r>
            <a:r>
              <a:rPr lang="uk-UA" sz="3500" dirty="0">
                <a:latin typeface="Times New Roman" pitchFamily="18" charset="0"/>
                <a:cs typeface="Times New Roman" pitchFamily="18" charset="0"/>
              </a:rPr>
              <a:t>до ст. 13 </a:t>
            </a:r>
            <a:r>
              <a:rPr lang="pl-PL" sz="3500" dirty="0" smtClean="0">
                <a:latin typeface="Times New Roman" pitchFamily="18" charset="0"/>
                <a:cs typeface="Times New Roman" pitchFamily="18" charset="0"/>
              </a:rPr>
              <a:t>C</a:t>
            </a:r>
            <a:r>
              <a:rPr lang="uk-UA" sz="3500" dirty="0" smtClean="0">
                <a:latin typeface="Times New Roman" pitchFamily="18" charset="0"/>
                <a:cs typeface="Times New Roman" pitchFamily="18" charset="0"/>
              </a:rPr>
              <a:t>татуту </a:t>
            </a:r>
            <a:r>
              <a:rPr lang="uk-UA" sz="3500" dirty="0">
                <a:latin typeface="Times New Roman" pitchFamily="18" charset="0"/>
                <a:cs typeface="Times New Roman" pitchFamily="18" charset="0"/>
              </a:rPr>
              <a:t>на поліцейських можуть накладатися такі стягнення: 1) зауваження; 2) догана; 3) сувора догана; 4) попередження про неповну службову відповідність; 5) пониження у спеціальному званні на один ступінь; 6) звільнення з посади; 7) звільнення із служби в поліції</a:t>
            </a:r>
          </a:p>
          <a:p>
            <a:pPr marL="0" lvl="0" indent="0" algn="just">
              <a:spcBef>
                <a:spcPts val="0"/>
              </a:spcBef>
              <a:buNone/>
            </a:pPr>
            <a:endParaRPr lang="uk-UA" sz="3500" dirty="0">
              <a:latin typeface="Times New Roman" pitchFamily="18" charset="0"/>
              <a:cs typeface="Times New Roman" pitchFamily="18" charset="0"/>
            </a:endParaRPr>
          </a:p>
        </p:txBody>
      </p:sp>
    </p:spTree>
    <p:extLst>
      <p:ext uri="{BB962C8B-B14F-4D97-AF65-F5344CB8AC3E}">
        <p14:creationId xmlns:p14="http://schemas.microsoft.com/office/powerpoint/2010/main" val="33191724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179512" y="836712"/>
            <a:ext cx="8640960" cy="5760640"/>
          </a:xfrm>
        </p:spPr>
        <p:txBody>
          <a:bodyPr>
            <a:normAutofit fontScale="85000" lnSpcReduction="20000"/>
          </a:bodyPr>
          <a:lstStyle/>
          <a:p>
            <a:pPr marL="0" lvl="0" indent="0" algn="just">
              <a:spcBef>
                <a:spcPts val="0"/>
              </a:spcBef>
              <a:buNone/>
            </a:pPr>
            <a:r>
              <a:rPr lang="uk-UA" sz="3500" b="1" dirty="0">
                <a:latin typeface="Times New Roman" pitchFamily="18" charset="0"/>
                <a:cs typeface="Times New Roman" pitchFamily="18" charset="0"/>
              </a:rPr>
              <a:t>Основними завданнями дисциплінарного провадження в Національній поліції є:</a:t>
            </a:r>
          </a:p>
          <a:p>
            <a:pPr marL="0" lvl="0" indent="0" algn="just">
              <a:spcBef>
                <a:spcPts val="0"/>
              </a:spcBef>
              <a:buNone/>
            </a:pPr>
            <a:r>
              <a:rPr lang="uk-UA" sz="3500" dirty="0">
                <a:latin typeface="Times New Roman" pitchFamily="18" charset="0"/>
                <a:cs typeface="Times New Roman" pitchFamily="18" charset="0"/>
              </a:rPr>
              <a:t>- своєчасне, всебічне, повне і об’єктивне встановлення обставин кожної справи про дисциплінарне правопорушення, вирішення якої повинно ґрунтуватися на чинному законодавстві;</a:t>
            </a:r>
          </a:p>
          <a:p>
            <a:pPr marL="0" lvl="0" indent="0" algn="just">
              <a:spcBef>
                <a:spcPts val="0"/>
              </a:spcBef>
              <a:buNone/>
            </a:pPr>
            <a:r>
              <a:rPr lang="uk-UA" sz="3500" dirty="0">
                <a:latin typeface="Times New Roman" pitchFamily="18" charset="0"/>
                <a:cs typeface="Times New Roman" pitchFamily="18" charset="0"/>
              </a:rPr>
              <a:t>- виявлення причин і умов, що сприяють вчиненню дисциплінарних проступків;</a:t>
            </a:r>
          </a:p>
          <a:p>
            <a:pPr marL="0" lvl="0" indent="0" algn="just">
              <a:spcBef>
                <a:spcPts val="0"/>
              </a:spcBef>
              <a:buNone/>
            </a:pPr>
            <a:r>
              <a:rPr lang="uk-UA" sz="3500" dirty="0">
                <a:latin typeface="Times New Roman" pitchFamily="18" charset="0"/>
                <a:cs typeface="Times New Roman" pitchFamily="18" charset="0"/>
              </a:rPr>
              <a:t>- попередження дисциплінарних правопорушень, виховання у працівників Національної поліції дисциплінованості;</a:t>
            </a:r>
          </a:p>
          <a:p>
            <a:pPr marL="0" lvl="0" indent="0" algn="just">
              <a:spcBef>
                <a:spcPts val="0"/>
              </a:spcBef>
              <a:buNone/>
            </a:pPr>
            <a:r>
              <a:rPr lang="uk-UA" sz="3500" dirty="0">
                <a:latin typeface="Times New Roman" pitchFamily="18" charset="0"/>
                <a:cs typeface="Times New Roman" pitchFamily="18" charset="0"/>
              </a:rPr>
              <a:t>- забезпечення виконання винесених у справі рішень;</a:t>
            </a:r>
          </a:p>
          <a:p>
            <a:pPr marL="0" lvl="0" indent="0" algn="just">
              <a:spcBef>
                <a:spcPts val="0"/>
              </a:spcBef>
              <a:buNone/>
            </a:pPr>
            <a:r>
              <a:rPr lang="uk-UA" sz="3500" dirty="0">
                <a:latin typeface="Times New Roman" pitchFamily="18" charset="0"/>
                <a:cs typeface="Times New Roman" pitchFamily="18" charset="0"/>
              </a:rPr>
              <a:t>- зміцнення дисципліни і законності в органах та підрозділах Національної поліції України.</a:t>
            </a:r>
          </a:p>
          <a:p>
            <a:pPr marL="0" lvl="0" indent="0" algn="just">
              <a:spcBef>
                <a:spcPts val="0"/>
              </a:spcBef>
              <a:buNone/>
            </a:pPr>
            <a:endParaRPr lang="uk-UA" sz="3500" dirty="0">
              <a:latin typeface="Times New Roman" pitchFamily="18" charset="0"/>
              <a:cs typeface="Times New Roman" pitchFamily="18" charset="0"/>
            </a:endParaRPr>
          </a:p>
        </p:txBody>
      </p:sp>
    </p:spTree>
    <p:extLst>
      <p:ext uri="{BB962C8B-B14F-4D97-AF65-F5344CB8AC3E}">
        <p14:creationId xmlns:p14="http://schemas.microsoft.com/office/powerpoint/2010/main" val="2205931548"/>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Городская">
  <a:themeElements>
    <a:clrScheme name="Городская">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Городская">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Городская">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621</TotalTime>
  <Words>702</Words>
  <Application>Microsoft Office PowerPoint</Application>
  <PresentationFormat>Экран (4:3)</PresentationFormat>
  <Paragraphs>49</Paragraphs>
  <Slides>11</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11</vt:i4>
      </vt:variant>
    </vt:vector>
  </HeadingPairs>
  <TitlesOfParts>
    <vt:vector size="17" baseType="lpstr">
      <vt:lpstr>Calibri</vt:lpstr>
      <vt:lpstr>Georgia</vt:lpstr>
      <vt:lpstr>Times New Roman</vt:lpstr>
      <vt:lpstr>Trebuchet MS</vt:lpstr>
      <vt:lpstr>Wingdings 2</vt:lpstr>
      <vt:lpstr>Городская</vt:lpstr>
      <vt:lpstr>              МВС УКРАЇНИ ДНІПРОПЕТРОВСЬКИЙ ДЕРЖАВНИЙ УНІВЕРСИТЕТ  ВНУТРІШНІХ СПРАВ Кафедра адміністративного права, процесу та адміністративної діяльності</vt:lpstr>
      <vt:lpstr>ПЛАН ЛЕКЦІЇ:</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 НЕ ЗАБУДЬТЕ ПІДГОТУВАТИСЯ ДО ТЕМИ ЗА ПИТАННЯМИ У РНП!     ДЯКУЮ ЗА УВАГУ!</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МІНІСТЕРСТВО ВНУТРІШНІХ СПРАВ УКРАЇНИ  ДНІПРОПЕТРОВСЬКИЙ ДЕРЖАВНИЙ УНІВЕРСИТЕТ ВНУТРІШНІХ СПРАВ   Кафедра адміністративного права, процесу та адміністративної діяльності ОВС </dc:title>
  <dc:creator>Бо</dc:creator>
  <cp:lastModifiedBy>Boris</cp:lastModifiedBy>
  <cp:revision>64</cp:revision>
  <dcterms:created xsi:type="dcterms:W3CDTF">2015-06-15T18:46:27Z</dcterms:created>
  <dcterms:modified xsi:type="dcterms:W3CDTF">2023-08-15T12:55:34Z</dcterms:modified>
</cp:coreProperties>
</file>