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dirty="0"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Group 28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50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6/18/2023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1" r:id="rId3"/>
    <p:sldLayoutId id="2147483666" r:id="rId4"/>
    <p:sldLayoutId id="2147483653" r:id="rId5"/>
    <p:sldLayoutId id="2147483654" r:id="rId6"/>
    <p:sldLayoutId id="2147483655" r:id="rId7"/>
    <p:sldLayoutId id="2147483667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68" r:id="rId15"/>
    <p:sldLayoutId id="214748365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>
            <a:lumMod val="75000"/>
          </a:schemeClr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FDF82B-0A18-4598-8180-0CD15DB7EA0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748145"/>
            <a:ext cx="7766936" cy="2680855"/>
          </a:xfrm>
        </p:spPr>
        <p:txBody>
          <a:bodyPr/>
          <a:lstStyle/>
          <a:p>
            <a:pPr algn="ctr"/>
            <a:r>
              <a:rPr lang="ru-RU" dirty="0"/>
              <a:t> </a:t>
            </a:r>
            <a:r>
              <a:rPr lang="ru-RU" sz="3200" b="1" i="1" dirty="0" err="1"/>
              <a:t>Індивідуально</a:t>
            </a:r>
            <a:r>
              <a:rPr lang="ru-RU" sz="3200" b="1" i="1" dirty="0"/>
              <a:t> - </a:t>
            </a:r>
            <a:r>
              <a:rPr lang="ru-RU" sz="3200" b="1" i="1" dirty="0" err="1"/>
              <a:t>профілактична</a:t>
            </a:r>
            <a:r>
              <a:rPr lang="ru-RU" sz="3200" b="1" i="1" dirty="0"/>
              <a:t> робота </a:t>
            </a:r>
            <a:r>
              <a:rPr lang="ru-RU" sz="3200" b="1" i="1" dirty="0" err="1"/>
              <a:t>працівників</a:t>
            </a:r>
            <a:r>
              <a:rPr lang="ru-RU" sz="3200" b="1" i="1" dirty="0"/>
              <a:t> </a:t>
            </a:r>
            <a:r>
              <a:rPr lang="ru-RU" sz="3200" b="1" i="1" dirty="0" err="1"/>
              <a:t>ювенальної</a:t>
            </a:r>
            <a:r>
              <a:rPr lang="ru-RU" sz="3200" b="1" i="1" dirty="0"/>
              <a:t> </a:t>
            </a:r>
            <a:r>
              <a:rPr lang="ru-RU" sz="3200" b="1" i="1" dirty="0" err="1"/>
              <a:t>превенції</a:t>
            </a:r>
            <a:r>
              <a:rPr lang="ru-RU" sz="3200" b="1" i="1" dirty="0"/>
              <a:t> з </a:t>
            </a:r>
            <a:r>
              <a:rPr lang="ru-RU" sz="3200" b="1" i="1" dirty="0" err="1"/>
              <a:t>неповнолітніми</a:t>
            </a:r>
            <a:r>
              <a:rPr lang="ru-RU" sz="3200" b="1" i="1" dirty="0"/>
              <a:t>. </a:t>
            </a:r>
            <a:endParaRPr lang="ru-RU" b="1" i="1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7FEEB75-2A0C-44FA-A7F1-24CF5968ED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39000" y="4088823"/>
            <a:ext cx="3197053" cy="1721041"/>
          </a:xfrm>
        </p:spPr>
        <p:txBody>
          <a:bodyPr>
            <a:normAutofit/>
          </a:bodyPr>
          <a:lstStyle/>
          <a:p>
            <a:pPr algn="just"/>
            <a:r>
              <a:rPr lang="uk-UA" sz="3600" b="1" dirty="0"/>
              <a:t>ТЕМА №4</a:t>
            </a:r>
            <a:endParaRPr lang="ru-RU" sz="3600" b="1" dirty="0"/>
          </a:p>
        </p:txBody>
      </p:sp>
    </p:spTree>
    <p:extLst>
      <p:ext uri="{BB962C8B-B14F-4D97-AF65-F5344CB8AC3E}">
        <p14:creationId xmlns:p14="http://schemas.microsoft.com/office/powerpoint/2010/main" val="7588451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3B0A4EA-F221-41DF-87B8-17EDC89D5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452583"/>
            <a:ext cx="8596668" cy="558878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uk-UA" sz="4400" b="1" i="1" dirty="0"/>
              <a:t>                    </a:t>
            </a:r>
            <a:r>
              <a:rPr lang="uk-UA" sz="4400" b="1" i="1" dirty="0">
                <a:solidFill>
                  <a:schemeClr val="accent1">
                    <a:lumMod val="75000"/>
                  </a:schemeClr>
                </a:solidFill>
              </a:rPr>
              <a:t>Зміст:</a:t>
            </a:r>
          </a:p>
          <a:p>
            <a:pPr marL="0" indent="0">
              <a:buNone/>
            </a:pPr>
            <a:r>
              <a:rPr lang="ru-RU" sz="40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 плану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матеріалів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характеристик,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індивідуально-психологічних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залишилася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без догляду  </a:t>
            </a:r>
            <a:r>
              <a:rPr lang="ru-RU" sz="3500" b="1" i="1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дорослих</a:t>
            </a: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endParaRPr lang="ru-RU" sz="3500" b="1" i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500" b="1" i="1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442155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FD9E2A2-F1AE-4E73-B11E-48159F0F3A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14925"/>
            <a:ext cx="3854528" cy="3244275"/>
          </a:xfrm>
        </p:spPr>
        <p:txBody>
          <a:bodyPr>
            <a:normAutofit/>
          </a:bodyPr>
          <a:lstStyle/>
          <a:p>
            <a:pPr algn="ctr"/>
            <a:r>
              <a:rPr lang="ru-RU" sz="2400" b="1" i="1" dirty="0" err="1"/>
              <a:t>Складання</a:t>
            </a:r>
            <a:r>
              <a:rPr lang="ru-RU" sz="2400" b="1" i="1" dirty="0"/>
              <a:t> плану </a:t>
            </a:r>
            <a:r>
              <a:rPr lang="ru-RU" sz="2400" b="1" i="1" dirty="0" err="1"/>
              <a:t>заходів</a:t>
            </a:r>
            <a:r>
              <a:rPr lang="ru-RU" sz="2400" b="1" i="1" dirty="0"/>
              <a:t> з </a:t>
            </a:r>
            <a:r>
              <a:rPr lang="ru-RU" sz="2400" b="1" i="1" dirty="0" err="1"/>
              <a:t>індивідуальної</a:t>
            </a:r>
            <a:r>
              <a:rPr lang="ru-RU" sz="2400" b="1" i="1" dirty="0"/>
              <a:t> </a:t>
            </a:r>
            <a:r>
              <a:rPr lang="ru-RU" sz="2400" b="1" i="1" dirty="0" err="1"/>
              <a:t>профілактики</a:t>
            </a:r>
            <a:r>
              <a:rPr lang="ru-RU" sz="2400" b="1" i="1" dirty="0"/>
              <a:t> на </a:t>
            </a:r>
            <a:r>
              <a:rPr lang="ru-RU" sz="2400" b="1" i="1" dirty="0" err="1"/>
              <a:t>основі</a:t>
            </a:r>
            <a:r>
              <a:rPr lang="ru-RU" sz="2400" b="1" i="1" dirty="0"/>
              <a:t> </a:t>
            </a:r>
            <a:r>
              <a:rPr lang="ru-RU" sz="2400" b="1" i="1" dirty="0" err="1"/>
              <a:t>вивчення</a:t>
            </a:r>
            <a:r>
              <a:rPr lang="ru-RU" sz="2400" b="1" i="1" dirty="0"/>
              <a:t> </a:t>
            </a:r>
            <a:r>
              <a:rPr lang="ru-RU" sz="2400" b="1" i="1" dirty="0" err="1"/>
              <a:t>матеріалів</a:t>
            </a:r>
            <a:r>
              <a:rPr lang="ru-RU" sz="2400" b="1" i="1" dirty="0"/>
              <a:t> характеристик, </a:t>
            </a:r>
            <a:r>
              <a:rPr lang="ru-RU" sz="2400" b="1" i="1" dirty="0" err="1"/>
              <a:t>індивідуально-психологічних</a:t>
            </a:r>
            <a:r>
              <a:rPr lang="ru-RU" sz="2400" b="1" i="1" dirty="0"/>
              <a:t> </a:t>
            </a:r>
            <a:r>
              <a:rPr lang="ru-RU" sz="2400" b="1" i="1" dirty="0" err="1"/>
              <a:t>особливостей</a:t>
            </a:r>
            <a:r>
              <a:rPr lang="ru-RU" sz="2400" b="1" i="1" dirty="0"/>
              <a:t> </a:t>
            </a:r>
            <a:r>
              <a:rPr lang="ru-RU" sz="2400" b="1" i="1" dirty="0" err="1"/>
              <a:t>дитини</a:t>
            </a:r>
            <a:r>
              <a:rPr lang="ru-RU" sz="2400" b="1" i="1" dirty="0"/>
              <a:t>;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C66D6F-A434-4F63-8B77-FD806FBDC3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0461" y="249382"/>
            <a:ext cx="7172921" cy="6317673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Інструкцією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підрозділів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Національної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поліції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затверджена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наказом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Міністерства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внутрішніх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19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грудня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2017 року № 1044[1].</a:t>
            </a:r>
          </a:p>
          <a:p>
            <a:pPr marL="0" indent="0">
              <a:buNone/>
            </a:pP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Інструкцією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визначено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поліцейський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підрозділу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ювенальної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превенції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заводить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обліково-профілактичну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справу та вносить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відомості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підсистеми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входить до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єдиної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інформаційної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системи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МВС,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щодо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поліцейські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ЮП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профілактичну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роботу, яка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включає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[2]:</a:t>
            </a:r>
          </a:p>
          <a:p>
            <a:pPr marL="0" indent="0">
              <a:buNone/>
            </a:pP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ознайомлювальних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попереджувальних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бесід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дитиною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місцем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роботи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рідше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одного разу на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місяць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indent="0">
              <a:buNone/>
            </a:pPr>
            <a:endParaRPr lang="ru-RU" sz="1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ознайомлювальних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попереджувальних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бесід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батьками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законними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представниками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членами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сім'ї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метою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усунення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причин і умов,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спонукали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адміністративного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кримінального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плану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основі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вивчення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матеріалів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характеристик,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індивідуально-психологічних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особливостей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sz="1600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відвідування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місцем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з'ясування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також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чинників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негативно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впливати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неї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спонукати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вчинення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адміністративних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кримінальних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правопорушень</a:t>
            </a:r>
            <a:r>
              <a:rPr lang="ru-RU" sz="16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31112920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F603BC-1078-419A-B704-F593A1E154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3988" y="1692566"/>
            <a:ext cx="3854528" cy="2509979"/>
          </a:xfrm>
        </p:spPr>
        <p:txBody>
          <a:bodyPr>
            <a:normAutofit/>
          </a:bodyPr>
          <a:lstStyle/>
          <a:p>
            <a:pPr algn="ctr"/>
            <a:r>
              <a:rPr lang="uk-UA" sz="2800" b="1" i="1" dirty="0"/>
              <a:t>До документів Профілактично-Облікової  Справи дитини входить :</a:t>
            </a:r>
            <a:endParaRPr lang="ru-RU" sz="2800" b="1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29F2737-AF4C-4C64-B856-C9F5579CC6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297" y="1503216"/>
            <a:ext cx="4513541" cy="4149440"/>
          </a:xfrm>
        </p:spPr>
        <p:txBody>
          <a:bodyPr/>
          <a:lstStyle/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ПОСТАНОВА про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профілактичний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дитинита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заведення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обліково-профілактичної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ПОВІДОМЛЕННЯ</a:t>
            </a: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заходів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індивідуальної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профілактики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ПОСТАНОВА про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зняття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профілактичного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закриття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обліково-профілактичної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справи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0375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EA577A-7599-4F7C-AA35-986FF181A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8788" y="514924"/>
            <a:ext cx="3854528" cy="4154051"/>
          </a:xfrm>
        </p:spPr>
        <p:txBody>
          <a:bodyPr>
            <a:normAutofit/>
          </a:bodyPr>
          <a:lstStyle/>
          <a:p>
            <a:pPr algn="ctr"/>
            <a:r>
              <a:rPr lang="ru-RU" sz="3600" i="1" dirty="0"/>
              <a:t> </a:t>
            </a:r>
            <a:r>
              <a:rPr lang="ru-RU" sz="3200" i="1" dirty="0" err="1"/>
              <a:t>Виявлення</a:t>
            </a:r>
            <a:r>
              <a:rPr lang="ru-RU" sz="3200" i="1" dirty="0"/>
              <a:t> </a:t>
            </a:r>
            <a:r>
              <a:rPr lang="ru-RU" sz="3200" i="1" dirty="0" err="1"/>
              <a:t>дитини</a:t>
            </a:r>
            <a:r>
              <a:rPr lang="ru-RU" sz="3200" i="1" dirty="0"/>
              <a:t>, яка </a:t>
            </a:r>
            <a:r>
              <a:rPr lang="ru-RU" sz="3200" i="1" dirty="0" err="1"/>
              <a:t>залишилася</a:t>
            </a:r>
            <a:r>
              <a:rPr lang="ru-RU" sz="3200" i="1" dirty="0"/>
              <a:t> без догляду  </a:t>
            </a:r>
            <a:r>
              <a:rPr lang="ru-RU" sz="3200" i="1" dirty="0" err="1"/>
              <a:t>дорослих</a:t>
            </a:r>
            <a:r>
              <a:rPr lang="ru-RU" sz="3200" i="1" dirty="0"/>
              <a:t>.</a:t>
            </a:r>
            <a:endParaRPr lang="ru-RU" sz="3600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CD1A5DC-020A-4327-8C95-42B53FD9EE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яка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перебуває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складних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життєвих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обставинах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у тому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числі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таких,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можуть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загрожувати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здоров’ю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може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бути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шляхом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самозвернення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будь-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юридичними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фізичними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особами;</a:t>
            </a:r>
          </a:p>
          <a:p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посадовими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особами,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працівниками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суб’єктів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виявлення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та/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час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виконання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професійних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службових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обов’язків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9219821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1C6D85-4698-4338-8797-AABB1459EC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376218"/>
            <a:ext cx="3854528" cy="25861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i="1" u="sng" dirty="0" err="1"/>
              <a:t>Проведення</a:t>
            </a:r>
            <a:r>
              <a:rPr lang="ru-RU" sz="2800" i="1" u="sng" dirty="0"/>
              <a:t> </a:t>
            </a:r>
            <a:r>
              <a:rPr lang="ru-RU" sz="2800" i="1" u="sng" dirty="0" err="1"/>
              <a:t>оцінки</a:t>
            </a:r>
            <a:r>
              <a:rPr lang="ru-RU" sz="2800" i="1" u="sng" dirty="0"/>
              <a:t> </a:t>
            </a:r>
            <a:r>
              <a:rPr lang="ru-RU" sz="2800" i="1" u="sng" dirty="0" err="1"/>
              <a:t>рівня</a:t>
            </a:r>
            <a:r>
              <a:rPr lang="ru-RU" sz="2800" i="1" u="sng" dirty="0"/>
              <a:t> </a:t>
            </a:r>
            <a:r>
              <a:rPr lang="ru-RU" sz="2800" i="1" u="sng" dirty="0" err="1"/>
              <a:t>безпеки</a:t>
            </a:r>
            <a:r>
              <a:rPr lang="ru-RU" sz="2800" i="1" u="sng" dirty="0"/>
              <a:t> </a:t>
            </a:r>
            <a:r>
              <a:rPr lang="ru-RU" sz="2800" i="1" u="sng" dirty="0" err="1"/>
              <a:t>дитини</a:t>
            </a:r>
            <a:r>
              <a:rPr lang="ru-RU" sz="2800" i="1" u="sng" dirty="0"/>
              <a:t> з метою </a:t>
            </a:r>
            <a:r>
              <a:rPr lang="ru-RU" sz="2800" i="1" u="sng" dirty="0" err="1"/>
              <a:t>виявлення</a:t>
            </a:r>
            <a:r>
              <a:rPr lang="ru-RU" sz="2800" i="1" u="sng" dirty="0"/>
              <a:t> </a:t>
            </a:r>
            <a:r>
              <a:rPr lang="ru-RU" sz="2800" i="1" u="sng" dirty="0" err="1"/>
              <a:t>загроз</a:t>
            </a:r>
            <a:r>
              <a:rPr lang="ru-RU" sz="2800" i="1" u="sng" dirty="0"/>
              <a:t> </a:t>
            </a:r>
            <a:r>
              <a:rPr lang="ru-RU" sz="2800" i="1" u="sng" dirty="0" err="1"/>
              <a:t>її</a:t>
            </a:r>
            <a:r>
              <a:rPr lang="ru-RU" sz="2800" i="1" u="sng" dirty="0"/>
              <a:t> </a:t>
            </a:r>
            <a:r>
              <a:rPr lang="ru-RU" sz="2800" i="1" u="sng" dirty="0" err="1"/>
              <a:t>життю</a:t>
            </a:r>
            <a:r>
              <a:rPr lang="ru-RU" sz="2800" i="1" u="sng" dirty="0"/>
              <a:t> </a:t>
            </a:r>
            <a:r>
              <a:rPr lang="ru-RU" sz="2800" i="1" u="sng" dirty="0" err="1"/>
              <a:t>або</a:t>
            </a:r>
            <a:r>
              <a:rPr lang="ru-RU" sz="2800" i="1" u="sng" dirty="0"/>
              <a:t> </a:t>
            </a:r>
            <a:r>
              <a:rPr lang="ru-RU" sz="2800" i="1" u="sng" dirty="0" err="1"/>
              <a:t>здоров’ю</a:t>
            </a:r>
            <a:r>
              <a:rPr lang="ru-RU" sz="2800" i="1" u="sng" dirty="0"/>
              <a:t>, </a:t>
            </a:r>
            <a:r>
              <a:rPr lang="ru-RU" sz="2800" i="1" u="sng" dirty="0" err="1"/>
              <a:t>пов’язаних</a:t>
            </a:r>
            <a:r>
              <a:rPr lang="ru-RU" sz="2800" i="1" u="sng" dirty="0"/>
              <a:t> </a:t>
            </a:r>
            <a:r>
              <a:rPr lang="ru-RU" sz="2800" i="1" u="sng" dirty="0" err="1"/>
              <a:t>із</a:t>
            </a:r>
            <a:r>
              <a:rPr lang="ru-RU" sz="2800" i="1" u="sng" dirty="0"/>
              <a:t>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5D04A8D-026C-46D0-A78F-D23F1E3344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60461" y="514924"/>
            <a:ext cx="5362594" cy="6089076"/>
          </a:xfrm>
        </p:spPr>
        <p:txBody>
          <a:bodyPr>
            <a:normAutofit fontScale="85000" lnSpcReduction="20000"/>
          </a:bodyPr>
          <a:lstStyle/>
          <a:p>
            <a:pPr algn="just"/>
            <a:r>
              <a:rPr lang="ru-RU" dirty="0"/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незабезпеченням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належним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харчуванням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медичною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допомогою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відповідним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доглядом;</a:t>
            </a:r>
          </a:p>
          <a:p>
            <a:pPr algn="just"/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залишенням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семи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безпорадному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хворої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обмеженням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життєдіяльності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в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приміщенні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громадському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іншому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досягли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14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залишенням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віком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десяти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років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більше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ніж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півгодини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вулиці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природно-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кліматичних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одягу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без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дотримання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для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віку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температурного режиму;</a:t>
            </a:r>
          </a:p>
          <a:p>
            <a:pPr algn="just"/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залишенням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наглядом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осіб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наявними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ознаками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алкогольного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наркотичного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сп’яніння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перебування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під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дією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психоактивних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речовин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вираженого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психічного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розладу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невідкладним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станом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що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є прямою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загрозою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життю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здоров’ю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оточенню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algn="just"/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обставинами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стихійного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лиха,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техногенних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аварій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катастроф,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воєнних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дій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збройних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конфліктів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100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тощо</a:t>
            </a:r>
            <a:r>
              <a:rPr lang="ru-RU" sz="2100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77363758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7C2950-596B-456E-AD95-45C028F3E2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01843" y="1754909"/>
            <a:ext cx="3854528" cy="2466108"/>
          </a:xfrm>
        </p:spPr>
        <p:txBody>
          <a:bodyPr>
            <a:normAutofit/>
          </a:bodyPr>
          <a:lstStyle/>
          <a:p>
            <a:pPr algn="ctr"/>
            <a:r>
              <a:rPr lang="ru-RU" sz="2800" b="1" i="1" dirty="0" err="1"/>
              <a:t>Після</a:t>
            </a:r>
            <a:r>
              <a:rPr lang="ru-RU" sz="2800" b="1" i="1" dirty="0"/>
              <a:t> </a:t>
            </a:r>
            <a:r>
              <a:rPr lang="ru-RU" sz="2800" b="1" i="1" dirty="0" err="1"/>
              <a:t>тимчасового</a:t>
            </a:r>
            <a:r>
              <a:rPr lang="ru-RU" sz="2800" b="1" i="1" dirty="0"/>
              <a:t> </a:t>
            </a:r>
            <a:r>
              <a:rPr lang="ru-RU" sz="2800" b="1" i="1" dirty="0" err="1"/>
              <a:t>влаштування</a:t>
            </a:r>
            <a:r>
              <a:rPr lang="ru-RU" sz="2800" b="1" i="1" dirty="0"/>
              <a:t> </a:t>
            </a:r>
            <a:r>
              <a:rPr lang="ru-RU" sz="2800" b="1" i="1" dirty="0" err="1"/>
              <a:t>дитини</a:t>
            </a:r>
            <a:r>
              <a:rPr lang="ru-RU" sz="2800" b="1" i="1" dirty="0"/>
              <a:t> </a:t>
            </a:r>
            <a:r>
              <a:rPr lang="ru-RU" sz="2800" b="1" i="1" dirty="0" err="1"/>
              <a:t>вживаються</a:t>
            </a:r>
            <a:r>
              <a:rPr lang="ru-RU" sz="2800" b="1" i="1" dirty="0"/>
              <a:t> заходи до: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8E84485-AF1B-4AB1-9744-F16A898CE8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супроводу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сімей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з   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дітьми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з                    метою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відновлення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потенціалу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формування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навичок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відповідального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батьківства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відібрання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статті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170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Сімейного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кодексу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забезпечення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взяття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первинний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облік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які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залишилися</a:t>
            </a:r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піклування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дітей-сиріт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дітей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позбавлених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батьківського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піклування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з метою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організації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її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соціального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 Порядку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провадження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органами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опіки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піклування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діяльності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пов’язаної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із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захистом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прав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дитини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затвердженого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постановою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Кабінету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Міністрів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від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24 вересня 2008 р. № 866 (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Офіційний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вісник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i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</a:t>
            </a: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2008 р., № 76, ст. 2561).</a:t>
            </a:r>
          </a:p>
          <a:p>
            <a:endParaRPr lang="ru-RU" i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840311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A34471-B694-40FF-A9E9-C73BCC50DF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           Дякую за увагу !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648165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23659B44-6E34-4CE8-8F0D-387DA7996826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23</TotalTime>
  <Words>614</Words>
  <Application>Microsoft Office PowerPoint</Application>
  <PresentationFormat>Широкоэкранный</PresentationFormat>
  <Paragraphs>44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Times New Roman</vt:lpstr>
      <vt:lpstr>Trebuchet MS</vt:lpstr>
      <vt:lpstr>Wingdings 3</vt:lpstr>
      <vt:lpstr>Аспект</vt:lpstr>
      <vt:lpstr> Індивідуально - профілактична робота працівників ювенальної превенції з неповнолітніми. </vt:lpstr>
      <vt:lpstr>Презентация PowerPoint</vt:lpstr>
      <vt:lpstr>Складання плану заходів з індивідуальної профілактики на основі вивчення матеріалів характеристик, індивідуально-психологічних особливостей дитини;</vt:lpstr>
      <vt:lpstr>До документів Профілактично-Облікової  Справи дитини входить :</vt:lpstr>
      <vt:lpstr> Виявлення дитини, яка залишилася без догляду  дорослих.</vt:lpstr>
      <vt:lpstr>Проведення оцінки рівня безпеки дитини з метою виявлення загроз її життю або здоров’ю, пов’язаних із:</vt:lpstr>
      <vt:lpstr>Після тимчасового влаштування дитини вживаються заходи до:</vt:lpstr>
      <vt:lpstr>           Дякую за увагу 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Індивідуально - профілактична робота працівників ювенальної превенції з неповнолітніми. 2. Виявлення дитини, яка залишилася без догляду  дорослих.</dc:title>
  <dc:creator>Пользователь</dc:creator>
  <cp:lastModifiedBy>Пользователь</cp:lastModifiedBy>
  <cp:revision>4</cp:revision>
  <dcterms:created xsi:type="dcterms:W3CDTF">2022-08-18T18:02:51Z</dcterms:created>
  <dcterms:modified xsi:type="dcterms:W3CDTF">2023-06-18T10:29:53Z</dcterms:modified>
</cp:coreProperties>
</file>