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6A7F-BEBE-49B4-862D-A8094EB785EA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FB849-70F3-444B-A2A5-1AA420829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77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6A7F-BEBE-49B4-862D-A8094EB785EA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FB849-70F3-444B-A2A5-1AA420829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414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6A7F-BEBE-49B4-862D-A8094EB785EA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FB849-70F3-444B-A2A5-1AA420829E60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17857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6A7F-BEBE-49B4-862D-A8094EB785EA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FB849-70F3-444B-A2A5-1AA420829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0411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6A7F-BEBE-49B4-862D-A8094EB785EA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FB849-70F3-444B-A2A5-1AA420829E6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574735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6A7F-BEBE-49B4-862D-A8094EB785EA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FB849-70F3-444B-A2A5-1AA420829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9430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6A7F-BEBE-49B4-862D-A8094EB785EA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FB849-70F3-444B-A2A5-1AA420829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2168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6A7F-BEBE-49B4-862D-A8094EB785EA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FB849-70F3-444B-A2A5-1AA420829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5332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6A7F-BEBE-49B4-862D-A8094EB785EA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FB849-70F3-444B-A2A5-1AA420829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132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6A7F-BEBE-49B4-862D-A8094EB785EA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FB849-70F3-444B-A2A5-1AA420829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356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6A7F-BEBE-49B4-862D-A8094EB785EA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FB849-70F3-444B-A2A5-1AA420829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154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6A7F-BEBE-49B4-862D-A8094EB785EA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FB849-70F3-444B-A2A5-1AA420829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789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6A7F-BEBE-49B4-862D-A8094EB785EA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FB849-70F3-444B-A2A5-1AA420829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156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6A7F-BEBE-49B4-862D-A8094EB785EA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FB849-70F3-444B-A2A5-1AA420829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363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6A7F-BEBE-49B4-862D-A8094EB785EA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FB849-70F3-444B-A2A5-1AA420829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664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A6A7F-BEBE-49B4-862D-A8094EB785EA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FB849-70F3-444B-A2A5-1AA420829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271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2A6A7F-BEBE-49B4-862D-A8094EB785EA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AAFB849-70F3-444B-A2A5-1AA420829E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69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A04284-CEA3-43F4-B469-2BDB6E29F3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6538" y="1337480"/>
            <a:ext cx="8853302" cy="2716359"/>
          </a:xfrm>
        </p:spPr>
        <p:txBody>
          <a:bodyPr/>
          <a:lstStyle/>
          <a:p>
            <a:pPr algn="ctr">
              <a:lnSpc>
                <a:spcPts val="1630"/>
              </a:lnSpc>
              <a:spcAft>
                <a:spcPts val="60"/>
              </a:spcAft>
            </a:pPr>
            <a:r>
              <a:rPr lang="uk-UA" sz="18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Презентація</a:t>
            </a:r>
            <a:br>
              <a:rPr lang="uk-UA" sz="18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uk-UA" sz="18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навчальної дисципліни</a:t>
            </a:r>
            <a:br>
              <a:rPr lang="uk-UA" sz="18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br>
              <a:rPr lang="ru-RU" sz="1800" spc="5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uk-UA" sz="1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«ОРГАНІЗАЦІЯ ДІЯЛЬНОСТІ </a:t>
            </a:r>
            <a:br>
              <a:rPr lang="uk-UA" sz="1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uk-UA" sz="1800" b="1" dirty="0">
                <a:solidFill>
                  <a:schemeClr val="accent2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ПІДРОЗДІЛІВ ЮВЕНАЛЬНОЇ ПРЕВЕНЦІЇ»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21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D66563-5CE1-43CA-AC0D-4085C0B83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5" y="609600"/>
            <a:ext cx="5163907" cy="1410269"/>
          </a:xfrm>
        </p:spPr>
        <p:txBody>
          <a:bodyPr/>
          <a:lstStyle/>
          <a:p>
            <a:r>
              <a:rPr lang="uk-UA" sz="18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Метою вивчення навчальної дисципліни </a:t>
            </a:r>
            <a:endParaRPr lang="ru-RU" b="1" u="sng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84D089-33D1-4570-9571-9854735068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8615" y="1869743"/>
            <a:ext cx="8755388" cy="4171619"/>
          </a:xfrm>
        </p:spPr>
        <p:txBody>
          <a:bodyPr/>
          <a:lstStyle/>
          <a:p>
            <a:r>
              <a:rPr lang="uk-UA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«О</a:t>
            </a: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рганізація діяльності підрозділів ювенальної превенції» є </a:t>
            </a:r>
            <a:r>
              <a:rPr lang="uk-UA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підготовка висококваліфікованих офіцерів поліції, які мають оволодіти знаннями, уміннями, навичками у сфері </a:t>
            </a: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щодо правового регулювання суспільних відносин, які складаються в процесі здійснення адміністративної діяльності підрозділів ювенальної превенції</a:t>
            </a:r>
            <a:r>
              <a:rPr lang="uk-UA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застосування яких у практичній діяльності </a:t>
            </a:r>
            <a:r>
              <a:rPr lang="uk-UA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надасть</a:t>
            </a:r>
            <a:r>
              <a:rPr lang="uk-UA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змогу </a:t>
            </a: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вирішувати завдання, які покладені на Національну поліцію.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1360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CD75DC-5164-4D0B-8A5B-21128EF5B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У результаті вивчення навчальної </a:t>
            </a:r>
            <a:r>
              <a:rPr lang="uk-UA" sz="1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дисципліни Здобувач </a:t>
            </a:r>
            <a:r>
              <a:rPr lang="uk-UA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повинен набути таких компетентностей</a:t>
            </a:r>
            <a:r>
              <a:rPr lang="uk-UA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uk-UA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згідно</a:t>
            </a:r>
            <a:r>
              <a:rPr lang="uk-UA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освітньо-професійної програми «Правоохоронна діяльність (поліцейські)» за спеціальністю 262 «Правоохоронна діяльність» першого (бакалаврського) рівня вищої освіти): 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B0F4CDF-6B82-484B-B83C-97017D51D3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5910" y="3098042"/>
            <a:ext cx="8728093" cy="2943320"/>
          </a:xfrm>
        </p:spPr>
        <p:txBody>
          <a:bodyPr>
            <a:normAutofit fontScale="85000" lnSpcReduction="10000"/>
          </a:bodyPr>
          <a:lstStyle/>
          <a:p>
            <a:pPr indent="540385" algn="just"/>
            <a:r>
              <a:rPr lang="uk-UA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Спеціальних (фахових) компетентностей </a:t>
            </a: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(взято</a:t>
            </a:r>
            <a:r>
              <a:rPr lang="uk-UA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</a:t>
            </a:r>
            <a:r>
              <a:rPr lang="uk-UA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матриці забезпечення програмних результатів навчання (ПРН) відповідними компонентами освітньо-професійної програми - вибіркова компонента (прикладна орієнтація - превентивна діяльність та ювенальна превенція) – </a:t>
            </a:r>
            <a:r>
              <a:rPr lang="uk-UA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ВК.15):</a:t>
            </a: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-"/>
            </a:pPr>
            <a:r>
              <a:rPr lang="uk-UA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(СК.7) з</a:t>
            </a: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датність забезпечувати законність та правопорядок, безпеку особистості та суспільства, протидіяти нелегальній (незаконній) міграції, тероризму та торгівлі людьми;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-"/>
            </a:pP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uk-UA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СК.21</a:t>
            </a: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здатність на алгоритмічному рівні розв’язувати типові задачі, що виникають під час забезпечення публічної безпеки і порядку, профілактики правопорушень серед дітей та відносно них, в тому числі шляхом проведення негласних слідчих (розшукових дій);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Times New Roman" panose="02020603050405020304" pitchFamily="18" charset="0"/>
              <a:buChar char="-"/>
            </a:pPr>
            <a:r>
              <a:rPr lang="uk-UA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(СК.27) </a:t>
            </a: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здатність правильно кваліфікувати кримінальні правопорушення в цілому; вільно використовувати законодавство щодо захисту дітей.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4855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887FC6-D1AB-43DD-95D1-6E72B84FA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450215"/>
            <a:r>
              <a:rPr lang="uk-UA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Результати</a:t>
            </a: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вивчення навчальної дисципліни «Організація діяльності підрозділів ювенальної превенції».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Згідно з вимогами освітньої програми здобувачі повинні: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E1717FC-9466-4199-B8EF-EC2D9583DB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3206" y="2429301"/>
            <a:ext cx="8700797" cy="3612061"/>
          </a:xfrm>
        </p:spPr>
        <p:txBody>
          <a:bodyPr>
            <a:normAutofit/>
          </a:bodyPr>
          <a:lstStyle/>
          <a:p>
            <a:pPr algn="just">
              <a:tabLst>
                <a:tab pos="1049655" algn="l"/>
              </a:tabLst>
            </a:pPr>
            <a:r>
              <a:rPr lang="uk-UA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ПРН13.</a:t>
            </a: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Знати і розуміти відповідні вимоги законодавства, </a:t>
            </a:r>
            <a:r>
              <a:rPr lang="uk-UA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грамотно</a:t>
            </a: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оформлювати процесуальні документи, що використовуються під час провадження у справах про адміністративні правопорушення, здійснювати превентивні та примусові поліцейські заходи, а також кваліфікацію адміністративних та кримінальних правопорушень;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tabLst>
                <a:tab pos="1049655" algn="l"/>
              </a:tabLst>
            </a:pP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uk-UA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ПРН20.</a:t>
            </a: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Підтримувати, встановлені на законодавчому рівні, умови дотримання дозвільної системи;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tabLst>
                <a:tab pos="1049655" algn="l"/>
              </a:tabLst>
            </a:pP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 </a:t>
            </a:r>
            <a:r>
              <a:rPr lang="uk-UA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ПРН24.</a:t>
            </a: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Розв’язувати типові та нетипові ситуації, що виникають під час професійної діяльності підрозділів ювенальної превенції зі складанням необхідних адміністративно-процесуальних та кримінальних процесуальних документів.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tabLst>
                <a:tab pos="1049655" algn="l"/>
              </a:tabLst>
            </a:pPr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0763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B009B1-1467-4854-9853-470ED3810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558" y="609600"/>
            <a:ext cx="8714445" cy="1570962"/>
          </a:xfrm>
        </p:spPr>
        <p:txBody>
          <a:bodyPr/>
          <a:lstStyle/>
          <a:p>
            <a:r>
              <a:rPr lang="uk-UA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Пререквізити</a:t>
            </a:r>
            <a:r>
              <a:rPr lang="uk-UA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5EFF3A-5244-4634-9F1B-9C5FE0E588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6141" y="1858038"/>
            <a:ext cx="8596668" cy="1570962"/>
          </a:xfrm>
        </p:spPr>
        <p:txBody>
          <a:bodyPr/>
          <a:lstStyle/>
          <a:p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«Адміністративне право», «Адміністративна відповідальність», «Адміністративний процес».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9359B41D-CD30-4A3E-BB0B-E9D93C23CA7C}"/>
              </a:ext>
            </a:extLst>
          </p:cNvPr>
          <p:cNvSpPr txBox="1">
            <a:spLocks/>
          </p:cNvSpPr>
          <p:nvPr/>
        </p:nvSpPr>
        <p:spPr>
          <a:xfrm>
            <a:off x="477670" y="3010941"/>
            <a:ext cx="8714445" cy="1570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400" b="0" kern="1200" cap="none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uk-UA" sz="18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Постреквізити</a:t>
            </a:r>
            <a:r>
              <a:rPr lang="uk-UA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ru-RU" dirty="0"/>
          </a:p>
        </p:txBody>
      </p:sp>
      <p:sp>
        <p:nvSpPr>
          <p:cNvPr id="5" name="Текст 2">
            <a:extLst>
              <a:ext uri="{FF2B5EF4-FFF2-40B4-BE49-F238E27FC236}">
                <a16:creationId xmlns:a16="http://schemas.microsoft.com/office/drawing/2014/main" id="{19C909B5-C048-415A-83F6-6C04422C2CDC}"/>
              </a:ext>
            </a:extLst>
          </p:cNvPr>
          <p:cNvSpPr txBox="1">
            <a:spLocks/>
          </p:cNvSpPr>
          <p:nvPr/>
        </p:nvSpPr>
        <p:spPr>
          <a:xfrm>
            <a:off x="0" y="4259379"/>
            <a:ext cx="8596668" cy="1570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200" algn="just"/>
            <a:r>
              <a:rPr lang="uk-UA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Актуальні проблеми превентивної діяльності органів Національної поліції.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9146535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</TotalTime>
  <Words>367</Words>
  <Application>Microsoft Office PowerPoint</Application>
  <PresentationFormat>Широкоэкранный</PresentationFormat>
  <Paragraphs>17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Times New Roman</vt:lpstr>
      <vt:lpstr>Trebuchet MS</vt:lpstr>
      <vt:lpstr>Wingdings 3</vt:lpstr>
      <vt:lpstr>Аспект</vt:lpstr>
      <vt:lpstr>Презентація навчальної дисципліни  «ОРГАНІЗАЦІЯ ДІЯЛЬНОСТІ  ПІДРОЗДІЛІВ ЮВЕНАЛЬНОЇ ПРЕВЕНЦІЇ» </vt:lpstr>
      <vt:lpstr>Метою вивчення навчальної дисципліни </vt:lpstr>
      <vt:lpstr>У результаті вивчення навчальної дисципліни Здобувач повинен набути таких компетентностей (згідно освітньо-професійної програми «Правоохоронна діяльність (поліцейські)» за спеціальністю 262 «Правоохоронна діяльність» першого (бакалаврського) рівня вищої освіти):  </vt:lpstr>
      <vt:lpstr>Результати вивчення навчальної дисципліни «Організація діяльності підрозділів ювенальної превенції». Згідно з вимогами освітньої програми здобувачі повинні: </vt:lpstr>
      <vt:lpstr>Пререквізити: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навчальної дисципліни «ОРГАНІЗАЦІЯ ДІЯЛЬНОСТІ  ПІДРОЗДІЛІВ ЮВЕНАЛЬНОЇ ПРЕВЕНЦІЇ» </dc:title>
  <dc:creator>Пользователь</dc:creator>
  <cp:lastModifiedBy>Пользователь</cp:lastModifiedBy>
  <cp:revision>3</cp:revision>
  <dcterms:created xsi:type="dcterms:W3CDTF">2022-05-25T14:47:42Z</dcterms:created>
  <dcterms:modified xsi:type="dcterms:W3CDTF">2023-06-18T11:25:40Z</dcterms:modified>
</cp:coreProperties>
</file>