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6/18/2023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6/18/2023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6/18/2023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6/18/2023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6/18/2023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8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B459FB-6AFE-57D1-0E34-B7D63D8196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2506" y="1964267"/>
            <a:ext cx="10967620" cy="2421464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Нормативно-правові засади діяльності підрозділів ювенальної превенції Національної поліції </a:t>
            </a:r>
            <a:endParaRPr lang="ru-UA" dirty="0"/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12C70895-F848-3E83-51C9-53FB898176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000" b="1" i="1" dirty="0"/>
              <a:t>Тема №1</a:t>
            </a:r>
          </a:p>
        </p:txBody>
      </p:sp>
    </p:spTree>
    <p:extLst>
      <p:ext uri="{BB962C8B-B14F-4D97-AF65-F5344CB8AC3E}">
        <p14:creationId xmlns:p14="http://schemas.microsoft.com/office/powerpoint/2010/main" val="686440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DDFC08-78BD-2D52-C946-9518282CA4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Права та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обов’язки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дільничного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офіцера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поліції щодо захисту прав та свобод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br>
              <a:rPr lang="ru-RU" dirty="0"/>
            </a:br>
            <a:endParaRPr lang="ru-UA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EEE69BC-5131-D885-E615-7D0CF10AC5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9174" y="746404"/>
            <a:ext cx="10131425" cy="3649133"/>
          </a:xfrm>
        </p:spPr>
        <p:txBody>
          <a:bodyPr>
            <a:normAutofit/>
          </a:bodyPr>
          <a:lstStyle/>
          <a:p>
            <a:pPr algn="just"/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Дії дільничного офіцера поліції у разі виявлення випадків порушення прав та свобод дитини: </a:t>
            </a:r>
          </a:p>
          <a:p>
            <a:pPr algn="just"/>
            <a:endParaRPr lang="uk-UA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UA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A84439E-19C7-00C2-C35D-DF87C842D4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113" y="3613178"/>
            <a:ext cx="2495550" cy="1838325"/>
          </a:xfrm>
          <a:prstGeom prst="rect">
            <a:avLst/>
          </a:prstGeom>
        </p:spPr>
      </p:pic>
      <p:sp>
        <p:nvSpPr>
          <p:cNvPr id="7" name="Стрелка: вправо 6">
            <a:extLst>
              <a:ext uri="{FF2B5EF4-FFF2-40B4-BE49-F238E27FC236}">
                <a16:creationId xmlns:a16="http://schemas.microsoft.com/office/drawing/2014/main" id="{090945CE-8D37-9A0C-87DF-39B37DEF9B4D}"/>
              </a:ext>
            </a:extLst>
          </p:cNvPr>
          <p:cNvSpPr/>
          <p:nvPr/>
        </p:nvSpPr>
        <p:spPr>
          <a:xfrm>
            <a:off x="3570974" y="3936733"/>
            <a:ext cx="2525026" cy="8714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повідомлення</a:t>
            </a:r>
            <a:endParaRPr lang="ru-U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D30D67E-6039-C760-39D2-F0B7F862107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3771" b="38659"/>
          <a:stretch/>
        </p:blipFill>
        <p:spPr>
          <a:xfrm>
            <a:off x="6317666" y="3933528"/>
            <a:ext cx="3575597" cy="130163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4513EBC-7B70-5756-26AE-FA93112EF5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2260554"/>
            <a:ext cx="1838325" cy="183832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002EF80F-5F87-AF11-D19E-FF8B99953D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76604" y="2341516"/>
            <a:ext cx="2733675" cy="16764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D4B18B5-2120-EA63-1BD8-02A155B56C2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26044" y="4584347"/>
            <a:ext cx="277177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8560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E7391B-8D9B-C05E-0A64-E2A25899E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1" y="2611655"/>
            <a:ext cx="10131425" cy="1456267"/>
          </a:xfrm>
        </p:spPr>
        <p:txBody>
          <a:bodyPr/>
          <a:lstStyle/>
          <a:p>
            <a:pPr algn="ctr"/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ДЯКУЮ ЗА УВАГУ)</a:t>
            </a:r>
            <a:endParaRPr lang="ru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22671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E743F8-0A64-5459-603F-46613C35A2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  <a:endParaRPr lang="ru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892C2B0-028C-DF99-4A35-AC041D1BC8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1" y="1934678"/>
            <a:ext cx="10131425" cy="3856522"/>
          </a:xfrm>
        </p:spPr>
        <p:txBody>
          <a:bodyPr/>
          <a:lstStyle/>
          <a:p>
            <a:pPr marL="342900" indent="-342900">
              <a:buAutoNum type="arabicPeriod"/>
            </a:pP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Вступ</a:t>
            </a:r>
          </a:p>
          <a:p>
            <a:pPr marL="342900" indent="-342900"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Нормативно-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правові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засади діяльності підрозділів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ювенальної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превенції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Національної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поліції </a:t>
            </a:r>
          </a:p>
          <a:p>
            <a:pPr marL="342900" indent="-342900"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Права та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законні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інтереси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відповідно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міжнародного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законодавства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законодавства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Права та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обов’язки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дільничного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офіцера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поліції щодо захисту прав та свобод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ru-UA" dirty="0"/>
          </a:p>
        </p:txBody>
      </p:sp>
    </p:spTree>
    <p:extLst>
      <p:ext uri="{BB962C8B-B14F-4D97-AF65-F5344CB8AC3E}">
        <p14:creationId xmlns:p14="http://schemas.microsoft.com/office/powerpoint/2010/main" val="343829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B4120A-6CA4-FEB3-3DC8-3553D1C3DB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8779" y="380198"/>
            <a:ext cx="9796948" cy="516556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Вступ</a:t>
            </a:r>
            <a:r>
              <a:rPr lang="uk-UA" dirty="0"/>
              <a:t> </a:t>
            </a:r>
            <a:endParaRPr lang="ru-UA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21128BC-84C9-C914-594A-003B261963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6314" y="1054066"/>
            <a:ext cx="11569566" cy="5491114"/>
          </a:xfrm>
        </p:spPr>
        <p:txBody>
          <a:bodyPr numCol="2">
            <a:normAutofit/>
          </a:bodyPr>
          <a:lstStyle/>
          <a:p>
            <a:pPr marL="0" indent="0" algn="just">
              <a:buNone/>
            </a:pP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Сталий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розвиток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держави не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можливий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турботи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прийдешнє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покоління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як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чинник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надійного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захисту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політичних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економічних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соціальних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інтересів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майбутньому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завдання в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цьому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напрямку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полягає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створенні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належних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умов для нормального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психофізичного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розвитку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захист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їх від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негативних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чинників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 тому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числі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й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кримінального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впливу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світлі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останніх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реформ,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обов’язок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захисту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підростаючого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покоління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від негативного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впливу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покладено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підрозділи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ювенальної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превенції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Національної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поліції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Виконання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мультикомплексного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завдання, що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спрямоване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захист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прав та законних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інтересів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є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пріоритетом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діяльності підрозділів  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ювенальної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превенції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Національної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поліції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UA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99D3F83-2C68-1BB8-9F7B-E241ED1D65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5179" y="1496263"/>
            <a:ext cx="2571750" cy="178117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F88AB0A-4D26-F811-1BAE-D3B03CD7DF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5666" y="2377338"/>
            <a:ext cx="2896606" cy="192986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E900CFD-5DCB-F1AC-7ACD-2650281B3B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5179" y="4035541"/>
            <a:ext cx="3295650" cy="139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9218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BE4521-E65C-D534-7C4C-F49630E51B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0714" y="569495"/>
            <a:ext cx="10131425" cy="737937"/>
          </a:xfrm>
        </p:spPr>
        <p:txBody>
          <a:bodyPr>
            <a:normAutofit fontScale="90000"/>
          </a:bodyPr>
          <a:lstStyle/>
          <a:p>
            <a:pPr marL="342900" marR="0" lvl="0" indent="-34290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tabLst/>
              <a:defRPr/>
            </a:pPr>
            <a: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Нормативно-</a:t>
            </a:r>
            <a:r>
              <a:rPr kumimoji="0" lang="ru-RU" sz="27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правові</a:t>
            </a:r>
            <a: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засади діяльності підрозділів </a:t>
            </a:r>
            <a:r>
              <a:rPr kumimoji="0" lang="ru-RU" sz="27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ювенальної</a:t>
            </a:r>
            <a: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27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превенції</a:t>
            </a:r>
            <a: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27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Національної</a:t>
            </a:r>
            <a:r>
              <a:rPr kumimoji="0" lang="ru-RU" sz="2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поліції </a:t>
            </a:r>
            <a:b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UA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A55029B-C3A9-DEE3-4590-58154F4A32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1" y="1660803"/>
            <a:ext cx="10326338" cy="4258733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Існує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декілька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рівнів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законодавства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що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охоплюють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організаційно-правові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питання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щодо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профілактики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адміністративних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правопорушень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залежно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від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їхньої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юридичної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сили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змісту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дії в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просторі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за колом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осіб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міжнародно-правові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стали частиною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національного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законодавства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оскільки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ратифіковані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Верховною Радою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Конституція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нормативний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акт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вищої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юридичної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сили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політико-правовий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своєю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сутністю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що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визначає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найбільш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важливі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аспекти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протидії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правопорушенням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захисту прав, свобод громадян,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забезпечення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правопорядку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тощо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закони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 тому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числі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кодифіковані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наприклад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КУпАП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визначають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організаційні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засади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профілактичної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роботи та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протидії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правопорушенням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marL="0" indent="0" algn="just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підзаконні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що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передбачають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форми й методи, порядок роботи підрозділів поліції як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суб’єктів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профілактики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адміністративних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проступків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UA" dirty="0"/>
          </a:p>
        </p:txBody>
      </p:sp>
    </p:spTree>
    <p:extLst>
      <p:ext uri="{BB962C8B-B14F-4D97-AF65-F5344CB8AC3E}">
        <p14:creationId xmlns:p14="http://schemas.microsoft.com/office/powerpoint/2010/main" val="22999870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C44C0D-D7FE-0087-1A29-580252F02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049" y="279132"/>
            <a:ext cx="10131425" cy="1112966"/>
          </a:xfrm>
        </p:spPr>
        <p:txBody>
          <a:bodyPr/>
          <a:lstStyle/>
          <a:p>
            <a:pPr algn="ctr"/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2. Нормативно-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правові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засади діяльності підрозділів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ювенальної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превенції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Національної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поліції</a:t>
            </a:r>
            <a:endParaRPr lang="ru-UA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CF2C978-8E05-D250-F2A8-7468941050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048" y="1549667"/>
            <a:ext cx="11211025" cy="4928136"/>
          </a:xfrm>
        </p:spPr>
        <p:txBody>
          <a:bodyPr numCol="2">
            <a:normAutofit fontScale="25000" lnSpcReduction="20000"/>
          </a:bodyPr>
          <a:lstStyle/>
          <a:p>
            <a:pPr algn="just"/>
            <a:r>
              <a:rPr lang="uk-UA" sz="8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Міжнародні правові, які регулюють діяльність підрозділів ювенальної превенції Національної поліції України:</a:t>
            </a:r>
            <a:r>
              <a:rPr lang="uk-UA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uk-UA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Рекомендації Комітету Міністрів державам-учасницям Ради Європи «Про Європейський кодекс поліцейської етики», ухваленій комітетом міністрів 19 вересня 2001 р. на 765-му засіданні заступників міністрів; </a:t>
            </a:r>
          </a:p>
          <a:p>
            <a:pPr algn="just"/>
            <a:r>
              <a:rPr lang="uk-UA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Резолюція Парламентської Асамблеї Ради Європи № 690 (1979) «Про Декларацію про поліцію»;</a:t>
            </a:r>
          </a:p>
          <a:p>
            <a:pPr algn="just"/>
            <a:r>
              <a:rPr lang="uk-UA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Декларація Міжнародної організації праці про основоположні принципи в сфері праці та механізм її реалізації, прийнятій Генеральною конференцією Міжнародної організації праці на 86-й сесії; </a:t>
            </a:r>
          </a:p>
          <a:p>
            <a:pPr algn="just"/>
            <a:r>
              <a:rPr lang="uk-UA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Загальна декларація прав людини прийнятій Генеральною Асамблеєю ООН від 10 грудня 1948 р.; </a:t>
            </a:r>
          </a:p>
          <a:p>
            <a:pPr algn="just"/>
            <a:r>
              <a:rPr lang="uk-UA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Декларація про ліквідацію всіх форм расової дискримінації прийнятій Генеральною Асамблеєю ООН від 20 листопада 1963р.;  </a:t>
            </a:r>
          </a:p>
          <a:p>
            <a:pPr algn="just"/>
            <a:r>
              <a:rPr lang="uk-UA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Декларація про захист усіх осіб від катувань та інших жорстоких, нелюдських або таких, що принижують гідність, видів поводження і покарання від 09 грудня 1975р.; </a:t>
            </a:r>
          </a:p>
          <a:p>
            <a:pPr algn="just"/>
            <a:r>
              <a:rPr lang="uk-UA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Конвенція про права дитини прийнятій Генеральною Асамблеєю ООН від 20 листопада 1989 р., </a:t>
            </a:r>
          </a:p>
          <a:p>
            <a:pPr algn="just"/>
            <a:r>
              <a:rPr lang="uk-UA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Конвенція Ради Європи про захист дітей від сексуальної експлуатації та сексуального насильства від 25 жовтня 2007 р.; </a:t>
            </a:r>
          </a:p>
          <a:p>
            <a:pPr algn="just"/>
            <a:r>
              <a:rPr lang="uk-UA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Європейська конвенція про здійснення прав дітей від 25 січня 1996 р. та інші. </a:t>
            </a:r>
          </a:p>
          <a:p>
            <a:pPr algn="just"/>
            <a:endParaRPr lang="ru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3748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190328-D7A0-6523-CA81-B7F8BAAD82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332071"/>
            <a:ext cx="10131425" cy="1170718"/>
          </a:xfrm>
        </p:spPr>
        <p:txBody>
          <a:bodyPr/>
          <a:lstStyle/>
          <a:p>
            <a:pPr algn="ctr"/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2. Нормативно-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правові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засади діяльності підрозділів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ювенальної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превенції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Національної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поліції</a:t>
            </a:r>
            <a:endParaRPr lang="ru-UA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4F309B5-1241-AD88-8FE2-96E46EA996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0514" y="1366787"/>
            <a:ext cx="11454063" cy="5159142"/>
          </a:xfrm>
        </p:spPr>
        <p:txBody>
          <a:bodyPr numCol="2">
            <a:normAutofit/>
          </a:bodyPr>
          <a:lstStyle/>
          <a:p>
            <a:pPr algn="just"/>
            <a:r>
              <a:rPr lang="uk-UA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Конституція України: </a:t>
            </a:r>
          </a:p>
          <a:p>
            <a:pPr algn="just"/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Стаття 3: «…людина, її життя і здоров'я, честь і гідність, недоторканність і безпека визнаються в Україні найвищою соціальною цінністю»;</a:t>
            </a:r>
          </a:p>
          <a:p>
            <a:pPr algn="just"/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Стаття 19: підрозділи ювенальної поліції «…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зобов'язані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діяти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лише на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підставі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 межах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повноважень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у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спосіб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що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передбачені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Конституцією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законами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також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ніхто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бути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примушений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робити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те, що не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передбачено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законодавством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»; </a:t>
            </a:r>
          </a:p>
          <a:p>
            <a:pPr algn="just"/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Стаття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28: «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ніхто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бути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підданий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катуванню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жорстокому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нелюдському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або такому, що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принижує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його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гідність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поводженню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чи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покаранню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тому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поліцейським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час застосування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поліцейських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заходів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будь-яких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обставин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заборонено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сприяти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здійснювати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підбурювати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або терпимо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ставитися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будь-яких форм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катування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жорстокого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нелюдського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або такого, що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принижує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гідність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поводження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чи                    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покарання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UA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6689EDD-6959-BA7C-F022-B4E62C3A88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2372" y="3303420"/>
            <a:ext cx="4589443" cy="3054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4583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8DC8F5-0E64-B14D-2F9C-8FDEAE28D1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122947"/>
          </a:xfrm>
        </p:spPr>
        <p:txBody>
          <a:bodyPr/>
          <a:lstStyle/>
          <a:p>
            <a:pPr algn="ctr"/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2. Нормативно-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правові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засади діяльності підрозділів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ювенальної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превенції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Національної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поліції</a:t>
            </a:r>
            <a:endParaRPr lang="ru-UA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F91667-904B-276F-151B-71773B18E2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1" y="1857677"/>
            <a:ext cx="11211024" cy="3933524"/>
          </a:xfrm>
        </p:spPr>
        <p:txBody>
          <a:bodyPr numCol="2">
            <a:normAutofit/>
          </a:bodyPr>
          <a:lstStyle/>
          <a:p>
            <a:pPr algn="just"/>
            <a:r>
              <a:rPr lang="uk-UA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Закони України: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Кодекс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адміністративні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правопорушення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від 07.12.1984, закон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«Про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поліцію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від 02.07.2015, закон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«Про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запобігання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протидію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домашньому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насильству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від 07.12.2017, закон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«Про 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внесення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змін до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деяких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законодавчих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актів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щодо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протидії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булінгу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цькуванню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)» від 18.12.2018,  закон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«Про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служби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справах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спеціальні установи для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від 24.01.1995 та інші.</a:t>
            </a:r>
            <a:endParaRPr lang="ru-UA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3E6BFA2-92D2-98C0-8E68-97AC2BF7E7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2386" y="1857677"/>
            <a:ext cx="1575384" cy="222554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4F533F4-1A4C-0448-D8DE-4059CD3E76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7818" y="1857677"/>
            <a:ext cx="1795711" cy="211289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F4D5A18-80C6-F123-2CE0-68B4815B62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68732" y="3565657"/>
            <a:ext cx="1581308" cy="222554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EBB087C-B425-D978-B0BB-BD7C190EA3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85673" y="3557290"/>
            <a:ext cx="1581308" cy="2233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3257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CB4743-3C42-A24C-9029-B3DCF47570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2. Нормативно-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правові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засади діяльності підрозділів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ювенальної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превенції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Національної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поліції</a:t>
            </a:r>
            <a:endParaRPr lang="ru-UA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4929A39-C418-C2EF-EDF5-BB49FE7E03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numCol="2"/>
          <a:lstStyle/>
          <a:p>
            <a:pPr algn="just"/>
            <a:r>
              <a:rPr lang="uk-UA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Підзаконні нормативні акти: </a:t>
            </a:r>
          </a:p>
          <a:p>
            <a:pPr algn="just"/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Інструкція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організації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роботи підрозділів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ювенальної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превенції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Національної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поліції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від 19.12.2017 ; 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Наказ МВС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«Про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затвердження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Інструкції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організації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діяльності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дільничних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офіцерів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поліції» від 28.07.2017  № 650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Наказ МВС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«Про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затвердження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Інструкції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оформлення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матеріалів про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адміністративні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правопорушення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органах поліції» 06.11.2015  № 1376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15.	Наказ МВС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«Про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затвердження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Змін до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Інструкції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організації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роботи підрозділів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ювенальної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превенції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Національної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поліції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від 25.06.2020 № 488 та інші. </a:t>
            </a:r>
          </a:p>
          <a:p>
            <a:endParaRPr lang="ru-UA" dirty="0"/>
          </a:p>
        </p:txBody>
      </p:sp>
    </p:spTree>
    <p:extLst>
      <p:ext uri="{BB962C8B-B14F-4D97-AF65-F5344CB8AC3E}">
        <p14:creationId xmlns:p14="http://schemas.microsoft.com/office/powerpoint/2010/main" val="37241827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C41CAF-D5A7-7A36-C102-B0CD1DC519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522" y="580725"/>
            <a:ext cx="9950952" cy="632059"/>
          </a:xfrm>
        </p:spPr>
        <p:txBody>
          <a:bodyPr>
            <a:normAutofit fontScale="90000"/>
          </a:bodyPr>
          <a:lstStyle/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prstClr val="white"/>
              </a:buClr>
              <a:buSzPct val="100000"/>
              <a:tabLst/>
              <a:defRPr/>
            </a:pPr>
            <a:r>
              <a:rPr lang="uk-UA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Права та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законні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інтереси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дитини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відповідно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до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міжнародного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законодавства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та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законодавства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України</a:t>
            </a:r>
            <a:b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UA" dirty="0"/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03AB850C-C3CB-7441-7882-82510793460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6620163"/>
              </p:ext>
            </p:extLst>
          </p:nvPr>
        </p:nvGraphicFramePr>
        <p:xfrm>
          <a:off x="134755" y="1212784"/>
          <a:ext cx="11877574" cy="55558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91523">
                  <a:extLst>
                    <a:ext uri="{9D8B030D-6E8A-4147-A177-3AD203B41FA5}">
                      <a16:colId xmlns:a16="http://schemas.microsoft.com/office/drawing/2014/main" val="1276052291"/>
                    </a:ext>
                  </a:extLst>
                </a:gridCol>
                <a:gridCol w="2359506">
                  <a:extLst>
                    <a:ext uri="{9D8B030D-6E8A-4147-A177-3AD203B41FA5}">
                      <a16:colId xmlns:a16="http://schemas.microsoft.com/office/drawing/2014/main" val="380961270"/>
                    </a:ext>
                  </a:extLst>
                </a:gridCol>
                <a:gridCol w="2375515">
                  <a:extLst>
                    <a:ext uri="{9D8B030D-6E8A-4147-A177-3AD203B41FA5}">
                      <a16:colId xmlns:a16="http://schemas.microsoft.com/office/drawing/2014/main" val="2840973494"/>
                    </a:ext>
                  </a:extLst>
                </a:gridCol>
                <a:gridCol w="2375515">
                  <a:extLst>
                    <a:ext uri="{9D8B030D-6E8A-4147-A177-3AD203B41FA5}">
                      <a16:colId xmlns:a16="http://schemas.microsoft.com/office/drawing/2014/main" val="2132949948"/>
                    </a:ext>
                  </a:extLst>
                </a:gridCol>
                <a:gridCol w="2375515">
                  <a:extLst>
                    <a:ext uri="{9D8B030D-6E8A-4147-A177-3AD203B41FA5}">
                      <a16:colId xmlns:a16="http://schemas.microsoft.com/office/drawing/2014/main" val="3943072177"/>
                    </a:ext>
                  </a:extLst>
                </a:gridCol>
              </a:tblGrid>
              <a:tr h="1306965">
                <a:tc>
                  <a:txBody>
                    <a:bodyPr/>
                    <a:lstStyle/>
                    <a:p>
                      <a:pPr algn="just"/>
                      <a:r>
                        <a:rPr lang="uk-UA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Закон України «Про охорону дитинства», Конвенція ОНН про права дитини </a:t>
                      </a:r>
                      <a:endParaRPr lang="ru-UA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Кримінально-процесуальне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законодавство</a:t>
                      </a:r>
                      <a:endParaRPr lang="ru-UA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Адміністративне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законодавство</a:t>
                      </a:r>
                      <a:endParaRPr lang="ru-UA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Сімейне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законодавство</a:t>
                      </a:r>
                      <a:endParaRPr lang="ru-UA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Наказу МВС </a:t>
                      </a:r>
                      <a:r>
                        <a:rPr lang="ru-RU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України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«Про </a:t>
                      </a:r>
                      <a:r>
                        <a:rPr lang="ru-RU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затвердження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Інструкції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 </a:t>
                      </a:r>
                      <a:r>
                        <a:rPr lang="ru-RU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організації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роботи підрозділів </a:t>
                      </a:r>
                      <a:r>
                        <a:rPr lang="ru-RU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ювенальної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превенції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Національної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поліції </a:t>
                      </a:r>
                      <a:r>
                        <a:rPr lang="ru-RU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України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від 19.12.2017  № 1044 </a:t>
                      </a:r>
                      <a:endParaRPr lang="ru-UA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017525"/>
                  </a:ext>
                </a:extLst>
              </a:tr>
              <a:tr h="3757526">
                <a:tc>
                  <a:txBody>
                    <a:bodyPr/>
                    <a:lstStyle/>
                    <a:p>
                      <a:pPr algn="just"/>
                      <a:r>
                        <a:rPr lang="ru-RU" sz="2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кожній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дитині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гарантується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право на свободу, особисту </a:t>
                      </a:r>
                      <a:r>
                        <a:rPr lang="ru-RU" sz="2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недоторканність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2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захист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гідності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та </a:t>
                      </a:r>
                      <a:r>
                        <a:rPr lang="ru-RU" sz="2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найкраще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забезпечення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її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інтересів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endParaRPr lang="ru-UA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Відповідно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до  ст. 226  КПК </a:t>
                      </a:r>
                      <a:r>
                        <a:rPr lang="ru-RU" sz="1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України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при </a:t>
                      </a:r>
                      <a:r>
                        <a:rPr lang="ru-RU" sz="1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допиті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неповнолітнього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 </a:t>
                      </a:r>
                      <a:r>
                        <a:rPr lang="ru-RU" sz="1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віці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до 14 </a:t>
                      </a:r>
                      <a:r>
                        <a:rPr lang="ru-RU" sz="1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років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а на </a:t>
                      </a:r>
                      <a:r>
                        <a:rPr lang="ru-RU" sz="1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розсуд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слідчого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чи суду – й у </a:t>
                      </a:r>
                      <a:r>
                        <a:rPr lang="ru-RU" sz="1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віці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від 14 до 16 </a:t>
                      </a:r>
                      <a:r>
                        <a:rPr lang="ru-RU" sz="1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років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викликається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педагог, а при </a:t>
                      </a:r>
                      <a:r>
                        <a:rPr lang="ru-RU" sz="1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необхідності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– </a:t>
                      </a:r>
                      <a:r>
                        <a:rPr lang="ru-RU" sz="1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лікар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батьки чи інші </a:t>
                      </a:r>
                      <a:r>
                        <a:rPr lang="ru-RU" sz="1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законні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представники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неповнолітнього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UA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 </a:t>
                      </a:r>
                      <a:r>
                        <a:rPr lang="ru-RU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осіб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віком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від </a:t>
                      </a:r>
                      <a:r>
                        <a:rPr lang="ru-RU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шістнадцяти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до </a:t>
                      </a:r>
                      <a:r>
                        <a:rPr lang="ru-RU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вісімнадцяти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років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які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вчинили </a:t>
                      </a:r>
                      <a:r>
                        <a:rPr lang="ru-RU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адміністративні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правопорушення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застосовуються заходи </a:t>
                      </a:r>
                      <a:r>
                        <a:rPr lang="ru-RU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впливу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передбачені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статтею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24-1 </a:t>
                      </a:r>
                      <a:r>
                        <a:rPr lang="ru-RU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цього</a:t>
                      </a:r>
                      <a:r>
                        <a:rPr lang="ru-RU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Кодексу. </a:t>
                      </a:r>
                      <a:endParaRPr lang="ru-UA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дитині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надається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право бути </a:t>
                      </a:r>
                      <a:r>
                        <a:rPr lang="ru-RU" sz="1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заслуханою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під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час будь-</a:t>
                      </a:r>
                      <a:r>
                        <a:rPr lang="ru-RU" sz="1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якого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судового чи </a:t>
                      </a:r>
                      <a:r>
                        <a:rPr lang="ru-RU" sz="1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адміністративного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розгляду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що стосується </a:t>
                      </a:r>
                      <a:r>
                        <a:rPr lang="ru-RU" sz="1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дитини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безпосередньо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або через </a:t>
                      </a:r>
                      <a:r>
                        <a:rPr lang="ru-RU" sz="1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представника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 порядку, </a:t>
                      </a:r>
                      <a:r>
                        <a:rPr lang="ru-RU" sz="1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передбаченому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процесуальними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нормами </a:t>
                      </a:r>
                      <a:r>
                        <a:rPr lang="ru-RU" sz="1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національного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законодавства</a:t>
                      </a:r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UA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підрозділи </a:t>
                      </a:r>
                      <a:r>
                        <a:rPr lang="ru-RU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ювенальної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превенції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під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час </a:t>
                      </a:r>
                      <a:r>
                        <a:rPr lang="ru-RU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здійснення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своїх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повноважень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взаємодіють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 органами і </a:t>
                      </a:r>
                      <a:r>
                        <a:rPr lang="ru-RU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підрозділами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поліції, органами </a:t>
                      </a:r>
                      <a:r>
                        <a:rPr lang="ru-RU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державної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влади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міжнародними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і </a:t>
                      </a:r>
                      <a:r>
                        <a:rPr lang="ru-RU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громадськими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організаціями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органами місцевого </a:t>
                      </a:r>
                      <a:r>
                        <a:rPr lang="ru-RU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самоврядування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та </a:t>
                      </a:r>
                      <a:r>
                        <a:rPr lang="ru-RU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об’єднаними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територіальними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громадами </a:t>
                      </a:r>
                      <a:r>
                        <a:rPr lang="ru-RU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відповідно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до </a:t>
                      </a:r>
                      <a:r>
                        <a:rPr lang="ru-RU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законодавства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України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UA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74939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767332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ебесная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191</TotalTime>
  <Words>1065</Words>
  <Application>Microsoft Office PowerPoint</Application>
  <PresentationFormat>Широкоэкранный</PresentationFormat>
  <Paragraphs>57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Небесная</vt:lpstr>
      <vt:lpstr>Нормативно-правові засади діяльності підрозділів ювенальної превенції Національної поліції </vt:lpstr>
      <vt:lpstr>ПЛАН</vt:lpstr>
      <vt:lpstr>Вступ </vt:lpstr>
      <vt:lpstr>2. Нормативно-правові засади діяльності підрозділів ювенальної превенції Національної поліції  </vt:lpstr>
      <vt:lpstr>2. Нормативно-правові засади діяльності підрозділів ювенальної превенції Національної поліції</vt:lpstr>
      <vt:lpstr>2. Нормативно-правові засади діяльності підрозділів ювенальної превенції Національної поліції</vt:lpstr>
      <vt:lpstr>2. Нормативно-правові засади діяльності підрозділів ювенальної превенції Національної поліції</vt:lpstr>
      <vt:lpstr>2. Нормативно-правові засади діяльності підрозділів ювенальної превенції Національної поліції</vt:lpstr>
      <vt:lpstr>3. Права та законні інтереси дитини відповідно до міжнародного законодавства та законодавства України </vt:lpstr>
      <vt:lpstr>4. Права та обов’язки дільничного офіцера поліції щодо захисту прав та свобод дітей </vt:lpstr>
      <vt:lpstr>ДЯКУЮ ЗА УВАГУ)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Нормативно-правові засади діяльності підрозділів ювенальної превенції Національної поліції</dc:title>
  <dc:creator>Светлана Дроговоз</dc:creator>
  <cp:lastModifiedBy>Пользователь</cp:lastModifiedBy>
  <cp:revision>2</cp:revision>
  <dcterms:created xsi:type="dcterms:W3CDTF">2022-08-09T16:07:34Z</dcterms:created>
  <dcterms:modified xsi:type="dcterms:W3CDTF">2023-06-18T10:18:43Z</dcterms:modified>
</cp:coreProperties>
</file>