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64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712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724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859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424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99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725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134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354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329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878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50000"/>
              <a:lumOff val="5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22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6420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20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18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16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14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14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14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14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14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tabLst>
          <a:tab pos="1143000" algn="l"/>
        </a:tabLst>
        <a:defRPr sz="1400" kern="1200">
          <a:solidFill>
            <a:schemeClr val="bg2">
              <a:lumMod val="20000"/>
              <a:lumOff val="8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4ABC55-8EC0-438C-91D8-AF13F519E3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7484" y="0"/>
            <a:ext cx="7823616" cy="42291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Взаємодія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працівників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ювенальної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превенції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із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суб’єктами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що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діють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у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сфері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забезпечення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та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захисту</a:t>
            </a:r>
            <a:r>
              <a:rPr lang="ru-RU" sz="3600" b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прав  </a:t>
            </a:r>
            <a:r>
              <a:rPr lang="ru-RU" sz="3600" b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дітей</a:t>
            </a:r>
            <a:endParaRPr lang="ru-RU" sz="3600" b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745404C-11C9-41CD-B226-6DA8845BFC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7891" y="4702354"/>
            <a:ext cx="2947288" cy="2155646"/>
          </a:xfrm>
        </p:spPr>
        <p:txBody>
          <a:bodyPr/>
          <a:lstStyle/>
          <a:p>
            <a:r>
              <a:rPr lang="uk-UA" b="1" i="1" dirty="0"/>
              <a:t>ТЕМА №5</a:t>
            </a:r>
          </a:p>
        </p:txBody>
      </p:sp>
    </p:spTree>
    <p:extLst>
      <p:ext uri="{BB962C8B-B14F-4D97-AF65-F5344CB8AC3E}">
        <p14:creationId xmlns:p14="http://schemas.microsoft.com/office/powerpoint/2010/main" val="1872167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8014E7-4EAC-4075-B3C6-C0CDD2844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Опитування</a:t>
            </a:r>
            <a:r>
              <a:rPr lang="ru-RU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дитини</a:t>
            </a:r>
            <a:endParaRPr lang="ru-RU" b="1" i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507C07-E4E7-4D95-8DA5-EC7A36504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Сторона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вживає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законодавчих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а)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необґрунтованої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затримки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відразу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після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компетентним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органам;</a:t>
            </a:r>
          </a:p>
          <a:p>
            <a:pPr marL="0" indent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обладнаному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прилаштованому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c)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особою,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підготовленою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d)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одними й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самими особами,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де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доцільно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e)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якомога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меншої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кількості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настільки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наскільки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вкрай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цілей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провадження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f)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супроводження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законним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представником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доцільно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дорослим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вона сама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вибирає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цієї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особи не буде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винесено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мотивованого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Сторона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вживає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законодавчих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запису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відеоплівку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жертви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де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доцільно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свідка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прийняття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таких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відео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свідчень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доказу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суді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згідно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нормами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6440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8C8785-8E70-4342-94FE-2BCA6F0AB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Опитування дитини</a:t>
            </a:r>
            <a:endParaRPr lang="ru-RU" b="1" i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ED3C4B-37D3-4E54-B2E4-2EAEA786C7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кімнаті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запобігання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травматизації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психіки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ході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слідчих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процесуальних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методик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і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технічного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дозволяє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коректно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вести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відеозапис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допиту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подальшому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використовувати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ведення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слідства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допитів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здійснюється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підходу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урахуванням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вікових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«Зелена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кімната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допомагає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дітям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відчути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атмосферу,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довірливому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спілкуванню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дорослими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Система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«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зелених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кімнатах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враховує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вікові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тих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котрі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скоїли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злочини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так і тих,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законом (стали жертвами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свідками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злочину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порівняно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дорослими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супровід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психологічна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реабілітаційні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здійснюватися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приміщеннях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Врахування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вищезазначених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свідченням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гуманності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виявом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правового характеру,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врахування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потреб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кожної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587719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5BF6DE-E5D3-428D-A7D1-7BF52B0753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9708" y="1298448"/>
            <a:ext cx="6325339" cy="2257552"/>
          </a:xfrm>
        </p:spPr>
        <p:txBody>
          <a:bodyPr/>
          <a:lstStyle/>
          <a:p>
            <a:r>
              <a:rPr lang="uk-UA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Дякую за увагу!</a:t>
            </a:r>
            <a:endParaRPr lang="ru-RU" b="1" i="1" dirty="0">
              <a:solidFill>
                <a:schemeClr val="accent5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929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423A8E-DA2C-4722-A3D6-EE5A90A168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56491"/>
            <a:ext cx="9171709" cy="4119418"/>
          </a:xfrm>
        </p:spPr>
        <p:txBody>
          <a:bodyPr>
            <a:noAutofit/>
          </a:bodyPr>
          <a:lstStyle/>
          <a:p>
            <a:r>
              <a:rPr lang="uk-UA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uk-UA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ЗМІСТ</a:t>
            </a:r>
            <a:br>
              <a:rPr lang="uk-UA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           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Взаємодія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уповноваженими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органами та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підрозділами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НПУ, органами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органами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місцевого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об’єднаними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територіальними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громадами.</a:t>
            </a:r>
            <a:b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            Методики  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практики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перебувають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конфлікті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законом, та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потерпіли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протиправних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діянь</a:t>
            </a:r>
            <a: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0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214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CDA17E-FDED-42A9-BE4C-ACF6525C8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Взаємодія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 </a:t>
            </a:r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уповноваженими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органами та </a:t>
            </a:r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підрозділами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НПУ, органами </a:t>
            </a:r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державної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влади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та органами </a:t>
            </a:r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місцевого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самоврядування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об’єднаними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територіальними</a:t>
            </a:r>
            <a:r>
              <a:rPr lang="ru-RU" sz="24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громадами.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70D8BB2-550C-4F9E-B911-CDB2AF27C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9268" y="877454"/>
            <a:ext cx="7315200" cy="5107293"/>
          </a:xfrm>
        </p:spPr>
        <p:txBody>
          <a:bodyPr>
            <a:normAutofit/>
          </a:bodyPr>
          <a:lstStyle/>
          <a:p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прав та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законних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забезпечують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уповноважені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поліцейські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різних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підрозділів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поліції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дільничні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офіцери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поліції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патрульна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поліція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карного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розшуку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слідчі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протидії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торгівлі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кіберзлочинністю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just"/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боротьби</a:t>
            </a:r>
            <a:r>
              <a:rPr lang="ru-RU" sz="2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наркозлочинністю</a:t>
            </a:r>
            <a:r>
              <a:rPr lang="ru-RU" sz="2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156189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1CBD52-F41B-47FA-95D8-0C10504BF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Згідно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данної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Інструкції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та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зазначених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у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ній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завдань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підрозділи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ЮП 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реалізують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такі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заходи: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487697-3D0D-4925-B7F8-241EE6D6B3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6691" y="840509"/>
            <a:ext cx="8765309" cy="514423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профілактичну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 і умов,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сприяють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сприяти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вчиненню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вжиття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межах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своєї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компетенції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усунення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взяття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зняття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зміну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на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профілактичний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схильні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вивчають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вивчають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 для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пошук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разом з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уповноваженими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органами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підрозділами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поліції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випадку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вона 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безвісно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зникла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 є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наявна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відкриття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кримінального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провадження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за фактом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безвісного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зникнення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необхідності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отримати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межах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провадження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вживають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всіх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межах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компетенції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запобігання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домашньому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насильству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вчиненому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них, 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жорстокому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поводженню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провадження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здобуття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середньої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згідно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нових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змін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затвердженні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наказом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Міністерства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справ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25.06.2020 № 488[2]  перший пункт другого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розділу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доповнено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наступним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абзацом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підрозділами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НПУ, органами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місцевого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питань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законних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»[3];</a:t>
            </a:r>
          </a:p>
          <a:p>
            <a:pPr algn="just"/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ще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однією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новелою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затверджений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наказом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Міністерства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справ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25.06.2020 № 488[4],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новий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пункт  у другому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повноважень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досудове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розслідування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кримінальних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проступків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дізнання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повноваженнями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згідно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чинного </a:t>
            </a:r>
            <a:r>
              <a:rPr lang="ru-RU" sz="16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»[5].</a:t>
            </a:r>
          </a:p>
        </p:txBody>
      </p:sp>
    </p:spTree>
    <p:extLst>
      <p:ext uri="{BB962C8B-B14F-4D97-AF65-F5344CB8AC3E}">
        <p14:creationId xmlns:p14="http://schemas.microsoft.com/office/powerpoint/2010/main" val="4002819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3997F2-80E9-4E2B-B5B7-A4515F868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У межах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своїх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повноважень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поліцейські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ювенальної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превенції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можуть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здійснювати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наступні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заходи: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CCF908-CF73-4D1A-B3E3-7AA2D3E16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4400" y="544944"/>
            <a:ext cx="7730068" cy="5772729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планують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виконують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дитячому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середовищі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попередження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явищ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контролюють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суб’єктів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підприємницької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дотримання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вимог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заборони продажу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неповнолітнім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алкогольних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слабоалкогольних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напоїв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тютюнових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виробів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контролюють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суб’єктів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підприємницької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обмежень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знаходження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неповнолітніх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нічний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в закладах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розважальної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сфери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закладах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харчування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вживають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запобігання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будь-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протиправних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притягують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неповнолітніх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досягли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момент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шістнадцятирічного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ст.13 Кодексу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притягують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замінюють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невиконання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проявляються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незабезпеченні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неповнолітніх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(ч. 1 ст. 184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КУпАП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вносять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підприємств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обов’язковими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розгляду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усунення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 та умов,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призвести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неповнолітніми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відповідальність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597152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6B9A1B-CD10-4BD0-B50A-8069C7E6F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У межах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своїх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повноважень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поліцейські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ювенальної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превенції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можуть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здійснювати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b="1" i="1" dirty="0" err="1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наступні</a:t>
            </a:r>
            <a:r>
              <a:rPr lang="ru-RU" sz="3200" b="1" i="1" dirty="0">
                <a:solidFill>
                  <a:schemeClr val="accent5">
                    <a:lumMod val="40000"/>
                    <a:lumOff val="60000"/>
                  </a:schemeClr>
                </a:solidFill>
                <a:cs typeface="Times New Roman" panose="02020603050405020304" pitchFamily="18" charset="0"/>
              </a:rPr>
              <a:t> заходи: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B30955-0540-4161-904C-F43A27C0B5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1345" y="267854"/>
            <a:ext cx="8447737" cy="6590145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запобігання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ними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дитячій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бездоглядності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вживають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схильними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виявляють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домашнього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своєчасне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реагування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них.</a:t>
            </a:r>
          </a:p>
          <a:p>
            <a:pPr algn="just"/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згідно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повноважень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здійснювати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затримування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тримання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неповнолітніх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але не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 годин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відведених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приміщеннях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залишилися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період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батькам,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законним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представникам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влаштування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обов’язковому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порядку вноситься до журналу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доставлених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відвідувачів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запрошених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зазначенням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доставлення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вибуття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ознайомлювальні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попереджувальні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бесіди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батьками,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представниками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членами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сім’ї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усунення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 і умов,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сприяли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спричинити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опинилася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обставинах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інспектор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разом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службою у справах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відвідати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з’ясування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того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умовах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залучають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просвітницько-профілактичних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корекційних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програмах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en-US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батьки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виконують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жорстоко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ними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поводяться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вчиняють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місцеві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189248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3B67A6-B7E6-4E30-ADB6-802E20F112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У межах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своїх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повноважень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що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визначені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Інструкцією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організації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діяльності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дільничних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офіцерів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поліції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можуть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здійснювати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наступні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заходи: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D46C51-9012-46DD-99B2-868D81A54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4613" y="974945"/>
            <a:ext cx="7315200" cy="5204183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dirty="0"/>
              <a:t>1.           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попередження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         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допомагають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виявити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усунути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причини і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умови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сприяють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         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завдань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повноважень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ДОП у ІІ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 3.14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зазначено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службою у справах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обласних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Київської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Севастопольської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міських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адміністрацій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містах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Києві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Севастополі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адміністрацій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вживають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встановлення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відомостей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замінюють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родичів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надходження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залишилась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піклування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»[9]</a:t>
            </a:r>
          </a:p>
          <a:p>
            <a:pPr algn="just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          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випадках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коли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виявили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розлучену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сім’єю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то ДОП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повідомляє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такий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територіальний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 ДМС в тому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орган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опіки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піклування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3271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FF4F6-81A2-4BC0-A834-2E751AD40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У межах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своїх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повноважень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що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визначені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Інструкцією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організації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діяльності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дільничних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офіцерів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поліції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можуть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здійснювати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8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наступні</a:t>
            </a:r>
            <a:r>
              <a:rPr lang="ru-RU" sz="28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заходи: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906150-6FD4-4A33-A113-05908B898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            «у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безпосередньої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загрози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державних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адміністрацій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виконавчого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ради служба у справах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разом 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представниками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здоров'я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вживають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відібрання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тимчасово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влаштовують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чинного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          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співпрацюють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органами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місцевого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представниками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громад,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керівниками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підприємств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метою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реалізації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принципу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населенням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засадах партнерства,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обмін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інформацією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подальшого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службових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           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взаємодії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органами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місцевих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виконавчої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влади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органів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місцевого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самоврядування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службами у справах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благодійними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організаціями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представниками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громад,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спеціалізованими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установами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відбули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покарання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запобігання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тому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стосовно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обставинах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»[10].</a:t>
            </a:r>
          </a:p>
        </p:txBody>
      </p:sp>
    </p:spTree>
    <p:extLst>
      <p:ext uri="{BB962C8B-B14F-4D97-AF65-F5344CB8AC3E}">
        <p14:creationId xmlns:p14="http://schemas.microsoft.com/office/powerpoint/2010/main" val="307791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000BD8-E932-491E-A5A9-AEABAB0DD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Методики  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опитування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та практики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роботи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дітьми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які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перебувають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у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конфлікті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із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законом, та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дітьми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,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які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потерпіли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внаслідок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протиправних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700" b="1" i="1" dirty="0" err="1">
                <a:solidFill>
                  <a:schemeClr val="accent5">
                    <a:lumMod val="40000"/>
                    <a:lumOff val="60000"/>
                  </a:schemeClr>
                </a:solidFill>
              </a:rPr>
              <a:t>діянь</a:t>
            </a:r>
            <a: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.</a:t>
            </a:r>
            <a:br>
              <a:rPr lang="ru-RU" sz="2700" b="1" i="1" dirty="0">
                <a:solidFill>
                  <a:schemeClr val="accent5">
                    <a:lumMod val="40000"/>
                    <a:lumOff val="60000"/>
                  </a:schemeClr>
                </a:solidFill>
              </a:rPr>
            </a:br>
            <a:br>
              <a:rPr lang="ru-RU" dirty="0"/>
            </a:br>
            <a:r>
              <a:rPr lang="ru-RU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A433DA-329B-47FB-953F-309F729B65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своїй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та «допит» є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тотожними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поняттями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мають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отримання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певну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інформацію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стосується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суті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національному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законодавстві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використовуються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обидва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Переважно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«допит»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зустрічається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процесуальних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кодексах (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КПК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ЦПК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опитування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зустрічається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документах та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деяких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законах (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наприклад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Конвенція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Ради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Європи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сексуальної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експлуатації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сексуального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Закон 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 оперативно-</a:t>
            </a:r>
            <a:r>
              <a:rPr 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розшуковудіяльність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»).</a:t>
            </a:r>
          </a:p>
        </p:txBody>
      </p:sp>
    </p:spTree>
    <p:extLst>
      <p:ext uri="{BB962C8B-B14F-4D97-AF65-F5344CB8AC3E}">
        <p14:creationId xmlns:p14="http://schemas.microsoft.com/office/powerpoint/2010/main" val="2430517937"/>
      </p:ext>
    </p:extLst>
  </p:cSld>
  <p:clrMapOvr>
    <a:masterClrMapping/>
  </p:clrMapOvr>
</p:sld>
</file>

<file path=ppt/theme/theme1.xml><?xml version="1.0" encoding="utf-8"?>
<a:theme xmlns:a="http://schemas.openxmlformats.org/drawingml/2006/main" name="Рамка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Рамк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9935E573-C197-41A8-BCA1-5D5F62C560B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52</TotalTime>
  <Words>1735</Words>
  <Application>Microsoft Office PowerPoint</Application>
  <PresentationFormat>Широкоэкранный</PresentationFormat>
  <Paragraphs>70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Corbel</vt:lpstr>
      <vt:lpstr>Times New Roman</vt:lpstr>
      <vt:lpstr>Wingdings 2</vt:lpstr>
      <vt:lpstr>Рамка</vt:lpstr>
      <vt:lpstr>Взаємодія працівників ювенальної превенції із суб’єктами, що діють у сфері забезпечення та захисту прав  дітей</vt:lpstr>
      <vt:lpstr>                                             ЗМІСТ 1.             Взаємодія з уповноваженими органами та підрозділами НПУ, органами державної влади та органами місцевого самоврядування, об’єднаними територіальними громадами.  2.             Методики   опитування та практики роботи з дітьми, які перебувають у конфлікті із законом, та дітьми, які потерпіли внаслідок протиправних діянь.  </vt:lpstr>
      <vt:lpstr>Взаємодія з уповноваженими органами та підрозділами НПУ, органами державної влади та органами місцевого самоврядування, об’єднаними територіальними громадами.</vt:lpstr>
      <vt:lpstr>Згідно з данної  Інструкції та зазначених у ній завдань підрозділи ЮП  реалізують такі заходи: </vt:lpstr>
      <vt:lpstr>У межах своїх повноважень поліцейські ювенальної превенції можуть здійснювати наступні заходи:</vt:lpstr>
      <vt:lpstr>У межах своїх повноважень поліцейські ювенальної превенції можуть здійснювати наступні заходи:</vt:lpstr>
      <vt:lpstr>У межах своїх повноважень, що визначені Інструкцією з організації діяльності дільничних офіцерів поліції можуть здійснювати наступні заходи:</vt:lpstr>
      <vt:lpstr>У межах своїх повноважень, що визначені Інструкцією з організації діяльності дільничних офіцерів поліції можуть здійснювати наступні заходи:</vt:lpstr>
      <vt:lpstr> Методики   опитування та практики роботи з дітьми, які перебувають у конфлікті із законом, та дітьми, які потерпіли внаслідок протиправних діянь.   </vt:lpstr>
      <vt:lpstr>Опитування дитини</vt:lpstr>
      <vt:lpstr>Опитування дитини</vt:lpstr>
      <vt:lpstr>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Взаємодія працівників ювенальної превенції із суб’єктами, що діють у сфері забезпечення та захисту прав  дітей</dc:title>
  <dc:creator>Пользователь</dc:creator>
  <cp:lastModifiedBy>Пользователь</cp:lastModifiedBy>
  <cp:revision>7</cp:revision>
  <dcterms:created xsi:type="dcterms:W3CDTF">2022-08-18T16:49:08Z</dcterms:created>
  <dcterms:modified xsi:type="dcterms:W3CDTF">2023-06-18T10:27:27Z</dcterms:modified>
</cp:coreProperties>
</file>