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7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06" autoAdjust="0"/>
    <p:restoredTop sz="94660"/>
  </p:normalViewPr>
  <p:slideViewPr>
    <p:cSldViewPr>
      <p:cViewPr varScale="1">
        <p:scale>
          <a:sx n="63" d="100"/>
          <a:sy n="63" d="100"/>
        </p:scale>
        <p:origin x="1216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26EC00-8B16-4422-B396-56E2F846F754}" type="datetimeFigureOut">
              <a:rPr lang="ru-RU" smtClean="0"/>
              <a:t>18.06.2023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867C0E-89DA-4F03-87F0-9A64B413B6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65230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867C0E-89DA-4F03-87F0-9A64B413B6BE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76019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71316" cy="6874935"/>
            <a:chOff x="-8466" y="-8468"/>
            <a:chExt cx="9171316" cy="6874935"/>
          </a:xfrm>
        </p:grpSpPr>
        <p:cxnSp>
          <p:nvCxnSpPr>
            <p:cNvPr id="28" name="Straight Connector 2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Freeform 2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Freeform 3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Freeform 3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Freeform 3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4" name="Freeform 3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5" name="Freeform 3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6" name="Freeform 3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1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18.06.2023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4032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18.06.2023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41376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18.06.2023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475845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18.06.2023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28637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18.06.2023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099414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18.06.2023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41748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18.06.2023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80302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18.06.2023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8291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18.06.2023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0376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18.06.2023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8926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18.06.2023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34666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18.06.2023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66759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18.06.2023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52902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18.06.2023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15525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18.06.2023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78329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18.06.2023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96529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71317" cy="6874935"/>
            <a:chOff x="-8467" y="-8468"/>
            <a:chExt cx="9171317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t>18.06.2023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35052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  <p:sldLayoutId id="2147483719" r:id="rId12"/>
    <p:sldLayoutId id="2147483720" r:id="rId13"/>
    <p:sldLayoutId id="2147483721" r:id="rId14"/>
    <p:sldLayoutId id="2147483722" r:id="rId15"/>
    <p:sldLayoutId id="214748372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852936"/>
            <a:ext cx="7772400" cy="1470025"/>
          </a:xfrm>
        </p:spPr>
        <p:txBody>
          <a:bodyPr>
            <a:noAutofit/>
          </a:bodyPr>
          <a:lstStyle/>
          <a:p>
            <a:r>
              <a:rPr lang="ru-RU" sz="3600" b="1" i="1" dirty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ІНДИВІДУАЛЬНА ТА ЗАГАЛЬНА ПРОФ</a:t>
            </a:r>
            <a:r>
              <a:rPr lang="uk-UA" sz="3600" b="1" i="1" dirty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r>
              <a:rPr lang="ru-RU" sz="3600" b="1" i="1" dirty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ЛАКТИЧНА ДІЯЛЬНІСТЬ ПРАЦІВНИКІВ ЮВЕНАЛЬНОЇ ПРЕВЕНЦІЇ</a:t>
            </a:r>
            <a:br>
              <a:rPr lang="ru-RU" sz="36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endParaRPr lang="ru-RU" sz="36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Подзаголовок 6">
            <a:extLst>
              <a:ext uri="{FF2B5EF4-FFF2-40B4-BE49-F238E27FC236}">
                <a16:creationId xmlns:a16="http://schemas.microsoft.com/office/drawing/2014/main" id="{3CE7A292-0D89-2C44-3CF1-DA88559189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20072" y="4509120"/>
            <a:ext cx="3429000" cy="547042"/>
          </a:xfrm>
        </p:spPr>
        <p:txBody>
          <a:bodyPr>
            <a:noAutofit/>
          </a:bodyPr>
          <a:lstStyle/>
          <a:p>
            <a:r>
              <a:rPr lang="ru-RU" sz="3600" b="1" dirty="0"/>
              <a:t>ТЕМА №3</a:t>
            </a:r>
          </a:p>
        </p:txBody>
      </p:sp>
    </p:spTree>
    <p:extLst>
      <p:ext uri="{BB962C8B-B14F-4D97-AF65-F5344CB8AC3E}">
        <p14:creationId xmlns:p14="http://schemas.microsoft.com/office/powerpoint/2010/main" val="1564973631"/>
      </p:ext>
    </p:extLst>
  </p:cSld>
  <p:clrMapOvr>
    <a:masterClrMapping/>
  </p:clrMapOvr>
  <p:transition spd="slow">
    <p:randomBar dir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116632"/>
            <a:ext cx="9036496" cy="4708981"/>
          </a:xfrm>
          <a:prstGeom prst="rect">
            <a:avLst/>
          </a:prstGeom>
          <a:ln w="57150">
            <a:solidFill>
              <a:schemeClr val="accent2">
                <a:lumMod val="40000"/>
                <a:lumOff val="6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-apple-system"/>
              </a:rPr>
              <a:t> За </a:t>
            </a:r>
            <a:r>
              <a:rPr lang="ru-RU" sz="24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-apple-system"/>
              </a:rPr>
              <a:t>вчинення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-apple-system"/>
              </a:rPr>
              <a:t> </a:t>
            </a:r>
            <a:r>
              <a:rPr lang="ru-RU" sz="24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-apple-system"/>
              </a:rPr>
              <a:t>адміністративних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-apple-system"/>
              </a:rPr>
              <a:t> </a:t>
            </a:r>
            <a:r>
              <a:rPr lang="ru-RU" sz="24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-apple-system"/>
              </a:rPr>
              <a:t>правопорушень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-apple-system"/>
              </a:rPr>
              <a:t> до </a:t>
            </a:r>
            <a:r>
              <a:rPr lang="ru-RU" sz="24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-apple-system"/>
              </a:rPr>
              <a:t>неповнолітніх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-apple-system"/>
              </a:rPr>
              <a:t> у </a:t>
            </a:r>
            <a:r>
              <a:rPr lang="ru-RU" sz="24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-apple-system"/>
              </a:rPr>
              <a:t>віці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-apple-system"/>
              </a:rPr>
              <a:t> </a:t>
            </a:r>
            <a:r>
              <a:rPr lang="ru-RU" sz="24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-apple-system"/>
              </a:rPr>
              <a:t>від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-apple-system"/>
              </a:rPr>
              <a:t> </a:t>
            </a:r>
            <a:r>
              <a:rPr lang="ru-RU" sz="24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-apple-system"/>
              </a:rPr>
              <a:t>шістнадцяти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-apple-system"/>
              </a:rPr>
              <a:t> до </a:t>
            </a:r>
            <a:r>
              <a:rPr lang="ru-RU" sz="24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-apple-system"/>
              </a:rPr>
              <a:t>вісімнадцяти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-apple-system"/>
              </a:rPr>
              <a:t> </a:t>
            </a:r>
            <a:r>
              <a:rPr lang="ru-RU" sz="24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-apple-system"/>
              </a:rPr>
              <a:t>років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-apple-system"/>
              </a:rPr>
              <a:t> </a:t>
            </a:r>
            <a:r>
              <a:rPr lang="ru-RU" sz="24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-apple-system"/>
              </a:rPr>
              <a:t>можуть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-apple-system"/>
              </a:rPr>
              <a:t> бути </a:t>
            </a:r>
            <a:r>
              <a:rPr lang="ru-RU" sz="24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-apple-system"/>
              </a:rPr>
              <a:t>застосовані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-apple-system"/>
              </a:rPr>
              <a:t> заходи </a:t>
            </a:r>
            <a:r>
              <a:rPr lang="ru-RU" sz="24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-apple-system"/>
              </a:rPr>
              <a:t>впливу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-apple-system"/>
              </a:rPr>
              <a:t> </a:t>
            </a:r>
            <a:r>
              <a:rPr lang="ru-RU" sz="24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-apple-system"/>
              </a:rPr>
              <a:t>відповідно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-apple-system"/>
              </a:rPr>
              <a:t> до </a:t>
            </a:r>
            <a:r>
              <a:rPr lang="ru-RU" sz="24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-apple-system"/>
              </a:rPr>
              <a:t>статті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-apple-system"/>
              </a:rPr>
              <a:t> 24-1 </a:t>
            </a:r>
            <a:r>
              <a:rPr lang="ru-RU" sz="24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-apple-system"/>
              </a:rPr>
              <a:t>КУпАП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-apple-system"/>
              </a:rPr>
              <a:t>: </a:t>
            </a:r>
          </a:p>
          <a:p>
            <a:pPr marL="457200" indent="-457200">
              <a:buAutoNum type="arabicParenR"/>
            </a:pPr>
            <a:r>
              <a:rPr lang="ru-RU" sz="2000" dirty="0" err="1">
                <a:solidFill>
                  <a:srgbClr val="373A3C"/>
                </a:solidFill>
                <a:latin typeface="-apple-system"/>
              </a:rPr>
              <a:t>зобов'язання</a:t>
            </a:r>
            <a:r>
              <a:rPr lang="ru-RU" sz="2000" dirty="0">
                <a:solidFill>
                  <a:srgbClr val="373A3C"/>
                </a:solidFill>
                <a:latin typeface="-apple-system"/>
              </a:rPr>
              <a:t> </a:t>
            </a:r>
            <a:r>
              <a:rPr lang="ru-RU" sz="2000" dirty="0" err="1">
                <a:solidFill>
                  <a:srgbClr val="373A3C"/>
                </a:solidFill>
                <a:latin typeface="-apple-system"/>
              </a:rPr>
              <a:t>публічно</a:t>
            </a:r>
            <a:r>
              <a:rPr lang="ru-RU" sz="2000" dirty="0">
                <a:solidFill>
                  <a:srgbClr val="373A3C"/>
                </a:solidFill>
                <a:latin typeface="-apple-system"/>
              </a:rPr>
              <a:t> </a:t>
            </a:r>
            <a:r>
              <a:rPr lang="ru-RU" sz="2000" dirty="0" err="1">
                <a:solidFill>
                  <a:srgbClr val="373A3C"/>
                </a:solidFill>
                <a:latin typeface="-apple-system"/>
              </a:rPr>
              <a:t>або</a:t>
            </a:r>
            <a:r>
              <a:rPr lang="ru-RU" sz="2000" dirty="0">
                <a:solidFill>
                  <a:srgbClr val="373A3C"/>
                </a:solidFill>
                <a:latin typeface="-apple-system"/>
              </a:rPr>
              <a:t> в </a:t>
            </a:r>
            <a:r>
              <a:rPr lang="ru-RU" sz="2000" dirty="0" err="1">
                <a:solidFill>
                  <a:srgbClr val="373A3C"/>
                </a:solidFill>
                <a:latin typeface="-apple-system"/>
              </a:rPr>
              <a:t>іншій</a:t>
            </a:r>
            <a:r>
              <a:rPr lang="ru-RU" sz="2000" dirty="0">
                <a:solidFill>
                  <a:srgbClr val="373A3C"/>
                </a:solidFill>
                <a:latin typeface="-apple-system"/>
              </a:rPr>
              <a:t> </a:t>
            </a:r>
            <a:r>
              <a:rPr lang="ru-RU" sz="2000" dirty="0" err="1">
                <a:solidFill>
                  <a:srgbClr val="373A3C"/>
                </a:solidFill>
                <a:latin typeface="-apple-system"/>
              </a:rPr>
              <a:t>формі</a:t>
            </a:r>
            <a:r>
              <a:rPr lang="ru-RU" sz="2000" dirty="0">
                <a:solidFill>
                  <a:srgbClr val="373A3C"/>
                </a:solidFill>
                <a:latin typeface="-apple-system"/>
              </a:rPr>
              <a:t> </a:t>
            </a:r>
            <a:r>
              <a:rPr lang="ru-RU" sz="2000" dirty="0" err="1">
                <a:solidFill>
                  <a:srgbClr val="373A3C"/>
                </a:solidFill>
                <a:latin typeface="-apple-system"/>
              </a:rPr>
              <a:t>попросити</a:t>
            </a:r>
            <a:r>
              <a:rPr lang="ru-RU" sz="2000" dirty="0">
                <a:solidFill>
                  <a:srgbClr val="373A3C"/>
                </a:solidFill>
                <a:latin typeface="-apple-system"/>
              </a:rPr>
              <a:t> </a:t>
            </a:r>
            <a:r>
              <a:rPr lang="ru-RU" sz="2000" dirty="0" err="1">
                <a:solidFill>
                  <a:srgbClr val="373A3C"/>
                </a:solidFill>
                <a:latin typeface="-apple-system"/>
              </a:rPr>
              <a:t>вибачення</a:t>
            </a:r>
            <a:r>
              <a:rPr lang="ru-RU" sz="2000" dirty="0">
                <a:solidFill>
                  <a:srgbClr val="373A3C"/>
                </a:solidFill>
                <a:latin typeface="-apple-system"/>
              </a:rPr>
              <a:t> у </a:t>
            </a:r>
            <a:r>
              <a:rPr lang="ru-RU" sz="2000" dirty="0" err="1">
                <a:solidFill>
                  <a:srgbClr val="373A3C"/>
                </a:solidFill>
                <a:latin typeface="-apple-system"/>
              </a:rPr>
              <a:t>потерпілого</a:t>
            </a:r>
            <a:r>
              <a:rPr lang="ru-RU" sz="2000" dirty="0">
                <a:solidFill>
                  <a:srgbClr val="373A3C"/>
                </a:solidFill>
                <a:latin typeface="-apple-system"/>
              </a:rPr>
              <a:t>; </a:t>
            </a:r>
          </a:p>
          <a:p>
            <a:pPr marL="457200" indent="-457200">
              <a:buAutoNum type="arabicParenR"/>
            </a:pPr>
            <a:r>
              <a:rPr lang="ru-RU" sz="2000" dirty="0">
                <a:solidFill>
                  <a:srgbClr val="373A3C"/>
                </a:solidFill>
                <a:latin typeface="-apple-system"/>
              </a:rPr>
              <a:t> </a:t>
            </a:r>
            <a:r>
              <a:rPr lang="ru-RU" sz="2000" dirty="0" err="1">
                <a:solidFill>
                  <a:srgbClr val="373A3C"/>
                </a:solidFill>
                <a:latin typeface="-apple-system"/>
              </a:rPr>
              <a:t>попередження</a:t>
            </a:r>
            <a:r>
              <a:rPr lang="ru-RU" sz="2000" dirty="0">
                <a:solidFill>
                  <a:srgbClr val="373A3C"/>
                </a:solidFill>
                <a:latin typeface="-apple-system"/>
              </a:rPr>
              <a:t>;</a:t>
            </a:r>
          </a:p>
          <a:p>
            <a:pPr marL="457200" indent="-457200">
              <a:buAutoNum type="arabicParenR"/>
            </a:pPr>
            <a:r>
              <a:rPr lang="ru-RU" sz="2000" dirty="0">
                <a:solidFill>
                  <a:srgbClr val="373A3C"/>
                </a:solidFill>
                <a:latin typeface="-apple-system"/>
              </a:rPr>
              <a:t>  </a:t>
            </a:r>
            <a:r>
              <a:rPr lang="ru-RU" sz="2000" dirty="0" err="1">
                <a:solidFill>
                  <a:srgbClr val="373A3C"/>
                </a:solidFill>
                <a:latin typeface="-apple-system"/>
              </a:rPr>
              <a:t>догана</a:t>
            </a:r>
            <a:r>
              <a:rPr lang="ru-RU" sz="2000" dirty="0">
                <a:solidFill>
                  <a:srgbClr val="373A3C"/>
                </a:solidFill>
                <a:latin typeface="-apple-system"/>
              </a:rPr>
              <a:t> </a:t>
            </a:r>
            <a:r>
              <a:rPr lang="ru-RU" sz="2000" dirty="0" err="1">
                <a:solidFill>
                  <a:srgbClr val="373A3C"/>
                </a:solidFill>
                <a:latin typeface="-apple-system"/>
              </a:rPr>
              <a:t>або</a:t>
            </a:r>
            <a:r>
              <a:rPr lang="ru-RU" sz="2000" dirty="0">
                <a:solidFill>
                  <a:srgbClr val="373A3C"/>
                </a:solidFill>
                <a:latin typeface="-apple-system"/>
              </a:rPr>
              <a:t> </a:t>
            </a:r>
            <a:r>
              <a:rPr lang="ru-RU" sz="2000" dirty="0" err="1">
                <a:solidFill>
                  <a:srgbClr val="373A3C"/>
                </a:solidFill>
                <a:latin typeface="-apple-system"/>
              </a:rPr>
              <a:t>сувора</a:t>
            </a:r>
            <a:r>
              <a:rPr lang="ru-RU" sz="2000" dirty="0">
                <a:solidFill>
                  <a:srgbClr val="373A3C"/>
                </a:solidFill>
                <a:latin typeface="-apple-system"/>
              </a:rPr>
              <a:t> </a:t>
            </a:r>
            <a:r>
              <a:rPr lang="ru-RU" sz="2000" dirty="0" err="1">
                <a:solidFill>
                  <a:srgbClr val="373A3C"/>
                </a:solidFill>
                <a:latin typeface="-apple-system"/>
              </a:rPr>
              <a:t>догана</a:t>
            </a:r>
            <a:r>
              <a:rPr lang="ru-RU" sz="2000" dirty="0">
                <a:solidFill>
                  <a:srgbClr val="373A3C"/>
                </a:solidFill>
                <a:latin typeface="-apple-system"/>
              </a:rPr>
              <a:t>; </a:t>
            </a:r>
          </a:p>
          <a:p>
            <a:pPr marL="457200" indent="-457200">
              <a:buAutoNum type="arabicParenR"/>
            </a:pPr>
            <a:r>
              <a:rPr lang="ru-RU" sz="2000" dirty="0">
                <a:solidFill>
                  <a:srgbClr val="373A3C"/>
                </a:solidFill>
                <a:latin typeface="-apple-system"/>
              </a:rPr>
              <a:t> передача </a:t>
            </a:r>
            <a:r>
              <a:rPr lang="ru-RU" sz="2000" dirty="0" err="1">
                <a:solidFill>
                  <a:srgbClr val="373A3C"/>
                </a:solidFill>
                <a:latin typeface="-apple-system"/>
              </a:rPr>
              <a:t>неповнолітнього</a:t>
            </a:r>
            <a:r>
              <a:rPr lang="ru-RU" sz="2000" dirty="0">
                <a:solidFill>
                  <a:srgbClr val="373A3C"/>
                </a:solidFill>
                <a:latin typeface="-apple-system"/>
              </a:rPr>
              <a:t> </a:t>
            </a:r>
            <a:r>
              <a:rPr lang="ru-RU" sz="2000" dirty="0" err="1">
                <a:solidFill>
                  <a:srgbClr val="373A3C"/>
                </a:solidFill>
                <a:latin typeface="-apple-system"/>
              </a:rPr>
              <a:t>під</a:t>
            </a:r>
            <a:r>
              <a:rPr lang="ru-RU" sz="2000" dirty="0">
                <a:solidFill>
                  <a:srgbClr val="373A3C"/>
                </a:solidFill>
                <a:latin typeface="-apple-system"/>
              </a:rPr>
              <a:t> </a:t>
            </a:r>
            <a:r>
              <a:rPr lang="ru-RU" sz="2000" dirty="0" err="1">
                <a:solidFill>
                  <a:srgbClr val="373A3C"/>
                </a:solidFill>
                <a:latin typeface="-apple-system"/>
              </a:rPr>
              <a:t>нагляд</a:t>
            </a:r>
            <a:r>
              <a:rPr lang="ru-RU" sz="2000" dirty="0">
                <a:solidFill>
                  <a:srgbClr val="373A3C"/>
                </a:solidFill>
                <a:latin typeface="-apple-system"/>
              </a:rPr>
              <a:t> батькам </a:t>
            </a:r>
            <a:r>
              <a:rPr lang="ru-RU" sz="2000" dirty="0" err="1">
                <a:solidFill>
                  <a:srgbClr val="373A3C"/>
                </a:solidFill>
                <a:latin typeface="-apple-system"/>
              </a:rPr>
              <a:t>або</a:t>
            </a:r>
            <a:r>
              <a:rPr lang="ru-RU" sz="2000" dirty="0">
                <a:solidFill>
                  <a:srgbClr val="373A3C"/>
                </a:solidFill>
                <a:latin typeface="-apple-system"/>
              </a:rPr>
              <a:t> особам, </a:t>
            </a:r>
            <a:r>
              <a:rPr lang="ru-RU" sz="2000" dirty="0" err="1">
                <a:solidFill>
                  <a:srgbClr val="373A3C"/>
                </a:solidFill>
                <a:latin typeface="-apple-system"/>
              </a:rPr>
              <a:t>які</a:t>
            </a:r>
            <a:r>
              <a:rPr lang="ru-RU" sz="2000" dirty="0">
                <a:solidFill>
                  <a:srgbClr val="373A3C"/>
                </a:solidFill>
                <a:latin typeface="-apple-system"/>
              </a:rPr>
              <a:t> </a:t>
            </a:r>
            <a:r>
              <a:rPr lang="ru-RU" sz="2000" dirty="0" err="1">
                <a:solidFill>
                  <a:srgbClr val="373A3C"/>
                </a:solidFill>
                <a:latin typeface="-apple-system"/>
              </a:rPr>
              <a:t>їх</a:t>
            </a:r>
            <a:r>
              <a:rPr lang="ru-RU" sz="2000" dirty="0">
                <a:solidFill>
                  <a:srgbClr val="373A3C"/>
                </a:solidFill>
                <a:latin typeface="-apple-system"/>
              </a:rPr>
              <a:t> </a:t>
            </a:r>
            <a:r>
              <a:rPr lang="ru-RU" sz="2000" dirty="0" err="1">
                <a:solidFill>
                  <a:srgbClr val="373A3C"/>
                </a:solidFill>
                <a:latin typeface="-apple-system"/>
              </a:rPr>
              <a:t>замінюють</a:t>
            </a:r>
            <a:r>
              <a:rPr lang="ru-RU" sz="2000" dirty="0">
                <a:solidFill>
                  <a:srgbClr val="373A3C"/>
                </a:solidFill>
                <a:latin typeface="-apple-system"/>
              </a:rPr>
              <a:t>, </a:t>
            </a:r>
            <a:r>
              <a:rPr lang="ru-RU" sz="2000" dirty="0" err="1">
                <a:solidFill>
                  <a:srgbClr val="373A3C"/>
                </a:solidFill>
                <a:latin typeface="-apple-system"/>
              </a:rPr>
              <a:t>чи</a:t>
            </a:r>
            <a:r>
              <a:rPr lang="ru-RU" sz="2000" dirty="0">
                <a:solidFill>
                  <a:srgbClr val="373A3C"/>
                </a:solidFill>
                <a:latin typeface="-apple-system"/>
              </a:rPr>
              <a:t> </a:t>
            </a:r>
            <a:r>
              <a:rPr lang="ru-RU" sz="2000" dirty="0" err="1">
                <a:solidFill>
                  <a:srgbClr val="373A3C"/>
                </a:solidFill>
                <a:latin typeface="-apple-system"/>
              </a:rPr>
              <a:t>під</a:t>
            </a:r>
            <a:r>
              <a:rPr lang="ru-RU" sz="2000" dirty="0">
                <a:solidFill>
                  <a:srgbClr val="373A3C"/>
                </a:solidFill>
                <a:latin typeface="-apple-system"/>
              </a:rPr>
              <a:t> </a:t>
            </a:r>
            <a:r>
              <a:rPr lang="ru-RU" sz="2000" dirty="0" err="1">
                <a:solidFill>
                  <a:srgbClr val="373A3C"/>
                </a:solidFill>
                <a:latin typeface="-apple-system"/>
              </a:rPr>
              <a:t>нагляд</a:t>
            </a:r>
            <a:r>
              <a:rPr lang="ru-RU" sz="2000" dirty="0">
                <a:solidFill>
                  <a:srgbClr val="373A3C"/>
                </a:solidFill>
                <a:latin typeface="-apple-system"/>
              </a:rPr>
              <a:t> </a:t>
            </a:r>
            <a:r>
              <a:rPr lang="ru-RU" sz="2000" dirty="0" err="1">
                <a:solidFill>
                  <a:srgbClr val="373A3C"/>
                </a:solidFill>
                <a:latin typeface="-apple-system"/>
              </a:rPr>
              <a:t>педагогічному</a:t>
            </a:r>
            <a:r>
              <a:rPr lang="ru-RU" sz="2000" dirty="0">
                <a:solidFill>
                  <a:srgbClr val="373A3C"/>
                </a:solidFill>
                <a:latin typeface="-apple-system"/>
              </a:rPr>
              <a:t> </a:t>
            </a:r>
            <a:r>
              <a:rPr lang="ru-RU" sz="2000" dirty="0" err="1">
                <a:solidFill>
                  <a:srgbClr val="373A3C"/>
                </a:solidFill>
                <a:latin typeface="-apple-system"/>
              </a:rPr>
              <a:t>або</a:t>
            </a:r>
            <a:r>
              <a:rPr lang="ru-RU" sz="2000" dirty="0">
                <a:solidFill>
                  <a:srgbClr val="373A3C"/>
                </a:solidFill>
                <a:latin typeface="-apple-system"/>
              </a:rPr>
              <a:t> трудовому </a:t>
            </a:r>
            <a:r>
              <a:rPr lang="ru-RU" sz="2000" dirty="0" err="1">
                <a:solidFill>
                  <a:srgbClr val="373A3C"/>
                </a:solidFill>
                <a:latin typeface="-apple-system"/>
              </a:rPr>
              <a:t>колективу</a:t>
            </a:r>
            <a:r>
              <a:rPr lang="ru-RU" sz="2000" dirty="0">
                <a:solidFill>
                  <a:srgbClr val="373A3C"/>
                </a:solidFill>
                <a:latin typeface="-apple-system"/>
              </a:rPr>
              <a:t> за </a:t>
            </a:r>
            <a:r>
              <a:rPr lang="ru-RU" sz="2000" dirty="0" err="1">
                <a:solidFill>
                  <a:srgbClr val="373A3C"/>
                </a:solidFill>
                <a:latin typeface="-apple-system"/>
              </a:rPr>
              <a:t>їх</a:t>
            </a:r>
            <a:r>
              <a:rPr lang="ru-RU" sz="2000" dirty="0">
                <a:solidFill>
                  <a:srgbClr val="373A3C"/>
                </a:solidFill>
                <a:latin typeface="-apple-system"/>
              </a:rPr>
              <a:t> </a:t>
            </a:r>
            <a:r>
              <a:rPr lang="ru-RU" sz="2000" dirty="0" err="1">
                <a:solidFill>
                  <a:srgbClr val="373A3C"/>
                </a:solidFill>
                <a:latin typeface="-apple-system"/>
              </a:rPr>
              <a:t>згодою</a:t>
            </a:r>
            <a:r>
              <a:rPr lang="ru-RU" sz="2000" dirty="0">
                <a:solidFill>
                  <a:srgbClr val="373A3C"/>
                </a:solidFill>
                <a:latin typeface="-apple-system"/>
              </a:rPr>
              <a:t>, а </a:t>
            </a:r>
            <a:r>
              <a:rPr lang="ru-RU" sz="2000" dirty="0" err="1">
                <a:solidFill>
                  <a:srgbClr val="373A3C"/>
                </a:solidFill>
                <a:latin typeface="-apple-system"/>
              </a:rPr>
              <a:t>також</a:t>
            </a:r>
            <a:r>
              <a:rPr lang="ru-RU" sz="2000" dirty="0">
                <a:solidFill>
                  <a:srgbClr val="373A3C"/>
                </a:solidFill>
                <a:latin typeface="-apple-system"/>
              </a:rPr>
              <a:t> </a:t>
            </a:r>
            <a:r>
              <a:rPr lang="ru-RU" sz="2000" dirty="0" err="1">
                <a:solidFill>
                  <a:srgbClr val="373A3C"/>
                </a:solidFill>
                <a:latin typeface="-apple-system"/>
              </a:rPr>
              <a:t>окремим</a:t>
            </a:r>
            <a:r>
              <a:rPr lang="ru-RU" sz="2000" dirty="0">
                <a:solidFill>
                  <a:srgbClr val="373A3C"/>
                </a:solidFill>
                <a:latin typeface="-apple-system"/>
              </a:rPr>
              <a:t> </a:t>
            </a:r>
            <a:r>
              <a:rPr lang="ru-RU" sz="2000" dirty="0" err="1">
                <a:solidFill>
                  <a:srgbClr val="373A3C"/>
                </a:solidFill>
                <a:latin typeface="-apple-system"/>
              </a:rPr>
              <a:t>громадянам</a:t>
            </a:r>
            <a:r>
              <a:rPr lang="ru-RU" sz="2000" dirty="0">
                <a:solidFill>
                  <a:srgbClr val="373A3C"/>
                </a:solidFill>
                <a:latin typeface="-apple-system"/>
              </a:rPr>
              <a:t> на </a:t>
            </a:r>
            <a:r>
              <a:rPr lang="ru-RU" sz="2000" dirty="0" err="1">
                <a:solidFill>
                  <a:srgbClr val="373A3C"/>
                </a:solidFill>
                <a:latin typeface="-apple-system"/>
              </a:rPr>
              <a:t>їх</a:t>
            </a:r>
            <a:r>
              <a:rPr lang="ru-RU" sz="2000" dirty="0">
                <a:solidFill>
                  <a:srgbClr val="373A3C"/>
                </a:solidFill>
                <a:latin typeface="-apple-system"/>
              </a:rPr>
              <a:t> </a:t>
            </a:r>
            <a:r>
              <a:rPr lang="ru-RU" sz="2000" dirty="0" err="1">
                <a:solidFill>
                  <a:srgbClr val="373A3C"/>
                </a:solidFill>
                <a:latin typeface="-apple-system"/>
              </a:rPr>
              <a:t>прохання</a:t>
            </a:r>
            <a:r>
              <a:rPr lang="ru-RU" sz="2000" dirty="0">
                <a:solidFill>
                  <a:srgbClr val="373A3C"/>
                </a:solidFill>
                <a:latin typeface="-apple-system"/>
              </a:rPr>
              <a:t>.</a:t>
            </a:r>
          </a:p>
          <a:p>
            <a:r>
              <a:rPr lang="ru-RU" sz="2000" dirty="0">
                <a:solidFill>
                  <a:srgbClr val="373A3C"/>
                </a:solidFill>
                <a:latin typeface="-apple-system"/>
              </a:rPr>
              <a:t> </a:t>
            </a:r>
            <a:r>
              <a:rPr lang="ru-RU" sz="2000" b="1" i="1" u="sng" dirty="0" err="1">
                <a:solidFill>
                  <a:srgbClr val="C00000"/>
                </a:solidFill>
                <a:latin typeface="-apple-system"/>
              </a:rPr>
              <a:t>Такі</a:t>
            </a:r>
            <a:r>
              <a:rPr lang="ru-RU" sz="2000" b="1" i="1" u="sng" dirty="0">
                <a:solidFill>
                  <a:srgbClr val="C00000"/>
                </a:solidFill>
                <a:latin typeface="-apple-system"/>
              </a:rPr>
              <a:t> заходи </a:t>
            </a:r>
            <a:r>
              <a:rPr lang="ru-RU" sz="2000" b="1" i="1" u="sng" dirty="0" err="1">
                <a:solidFill>
                  <a:srgbClr val="C00000"/>
                </a:solidFill>
                <a:latin typeface="-apple-system"/>
              </a:rPr>
              <a:t>впливу</a:t>
            </a:r>
            <a:r>
              <a:rPr lang="ru-RU" sz="2000" b="1" i="1" u="sng" dirty="0">
                <a:solidFill>
                  <a:srgbClr val="C00000"/>
                </a:solidFill>
                <a:latin typeface="-apple-system"/>
              </a:rPr>
              <a:t> </a:t>
            </a:r>
            <a:r>
              <a:rPr lang="ru-RU" sz="3200" b="1" i="1" u="sng" dirty="0" err="1">
                <a:solidFill>
                  <a:srgbClr val="C00000"/>
                </a:solidFill>
                <a:latin typeface="-apple-system"/>
              </a:rPr>
              <a:t>застосовуються</a:t>
            </a:r>
            <a:r>
              <a:rPr lang="ru-RU" sz="3200" b="1" i="1" u="sng" dirty="0">
                <a:solidFill>
                  <a:srgbClr val="C00000"/>
                </a:solidFill>
                <a:latin typeface="-apple-system"/>
              </a:rPr>
              <a:t> </a:t>
            </a:r>
            <a:r>
              <a:rPr lang="ru-RU" sz="3200" b="1" i="1" u="sng" dirty="0" err="1">
                <a:solidFill>
                  <a:srgbClr val="C00000"/>
                </a:solidFill>
                <a:latin typeface="-apple-system"/>
              </a:rPr>
              <a:t>виключно</a:t>
            </a:r>
            <a:r>
              <a:rPr lang="ru-RU" sz="3200" b="1" i="1" u="sng" dirty="0">
                <a:solidFill>
                  <a:srgbClr val="C00000"/>
                </a:solidFill>
                <a:latin typeface="-apple-system"/>
              </a:rPr>
              <a:t> судом! </a:t>
            </a:r>
            <a:endParaRPr lang="ru-RU" sz="3200" b="1" i="1" u="sng" dirty="0">
              <a:solidFill>
                <a:srgbClr val="C00000"/>
              </a:solidFill>
            </a:endParaRPr>
          </a:p>
        </p:txBody>
      </p:sp>
      <p:pic>
        <p:nvPicPr>
          <p:cNvPr id="6146" name="Picture 2" descr="Суд восстановил непривитую учительницу на работе – она и не думает  вакцинироваться | Украинская правд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14212">
            <a:off x="5084164" y="4532694"/>
            <a:ext cx="3331890" cy="1868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Amicus curiae: практика залучення «друга суду» в Україні та за кордоном |  Громадський Простір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31184">
            <a:off x="1614657" y="4541680"/>
            <a:ext cx="3125148" cy="2084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3968156"/>
      </p:ext>
    </p:extLst>
  </p:cSld>
  <p:clrMapOvr>
    <a:masterClrMapping/>
  </p:clrMapOvr>
  <p:transition spd="slow">
    <p:randomBar dir="vert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03648" y="1412776"/>
            <a:ext cx="6534472" cy="3970318"/>
          </a:xfrm>
          <a:prstGeom prst="rect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  <a:prstDash val="lgDashDot"/>
          </a:ln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373A3C"/>
                </a:solidFill>
                <a:latin typeface="-apple-system"/>
              </a:rPr>
              <a:t>У </a:t>
            </a:r>
            <a:r>
              <a:rPr lang="ru-RU" sz="2800" dirty="0" err="1">
                <a:solidFill>
                  <a:srgbClr val="373A3C"/>
                </a:solidFill>
                <a:latin typeface="-apple-system"/>
              </a:rPr>
              <a:t>разі</a:t>
            </a:r>
            <a:r>
              <a:rPr lang="ru-RU" sz="2800" dirty="0">
                <a:solidFill>
                  <a:srgbClr val="373A3C"/>
                </a:solidFill>
                <a:latin typeface="-apple-system"/>
              </a:rPr>
              <a:t> </a:t>
            </a:r>
            <a:r>
              <a:rPr lang="ru-RU" sz="2800" dirty="0" err="1">
                <a:solidFill>
                  <a:srgbClr val="373A3C"/>
                </a:solidFill>
                <a:latin typeface="-apple-system"/>
              </a:rPr>
              <a:t>вчинення</a:t>
            </a:r>
            <a:r>
              <a:rPr lang="ru-RU" sz="2800" dirty="0">
                <a:solidFill>
                  <a:srgbClr val="373A3C"/>
                </a:solidFill>
                <a:latin typeface="-apple-system"/>
              </a:rPr>
              <a:t> особами </a:t>
            </a:r>
            <a:r>
              <a:rPr lang="ru-RU" sz="2800" dirty="0" err="1">
                <a:solidFill>
                  <a:srgbClr val="373A3C"/>
                </a:solidFill>
                <a:latin typeface="-apple-system"/>
              </a:rPr>
              <a:t>віком</a:t>
            </a:r>
            <a:r>
              <a:rPr lang="ru-RU" sz="2800" dirty="0">
                <a:solidFill>
                  <a:srgbClr val="373A3C"/>
                </a:solidFill>
                <a:latin typeface="-apple-system"/>
              </a:rPr>
              <a:t> </a:t>
            </a:r>
            <a:r>
              <a:rPr lang="ru-RU" sz="2800" dirty="0" err="1">
                <a:solidFill>
                  <a:srgbClr val="373A3C"/>
                </a:solidFill>
                <a:latin typeface="-apple-system"/>
              </a:rPr>
              <a:t>від</a:t>
            </a:r>
            <a:r>
              <a:rPr lang="ru-RU" sz="2800" dirty="0">
                <a:solidFill>
                  <a:srgbClr val="373A3C"/>
                </a:solidFill>
                <a:latin typeface="-apple-system"/>
              </a:rPr>
              <a:t> </a:t>
            </a:r>
            <a:r>
              <a:rPr lang="ru-RU" sz="2800" dirty="0" err="1">
                <a:solidFill>
                  <a:srgbClr val="373A3C"/>
                </a:solidFill>
                <a:latin typeface="-apple-system"/>
              </a:rPr>
              <a:t>шістнадцяти</a:t>
            </a:r>
            <a:r>
              <a:rPr lang="ru-RU" sz="2800" dirty="0">
                <a:solidFill>
                  <a:srgbClr val="373A3C"/>
                </a:solidFill>
                <a:latin typeface="-apple-system"/>
              </a:rPr>
              <a:t> до </a:t>
            </a:r>
            <a:r>
              <a:rPr lang="ru-RU" sz="2800" dirty="0" err="1">
                <a:solidFill>
                  <a:srgbClr val="373A3C"/>
                </a:solidFill>
                <a:latin typeface="-apple-system"/>
              </a:rPr>
              <a:t>вісімнадцяти</a:t>
            </a:r>
            <a:r>
              <a:rPr lang="ru-RU" sz="2800" dirty="0">
                <a:solidFill>
                  <a:srgbClr val="373A3C"/>
                </a:solidFill>
                <a:latin typeface="-apple-system"/>
              </a:rPr>
              <a:t> </a:t>
            </a:r>
            <a:r>
              <a:rPr lang="ru-RU" sz="2800" dirty="0" err="1">
                <a:solidFill>
                  <a:srgbClr val="373A3C"/>
                </a:solidFill>
                <a:latin typeface="-apple-system"/>
              </a:rPr>
              <a:t>років</a:t>
            </a:r>
            <a:r>
              <a:rPr lang="ru-RU" sz="2800" dirty="0">
                <a:solidFill>
                  <a:srgbClr val="373A3C"/>
                </a:solidFill>
                <a:latin typeface="-apple-system"/>
              </a:rPr>
              <a:t> </a:t>
            </a:r>
            <a:r>
              <a:rPr lang="ru-RU" sz="2800" dirty="0" err="1">
                <a:solidFill>
                  <a:srgbClr val="373A3C"/>
                </a:solidFill>
                <a:latin typeface="-apple-system"/>
              </a:rPr>
              <a:t>адміністративних</a:t>
            </a:r>
            <a:r>
              <a:rPr lang="ru-RU" sz="2800" dirty="0">
                <a:solidFill>
                  <a:srgbClr val="373A3C"/>
                </a:solidFill>
                <a:latin typeface="-apple-system"/>
              </a:rPr>
              <a:t> </a:t>
            </a:r>
            <a:r>
              <a:rPr lang="ru-RU" sz="2800" dirty="0" err="1">
                <a:solidFill>
                  <a:srgbClr val="373A3C"/>
                </a:solidFill>
                <a:latin typeface="-apple-system"/>
              </a:rPr>
              <a:t>правопорушень</a:t>
            </a:r>
            <a:r>
              <a:rPr lang="ru-RU" sz="2800" dirty="0">
                <a:solidFill>
                  <a:srgbClr val="373A3C"/>
                </a:solidFill>
                <a:latin typeface="-apple-system"/>
              </a:rPr>
              <a:t>, </a:t>
            </a:r>
            <a:r>
              <a:rPr lang="ru-RU" sz="2800" dirty="0" err="1">
                <a:solidFill>
                  <a:srgbClr val="373A3C"/>
                </a:solidFill>
                <a:latin typeface="-apple-system"/>
              </a:rPr>
              <a:t>передбачених</a:t>
            </a:r>
            <a:r>
              <a:rPr lang="ru-RU" sz="2800" dirty="0">
                <a:solidFill>
                  <a:srgbClr val="373A3C"/>
                </a:solidFill>
                <a:latin typeface="-apple-system"/>
              </a:rPr>
              <a:t> </a:t>
            </a:r>
            <a:r>
              <a:rPr lang="ru-RU" sz="2800" dirty="0" err="1">
                <a:solidFill>
                  <a:srgbClr val="373A3C"/>
                </a:solidFill>
                <a:latin typeface="-apple-system"/>
              </a:rPr>
              <a:t>статтями</a:t>
            </a:r>
            <a:r>
              <a:rPr lang="ru-RU" sz="2800" dirty="0">
                <a:solidFill>
                  <a:srgbClr val="373A3C"/>
                </a:solidFill>
                <a:latin typeface="-apple-system"/>
              </a:rPr>
              <a:t> 44, 51, 121- 127, 130, 139, </a:t>
            </a:r>
            <a:r>
              <a:rPr lang="ru-RU" sz="2800" dirty="0" err="1">
                <a:solidFill>
                  <a:srgbClr val="373A3C"/>
                </a:solidFill>
                <a:latin typeface="-apple-system"/>
              </a:rPr>
              <a:t>частиною</a:t>
            </a:r>
            <a:r>
              <a:rPr lang="ru-RU" sz="2800" dirty="0">
                <a:solidFill>
                  <a:srgbClr val="373A3C"/>
                </a:solidFill>
                <a:latin typeface="-apple-system"/>
              </a:rPr>
              <a:t> другою </a:t>
            </a:r>
            <a:r>
              <a:rPr lang="ru-RU" sz="2800" dirty="0" err="1">
                <a:solidFill>
                  <a:srgbClr val="373A3C"/>
                </a:solidFill>
                <a:latin typeface="-apple-system"/>
              </a:rPr>
              <a:t>статті</a:t>
            </a:r>
            <a:r>
              <a:rPr lang="ru-RU" sz="2800" dirty="0">
                <a:solidFill>
                  <a:srgbClr val="373A3C"/>
                </a:solidFill>
                <a:latin typeface="-apple-system"/>
              </a:rPr>
              <a:t> 156, </a:t>
            </a:r>
            <a:r>
              <a:rPr lang="ru-RU" sz="2800" dirty="0" err="1">
                <a:solidFill>
                  <a:srgbClr val="373A3C"/>
                </a:solidFill>
                <a:latin typeface="-apple-system"/>
              </a:rPr>
              <a:t>статтями</a:t>
            </a:r>
            <a:r>
              <a:rPr lang="ru-RU" sz="2800" dirty="0">
                <a:solidFill>
                  <a:srgbClr val="373A3C"/>
                </a:solidFill>
                <a:latin typeface="-apple-system"/>
              </a:rPr>
              <a:t> 173, 174, 185, 190-195 </a:t>
            </a:r>
            <a:r>
              <a:rPr lang="ru-RU" sz="2800" dirty="0" err="1">
                <a:solidFill>
                  <a:srgbClr val="373A3C"/>
                </a:solidFill>
                <a:latin typeface="-apple-system"/>
              </a:rPr>
              <a:t>КУпАП</a:t>
            </a:r>
            <a:r>
              <a:rPr lang="ru-RU" sz="2800" dirty="0">
                <a:solidFill>
                  <a:srgbClr val="373A3C"/>
                </a:solidFill>
                <a:latin typeface="-apple-system"/>
              </a:rPr>
              <a:t>, вони </a:t>
            </a:r>
            <a:r>
              <a:rPr lang="ru-RU" sz="2800" dirty="0" err="1">
                <a:solidFill>
                  <a:srgbClr val="373A3C"/>
                </a:solidFill>
                <a:latin typeface="-apple-system"/>
              </a:rPr>
              <a:t>підлягають</a:t>
            </a:r>
            <a:r>
              <a:rPr lang="ru-RU" sz="2800" dirty="0">
                <a:solidFill>
                  <a:srgbClr val="373A3C"/>
                </a:solidFill>
                <a:latin typeface="-apple-system"/>
              </a:rPr>
              <a:t> </a:t>
            </a:r>
            <a:r>
              <a:rPr lang="ru-RU" sz="2800" dirty="0" err="1">
                <a:solidFill>
                  <a:srgbClr val="373A3C"/>
                </a:solidFill>
                <a:latin typeface="-apple-system"/>
              </a:rPr>
              <a:t>адміністративній</a:t>
            </a:r>
            <a:r>
              <a:rPr lang="ru-RU" sz="2800" dirty="0">
                <a:solidFill>
                  <a:srgbClr val="373A3C"/>
                </a:solidFill>
                <a:latin typeface="-apple-system"/>
              </a:rPr>
              <a:t> </a:t>
            </a:r>
            <a:r>
              <a:rPr lang="ru-RU" sz="2800" dirty="0" err="1">
                <a:solidFill>
                  <a:srgbClr val="373A3C"/>
                </a:solidFill>
                <a:latin typeface="-apple-system"/>
              </a:rPr>
              <a:t>відповідальності</a:t>
            </a:r>
            <a:r>
              <a:rPr lang="ru-RU" sz="2800" dirty="0">
                <a:solidFill>
                  <a:srgbClr val="373A3C"/>
                </a:solidFill>
                <a:latin typeface="-apple-system"/>
              </a:rPr>
              <a:t> на </a:t>
            </a:r>
            <a:r>
              <a:rPr lang="ru-RU" sz="2800" dirty="0" err="1">
                <a:solidFill>
                  <a:srgbClr val="373A3C"/>
                </a:solidFill>
                <a:latin typeface="-apple-system"/>
              </a:rPr>
              <a:t>загальних</a:t>
            </a:r>
            <a:r>
              <a:rPr lang="ru-RU" sz="2800" dirty="0">
                <a:solidFill>
                  <a:srgbClr val="373A3C"/>
                </a:solidFill>
                <a:latin typeface="-apple-system"/>
              </a:rPr>
              <a:t> </a:t>
            </a:r>
            <a:r>
              <a:rPr lang="ru-RU" sz="2800" dirty="0" err="1">
                <a:solidFill>
                  <a:srgbClr val="373A3C"/>
                </a:solidFill>
                <a:latin typeface="-apple-system"/>
              </a:rPr>
              <a:t>підставах</a:t>
            </a:r>
            <a:r>
              <a:rPr lang="ru-RU" sz="2800" dirty="0">
                <a:solidFill>
                  <a:srgbClr val="373A3C"/>
                </a:solidFill>
                <a:latin typeface="-apple-system"/>
              </a:rPr>
              <a:t>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042724389"/>
      </p:ext>
    </p:extLst>
  </p:cSld>
  <p:clrMapOvr>
    <a:masterClrMapping/>
  </p:clrMapOvr>
  <p:transition spd="slow">
    <p:randomBar dir="vert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89147" y="931590"/>
            <a:ext cx="5670376" cy="1815882"/>
          </a:xfrm>
          <a:prstGeom prst="rect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  <a:prstDash val="dashDot"/>
          </a:ln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373A3C"/>
                </a:solidFill>
                <a:latin typeface="-apple-system"/>
              </a:rPr>
              <a:t>Про </a:t>
            </a:r>
            <a:r>
              <a:rPr lang="ru-RU" sz="2800" dirty="0" err="1">
                <a:solidFill>
                  <a:srgbClr val="373A3C"/>
                </a:solidFill>
                <a:latin typeface="-apple-system"/>
              </a:rPr>
              <a:t>затримання</a:t>
            </a:r>
            <a:r>
              <a:rPr lang="ru-RU" sz="2800" dirty="0">
                <a:solidFill>
                  <a:srgbClr val="373A3C"/>
                </a:solidFill>
                <a:latin typeface="-apple-system"/>
              </a:rPr>
              <a:t> </a:t>
            </a:r>
            <a:r>
              <a:rPr lang="ru-RU" sz="2800" dirty="0" err="1">
                <a:solidFill>
                  <a:srgbClr val="373A3C"/>
                </a:solidFill>
                <a:latin typeface="-apple-system"/>
              </a:rPr>
              <a:t>неповнолітнього</a:t>
            </a:r>
            <a:r>
              <a:rPr lang="ru-RU" sz="2800" dirty="0">
                <a:solidFill>
                  <a:srgbClr val="373A3C"/>
                </a:solidFill>
                <a:latin typeface="-apple-system"/>
              </a:rPr>
              <a:t> </a:t>
            </a:r>
            <a:r>
              <a:rPr lang="ru-RU" sz="2800" dirty="0" err="1">
                <a:solidFill>
                  <a:srgbClr val="373A3C"/>
                </a:solidFill>
                <a:latin typeface="-apple-system"/>
              </a:rPr>
              <a:t>обов’язково</a:t>
            </a:r>
            <a:r>
              <a:rPr lang="ru-RU" sz="2800" dirty="0">
                <a:solidFill>
                  <a:srgbClr val="373A3C"/>
                </a:solidFill>
                <a:latin typeface="-apple-system"/>
              </a:rPr>
              <a:t> </a:t>
            </a:r>
            <a:r>
              <a:rPr lang="ru-RU" sz="2800" dirty="0" err="1">
                <a:solidFill>
                  <a:srgbClr val="373A3C"/>
                </a:solidFill>
                <a:latin typeface="-apple-system"/>
              </a:rPr>
              <a:t>повідомляють</a:t>
            </a:r>
            <a:r>
              <a:rPr lang="ru-RU" sz="2800" dirty="0">
                <a:solidFill>
                  <a:srgbClr val="373A3C"/>
                </a:solidFill>
                <a:latin typeface="-apple-system"/>
              </a:rPr>
              <a:t> </a:t>
            </a:r>
            <a:r>
              <a:rPr lang="ru-RU" sz="2800" dirty="0" err="1">
                <a:solidFill>
                  <a:srgbClr val="373A3C"/>
                </a:solidFill>
                <a:latin typeface="-apple-system"/>
              </a:rPr>
              <a:t>його</a:t>
            </a:r>
            <a:r>
              <a:rPr lang="ru-RU" sz="2800" dirty="0">
                <a:solidFill>
                  <a:srgbClr val="373A3C"/>
                </a:solidFill>
                <a:latin typeface="-apple-system"/>
              </a:rPr>
              <a:t> </a:t>
            </a:r>
            <a:r>
              <a:rPr lang="ru-RU" sz="2800" b="1" i="1" u="sng" dirty="0" err="1">
                <a:solidFill>
                  <a:srgbClr val="C00000"/>
                </a:solidFill>
                <a:latin typeface="-apple-system"/>
              </a:rPr>
              <a:t>батьків</a:t>
            </a:r>
            <a:r>
              <a:rPr lang="ru-RU" sz="2800" b="1" i="1" u="sng" dirty="0">
                <a:solidFill>
                  <a:srgbClr val="C00000"/>
                </a:solidFill>
                <a:latin typeface="-apple-system"/>
              </a:rPr>
              <a:t> </a:t>
            </a:r>
            <a:r>
              <a:rPr lang="ru-RU" sz="2800" b="1" i="1" u="sng" dirty="0" err="1">
                <a:solidFill>
                  <a:srgbClr val="C00000"/>
                </a:solidFill>
                <a:latin typeface="-apple-system"/>
              </a:rPr>
              <a:t>або</a:t>
            </a:r>
            <a:r>
              <a:rPr lang="ru-RU" sz="2800" b="1" i="1" u="sng" dirty="0">
                <a:solidFill>
                  <a:srgbClr val="C00000"/>
                </a:solidFill>
                <a:latin typeface="-apple-system"/>
              </a:rPr>
              <a:t> </a:t>
            </a:r>
            <a:r>
              <a:rPr lang="ru-RU" sz="2800" b="1" i="1" u="sng" dirty="0" err="1">
                <a:solidFill>
                  <a:srgbClr val="C00000"/>
                </a:solidFill>
                <a:latin typeface="-apple-system"/>
              </a:rPr>
              <a:t>осіб</a:t>
            </a:r>
            <a:r>
              <a:rPr lang="ru-RU" sz="2800" b="1" i="1" u="sng" dirty="0">
                <a:solidFill>
                  <a:srgbClr val="C00000"/>
                </a:solidFill>
                <a:latin typeface="-apple-system"/>
              </a:rPr>
              <a:t>, </a:t>
            </a:r>
            <a:r>
              <a:rPr lang="ru-RU" sz="2800" b="1" i="1" u="sng" dirty="0" err="1">
                <a:solidFill>
                  <a:srgbClr val="C00000"/>
                </a:solidFill>
                <a:latin typeface="-apple-system"/>
              </a:rPr>
              <a:t>які</a:t>
            </a:r>
            <a:r>
              <a:rPr lang="ru-RU" sz="2800" b="1" i="1" u="sng" dirty="0">
                <a:solidFill>
                  <a:srgbClr val="C00000"/>
                </a:solidFill>
                <a:latin typeface="-apple-system"/>
              </a:rPr>
              <a:t> </a:t>
            </a:r>
            <a:r>
              <a:rPr lang="ru-RU" sz="2800" b="1" i="1" u="sng" dirty="0" err="1">
                <a:solidFill>
                  <a:srgbClr val="C00000"/>
                </a:solidFill>
                <a:latin typeface="-apple-system"/>
              </a:rPr>
              <a:t>їх</a:t>
            </a:r>
            <a:r>
              <a:rPr lang="ru-RU" sz="2800" b="1" i="1" u="sng" dirty="0">
                <a:solidFill>
                  <a:srgbClr val="C00000"/>
                </a:solidFill>
                <a:latin typeface="-apple-system"/>
              </a:rPr>
              <a:t> </a:t>
            </a:r>
            <a:r>
              <a:rPr lang="ru-RU" sz="2800" b="1" i="1" u="sng" dirty="0" err="1">
                <a:solidFill>
                  <a:srgbClr val="C00000"/>
                </a:solidFill>
                <a:latin typeface="-apple-system"/>
              </a:rPr>
              <a:t>замінюють</a:t>
            </a:r>
            <a:r>
              <a:rPr lang="ru-RU" sz="2800" b="1" i="1" u="sng" dirty="0">
                <a:solidFill>
                  <a:srgbClr val="C00000"/>
                </a:solidFill>
                <a:latin typeface="-apple-system"/>
              </a:rPr>
              <a:t>.</a:t>
            </a:r>
            <a:endParaRPr lang="ru-RU" sz="2800" b="1" i="1" u="sng" dirty="0">
              <a:solidFill>
                <a:srgbClr val="C00000"/>
              </a:solidFill>
            </a:endParaRPr>
          </a:p>
        </p:txBody>
      </p:sp>
      <p:pic>
        <p:nvPicPr>
          <p:cNvPr id="7170" name="Picture 2" descr="Сектор ювенальної превенції Шепетівського районного управління поліції |  Faceboo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041913"/>
            <a:ext cx="3148516" cy="2358349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Сектор ювенальної превенції Шепетівського районного управління поліції |  Faceboo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628800"/>
            <a:ext cx="2267744" cy="3027555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Ювенальна поліція Вінниччини - Home | Facebook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504" y="4221088"/>
            <a:ext cx="2976389" cy="2229420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2851343"/>
      </p:ext>
    </p:extLst>
  </p:cSld>
  <p:clrMapOvr>
    <a:masterClrMapping/>
  </p:clrMapOvr>
  <p:transition spd="slow">
    <p:randomBar dir="vert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1052736"/>
            <a:ext cx="6678488" cy="4524315"/>
          </a:xfrm>
          <a:prstGeom prst="rect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  <a:prstDash val="lgDashDotDot"/>
          </a:ln>
        </p:spPr>
        <p:txBody>
          <a:bodyPr wrap="square">
            <a:spAutoFit/>
          </a:bodyPr>
          <a:lstStyle/>
          <a:p>
            <a:r>
              <a:rPr lang="uk-UA" sz="2400" dirty="0">
                <a:solidFill>
                  <a:srgbClr val="373A3C"/>
                </a:solidFill>
                <a:latin typeface="-apple-system"/>
              </a:rPr>
              <a:t>Відповідно до закону, інтереси особи, яка притягається до адміністративної відповідальності, і потерпілого, які є неповнолітніми або особами, що через свої фізичні або психічні вади не можуть самі здійснювати свої права у справах про адміністративні правопорушення, мають право представляти їх законні представники:</a:t>
            </a:r>
          </a:p>
          <a:p>
            <a:r>
              <a:rPr lang="uk-UA" sz="2400" b="1" u="sng" dirty="0">
                <a:solidFill>
                  <a:srgbClr val="C00000"/>
                </a:solidFill>
                <a:latin typeface="-apple-system"/>
              </a:rPr>
              <a:t> · батьки,</a:t>
            </a:r>
          </a:p>
          <a:p>
            <a:r>
              <a:rPr lang="uk-UA" sz="2400" b="1" u="sng" dirty="0">
                <a:solidFill>
                  <a:srgbClr val="C00000"/>
                </a:solidFill>
                <a:latin typeface="-apple-system"/>
              </a:rPr>
              <a:t> · усиновителі, </a:t>
            </a:r>
          </a:p>
          <a:p>
            <a:r>
              <a:rPr lang="uk-UA" sz="2400" b="1" u="sng" dirty="0">
                <a:solidFill>
                  <a:srgbClr val="C00000"/>
                </a:solidFill>
                <a:latin typeface="-apple-system"/>
              </a:rPr>
              <a:t>· опікуни,</a:t>
            </a:r>
          </a:p>
          <a:p>
            <a:r>
              <a:rPr lang="uk-UA" sz="2400" b="1" u="sng" dirty="0">
                <a:solidFill>
                  <a:srgbClr val="C00000"/>
                </a:solidFill>
                <a:latin typeface="-apple-system"/>
              </a:rPr>
              <a:t> · піклувальники.</a:t>
            </a:r>
            <a:endParaRPr lang="ru-RU" sz="2400" b="1" u="sng" dirty="0">
              <a:solidFill>
                <a:srgbClr val="C00000"/>
              </a:solidFill>
            </a:endParaRPr>
          </a:p>
        </p:txBody>
      </p:sp>
      <p:pic>
        <p:nvPicPr>
          <p:cNvPr id="8194" name="Picture 2" descr="Понад 20 жителів області пройшли курс підготовки в прийомні батьки та  усиновлювачі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8836" y="4149080"/>
            <a:ext cx="4058455" cy="2125228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1874015"/>
      </p:ext>
    </p:extLst>
  </p:cSld>
  <p:clrMapOvr>
    <a:masterClrMapping/>
  </p:clrMapOvr>
  <p:transition spd="slow">
    <p:randomBar dir="vert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835696" y="1340768"/>
            <a:ext cx="4968552" cy="4339650"/>
          </a:xfrm>
          <a:prstGeom prst="rect">
            <a:avLst/>
          </a:prstGeom>
          <a:ln w="76200">
            <a:solidFill>
              <a:schemeClr val="accent2">
                <a:lumMod val="75000"/>
              </a:schemeClr>
            </a:solidFill>
            <a:prstDash val="lgDashDot"/>
          </a:ln>
        </p:spPr>
        <p:txBody>
          <a:bodyPr wrap="square">
            <a:spAutoFit/>
          </a:bodyPr>
          <a:lstStyle/>
          <a:p>
            <a:r>
              <a:rPr lang="uk-UA" sz="2800" b="1" dirty="0">
                <a:solidFill>
                  <a:srgbClr val="C00000"/>
                </a:solidFill>
                <a:latin typeface="-apple-system"/>
              </a:rPr>
              <a:t>Законні представники та представники мають право:</a:t>
            </a:r>
          </a:p>
          <a:p>
            <a:r>
              <a:rPr lang="uk-UA" sz="2400" dirty="0">
                <a:solidFill>
                  <a:srgbClr val="373A3C"/>
                </a:solidFill>
                <a:latin typeface="-apple-system"/>
              </a:rPr>
              <a:t> · знайомитися з матеріалами справи; </a:t>
            </a:r>
          </a:p>
          <a:p>
            <a:r>
              <a:rPr lang="uk-UA" sz="2400" dirty="0">
                <a:solidFill>
                  <a:srgbClr val="373A3C"/>
                </a:solidFill>
                <a:latin typeface="-apple-system"/>
              </a:rPr>
              <a:t>· заявляти клопотання; від імені особи, інтереси якої вони представляють,</a:t>
            </a:r>
          </a:p>
          <a:p>
            <a:r>
              <a:rPr lang="uk-UA" sz="2400" dirty="0">
                <a:solidFill>
                  <a:srgbClr val="373A3C"/>
                </a:solidFill>
                <a:latin typeface="-apple-system"/>
              </a:rPr>
              <a:t> · приносити скарги на рішення органу (посадової особи), який розглядає справу.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632039269"/>
      </p:ext>
    </p:extLst>
  </p:cSld>
  <p:clrMapOvr>
    <a:masterClrMapping/>
  </p:clrMapOvr>
  <p:transition spd="slow">
    <p:randomBar dir="vert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9552" y="2132856"/>
            <a:ext cx="791274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cap="none" spc="0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60007" dir="2000400" sy="-30000" kx="-800400" algn="bl" rotWithShape="0">
                    <a:prstClr val="black">
                      <a:alpha val="20000"/>
                    </a:prstClr>
                  </a:outerShdw>
                </a:effectLst>
              </a:rPr>
              <a:t>Дякую</a:t>
            </a:r>
            <a:r>
              <a:rPr lang="ru-RU" sz="80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60007" dir="2000400" sy="-30000" kx="-800400" algn="bl" rotWithShape="0">
                    <a:prstClr val="black">
                      <a:alpha val="20000"/>
                    </a:prstClr>
                  </a:outerShdw>
                </a:effectLst>
              </a:rPr>
              <a:t> за </a:t>
            </a:r>
            <a:r>
              <a:rPr lang="ru-RU" sz="8000" b="1" cap="none" spc="0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60007" dir="2000400" sy="-30000" kx="-800400" algn="bl" rotWithShape="0">
                    <a:prstClr val="black">
                      <a:alpha val="20000"/>
                    </a:prstClr>
                  </a:outerShdw>
                </a:effectLst>
              </a:rPr>
              <a:t>увагу</a:t>
            </a:r>
            <a:r>
              <a:rPr lang="ru-RU" sz="80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60007" dir="2000400" sy="-30000" kx="-800400" algn="bl" rotWithShape="0">
                    <a:prstClr val="black">
                      <a:alpha val="20000"/>
                    </a:prstClr>
                  </a:outerShdw>
                </a:effectLst>
              </a:rPr>
              <a:t>!!!</a:t>
            </a:r>
          </a:p>
        </p:txBody>
      </p:sp>
    </p:spTree>
    <p:extLst>
      <p:ext uri="{BB962C8B-B14F-4D97-AF65-F5344CB8AC3E}">
        <p14:creationId xmlns:p14="http://schemas.microsoft.com/office/powerpoint/2010/main" val="3514083694"/>
      </p:ext>
    </p:extLst>
  </p:cSld>
  <p:clrMapOvr>
    <a:masterClrMapping/>
  </p:clrMapOvr>
  <p:transition spd="slow">
    <p:randomBar dir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План:</a:t>
            </a:r>
            <a:endParaRPr lang="ru-RU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b="1" dirty="0">
                <a:solidFill>
                  <a:srgbClr val="C00000"/>
                </a:solidFill>
              </a:rPr>
              <a:t>1</a:t>
            </a:r>
            <a:r>
              <a:rPr lang="uk-UA" b="1" dirty="0">
                <a:solidFill>
                  <a:schemeClr val="accent2">
                    <a:lumMod val="50000"/>
                  </a:schemeClr>
                </a:solidFill>
              </a:rPr>
              <a:t>. Особливості проведення індивідуально-профілактичної роботи працівниками ювенальної превенції.</a:t>
            </a:r>
            <a:endParaRPr lang="uk-UA" dirty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uk-UA" b="1" dirty="0">
                <a:solidFill>
                  <a:schemeClr val="accent2">
                    <a:lumMod val="50000"/>
                  </a:schemeClr>
                </a:solidFill>
              </a:rPr>
              <a:t>2. Адміністративна відповідальність неповнолітніх осіб та відповідальність батьків.  Заходи впливу, що застосовуються до неповнолітніх.</a:t>
            </a:r>
            <a:endParaRPr lang="uk-UA" dirty="0">
              <a:solidFill>
                <a:schemeClr val="accent2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uk-UA" dirty="0">
              <a:solidFill>
                <a:schemeClr val="accent2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7852552"/>
      </p:ext>
    </p:extLst>
  </p:cSld>
  <p:clrMapOvr>
    <a:masterClrMapping/>
  </p:clrMapOvr>
  <p:transition spd="slow">
    <p:randomBar dir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2262" y="579055"/>
            <a:ext cx="4891786" cy="4650145"/>
          </a:xfrm>
          <a:prstGeom prst="rect">
            <a:avLst/>
          </a:prstGeom>
          <a:ln w="5715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Профілактика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адміністративних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і </a:t>
            </a:r>
            <a:r>
              <a:rPr lang="ru-RU" sz="28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кримінальних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правопорушень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серед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дітей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/>
              <a:t>- </a:t>
            </a:r>
            <a:r>
              <a:rPr lang="ru-RU" sz="2800" dirty="0" err="1"/>
              <a:t>діяльність</a:t>
            </a:r>
            <a:r>
              <a:rPr lang="ru-RU" sz="2800" dirty="0"/>
              <a:t> </a:t>
            </a:r>
            <a:r>
              <a:rPr lang="ru-RU" sz="2800" dirty="0" err="1"/>
              <a:t>підрозділів</a:t>
            </a:r>
            <a:r>
              <a:rPr lang="ru-RU" sz="2800" dirty="0"/>
              <a:t> НПУ, </a:t>
            </a:r>
            <a:r>
              <a:rPr lang="ru-RU" sz="2800" dirty="0" err="1"/>
              <a:t>спрямована</a:t>
            </a:r>
            <a:r>
              <a:rPr lang="ru-RU" sz="2800" dirty="0"/>
              <a:t> на </a:t>
            </a:r>
            <a:r>
              <a:rPr lang="ru-RU" sz="2800" dirty="0" err="1"/>
              <a:t>виявлення</a:t>
            </a:r>
            <a:r>
              <a:rPr lang="ru-RU" sz="2800" dirty="0"/>
              <a:t> та </a:t>
            </a:r>
            <a:r>
              <a:rPr lang="ru-RU" sz="2800" dirty="0" err="1"/>
              <a:t>усунення</a:t>
            </a:r>
            <a:r>
              <a:rPr lang="ru-RU" sz="2800" dirty="0"/>
              <a:t> причин і умов, </a:t>
            </a:r>
            <a:r>
              <a:rPr lang="ru-RU" sz="2800" dirty="0" err="1"/>
              <a:t>що</a:t>
            </a:r>
            <a:r>
              <a:rPr lang="ru-RU" sz="2800" dirty="0"/>
              <a:t> </a:t>
            </a:r>
            <a:r>
              <a:rPr lang="ru-RU" sz="2800" dirty="0" err="1"/>
              <a:t>призводять</a:t>
            </a:r>
            <a:r>
              <a:rPr lang="ru-RU" sz="2800" dirty="0"/>
              <a:t> до </a:t>
            </a:r>
            <a:r>
              <a:rPr lang="ru-RU" sz="2800" dirty="0" err="1"/>
              <a:t>вчинення</a:t>
            </a:r>
            <a:r>
              <a:rPr lang="ru-RU" sz="2800" dirty="0"/>
              <a:t> </a:t>
            </a:r>
            <a:r>
              <a:rPr lang="ru-RU" sz="2800" dirty="0" err="1"/>
              <a:t>дітьми</a:t>
            </a:r>
            <a:r>
              <a:rPr lang="ru-RU" sz="2800" dirty="0"/>
              <a:t> </a:t>
            </a:r>
            <a:r>
              <a:rPr lang="ru-RU" sz="2800" dirty="0" err="1"/>
              <a:t>адміністративних</a:t>
            </a:r>
            <a:r>
              <a:rPr lang="ru-RU" sz="2800" dirty="0"/>
              <a:t> і </a:t>
            </a:r>
            <a:r>
              <a:rPr lang="ru-RU" sz="2800" dirty="0" err="1"/>
              <a:t>кримінальних</a:t>
            </a:r>
            <a:r>
              <a:rPr lang="ru-RU" sz="2800" dirty="0"/>
              <a:t> </a:t>
            </a:r>
            <a:r>
              <a:rPr lang="ru-RU" sz="2800" dirty="0" err="1"/>
              <a:t>правопорушень</a:t>
            </a:r>
            <a:r>
              <a:rPr lang="ru-RU" sz="2800" dirty="0"/>
              <a:t>.</a:t>
            </a:r>
          </a:p>
        </p:txBody>
      </p:sp>
      <p:pic>
        <p:nvPicPr>
          <p:cNvPr id="1026" name="Picture 2" descr="У закладах освіти міста проходять заходи щодо профілактики правопорушень  серед підлітків – ДОН ОМР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579055"/>
            <a:ext cx="3619500" cy="2714626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У закладах освіти міста проходять заходи щодо профілактики правопорушень  серед підлітків – ДОН ОМР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0123" y="3789040"/>
            <a:ext cx="3619500" cy="2714626"/>
          </a:xfrm>
          <a:prstGeom prst="rect">
            <a:avLst/>
          </a:prstGeom>
          <a:ln>
            <a:noFill/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3140891"/>
      </p:ext>
    </p:extLst>
  </p:cSld>
  <p:clrMapOvr>
    <a:masterClrMapping/>
  </p:clrMapOvr>
  <p:transition spd="slow">
    <p:randomBar dir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117693"/>
            <a:ext cx="8664725" cy="6740307"/>
          </a:xfrm>
          <a:prstGeom prst="rect">
            <a:avLst/>
          </a:prstGeom>
          <a:ln w="5715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uk-UA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Основними заходами з профілактики адміністративних і кримінальних правопорушень серед дітей, щодо застосовуються працівниками поліції є:</a:t>
            </a:r>
          </a:p>
          <a:p>
            <a:r>
              <a:rPr lang="uk-UA" sz="2000" dirty="0">
                <a:solidFill>
                  <a:srgbClr val="373A3C"/>
                </a:solidFill>
                <a:latin typeface="-apple-system"/>
              </a:rPr>
              <a:t> - організація та здійснення заходів профілактики з дітьми в навчальних закладах, за місцем проживання з метою запобігання вчиненню ними адміністративних і кримінальних правопорушень;</a:t>
            </a:r>
          </a:p>
          <a:p>
            <a:r>
              <a:rPr lang="uk-UA" sz="2000" dirty="0">
                <a:solidFill>
                  <a:srgbClr val="373A3C"/>
                </a:solidFill>
                <a:latin typeface="-apple-system"/>
              </a:rPr>
              <a:t> - організація та здійснення заходів індивідуальної профілактики з дітьми, що вчинили адміністративні та кримінальні правопорушення, були засуджені до покарання, не пов’язаного з позбавленням волі, звільненими зі спеціальних виховних установ;</a:t>
            </a:r>
          </a:p>
          <a:p>
            <a:r>
              <a:rPr lang="uk-UA" sz="2000" dirty="0">
                <a:solidFill>
                  <a:srgbClr val="373A3C"/>
                </a:solidFill>
                <a:latin typeface="-apple-system"/>
              </a:rPr>
              <a:t>- ужиття заходів щодо недопущення рецидивної злочинності серед дітей;</a:t>
            </a:r>
          </a:p>
          <a:p>
            <a:r>
              <a:rPr lang="uk-UA" sz="2000" dirty="0">
                <a:solidFill>
                  <a:srgbClr val="373A3C"/>
                </a:solidFill>
                <a:latin typeface="-apple-system"/>
              </a:rPr>
              <a:t> - встановлення місцезнаходження дітей у разі їх безвісного зникнення;</a:t>
            </a:r>
          </a:p>
          <a:p>
            <a:r>
              <a:rPr lang="uk-UA" sz="2000" dirty="0">
                <a:solidFill>
                  <a:srgbClr val="373A3C"/>
                </a:solidFill>
                <a:latin typeface="-apple-system"/>
              </a:rPr>
              <a:t>- розкриття кримінальних правопорушень, учинених дітьми;</a:t>
            </a:r>
          </a:p>
          <a:p>
            <a:r>
              <a:rPr lang="uk-UA" sz="2000" dirty="0">
                <a:solidFill>
                  <a:srgbClr val="373A3C"/>
                </a:solidFill>
                <a:latin typeface="-apple-system"/>
              </a:rPr>
              <a:t> - виявлення та припинення фактів жорстокого поводження з дітьми, учинення стосовно них насильства, у тому числі батьками, законними представниками;</a:t>
            </a:r>
          </a:p>
          <a:p>
            <a:r>
              <a:rPr lang="uk-UA" sz="2000" dirty="0">
                <a:solidFill>
                  <a:srgbClr val="373A3C"/>
                </a:solidFill>
                <a:latin typeface="-apple-system"/>
              </a:rPr>
              <a:t> - організація надання правової та психологічної допомоги дітям, які є потерпілими в кримінальному провадженні чи стали свідками злочину, із залученням психологів органів Національної поліції або центрів соціальних служб для сім’ї, дітей та молоді.</a:t>
            </a:r>
            <a:endParaRPr lang="uk-UA" sz="2000" b="0" i="0" dirty="0">
              <a:solidFill>
                <a:srgbClr val="373A3C"/>
              </a:solidFill>
              <a:effectLst/>
              <a:latin typeface="-apple-system"/>
            </a:endParaRPr>
          </a:p>
        </p:txBody>
      </p:sp>
    </p:spTree>
    <p:extLst>
      <p:ext uri="{BB962C8B-B14F-4D97-AF65-F5344CB8AC3E}">
        <p14:creationId xmlns:p14="http://schemas.microsoft.com/office/powerpoint/2010/main" val="3335688530"/>
      </p:ext>
    </p:extLst>
  </p:cSld>
  <p:clrMapOvr>
    <a:masterClrMapping/>
  </p:clrMapOvr>
  <p:transition spd="slow">
    <p:randomBar dir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116632"/>
            <a:ext cx="6084168" cy="6555641"/>
          </a:xfrm>
          <a:prstGeom prst="rect">
            <a:avLst/>
          </a:prstGeom>
          <a:ln w="57150">
            <a:solidFill>
              <a:schemeClr val="accent2">
                <a:lumMod val="40000"/>
                <a:lumOff val="6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uk-UA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-apple-system"/>
              </a:rPr>
              <a:t> Категорії дітей, які перебувають на обліку в Національній поліції Взяттю на профілактичний облік підлягає дитина:</a:t>
            </a:r>
          </a:p>
          <a:p>
            <a:r>
              <a:rPr lang="uk-UA" dirty="0">
                <a:solidFill>
                  <a:srgbClr val="373A3C"/>
                </a:solidFill>
                <a:latin typeface="-apple-system"/>
              </a:rPr>
              <a:t>1) засуджена до покарання, не пов'язаного з позбавленням волі;</a:t>
            </a:r>
          </a:p>
          <a:p>
            <a:r>
              <a:rPr lang="uk-UA" dirty="0">
                <a:solidFill>
                  <a:srgbClr val="373A3C"/>
                </a:solidFill>
                <a:latin typeface="-apple-system"/>
              </a:rPr>
              <a:t>2) звільнена за рішенням суду від кримінальної відповідальності із застосуванням примусових заходів виховного характеру без поміщення до школи або професійного училища соціальної реабілітації для дітей, які потребують особливих умов виховання;</a:t>
            </a:r>
          </a:p>
          <a:p>
            <a:r>
              <a:rPr lang="uk-UA" dirty="0">
                <a:solidFill>
                  <a:srgbClr val="373A3C"/>
                </a:solidFill>
                <a:latin typeface="-apple-system"/>
              </a:rPr>
              <a:t> 3) звільнена зі спеціальної виховної установи;</a:t>
            </a:r>
          </a:p>
          <a:p>
            <a:r>
              <a:rPr lang="uk-UA" dirty="0">
                <a:solidFill>
                  <a:srgbClr val="373A3C"/>
                </a:solidFill>
                <a:latin typeface="-apple-system"/>
              </a:rPr>
              <a:t>4) вчинила домашнє насильство в будь-якій формі (дитина-кривдник), передбачене статтею 173-2 Кодексу України про адміністративні правопорушення, а також щодо якої винесено терміновий заборонний припис чи виданий обмежувальний припис;</a:t>
            </a:r>
          </a:p>
          <a:p>
            <a:r>
              <a:rPr lang="uk-UA" dirty="0">
                <a:solidFill>
                  <a:srgbClr val="373A3C"/>
                </a:solidFill>
                <a:latin typeface="-apple-system"/>
              </a:rPr>
              <a:t> 5) яка впродовж року два і більше разів була притягнута до адміністративної відповідальності;</a:t>
            </a:r>
          </a:p>
          <a:p>
            <a:r>
              <a:rPr lang="uk-UA" dirty="0">
                <a:solidFill>
                  <a:srgbClr val="373A3C"/>
                </a:solidFill>
                <a:latin typeface="-apple-system"/>
              </a:rPr>
              <a:t>6) яка впродовж року два і більше разів самовільно залишала сім'ю, навчально-виховний заклад чи спеціальну установу для дітей;</a:t>
            </a:r>
          </a:p>
          <a:p>
            <a:r>
              <a:rPr lang="uk-UA" dirty="0">
                <a:solidFill>
                  <a:srgbClr val="373A3C"/>
                </a:solidFill>
                <a:latin typeface="-apple-system"/>
              </a:rPr>
              <a:t>7) яка вчинила </a:t>
            </a:r>
            <a:r>
              <a:rPr lang="uk-UA" dirty="0" err="1">
                <a:solidFill>
                  <a:srgbClr val="373A3C"/>
                </a:solidFill>
                <a:latin typeface="-apple-system"/>
              </a:rPr>
              <a:t>булінг</a:t>
            </a:r>
            <a:r>
              <a:rPr lang="uk-UA" dirty="0">
                <a:solidFill>
                  <a:srgbClr val="373A3C"/>
                </a:solidFill>
                <a:latin typeface="-apple-system"/>
              </a:rPr>
              <a:t> (цькування) учасника освітнього процесу.</a:t>
            </a:r>
            <a:endParaRPr lang="uk-UA" b="0" i="0" dirty="0">
              <a:solidFill>
                <a:srgbClr val="373A3C"/>
              </a:solidFill>
              <a:effectLst/>
              <a:latin typeface="-apple-system"/>
            </a:endParaRPr>
          </a:p>
        </p:txBody>
      </p:sp>
      <p:pic>
        <p:nvPicPr>
          <p:cNvPr id="2050" name="Picture 2" descr="Шестеро дітей, які зникли на Київщині, вдалося знайти протягом доби |  Корисний формат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5974" y="295711"/>
            <a:ext cx="2883942" cy="2162957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Поліцейські Дружківки проводять профілактичну роботу з неповнолітніми  (ФОТО) - Краматорське районне управління поліції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75597">
            <a:off x="6049227" y="2470522"/>
            <a:ext cx="2759018" cy="2069264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Школярів, які вчинили булінг, братимуть на облік в поліції – наказ МВС -  Новини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30006">
            <a:off x="5810650" y="4579554"/>
            <a:ext cx="2982781" cy="1677815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3391077"/>
      </p:ext>
    </p:extLst>
  </p:cSld>
  <p:clrMapOvr>
    <a:masterClrMapping/>
  </p:clrMapOvr>
  <p:transition spd="slow">
    <p:randomBar dir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44624"/>
            <a:ext cx="9144000" cy="4801314"/>
          </a:xfrm>
          <a:prstGeom prst="rect">
            <a:avLst/>
          </a:prstGeom>
          <a:ln w="57150">
            <a:solidFill>
              <a:schemeClr val="accent2">
                <a:lumMod val="40000"/>
                <a:lumOff val="6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-apple-system"/>
              </a:rPr>
              <a:t>Підставами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-apple-system"/>
              </a:rPr>
              <a:t> для </a:t>
            </a:r>
            <a:r>
              <a:rPr lang="ru-RU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-apple-system"/>
              </a:rPr>
              <a:t>зняття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-apple-system"/>
              </a:rPr>
              <a:t> </a:t>
            </a:r>
            <a:r>
              <a:rPr lang="ru-RU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-apple-system"/>
              </a:rPr>
              <a:t>дитини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-apple-system"/>
              </a:rPr>
              <a:t> з </a:t>
            </a:r>
            <a:r>
              <a:rPr lang="ru-RU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-apple-system"/>
              </a:rPr>
              <a:t>профілактичного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-apple-system"/>
              </a:rPr>
              <a:t> </a:t>
            </a:r>
            <a:r>
              <a:rPr lang="ru-RU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-apple-system"/>
              </a:rPr>
              <a:t>обліку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-apple-system"/>
              </a:rPr>
              <a:t> є:</a:t>
            </a:r>
          </a:p>
          <a:p>
            <a:r>
              <a:rPr lang="ru-RU" dirty="0">
                <a:solidFill>
                  <a:srgbClr val="373A3C"/>
                </a:solidFill>
                <a:latin typeface="-apple-system"/>
              </a:rPr>
              <a:t> 1) </a:t>
            </a:r>
            <a:r>
              <a:rPr lang="ru-RU" dirty="0" err="1">
                <a:solidFill>
                  <a:srgbClr val="373A3C"/>
                </a:solidFill>
                <a:latin typeface="-apple-system"/>
              </a:rPr>
              <a:t>досягнення</a:t>
            </a:r>
            <a:r>
              <a:rPr lang="ru-RU" dirty="0">
                <a:solidFill>
                  <a:srgbClr val="373A3C"/>
                </a:solidFill>
                <a:latin typeface="-apple-system"/>
              </a:rPr>
              <a:t> нею 18-річного </a:t>
            </a:r>
            <a:r>
              <a:rPr lang="ru-RU" dirty="0" err="1">
                <a:solidFill>
                  <a:srgbClr val="373A3C"/>
                </a:solidFill>
                <a:latin typeface="-apple-system"/>
              </a:rPr>
              <a:t>віку</a:t>
            </a:r>
            <a:r>
              <a:rPr lang="ru-RU" dirty="0">
                <a:solidFill>
                  <a:srgbClr val="373A3C"/>
                </a:solidFill>
                <a:latin typeface="-apple-system"/>
              </a:rPr>
              <a:t>; </a:t>
            </a:r>
          </a:p>
          <a:p>
            <a:r>
              <a:rPr lang="ru-RU" dirty="0">
                <a:solidFill>
                  <a:srgbClr val="373A3C"/>
                </a:solidFill>
                <a:latin typeface="-apple-system"/>
              </a:rPr>
              <a:t>2) </a:t>
            </a:r>
            <a:r>
              <a:rPr lang="ru-RU" dirty="0" err="1">
                <a:solidFill>
                  <a:srgbClr val="373A3C"/>
                </a:solidFill>
                <a:latin typeface="-apple-system"/>
              </a:rPr>
              <a:t>закінчення</a:t>
            </a:r>
            <a:r>
              <a:rPr lang="ru-RU" dirty="0">
                <a:solidFill>
                  <a:srgbClr val="373A3C"/>
                </a:solidFill>
                <a:latin typeface="-apple-system"/>
              </a:rPr>
              <a:t> строку </a:t>
            </a:r>
            <a:r>
              <a:rPr lang="ru-RU" dirty="0" err="1">
                <a:solidFill>
                  <a:srgbClr val="373A3C"/>
                </a:solidFill>
                <a:latin typeface="-apple-system"/>
              </a:rPr>
              <a:t>покарання</a:t>
            </a:r>
            <a:r>
              <a:rPr lang="ru-RU" dirty="0">
                <a:solidFill>
                  <a:srgbClr val="373A3C"/>
                </a:solidFill>
                <a:latin typeface="-apple-system"/>
              </a:rPr>
              <a:t>, </a:t>
            </a:r>
            <a:r>
              <a:rPr lang="ru-RU" dirty="0" err="1">
                <a:solidFill>
                  <a:srgbClr val="373A3C"/>
                </a:solidFill>
                <a:latin typeface="-apple-system"/>
              </a:rPr>
              <a:t>визначеного</a:t>
            </a:r>
            <a:r>
              <a:rPr lang="ru-RU" dirty="0">
                <a:solidFill>
                  <a:srgbClr val="373A3C"/>
                </a:solidFill>
                <a:latin typeface="-apple-system"/>
              </a:rPr>
              <a:t> </a:t>
            </a:r>
            <a:r>
              <a:rPr lang="ru-RU" dirty="0" err="1">
                <a:solidFill>
                  <a:srgbClr val="373A3C"/>
                </a:solidFill>
                <a:latin typeface="-apple-system"/>
              </a:rPr>
              <a:t>вироком</a:t>
            </a:r>
            <a:r>
              <a:rPr lang="ru-RU" dirty="0">
                <a:solidFill>
                  <a:srgbClr val="373A3C"/>
                </a:solidFill>
                <a:latin typeface="-apple-system"/>
              </a:rPr>
              <a:t> суду; </a:t>
            </a:r>
          </a:p>
          <a:p>
            <a:r>
              <a:rPr lang="ru-RU" dirty="0">
                <a:solidFill>
                  <a:srgbClr val="373A3C"/>
                </a:solidFill>
                <a:latin typeface="-apple-system"/>
              </a:rPr>
              <a:t>3) </a:t>
            </a:r>
            <a:r>
              <a:rPr lang="ru-RU" dirty="0" err="1">
                <a:solidFill>
                  <a:srgbClr val="373A3C"/>
                </a:solidFill>
                <a:latin typeface="-apple-system"/>
              </a:rPr>
              <a:t>набрання</a:t>
            </a:r>
            <a:r>
              <a:rPr lang="ru-RU" dirty="0">
                <a:solidFill>
                  <a:srgbClr val="373A3C"/>
                </a:solidFill>
                <a:latin typeface="-apple-system"/>
              </a:rPr>
              <a:t> </a:t>
            </a:r>
            <a:r>
              <a:rPr lang="ru-RU" dirty="0" err="1">
                <a:solidFill>
                  <a:srgbClr val="373A3C"/>
                </a:solidFill>
                <a:latin typeface="-apple-system"/>
              </a:rPr>
              <a:t>законної</a:t>
            </a:r>
            <a:r>
              <a:rPr lang="ru-RU" dirty="0">
                <a:solidFill>
                  <a:srgbClr val="373A3C"/>
                </a:solidFill>
                <a:latin typeface="-apple-system"/>
              </a:rPr>
              <a:t> </a:t>
            </a:r>
            <a:r>
              <a:rPr lang="ru-RU" dirty="0" err="1">
                <a:solidFill>
                  <a:srgbClr val="373A3C"/>
                </a:solidFill>
                <a:latin typeface="-apple-system"/>
              </a:rPr>
              <a:t>сили</a:t>
            </a:r>
            <a:r>
              <a:rPr lang="ru-RU" dirty="0">
                <a:solidFill>
                  <a:srgbClr val="373A3C"/>
                </a:solidFill>
                <a:latin typeface="-apple-system"/>
              </a:rPr>
              <a:t> </a:t>
            </a:r>
            <a:r>
              <a:rPr lang="ru-RU" dirty="0" err="1">
                <a:solidFill>
                  <a:srgbClr val="373A3C"/>
                </a:solidFill>
                <a:latin typeface="-apple-system"/>
              </a:rPr>
              <a:t>вироком</a:t>
            </a:r>
            <a:r>
              <a:rPr lang="ru-RU" dirty="0">
                <a:solidFill>
                  <a:srgbClr val="373A3C"/>
                </a:solidFill>
                <a:latin typeface="-apple-system"/>
              </a:rPr>
              <a:t> суду </a:t>
            </a:r>
            <a:r>
              <a:rPr lang="ru-RU" dirty="0" err="1">
                <a:solidFill>
                  <a:srgbClr val="373A3C"/>
                </a:solidFill>
                <a:latin typeface="-apple-system"/>
              </a:rPr>
              <a:t>щодо</a:t>
            </a:r>
            <a:r>
              <a:rPr lang="ru-RU" dirty="0">
                <a:solidFill>
                  <a:srgbClr val="373A3C"/>
                </a:solidFill>
                <a:latin typeface="-apple-system"/>
              </a:rPr>
              <a:t> </a:t>
            </a:r>
            <a:r>
              <a:rPr lang="ru-RU" dirty="0" err="1">
                <a:solidFill>
                  <a:srgbClr val="373A3C"/>
                </a:solidFill>
                <a:latin typeface="-apple-system"/>
              </a:rPr>
              <a:t>призначення</a:t>
            </a:r>
            <a:r>
              <a:rPr lang="ru-RU" dirty="0">
                <a:solidFill>
                  <a:srgbClr val="373A3C"/>
                </a:solidFill>
                <a:latin typeface="-apple-system"/>
              </a:rPr>
              <a:t> </a:t>
            </a:r>
            <a:r>
              <a:rPr lang="ru-RU" dirty="0" err="1">
                <a:solidFill>
                  <a:srgbClr val="373A3C"/>
                </a:solidFill>
                <a:latin typeface="-apple-system"/>
              </a:rPr>
              <a:t>покарання</a:t>
            </a:r>
            <a:r>
              <a:rPr lang="ru-RU" dirty="0">
                <a:solidFill>
                  <a:srgbClr val="373A3C"/>
                </a:solidFill>
                <a:latin typeface="-apple-system"/>
              </a:rPr>
              <a:t> у </a:t>
            </a:r>
            <a:r>
              <a:rPr lang="ru-RU" dirty="0" err="1">
                <a:solidFill>
                  <a:srgbClr val="373A3C"/>
                </a:solidFill>
                <a:latin typeface="-apple-system"/>
              </a:rPr>
              <a:t>вигляді</a:t>
            </a:r>
            <a:r>
              <a:rPr lang="ru-RU" dirty="0">
                <a:solidFill>
                  <a:srgbClr val="373A3C"/>
                </a:solidFill>
                <a:latin typeface="-apple-system"/>
              </a:rPr>
              <a:t> </a:t>
            </a:r>
            <a:r>
              <a:rPr lang="ru-RU" dirty="0" err="1">
                <a:solidFill>
                  <a:srgbClr val="373A3C"/>
                </a:solidFill>
                <a:latin typeface="-apple-system"/>
              </a:rPr>
              <a:t>позбавлення</a:t>
            </a:r>
            <a:r>
              <a:rPr lang="ru-RU" dirty="0">
                <a:solidFill>
                  <a:srgbClr val="373A3C"/>
                </a:solidFill>
                <a:latin typeface="-apple-system"/>
              </a:rPr>
              <a:t> </a:t>
            </a:r>
            <a:r>
              <a:rPr lang="ru-RU" dirty="0" err="1">
                <a:solidFill>
                  <a:srgbClr val="373A3C"/>
                </a:solidFill>
                <a:latin typeface="-apple-system"/>
              </a:rPr>
              <a:t>волі</a:t>
            </a:r>
            <a:r>
              <a:rPr lang="ru-RU" dirty="0">
                <a:solidFill>
                  <a:srgbClr val="373A3C"/>
                </a:solidFill>
                <a:latin typeface="-apple-system"/>
              </a:rPr>
              <a:t>; </a:t>
            </a:r>
          </a:p>
          <a:p>
            <a:r>
              <a:rPr lang="ru-RU" dirty="0">
                <a:solidFill>
                  <a:srgbClr val="373A3C"/>
                </a:solidFill>
                <a:latin typeface="-apple-system"/>
              </a:rPr>
              <a:t>4) </a:t>
            </a:r>
            <a:r>
              <a:rPr lang="ru-RU" dirty="0" err="1">
                <a:solidFill>
                  <a:srgbClr val="373A3C"/>
                </a:solidFill>
                <a:latin typeface="-apple-system"/>
              </a:rPr>
              <a:t>рішення</a:t>
            </a:r>
            <a:r>
              <a:rPr lang="ru-RU" dirty="0">
                <a:solidFill>
                  <a:srgbClr val="373A3C"/>
                </a:solidFill>
                <a:latin typeface="-apple-system"/>
              </a:rPr>
              <a:t> суду про </a:t>
            </a:r>
            <a:r>
              <a:rPr lang="ru-RU" dirty="0" err="1">
                <a:solidFill>
                  <a:srgbClr val="373A3C"/>
                </a:solidFill>
                <a:latin typeface="-apple-system"/>
              </a:rPr>
              <a:t>визнання</a:t>
            </a:r>
            <a:r>
              <a:rPr lang="ru-RU" dirty="0">
                <a:solidFill>
                  <a:srgbClr val="373A3C"/>
                </a:solidFill>
                <a:latin typeface="-apple-system"/>
              </a:rPr>
              <a:t> </a:t>
            </a:r>
            <a:r>
              <a:rPr lang="ru-RU" dirty="0" err="1">
                <a:solidFill>
                  <a:srgbClr val="373A3C"/>
                </a:solidFill>
                <a:latin typeface="-apple-system"/>
              </a:rPr>
              <a:t>дитини</a:t>
            </a:r>
            <a:r>
              <a:rPr lang="ru-RU" dirty="0">
                <a:solidFill>
                  <a:srgbClr val="373A3C"/>
                </a:solidFill>
                <a:latin typeface="-apple-system"/>
              </a:rPr>
              <a:t> в </a:t>
            </a:r>
            <a:r>
              <a:rPr lang="ru-RU" dirty="0" err="1">
                <a:solidFill>
                  <a:srgbClr val="373A3C"/>
                </a:solidFill>
                <a:latin typeface="-apple-system"/>
              </a:rPr>
              <a:t>установленому</a:t>
            </a:r>
            <a:r>
              <a:rPr lang="ru-RU" dirty="0">
                <a:solidFill>
                  <a:srgbClr val="373A3C"/>
                </a:solidFill>
                <a:latin typeface="-apple-system"/>
              </a:rPr>
              <a:t> законом порядку </a:t>
            </a:r>
            <a:r>
              <a:rPr lang="ru-RU" dirty="0" err="1">
                <a:solidFill>
                  <a:srgbClr val="373A3C"/>
                </a:solidFill>
                <a:latin typeface="-apple-system"/>
              </a:rPr>
              <a:t>померлою</a:t>
            </a:r>
            <a:r>
              <a:rPr lang="ru-RU" dirty="0">
                <a:solidFill>
                  <a:srgbClr val="373A3C"/>
                </a:solidFill>
                <a:latin typeface="-apple-system"/>
              </a:rPr>
              <a:t> </a:t>
            </a:r>
            <a:r>
              <a:rPr lang="ru-RU" dirty="0" err="1">
                <a:solidFill>
                  <a:srgbClr val="373A3C"/>
                </a:solidFill>
                <a:latin typeface="-apple-system"/>
              </a:rPr>
              <a:t>чи</a:t>
            </a:r>
            <a:r>
              <a:rPr lang="ru-RU" dirty="0">
                <a:solidFill>
                  <a:srgbClr val="373A3C"/>
                </a:solidFill>
                <a:latin typeface="-apple-system"/>
              </a:rPr>
              <a:t> </a:t>
            </a:r>
            <a:r>
              <a:rPr lang="ru-RU" dirty="0" err="1">
                <a:solidFill>
                  <a:srgbClr val="373A3C"/>
                </a:solidFill>
                <a:latin typeface="-apple-system"/>
              </a:rPr>
              <a:t>безвісно</a:t>
            </a:r>
            <a:r>
              <a:rPr lang="ru-RU" dirty="0">
                <a:solidFill>
                  <a:srgbClr val="373A3C"/>
                </a:solidFill>
                <a:latin typeface="-apple-system"/>
              </a:rPr>
              <a:t> </a:t>
            </a:r>
            <a:r>
              <a:rPr lang="ru-RU" dirty="0" err="1">
                <a:solidFill>
                  <a:srgbClr val="373A3C"/>
                </a:solidFill>
                <a:latin typeface="-apple-system"/>
              </a:rPr>
              <a:t>відсутньою</a:t>
            </a:r>
            <a:r>
              <a:rPr lang="ru-RU" dirty="0">
                <a:solidFill>
                  <a:srgbClr val="373A3C"/>
                </a:solidFill>
                <a:latin typeface="-apple-system"/>
              </a:rPr>
              <a:t> </a:t>
            </a:r>
            <a:r>
              <a:rPr lang="ru-RU" dirty="0" err="1">
                <a:solidFill>
                  <a:srgbClr val="373A3C"/>
                </a:solidFill>
                <a:latin typeface="-apple-system"/>
              </a:rPr>
              <a:t>або</a:t>
            </a:r>
            <a:r>
              <a:rPr lang="ru-RU" dirty="0">
                <a:solidFill>
                  <a:srgbClr val="373A3C"/>
                </a:solidFill>
                <a:latin typeface="-apple-system"/>
              </a:rPr>
              <a:t> </a:t>
            </a:r>
            <a:r>
              <a:rPr lang="ru-RU" dirty="0" err="1">
                <a:solidFill>
                  <a:srgbClr val="373A3C"/>
                </a:solidFill>
                <a:latin typeface="-apple-system"/>
              </a:rPr>
              <a:t>отримання</a:t>
            </a:r>
            <a:r>
              <a:rPr lang="ru-RU" dirty="0">
                <a:solidFill>
                  <a:srgbClr val="373A3C"/>
                </a:solidFill>
                <a:latin typeface="-apple-system"/>
              </a:rPr>
              <a:t> </a:t>
            </a:r>
            <a:r>
              <a:rPr lang="ru-RU" dirty="0" err="1">
                <a:solidFill>
                  <a:srgbClr val="373A3C"/>
                </a:solidFill>
                <a:latin typeface="-apple-system"/>
              </a:rPr>
              <a:t>офіційного</a:t>
            </a:r>
            <a:r>
              <a:rPr lang="ru-RU" dirty="0">
                <a:solidFill>
                  <a:srgbClr val="373A3C"/>
                </a:solidFill>
                <a:latin typeface="-apple-system"/>
              </a:rPr>
              <a:t> документа про смерть </a:t>
            </a:r>
            <a:r>
              <a:rPr lang="ru-RU" dirty="0" err="1">
                <a:solidFill>
                  <a:srgbClr val="373A3C"/>
                </a:solidFill>
                <a:latin typeface="-apple-system"/>
              </a:rPr>
              <a:t>дитини</a:t>
            </a:r>
            <a:r>
              <a:rPr lang="ru-RU" dirty="0">
                <a:solidFill>
                  <a:srgbClr val="373A3C"/>
                </a:solidFill>
                <a:latin typeface="-apple-system"/>
              </a:rPr>
              <a:t>; </a:t>
            </a:r>
          </a:p>
          <a:p>
            <a:r>
              <a:rPr lang="ru-RU" dirty="0">
                <a:solidFill>
                  <a:srgbClr val="373A3C"/>
                </a:solidFill>
                <a:latin typeface="-apple-system"/>
              </a:rPr>
              <a:t>5) </a:t>
            </a:r>
            <a:r>
              <a:rPr lang="ru-RU" dirty="0" err="1">
                <a:solidFill>
                  <a:srgbClr val="373A3C"/>
                </a:solidFill>
                <a:latin typeface="-apple-system"/>
              </a:rPr>
              <a:t>відсутність</a:t>
            </a:r>
            <a:r>
              <a:rPr lang="ru-RU" dirty="0">
                <a:solidFill>
                  <a:srgbClr val="373A3C"/>
                </a:solidFill>
                <a:latin typeface="-apple-system"/>
              </a:rPr>
              <a:t> </a:t>
            </a:r>
            <a:r>
              <a:rPr lang="ru-RU" dirty="0" err="1">
                <a:solidFill>
                  <a:srgbClr val="373A3C"/>
                </a:solidFill>
                <a:latin typeface="-apple-system"/>
              </a:rPr>
              <a:t>випадків</a:t>
            </a:r>
            <a:r>
              <a:rPr lang="ru-RU" dirty="0">
                <a:solidFill>
                  <a:srgbClr val="373A3C"/>
                </a:solidFill>
                <a:latin typeface="-apple-system"/>
              </a:rPr>
              <a:t> </a:t>
            </a:r>
            <a:r>
              <a:rPr lang="ru-RU" dirty="0" err="1">
                <a:solidFill>
                  <a:srgbClr val="373A3C"/>
                </a:solidFill>
                <a:latin typeface="-apple-system"/>
              </a:rPr>
              <a:t>вчинення</a:t>
            </a:r>
            <a:r>
              <a:rPr lang="ru-RU" dirty="0">
                <a:solidFill>
                  <a:srgbClr val="373A3C"/>
                </a:solidFill>
                <a:latin typeface="-apple-system"/>
              </a:rPr>
              <a:t> </a:t>
            </a:r>
            <a:r>
              <a:rPr lang="ru-RU" dirty="0" err="1">
                <a:solidFill>
                  <a:srgbClr val="373A3C"/>
                </a:solidFill>
                <a:latin typeface="-apple-system"/>
              </a:rPr>
              <a:t>домашнього</a:t>
            </a:r>
            <a:r>
              <a:rPr lang="ru-RU" dirty="0">
                <a:solidFill>
                  <a:srgbClr val="373A3C"/>
                </a:solidFill>
                <a:latin typeface="-apple-system"/>
              </a:rPr>
              <a:t> </a:t>
            </a:r>
            <a:r>
              <a:rPr lang="ru-RU" dirty="0" err="1">
                <a:solidFill>
                  <a:srgbClr val="373A3C"/>
                </a:solidFill>
                <a:latin typeface="-apple-system"/>
              </a:rPr>
              <a:t>насильства</a:t>
            </a:r>
            <a:r>
              <a:rPr lang="ru-RU" dirty="0">
                <a:solidFill>
                  <a:srgbClr val="373A3C"/>
                </a:solidFill>
                <a:latin typeface="-apple-system"/>
              </a:rPr>
              <a:t> </a:t>
            </a:r>
            <a:r>
              <a:rPr lang="ru-RU" dirty="0" err="1">
                <a:solidFill>
                  <a:srgbClr val="373A3C"/>
                </a:solidFill>
                <a:latin typeface="-apple-system"/>
              </a:rPr>
              <a:t>впродовж</a:t>
            </a:r>
            <a:r>
              <a:rPr lang="ru-RU" dirty="0">
                <a:solidFill>
                  <a:srgbClr val="373A3C"/>
                </a:solidFill>
                <a:latin typeface="-apple-system"/>
              </a:rPr>
              <a:t> року </a:t>
            </a:r>
            <a:r>
              <a:rPr lang="ru-RU" dirty="0" err="1">
                <a:solidFill>
                  <a:srgbClr val="373A3C"/>
                </a:solidFill>
                <a:latin typeface="-apple-system"/>
              </a:rPr>
              <a:t>після</a:t>
            </a:r>
            <a:r>
              <a:rPr lang="ru-RU" dirty="0">
                <a:solidFill>
                  <a:srgbClr val="373A3C"/>
                </a:solidFill>
                <a:latin typeface="-apple-system"/>
              </a:rPr>
              <a:t> </a:t>
            </a:r>
            <a:r>
              <a:rPr lang="ru-RU" dirty="0" err="1">
                <a:solidFill>
                  <a:srgbClr val="373A3C"/>
                </a:solidFill>
                <a:latin typeface="-apple-system"/>
              </a:rPr>
              <a:t>останнього</a:t>
            </a:r>
            <a:r>
              <a:rPr lang="ru-RU" dirty="0">
                <a:solidFill>
                  <a:srgbClr val="373A3C"/>
                </a:solidFill>
                <a:latin typeface="-apple-system"/>
              </a:rPr>
              <a:t> такого факту; </a:t>
            </a:r>
          </a:p>
          <a:p>
            <a:r>
              <a:rPr lang="ru-RU" dirty="0">
                <a:solidFill>
                  <a:srgbClr val="373A3C"/>
                </a:solidFill>
                <a:latin typeface="-apple-system"/>
              </a:rPr>
              <a:t>6) </a:t>
            </a:r>
            <a:r>
              <a:rPr lang="ru-RU" dirty="0" err="1">
                <a:solidFill>
                  <a:srgbClr val="373A3C"/>
                </a:solidFill>
                <a:latin typeface="-apple-system"/>
              </a:rPr>
              <a:t>відсутність</a:t>
            </a:r>
            <a:r>
              <a:rPr lang="ru-RU" dirty="0">
                <a:solidFill>
                  <a:srgbClr val="373A3C"/>
                </a:solidFill>
                <a:latin typeface="-apple-system"/>
              </a:rPr>
              <a:t> </a:t>
            </a:r>
            <a:r>
              <a:rPr lang="ru-RU" dirty="0" err="1">
                <a:solidFill>
                  <a:srgbClr val="373A3C"/>
                </a:solidFill>
                <a:latin typeface="-apple-system"/>
              </a:rPr>
              <a:t>випадків</a:t>
            </a:r>
            <a:r>
              <a:rPr lang="ru-RU" dirty="0">
                <a:solidFill>
                  <a:srgbClr val="373A3C"/>
                </a:solidFill>
                <a:latin typeface="-apple-system"/>
              </a:rPr>
              <a:t> </a:t>
            </a:r>
            <a:r>
              <a:rPr lang="ru-RU" dirty="0" err="1">
                <a:solidFill>
                  <a:srgbClr val="373A3C"/>
                </a:solidFill>
                <a:latin typeface="-apple-system"/>
              </a:rPr>
              <a:t>вчинення</a:t>
            </a:r>
            <a:r>
              <a:rPr lang="ru-RU" dirty="0">
                <a:solidFill>
                  <a:srgbClr val="373A3C"/>
                </a:solidFill>
                <a:latin typeface="-apple-system"/>
              </a:rPr>
              <a:t> </a:t>
            </a:r>
            <a:r>
              <a:rPr lang="ru-RU" dirty="0" err="1">
                <a:solidFill>
                  <a:srgbClr val="373A3C"/>
                </a:solidFill>
                <a:latin typeface="-apple-system"/>
              </a:rPr>
              <a:t>адміністративного</a:t>
            </a:r>
            <a:r>
              <a:rPr lang="ru-RU" dirty="0">
                <a:solidFill>
                  <a:srgbClr val="373A3C"/>
                </a:solidFill>
                <a:latin typeface="-apple-system"/>
              </a:rPr>
              <a:t> та/</a:t>
            </a:r>
            <a:r>
              <a:rPr lang="ru-RU" dirty="0" err="1">
                <a:solidFill>
                  <a:srgbClr val="373A3C"/>
                </a:solidFill>
                <a:latin typeface="-apple-system"/>
              </a:rPr>
              <a:t>або</a:t>
            </a:r>
            <a:r>
              <a:rPr lang="ru-RU" dirty="0">
                <a:solidFill>
                  <a:srgbClr val="373A3C"/>
                </a:solidFill>
                <a:latin typeface="-apple-system"/>
              </a:rPr>
              <a:t> </a:t>
            </a:r>
            <a:r>
              <a:rPr lang="ru-RU" dirty="0" err="1">
                <a:solidFill>
                  <a:srgbClr val="373A3C"/>
                </a:solidFill>
                <a:latin typeface="-apple-system"/>
              </a:rPr>
              <a:t>кримінального</a:t>
            </a:r>
            <a:r>
              <a:rPr lang="ru-RU" dirty="0">
                <a:solidFill>
                  <a:srgbClr val="373A3C"/>
                </a:solidFill>
                <a:latin typeface="-apple-system"/>
              </a:rPr>
              <a:t> </a:t>
            </a:r>
            <a:r>
              <a:rPr lang="ru-RU" dirty="0" err="1">
                <a:solidFill>
                  <a:srgbClr val="373A3C"/>
                </a:solidFill>
                <a:latin typeface="-apple-system"/>
              </a:rPr>
              <a:t>правопорушення</a:t>
            </a:r>
            <a:r>
              <a:rPr lang="ru-RU" dirty="0">
                <a:solidFill>
                  <a:srgbClr val="373A3C"/>
                </a:solidFill>
                <a:latin typeface="-apple-system"/>
              </a:rPr>
              <a:t> </a:t>
            </a:r>
            <a:r>
              <a:rPr lang="ru-RU" dirty="0" err="1">
                <a:solidFill>
                  <a:srgbClr val="373A3C"/>
                </a:solidFill>
                <a:latin typeface="-apple-system"/>
              </a:rPr>
              <a:t>впродовж</a:t>
            </a:r>
            <a:r>
              <a:rPr lang="ru-RU" dirty="0">
                <a:solidFill>
                  <a:srgbClr val="373A3C"/>
                </a:solidFill>
                <a:latin typeface="-apple-system"/>
              </a:rPr>
              <a:t> року з моменту </a:t>
            </a:r>
            <a:r>
              <a:rPr lang="ru-RU" dirty="0" err="1">
                <a:solidFill>
                  <a:srgbClr val="373A3C"/>
                </a:solidFill>
                <a:latin typeface="-apple-system"/>
              </a:rPr>
              <a:t>взяття</a:t>
            </a:r>
            <a:r>
              <a:rPr lang="ru-RU" dirty="0">
                <a:solidFill>
                  <a:srgbClr val="373A3C"/>
                </a:solidFill>
                <a:latin typeface="-apple-system"/>
              </a:rPr>
              <a:t> на </a:t>
            </a:r>
            <a:r>
              <a:rPr lang="ru-RU" dirty="0" err="1">
                <a:solidFill>
                  <a:srgbClr val="373A3C"/>
                </a:solidFill>
                <a:latin typeface="-apple-system"/>
              </a:rPr>
              <a:t>облік</a:t>
            </a:r>
            <a:r>
              <a:rPr lang="ru-RU" dirty="0">
                <a:solidFill>
                  <a:srgbClr val="373A3C"/>
                </a:solidFill>
                <a:latin typeface="-apple-system"/>
              </a:rPr>
              <a:t>; </a:t>
            </a:r>
          </a:p>
          <a:p>
            <a:r>
              <a:rPr lang="ru-RU" dirty="0">
                <a:solidFill>
                  <a:srgbClr val="373A3C"/>
                </a:solidFill>
                <a:latin typeface="-apple-system"/>
              </a:rPr>
              <a:t>7) </a:t>
            </a:r>
            <a:r>
              <a:rPr lang="ru-RU" dirty="0" err="1">
                <a:solidFill>
                  <a:srgbClr val="373A3C"/>
                </a:solidFill>
                <a:latin typeface="-apple-system"/>
              </a:rPr>
              <a:t>відсутність</a:t>
            </a:r>
            <a:r>
              <a:rPr lang="ru-RU" dirty="0">
                <a:solidFill>
                  <a:srgbClr val="373A3C"/>
                </a:solidFill>
                <a:latin typeface="-apple-system"/>
              </a:rPr>
              <a:t> </a:t>
            </a:r>
            <a:r>
              <a:rPr lang="ru-RU" dirty="0" err="1">
                <a:solidFill>
                  <a:srgbClr val="373A3C"/>
                </a:solidFill>
                <a:latin typeface="-apple-system"/>
              </a:rPr>
              <a:t>випадків</a:t>
            </a:r>
            <a:r>
              <a:rPr lang="ru-RU" dirty="0">
                <a:solidFill>
                  <a:srgbClr val="373A3C"/>
                </a:solidFill>
                <a:latin typeface="-apple-system"/>
              </a:rPr>
              <a:t> </a:t>
            </a:r>
            <a:r>
              <a:rPr lang="ru-RU" dirty="0" err="1">
                <a:solidFill>
                  <a:srgbClr val="373A3C"/>
                </a:solidFill>
                <a:latin typeface="-apple-system"/>
              </a:rPr>
              <a:t>самовільного</a:t>
            </a:r>
            <a:r>
              <a:rPr lang="ru-RU" dirty="0">
                <a:solidFill>
                  <a:srgbClr val="373A3C"/>
                </a:solidFill>
                <a:latin typeface="-apple-system"/>
              </a:rPr>
              <a:t> </a:t>
            </a:r>
            <a:r>
              <a:rPr lang="ru-RU" dirty="0" err="1">
                <a:solidFill>
                  <a:srgbClr val="373A3C"/>
                </a:solidFill>
                <a:latin typeface="-apple-system"/>
              </a:rPr>
              <a:t>залишення</a:t>
            </a:r>
            <a:r>
              <a:rPr lang="ru-RU" dirty="0">
                <a:solidFill>
                  <a:srgbClr val="373A3C"/>
                </a:solidFill>
                <a:latin typeface="-apple-system"/>
              </a:rPr>
              <a:t> </a:t>
            </a:r>
            <a:r>
              <a:rPr lang="ru-RU" dirty="0" err="1">
                <a:solidFill>
                  <a:srgbClr val="373A3C"/>
                </a:solidFill>
                <a:latin typeface="-apple-system"/>
              </a:rPr>
              <a:t>сім'ї</a:t>
            </a:r>
            <a:r>
              <a:rPr lang="ru-RU" dirty="0">
                <a:solidFill>
                  <a:srgbClr val="373A3C"/>
                </a:solidFill>
                <a:latin typeface="-apple-system"/>
              </a:rPr>
              <a:t>, </a:t>
            </a:r>
            <a:r>
              <a:rPr lang="ru-RU" dirty="0" err="1">
                <a:solidFill>
                  <a:srgbClr val="373A3C"/>
                </a:solidFill>
                <a:latin typeface="-apple-system"/>
              </a:rPr>
              <a:t>навчальновиховного</a:t>
            </a:r>
            <a:r>
              <a:rPr lang="ru-RU" dirty="0">
                <a:solidFill>
                  <a:srgbClr val="373A3C"/>
                </a:solidFill>
                <a:latin typeface="-apple-system"/>
              </a:rPr>
              <a:t> закладу </a:t>
            </a:r>
            <a:r>
              <a:rPr lang="ru-RU" dirty="0" err="1">
                <a:solidFill>
                  <a:srgbClr val="373A3C"/>
                </a:solidFill>
                <a:latin typeface="-apple-system"/>
              </a:rPr>
              <a:t>чи</a:t>
            </a:r>
            <a:r>
              <a:rPr lang="ru-RU" dirty="0">
                <a:solidFill>
                  <a:srgbClr val="373A3C"/>
                </a:solidFill>
                <a:latin typeface="-apple-system"/>
              </a:rPr>
              <a:t> </a:t>
            </a:r>
            <a:r>
              <a:rPr lang="ru-RU" dirty="0" err="1">
                <a:solidFill>
                  <a:srgbClr val="373A3C"/>
                </a:solidFill>
                <a:latin typeface="-apple-system"/>
              </a:rPr>
              <a:t>спеціальної</a:t>
            </a:r>
            <a:r>
              <a:rPr lang="ru-RU" dirty="0">
                <a:solidFill>
                  <a:srgbClr val="373A3C"/>
                </a:solidFill>
                <a:latin typeface="-apple-system"/>
              </a:rPr>
              <a:t> установи для </a:t>
            </a:r>
            <a:r>
              <a:rPr lang="ru-RU" dirty="0" err="1">
                <a:solidFill>
                  <a:srgbClr val="373A3C"/>
                </a:solidFill>
                <a:latin typeface="-apple-system"/>
              </a:rPr>
              <a:t>дітей</a:t>
            </a:r>
            <a:r>
              <a:rPr lang="ru-RU" dirty="0">
                <a:solidFill>
                  <a:srgbClr val="373A3C"/>
                </a:solidFill>
                <a:latin typeface="-apple-system"/>
              </a:rPr>
              <a:t> </a:t>
            </a:r>
            <a:r>
              <a:rPr lang="ru-RU" dirty="0" err="1">
                <a:solidFill>
                  <a:srgbClr val="373A3C"/>
                </a:solidFill>
                <a:latin typeface="-apple-system"/>
              </a:rPr>
              <a:t>упродовж</a:t>
            </a:r>
            <a:r>
              <a:rPr lang="ru-RU" dirty="0">
                <a:solidFill>
                  <a:srgbClr val="373A3C"/>
                </a:solidFill>
                <a:latin typeface="-apple-system"/>
              </a:rPr>
              <a:t> року з моменту </a:t>
            </a:r>
            <a:r>
              <a:rPr lang="ru-RU" dirty="0" err="1">
                <a:solidFill>
                  <a:srgbClr val="373A3C"/>
                </a:solidFill>
                <a:latin typeface="-apple-system"/>
              </a:rPr>
              <a:t>взяття</a:t>
            </a:r>
            <a:r>
              <a:rPr lang="ru-RU" dirty="0">
                <a:solidFill>
                  <a:srgbClr val="373A3C"/>
                </a:solidFill>
                <a:latin typeface="-apple-system"/>
              </a:rPr>
              <a:t> на </a:t>
            </a:r>
            <a:r>
              <a:rPr lang="ru-RU" dirty="0" err="1">
                <a:solidFill>
                  <a:srgbClr val="373A3C"/>
                </a:solidFill>
                <a:latin typeface="-apple-system"/>
              </a:rPr>
              <a:t>облік</a:t>
            </a:r>
            <a:r>
              <a:rPr lang="ru-RU" dirty="0">
                <a:solidFill>
                  <a:srgbClr val="373A3C"/>
                </a:solidFill>
                <a:latin typeface="-apple-system"/>
              </a:rPr>
              <a:t>; </a:t>
            </a:r>
          </a:p>
          <a:p>
            <a:r>
              <a:rPr lang="ru-RU" dirty="0">
                <a:solidFill>
                  <a:srgbClr val="373A3C"/>
                </a:solidFill>
                <a:latin typeface="-apple-system"/>
              </a:rPr>
              <a:t>8) </a:t>
            </a:r>
            <a:r>
              <a:rPr lang="ru-RU" dirty="0" err="1">
                <a:solidFill>
                  <a:srgbClr val="373A3C"/>
                </a:solidFill>
                <a:latin typeface="-apple-system"/>
              </a:rPr>
              <a:t>обрання</a:t>
            </a:r>
            <a:r>
              <a:rPr lang="ru-RU" dirty="0">
                <a:solidFill>
                  <a:srgbClr val="373A3C"/>
                </a:solidFill>
                <a:latin typeface="-apple-system"/>
              </a:rPr>
              <a:t> </a:t>
            </a:r>
            <a:r>
              <a:rPr lang="ru-RU" dirty="0" err="1">
                <a:solidFill>
                  <a:srgbClr val="373A3C"/>
                </a:solidFill>
                <a:latin typeface="-apple-system"/>
              </a:rPr>
              <a:t>стосовно</a:t>
            </a:r>
            <a:r>
              <a:rPr lang="ru-RU" dirty="0">
                <a:solidFill>
                  <a:srgbClr val="373A3C"/>
                </a:solidFill>
                <a:latin typeface="-apple-system"/>
              </a:rPr>
              <a:t> </a:t>
            </a:r>
            <a:r>
              <a:rPr lang="ru-RU" dirty="0" err="1">
                <a:solidFill>
                  <a:srgbClr val="373A3C"/>
                </a:solidFill>
                <a:latin typeface="-apple-system"/>
              </a:rPr>
              <a:t>дитини</a:t>
            </a:r>
            <a:r>
              <a:rPr lang="ru-RU" dirty="0">
                <a:solidFill>
                  <a:srgbClr val="373A3C"/>
                </a:solidFill>
                <a:latin typeface="-apple-system"/>
              </a:rPr>
              <a:t>, яка </a:t>
            </a:r>
            <a:r>
              <a:rPr lang="ru-RU" dirty="0" err="1">
                <a:solidFill>
                  <a:srgbClr val="373A3C"/>
                </a:solidFill>
                <a:latin typeface="-apple-system"/>
              </a:rPr>
              <a:t>перебуває</a:t>
            </a:r>
            <a:r>
              <a:rPr lang="ru-RU" dirty="0">
                <a:solidFill>
                  <a:srgbClr val="373A3C"/>
                </a:solidFill>
                <a:latin typeface="-apple-system"/>
              </a:rPr>
              <a:t> на </a:t>
            </a:r>
            <a:r>
              <a:rPr lang="ru-RU" dirty="0" err="1">
                <a:solidFill>
                  <a:srgbClr val="373A3C"/>
                </a:solidFill>
                <a:latin typeface="-apple-system"/>
              </a:rPr>
              <a:t>обліку</a:t>
            </a:r>
            <a:r>
              <a:rPr lang="ru-RU" dirty="0">
                <a:solidFill>
                  <a:srgbClr val="373A3C"/>
                </a:solidFill>
                <a:latin typeface="-apple-system"/>
              </a:rPr>
              <a:t>, </a:t>
            </a:r>
            <a:r>
              <a:rPr lang="ru-RU" dirty="0" err="1">
                <a:solidFill>
                  <a:srgbClr val="373A3C"/>
                </a:solidFill>
                <a:latin typeface="-apple-system"/>
              </a:rPr>
              <a:t>запобіжного</a:t>
            </a:r>
            <a:r>
              <a:rPr lang="ru-RU" dirty="0">
                <a:solidFill>
                  <a:srgbClr val="373A3C"/>
                </a:solidFill>
                <a:latin typeface="-apple-system"/>
              </a:rPr>
              <a:t> заходу у </a:t>
            </a:r>
            <a:r>
              <a:rPr lang="ru-RU" dirty="0" err="1">
                <a:solidFill>
                  <a:srgbClr val="373A3C"/>
                </a:solidFill>
                <a:latin typeface="-apple-system"/>
              </a:rPr>
              <a:t>вигляді</a:t>
            </a:r>
            <a:r>
              <a:rPr lang="ru-RU" dirty="0">
                <a:solidFill>
                  <a:srgbClr val="373A3C"/>
                </a:solidFill>
                <a:latin typeface="-apple-system"/>
              </a:rPr>
              <a:t> </a:t>
            </a:r>
            <a:r>
              <a:rPr lang="ru-RU" dirty="0" err="1">
                <a:solidFill>
                  <a:srgbClr val="373A3C"/>
                </a:solidFill>
                <a:latin typeface="-apple-system"/>
              </a:rPr>
              <a:t>тримання</a:t>
            </a:r>
            <a:r>
              <a:rPr lang="ru-RU" dirty="0">
                <a:solidFill>
                  <a:srgbClr val="373A3C"/>
                </a:solidFill>
                <a:latin typeface="-apple-system"/>
              </a:rPr>
              <a:t> </a:t>
            </a:r>
            <a:r>
              <a:rPr lang="ru-RU" dirty="0" err="1">
                <a:solidFill>
                  <a:srgbClr val="373A3C"/>
                </a:solidFill>
                <a:latin typeface="-apple-system"/>
              </a:rPr>
              <a:t>під</a:t>
            </a:r>
            <a:r>
              <a:rPr lang="ru-RU" dirty="0">
                <a:solidFill>
                  <a:srgbClr val="373A3C"/>
                </a:solidFill>
                <a:latin typeface="-apple-system"/>
              </a:rPr>
              <a:t> </a:t>
            </a:r>
            <a:r>
              <a:rPr lang="ru-RU" dirty="0" err="1">
                <a:solidFill>
                  <a:srgbClr val="373A3C"/>
                </a:solidFill>
                <a:latin typeface="-apple-system"/>
              </a:rPr>
              <a:t>вартою</a:t>
            </a:r>
            <a:r>
              <a:rPr lang="ru-RU" dirty="0">
                <a:solidFill>
                  <a:srgbClr val="373A3C"/>
                </a:solidFill>
                <a:latin typeface="-apple-system"/>
              </a:rPr>
              <a:t>;</a:t>
            </a:r>
          </a:p>
          <a:p>
            <a:r>
              <a:rPr lang="ru-RU" dirty="0">
                <a:solidFill>
                  <a:srgbClr val="373A3C"/>
                </a:solidFill>
                <a:latin typeface="-apple-system"/>
              </a:rPr>
              <a:t> 9) </a:t>
            </a:r>
            <a:r>
              <a:rPr lang="ru-RU" dirty="0" err="1">
                <a:solidFill>
                  <a:srgbClr val="373A3C"/>
                </a:solidFill>
                <a:latin typeface="-apple-system"/>
              </a:rPr>
              <a:t>відсутність</a:t>
            </a:r>
            <a:r>
              <a:rPr lang="ru-RU" dirty="0">
                <a:solidFill>
                  <a:srgbClr val="373A3C"/>
                </a:solidFill>
                <a:latin typeface="-apple-system"/>
              </a:rPr>
              <a:t> </a:t>
            </a:r>
            <a:r>
              <a:rPr lang="ru-RU" dirty="0" err="1">
                <a:solidFill>
                  <a:srgbClr val="373A3C"/>
                </a:solidFill>
                <a:latin typeface="-apple-system"/>
              </a:rPr>
              <a:t>випадків</a:t>
            </a:r>
            <a:r>
              <a:rPr lang="ru-RU" dirty="0">
                <a:solidFill>
                  <a:srgbClr val="373A3C"/>
                </a:solidFill>
                <a:latin typeface="-apple-system"/>
              </a:rPr>
              <a:t> </a:t>
            </a:r>
            <a:r>
              <a:rPr lang="ru-RU" dirty="0" err="1">
                <a:solidFill>
                  <a:srgbClr val="373A3C"/>
                </a:solidFill>
                <a:latin typeface="-apple-system"/>
              </a:rPr>
              <a:t>вчинення</a:t>
            </a:r>
            <a:r>
              <a:rPr lang="ru-RU" dirty="0">
                <a:solidFill>
                  <a:srgbClr val="373A3C"/>
                </a:solidFill>
                <a:latin typeface="-apple-system"/>
              </a:rPr>
              <a:t> </a:t>
            </a:r>
            <a:r>
              <a:rPr lang="ru-RU" dirty="0" err="1">
                <a:solidFill>
                  <a:srgbClr val="373A3C"/>
                </a:solidFill>
                <a:latin typeface="-apple-system"/>
              </a:rPr>
              <a:t>булінгу</a:t>
            </a:r>
            <a:r>
              <a:rPr lang="ru-RU" dirty="0">
                <a:solidFill>
                  <a:srgbClr val="373A3C"/>
                </a:solidFill>
                <a:latin typeface="-apple-system"/>
              </a:rPr>
              <a:t> (</a:t>
            </a:r>
            <a:r>
              <a:rPr lang="ru-RU" dirty="0" err="1">
                <a:solidFill>
                  <a:srgbClr val="373A3C"/>
                </a:solidFill>
                <a:latin typeface="-apple-system"/>
              </a:rPr>
              <a:t>цькування</a:t>
            </a:r>
            <a:r>
              <a:rPr lang="ru-RU" dirty="0">
                <a:solidFill>
                  <a:srgbClr val="373A3C"/>
                </a:solidFill>
                <a:latin typeface="-apple-system"/>
              </a:rPr>
              <a:t>) </a:t>
            </a:r>
            <a:r>
              <a:rPr lang="ru-RU" dirty="0" err="1">
                <a:solidFill>
                  <a:srgbClr val="373A3C"/>
                </a:solidFill>
                <a:latin typeface="-apple-system"/>
              </a:rPr>
              <a:t>впродовж</a:t>
            </a:r>
            <a:r>
              <a:rPr lang="ru-RU" dirty="0">
                <a:solidFill>
                  <a:srgbClr val="373A3C"/>
                </a:solidFill>
                <a:latin typeface="-apple-system"/>
              </a:rPr>
              <a:t> року </a:t>
            </a:r>
            <a:r>
              <a:rPr lang="ru-RU" dirty="0" err="1">
                <a:solidFill>
                  <a:srgbClr val="373A3C"/>
                </a:solidFill>
                <a:latin typeface="-apple-system"/>
              </a:rPr>
              <a:t>після</a:t>
            </a:r>
            <a:r>
              <a:rPr lang="ru-RU" dirty="0">
                <a:solidFill>
                  <a:srgbClr val="373A3C"/>
                </a:solidFill>
                <a:latin typeface="-apple-system"/>
              </a:rPr>
              <a:t> </a:t>
            </a:r>
            <a:r>
              <a:rPr lang="ru-RU" dirty="0" err="1">
                <a:solidFill>
                  <a:srgbClr val="373A3C"/>
                </a:solidFill>
                <a:latin typeface="-apple-system"/>
              </a:rPr>
              <a:t>останнього</a:t>
            </a:r>
            <a:r>
              <a:rPr lang="ru-RU" dirty="0">
                <a:solidFill>
                  <a:srgbClr val="373A3C"/>
                </a:solidFill>
                <a:latin typeface="-apple-system"/>
              </a:rPr>
              <a:t> такого факту.</a:t>
            </a:r>
            <a:endParaRPr lang="ru-RU" dirty="0"/>
          </a:p>
        </p:txBody>
      </p:sp>
      <p:pic>
        <p:nvPicPr>
          <p:cNvPr id="3074" name="Picture 2" descr="Ольга Семенюк — ювенальна поліцейська, яка змінила життя десятків дітей —  Сайт міста Шепетівк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5275">
            <a:off x="5632456" y="4640293"/>
            <a:ext cx="3234419" cy="2136677"/>
          </a:xfrm>
          <a:prstGeom prst="rect">
            <a:avLst/>
          </a:prstGeom>
          <a:noFill/>
          <a:effectLst>
            <a:glow rad="1397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4" descr="Захотів піци: ювенальні поліцейські за пів доби розшукали малолітнього з  Квасилов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 descr="Захотів піци: ювенальні поліцейські за пів доби розшукали малолітнього з  Квасилова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82" name="Picture 10" descr="Ювенальна поліція відвідала підопічні родини в Городнянській громаді –  Городнянська міська рад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53908">
            <a:off x="3025493" y="4798888"/>
            <a:ext cx="2425983" cy="1819488"/>
          </a:xfrm>
          <a:prstGeom prst="rect">
            <a:avLst/>
          </a:prstGeom>
          <a:noFill/>
          <a:effectLst>
            <a:glow rad="1397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AutoShape 12" descr="Ковельська ювенальна поліція відвідала сім'ї, які перебувають у складних  життєвих обставинах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14" descr="Ювенальна поліція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92" name="Picture 20" descr="Літнє оздоровлення дітей ювенальна поліція Закарпаття взяла на особливий  контроль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9822">
            <a:off x="393321" y="4997468"/>
            <a:ext cx="2488921" cy="1649799"/>
          </a:xfrm>
          <a:prstGeom prst="rect">
            <a:avLst/>
          </a:prstGeom>
          <a:noFill/>
          <a:effectLst>
            <a:glow rad="1397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8347335"/>
      </p:ext>
    </p:extLst>
  </p:cSld>
  <p:clrMapOvr>
    <a:masterClrMapping/>
  </p:clrMapOvr>
  <p:transition spd="slow">
    <p:randomBar dir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332656"/>
            <a:ext cx="7200800" cy="3046988"/>
          </a:xfrm>
          <a:prstGeom prst="rect">
            <a:avLst/>
          </a:prstGeom>
          <a:ln w="57150">
            <a:solidFill>
              <a:schemeClr val="accent2">
                <a:lumMod val="40000"/>
                <a:lumOff val="6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4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-apple-system"/>
              </a:rPr>
              <a:t>Провадження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-apple-system"/>
              </a:rPr>
              <a:t> у справах про </a:t>
            </a:r>
            <a:r>
              <a:rPr lang="ru-RU" sz="24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-apple-system"/>
              </a:rPr>
              <a:t>адміністративні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-apple-system"/>
              </a:rPr>
              <a:t> </a:t>
            </a:r>
            <a:r>
              <a:rPr lang="ru-RU" sz="24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-apple-system"/>
              </a:rPr>
              <a:t>правопорушення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-apple-system"/>
              </a:rPr>
              <a:t> – </a:t>
            </a:r>
            <a:r>
              <a:rPr lang="ru-RU" sz="2400" dirty="0" err="1">
                <a:solidFill>
                  <a:srgbClr val="373A3C"/>
                </a:solidFill>
                <a:latin typeface="-apple-system"/>
              </a:rPr>
              <a:t>це</a:t>
            </a:r>
            <a:r>
              <a:rPr lang="ru-RU" sz="2400" dirty="0">
                <a:solidFill>
                  <a:srgbClr val="373A3C"/>
                </a:solidFill>
                <a:latin typeface="-apple-system"/>
              </a:rPr>
              <a:t> нормативно </a:t>
            </a:r>
            <a:r>
              <a:rPr lang="ru-RU" sz="2400" dirty="0" err="1">
                <a:solidFill>
                  <a:srgbClr val="373A3C"/>
                </a:solidFill>
                <a:latin typeface="-apple-system"/>
              </a:rPr>
              <a:t>врегульована</a:t>
            </a:r>
            <a:r>
              <a:rPr lang="ru-RU" sz="2400" dirty="0">
                <a:solidFill>
                  <a:srgbClr val="373A3C"/>
                </a:solidFill>
                <a:latin typeface="-apple-system"/>
              </a:rPr>
              <a:t> </a:t>
            </a:r>
            <a:r>
              <a:rPr lang="ru-RU" sz="2400" dirty="0" err="1">
                <a:solidFill>
                  <a:srgbClr val="373A3C"/>
                </a:solidFill>
                <a:latin typeface="-apple-system"/>
              </a:rPr>
              <a:t>діяльність</a:t>
            </a:r>
            <a:r>
              <a:rPr lang="ru-RU" sz="2400" dirty="0">
                <a:solidFill>
                  <a:srgbClr val="373A3C"/>
                </a:solidFill>
                <a:latin typeface="-apple-system"/>
              </a:rPr>
              <a:t> </a:t>
            </a:r>
            <a:r>
              <a:rPr lang="ru-RU" sz="2400" dirty="0" err="1">
                <a:solidFill>
                  <a:srgbClr val="373A3C"/>
                </a:solidFill>
                <a:latin typeface="-apple-system"/>
              </a:rPr>
              <a:t>Національної</a:t>
            </a:r>
            <a:r>
              <a:rPr lang="ru-RU" sz="2400" dirty="0">
                <a:solidFill>
                  <a:srgbClr val="373A3C"/>
                </a:solidFill>
                <a:latin typeface="-apple-system"/>
              </a:rPr>
              <a:t> </a:t>
            </a:r>
            <a:r>
              <a:rPr lang="ru-RU" sz="2400" dirty="0" err="1">
                <a:solidFill>
                  <a:srgbClr val="373A3C"/>
                </a:solidFill>
                <a:latin typeface="-apple-system"/>
              </a:rPr>
              <a:t>поліції</a:t>
            </a:r>
            <a:r>
              <a:rPr lang="ru-RU" sz="2400" dirty="0">
                <a:solidFill>
                  <a:srgbClr val="373A3C"/>
                </a:solidFill>
                <a:latin typeface="-apple-system"/>
              </a:rPr>
              <a:t>, </a:t>
            </a:r>
            <a:r>
              <a:rPr lang="ru-RU" sz="2400" dirty="0" err="1">
                <a:solidFill>
                  <a:srgbClr val="373A3C"/>
                </a:solidFill>
                <a:latin typeface="-apple-system"/>
              </a:rPr>
              <a:t>інших</a:t>
            </a:r>
            <a:r>
              <a:rPr lang="ru-RU" sz="2400" dirty="0">
                <a:solidFill>
                  <a:srgbClr val="373A3C"/>
                </a:solidFill>
                <a:latin typeface="-apple-system"/>
              </a:rPr>
              <a:t> </a:t>
            </a:r>
            <a:r>
              <a:rPr lang="ru-RU" sz="2400" dirty="0" err="1">
                <a:solidFill>
                  <a:srgbClr val="373A3C"/>
                </a:solidFill>
                <a:latin typeface="-apple-system"/>
              </a:rPr>
              <a:t>уповноважених</a:t>
            </a:r>
            <a:r>
              <a:rPr lang="ru-RU" sz="2400" dirty="0">
                <a:solidFill>
                  <a:srgbClr val="373A3C"/>
                </a:solidFill>
                <a:latin typeface="-apple-system"/>
              </a:rPr>
              <a:t> законом </a:t>
            </a:r>
            <a:r>
              <a:rPr lang="ru-RU" sz="2400" dirty="0" err="1">
                <a:solidFill>
                  <a:srgbClr val="373A3C"/>
                </a:solidFill>
                <a:latin typeface="-apple-system"/>
              </a:rPr>
              <a:t>суб’єктів</a:t>
            </a:r>
            <a:r>
              <a:rPr lang="ru-RU" sz="2400" dirty="0">
                <a:solidFill>
                  <a:srgbClr val="373A3C"/>
                </a:solidFill>
                <a:latin typeface="-apple-system"/>
              </a:rPr>
              <a:t> по </a:t>
            </a:r>
            <a:r>
              <a:rPr lang="ru-RU" sz="2400" dirty="0" err="1">
                <a:solidFill>
                  <a:srgbClr val="373A3C"/>
                </a:solidFill>
                <a:latin typeface="-apple-system"/>
              </a:rPr>
              <a:t>реагуванню</a:t>
            </a:r>
            <a:r>
              <a:rPr lang="ru-RU" sz="2400" dirty="0">
                <a:solidFill>
                  <a:srgbClr val="373A3C"/>
                </a:solidFill>
                <a:latin typeface="-apple-system"/>
              </a:rPr>
              <a:t> на </a:t>
            </a:r>
            <a:r>
              <a:rPr lang="ru-RU" sz="2400" dirty="0" err="1">
                <a:solidFill>
                  <a:srgbClr val="373A3C"/>
                </a:solidFill>
                <a:latin typeface="-apple-system"/>
              </a:rPr>
              <a:t>адміністративний</a:t>
            </a:r>
            <a:r>
              <a:rPr lang="ru-RU" sz="2400" dirty="0">
                <a:solidFill>
                  <a:srgbClr val="373A3C"/>
                </a:solidFill>
                <a:latin typeface="-apple-system"/>
              </a:rPr>
              <a:t> проступок шляхом </a:t>
            </a:r>
            <a:r>
              <a:rPr lang="ru-RU" sz="2400" dirty="0" err="1">
                <a:solidFill>
                  <a:srgbClr val="373A3C"/>
                </a:solidFill>
                <a:latin typeface="-apple-system"/>
              </a:rPr>
              <a:t>застосування</a:t>
            </a:r>
            <a:r>
              <a:rPr lang="ru-RU" sz="2400" dirty="0">
                <a:solidFill>
                  <a:srgbClr val="373A3C"/>
                </a:solidFill>
                <a:latin typeface="-apple-system"/>
              </a:rPr>
              <a:t> </a:t>
            </a:r>
            <a:r>
              <a:rPr lang="ru-RU" sz="2400" dirty="0" err="1">
                <a:solidFill>
                  <a:srgbClr val="373A3C"/>
                </a:solidFill>
                <a:latin typeface="-apple-system"/>
              </a:rPr>
              <a:t>адміністративної</a:t>
            </a:r>
            <a:r>
              <a:rPr lang="ru-RU" sz="2400" dirty="0">
                <a:solidFill>
                  <a:srgbClr val="373A3C"/>
                </a:solidFill>
                <a:latin typeface="-apple-system"/>
              </a:rPr>
              <a:t> </a:t>
            </a:r>
            <a:r>
              <a:rPr lang="ru-RU" sz="2400" dirty="0" err="1">
                <a:solidFill>
                  <a:srgbClr val="373A3C"/>
                </a:solidFill>
                <a:latin typeface="-apple-system"/>
              </a:rPr>
              <a:t>відповідальності</a:t>
            </a:r>
            <a:r>
              <a:rPr lang="ru-RU" sz="2400" dirty="0">
                <a:solidFill>
                  <a:srgbClr val="373A3C"/>
                </a:solidFill>
                <a:latin typeface="-apple-system"/>
              </a:rPr>
              <a:t>, а </a:t>
            </a:r>
            <a:r>
              <a:rPr lang="ru-RU" sz="2400" dirty="0" err="1">
                <a:solidFill>
                  <a:srgbClr val="373A3C"/>
                </a:solidFill>
                <a:latin typeface="-apple-system"/>
              </a:rPr>
              <a:t>також</a:t>
            </a:r>
            <a:r>
              <a:rPr lang="ru-RU" sz="2400" dirty="0">
                <a:solidFill>
                  <a:srgbClr val="373A3C"/>
                </a:solidFill>
                <a:latin typeface="-apple-system"/>
              </a:rPr>
              <a:t> </a:t>
            </a:r>
            <a:r>
              <a:rPr lang="ru-RU" sz="2400" dirty="0" err="1">
                <a:solidFill>
                  <a:srgbClr val="373A3C"/>
                </a:solidFill>
                <a:latin typeface="-apple-system"/>
              </a:rPr>
              <a:t>попередження</a:t>
            </a:r>
            <a:r>
              <a:rPr lang="ru-RU" sz="2400" dirty="0">
                <a:solidFill>
                  <a:srgbClr val="373A3C"/>
                </a:solidFill>
                <a:latin typeface="-apple-system"/>
              </a:rPr>
              <a:t> </a:t>
            </a:r>
            <a:r>
              <a:rPr lang="ru-RU" sz="2400" dirty="0" err="1">
                <a:solidFill>
                  <a:srgbClr val="373A3C"/>
                </a:solidFill>
                <a:latin typeface="-apple-system"/>
              </a:rPr>
              <a:t>протиправної</a:t>
            </a:r>
            <a:r>
              <a:rPr lang="ru-RU" sz="2400" dirty="0">
                <a:solidFill>
                  <a:srgbClr val="373A3C"/>
                </a:solidFill>
                <a:latin typeface="-apple-system"/>
              </a:rPr>
              <a:t> </a:t>
            </a:r>
            <a:r>
              <a:rPr lang="ru-RU" sz="2400" dirty="0" err="1">
                <a:solidFill>
                  <a:srgbClr val="373A3C"/>
                </a:solidFill>
                <a:latin typeface="-apple-system"/>
              </a:rPr>
              <a:t>поведінки</a:t>
            </a:r>
            <a:r>
              <a:rPr lang="ru-RU" sz="2400" dirty="0">
                <a:solidFill>
                  <a:srgbClr val="373A3C"/>
                </a:solidFill>
                <a:latin typeface="-apple-system"/>
              </a:rPr>
              <a:t>. </a:t>
            </a:r>
            <a:endParaRPr lang="ru-RU" sz="2400" dirty="0"/>
          </a:p>
        </p:txBody>
      </p:sp>
      <p:pic>
        <p:nvPicPr>
          <p:cNvPr id="4098" name="Picture 2" descr="В КУпАП запровадять спрощене судове провадження: депутати внесли  законопроект / Публикации / Судебно-юридическая газет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3212976"/>
            <a:ext cx="4799583" cy="2699766"/>
          </a:xfrm>
          <a:prstGeom prst="rect">
            <a:avLst/>
          </a:prstGeom>
          <a:noFill/>
          <a:effectLst>
            <a:glow rad="1397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Особливості провадження у справах про адміністративні правопорушення :: НАВС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85" y="3933056"/>
            <a:ext cx="3384327" cy="2541962"/>
          </a:xfrm>
          <a:prstGeom prst="rect">
            <a:avLst/>
          </a:prstGeom>
          <a:noFill/>
          <a:effectLst>
            <a:glow rad="1397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6036161"/>
      </p:ext>
    </p:extLst>
  </p:cSld>
  <p:clrMapOvr>
    <a:masterClrMapping/>
  </p:clrMapOvr>
  <p:transition spd="slow">
    <p:randomBar dir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63688" y="2924944"/>
            <a:ext cx="6030416" cy="954107"/>
          </a:xfrm>
          <a:prstGeom prst="rect">
            <a:avLst/>
          </a:prstGeom>
          <a:ln w="76200">
            <a:solidFill>
              <a:schemeClr val="accent2">
                <a:lumMod val="40000"/>
                <a:lumOff val="60000"/>
              </a:schemeClr>
            </a:solidFill>
            <a:prstDash val="lgDashDotDot"/>
          </a:ln>
        </p:spPr>
        <p:txBody>
          <a:bodyPr wrap="square">
            <a:spAutoFit/>
          </a:bodyPr>
          <a:lstStyle/>
          <a:p>
            <a:r>
              <a:rPr lang="ru-RU" sz="28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-apple-system"/>
              </a:rPr>
              <a:t>Загальним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-apple-system"/>
              </a:rPr>
              <a:t> є </a:t>
            </a:r>
            <a:r>
              <a:rPr lang="ru-RU" sz="28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-apple-system"/>
              </a:rPr>
              <a:t>фізична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-apple-system"/>
              </a:rPr>
              <a:t> </a:t>
            </a:r>
            <a:r>
              <a:rPr lang="ru-RU" sz="28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-apple-system"/>
              </a:rPr>
              <a:t>осудна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-apple-system"/>
              </a:rPr>
              <a:t> особа, яка </a:t>
            </a:r>
            <a:r>
              <a:rPr lang="ru-RU" sz="28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-apple-system"/>
              </a:rPr>
              <a:t>досягла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-apple-system"/>
              </a:rPr>
              <a:t> </a:t>
            </a:r>
            <a:r>
              <a:rPr lang="ru-RU" sz="28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-apple-system"/>
              </a:rPr>
              <a:t>віку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-apple-system"/>
              </a:rPr>
              <a:t> </a:t>
            </a:r>
            <a:r>
              <a:rPr lang="ru-RU" sz="2800" b="1" i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-apple-system"/>
              </a:rPr>
              <a:t>16 </a:t>
            </a:r>
            <a:r>
              <a:rPr lang="ru-RU" sz="2800" b="1" i="1" u="sng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-apple-system"/>
              </a:rPr>
              <a:t>років</a:t>
            </a:r>
            <a:r>
              <a:rPr lang="ru-RU" sz="2800" b="1" i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-apple-system"/>
              </a:rPr>
              <a:t>.</a:t>
            </a:r>
            <a:endParaRPr lang="ru-RU" sz="2800" b="1" i="1" u="sng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58082371"/>
      </p:ext>
    </p:extLst>
  </p:cSld>
  <p:clrMapOvr>
    <a:masterClrMapping/>
  </p:clrMapOvr>
  <p:transition spd="slow">
    <p:randomBar dir="vert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45732" y="317712"/>
            <a:ext cx="7992888" cy="3108543"/>
          </a:xfrm>
          <a:prstGeom prst="rect">
            <a:avLst/>
          </a:prstGeom>
          <a:ln w="57150">
            <a:solidFill>
              <a:schemeClr val="accent2">
                <a:lumMod val="60000"/>
                <a:lumOff val="40000"/>
              </a:schemeClr>
            </a:solidFill>
            <a:prstDash val="lgDashDotDot"/>
          </a:ln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-apple-system"/>
              </a:rPr>
              <a:t> </a:t>
            </a:r>
            <a:r>
              <a:rPr lang="ru-RU" sz="28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-apple-system"/>
              </a:rPr>
              <a:t>Існують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-apple-system"/>
              </a:rPr>
              <a:t> </a:t>
            </a:r>
            <a:r>
              <a:rPr lang="ru-RU" sz="28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-apple-system"/>
              </a:rPr>
              <a:t>певні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-apple-system"/>
              </a:rPr>
              <a:t> </a:t>
            </a:r>
            <a:r>
              <a:rPr lang="ru-RU" sz="28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-apple-system"/>
              </a:rPr>
              <a:t>особливості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-apple-system"/>
              </a:rPr>
              <a:t> </a:t>
            </a:r>
            <a:r>
              <a:rPr lang="ru-RU" sz="28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-apple-system"/>
              </a:rPr>
              <a:t>адміністративної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-apple-system"/>
              </a:rPr>
              <a:t> </a:t>
            </a:r>
            <a:r>
              <a:rPr lang="ru-RU" sz="28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-apple-system"/>
              </a:rPr>
              <a:t>відповідальності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-apple-system"/>
              </a:rPr>
              <a:t> </a:t>
            </a:r>
            <a:r>
              <a:rPr lang="ru-RU" sz="28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-apple-system"/>
              </a:rPr>
              <a:t>двох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-apple-system"/>
              </a:rPr>
              <a:t> </a:t>
            </a:r>
            <a:r>
              <a:rPr lang="ru-RU" sz="28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-apple-system"/>
              </a:rPr>
              <a:t>груп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-apple-system"/>
              </a:rPr>
              <a:t> </a:t>
            </a:r>
            <a:r>
              <a:rPr lang="ru-RU" sz="28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-apple-system"/>
              </a:rPr>
              <a:t>суб’єктів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-apple-system"/>
              </a:rPr>
              <a:t>: </a:t>
            </a:r>
          </a:p>
          <a:p>
            <a:r>
              <a:rPr lang="ru-RU" sz="2800" dirty="0" err="1">
                <a:solidFill>
                  <a:srgbClr val="373A3C"/>
                </a:solidFill>
                <a:latin typeface="-apple-system"/>
              </a:rPr>
              <a:t>неповнолітніх</a:t>
            </a:r>
            <a:r>
              <a:rPr lang="ru-RU" sz="2800" dirty="0">
                <a:solidFill>
                  <a:srgbClr val="373A3C"/>
                </a:solidFill>
                <a:latin typeface="-apple-system"/>
              </a:rPr>
              <a:t> </a:t>
            </a:r>
            <a:r>
              <a:rPr lang="ru-RU" sz="2800" dirty="0" err="1">
                <a:solidFill>
                  <a:srgbClr val="373A3C"/>
                </a:solidFill>
                <a:latin typeface="-apple-system"/>
              </a:rPr>
              <a:t>осіб</a:t>
            </a:r>
            <a:r>
              <a:rPr lang="ru-RU" sz="2800" dirty="0">
                <a:solidFill>
                  <a:srgbClr val="373A3C"/>
                </a:solidFill>
                <a:latin typeface="-apple-system"/>
              </a:rPr>
              <a:t> (</a:t>
            </a:r>
            <a:r>
              <a:rPr lang="ru-RU" sz="2800" dirty="0" err="1">
                <a:solidFill>
                  <a:srgbClr val="373A3C"/>
                </a:solidFill>
                <a:latin typeface="-apple-system"/>
              </a:rPr>
              <a:t>тобто</a:t>
            </a:r>
            <a:r>
              <a:rPr lang="ru-RU" sz="2800" dirty="0">
                <a:solidFill>
                  <a:srgbClr val="373A3C"/>
                </a:solidFill>
                <a:latin typeface="-apple-system"/>
              </a:rPr>
              <a:t> </a:t>
            </a:r>
            <a:r>
              <a:rPr lang="ru-RU" sz="2800" dirty="0" err="1">
                <a:solidFill>
                  <a:srgbClr val="373A3C"/>
                </a:solidFill>
                <a:latin typeface="-apple-system"/>
              </a:rPr>
              <a:t>осіб</a:t>
            </a:r>
            <a:r>
              <a:rPr lang="ru-RU" sz="2800" dirty="0">
                <a:solidFill>
                  <a:srgbClr val="373A3C"/>
                </a:solidFill>
                <a:latin typeface="-apple-system"/>
              </a:rPr>
              <a:t> </a:t>
            </a:r>
            <a:r>
              <a:rPr lang="ru-RU" sz="2800" dirty="0" err="1">
                <a:solidFill>
                  <a:srgbClr val="373A3C"/>
                </a:solidFill>
                <a:latin typeface="-apple-system"/>
              </a:rPr>
              <a:t>віком</a:t>
            </a:r>
            <a:r>
              <a:rPr lang="ru-RU" sz="2800" dirty="0">
                <a:solidFill>
                  <a:srgbClr val="373A3C"/>
                </a:solidFill>
                <a:latin typeface="-apple-system"/>
              </a:rPr>
              <a:t> </a:t>
            </a:r>
            <a:r>
              <a:rPr lang="ru-RU" sz="2800" dirty="0" err="1">
                <a:solidFill>
                  <a:srgbClr val="373A3C"/>
                </a:solidFill>
                <a:latin typeface="-apple-system"/>
              </a:rPr>
              <a:t>від</a:t>
            </a:r>
            <a:r>
              <a:rPr lang="ru-RU" sz="2800" dirty="0">
                <a:solidFill>
                  <a:srgbClr val="373A3C"/>
                </a:solidFill>
                <a:latin typeface="-apple-system"/>
              </a:rPr>
              <a:t> 16 до 18 </a:t>
            </a:r>
            <a:r>
              <a:rPr lang="ru-RU" sz="2800" dirty="0" err="1">
                <a:solidFill>
                  <a:srgbClr val="373A3C"/>
                </a:solidFill>
                <a:latin typeface="-apple-system"/>
              </a:rPr>
              <a:t>років</a:t>
            </a:r>
            <a:r>
              <a:rPr lang="ru-RU" sz="2800" dirty="0">
                <a:solidFill>
                  <a:srgbClr val="373A3C"/>
                </a:solidFill>
                <a:latin typeface="-apple-system"/>
              </a:rPr>
              <a:t>) та на </a:t>
            </a:r>
            <a:r>
              <a:rPr lang="ru-RU" sz="2800" dirty="0" err="1">
                <a:solidFill>
                  <a:srgbClr val="373A3C"/>
                </a:solidFill>
                <a:latin typeface="-apple-system"/>
              </a:rPr>
              <a:t>військовослужбовців</a:t>
            </a:r>
            <a:r>
              <a:rPr lang="ru-RU" sz="2800" dirty="0">
                <a:solidFill>
                  <a:srgbClr val="373A3C"/>
                </a:solidFill>
                <a:latin typeface="-apple-system"/>
              </a:rPr>
              <a:t> та </a:t>
            </a:r>
            <a:r>
              <a:rPr lang="ru-RU" sz="2800" dirty="0" err="1">
                <a:solidFill>
                  <a:srgbClr val="373A3C"/>
                </a:solidFill>
                <a:latin typeface="-apple-system"/>
              </a:rPr>
              <a:t>інших</a:t>
            </a:r>
            <a:r>
              <a:rPr lang="ru-RU" sz="2800" dirty="0">
                <a:solidFill>
                  <a:srgbClr val="373A3C"/>
                </a:solidFill>
                <a:latin typeface="-apple-system"/>
              </a:rPr>
              <a:t> </a:t>
            </a:r>
            <a:r>
              <a:rPr lang="ru-RU" sz="2800" dirty="0" err="1">
                <a:solidFill>
                  <a:srgbClr val="373A3C"/>
                </a:solidFill>
                <a:latin typeface="-apple-system"/>
              </a:rPr>
              <a:t>осіб</a:t>
            </a:r>
            <a:r>
              <a:rPr lang="ru-RU" sz="2800" dirty="0">
                <a:solidFill>
                  <a:srgbClr val="373A3C"/>
                </a:solidFill>
                <a:latin typeface="-apple-system"/>
              </a:rPr>
              <a:t>, на </a:t>
            </a:r>
            <a:r>
              <a:rPr lang="ru-RU" sz="2800" dirty="0" err="1">
                <a:solidFill>
                  <a:srgbClr val="373A3C"/>
                </a:solidFill>
                <a:latin typeface="-apple-system"/>
              </a:rPr>
              <a:t>яких</a:t>
            </a:r>
            <a:r>
              <a:rPr lang="ru-RU" sz="2800" dirty="0">
                <a:solidFill>
                  <a:srgbClr val="373A3C"/>
                </a:solidFill>
                <a:latin typeface="-apple-system"/>
              </a:rPr>
              <a:t> </a:t>
            </a:r>
            <a:r>
              <a:rPr lang="ru-RU" sz="2800" dirty="0" err="1">
                <a:solidFill>
                  <a:srgbClr val="373A3C"/>
                </a:solidFill>
                <a:latin typeface="-apple-system"/>
              </a:rPr>
              <a:t>поширюється</a:t>
            </a:r>
            <a:r>
              <a:rPr lang="ru-RU" sz="2800" dirty="0">
                <a:solidFill>
                  <a:srgbClr val="373A3C"/>
                </a:solidFill>
                <a:latin typeface="-apple-system"/>
              </a:rPr>
              <a:t> </a:t>
            </a:r>
            <a:r>
              <a:rPr lang="ru-RU" sz="2800" dirty="0" err="1">
                <a:solidFill>
                  <a:srgbClr val="373A3C"/>
                </a:solidFill>
                <a:latin typeface="-apple-system"/>
              </a:rPr>
              <a:t>дія</a:t>
            </a:r>
            <a:r>
              <a:rPr lang="ru-RU" sz="2800" dirty="0">
                <a:solidFill>
                  <a:srgbClr val="373A3C"/>
                </a:solidFill>
                <a:latin typeface="-apple-system"/>
              </a:rPr>
              <a:t> </a:t>
            </a:r>
            <a:r>
              <a:rPr lang="ru-RU" sz="2800" dirty="0" err="1">
                <a:solidFill>
                  <a:srgbClr val="373A3C"/>
                </a:solidFill>
                <a:latin typeface="-apple-system"/>
              </a:rPr>
              <a:t>дисциплінарних</a:t>
            </a:r>
            <a:r>
              <a:rPr lang="ru-RU" sz="2800" dirty="0">
                <a:solidFill>
                  <a:srgbClr val="373A3C"/>
                </a:solidFill>
                <a:latin typeface="-apple-system"/>
              </a:rPr>
              <a:t> </a:t>
            </a:r>
            <a:r>
              <a:rPr lang="ru-RU" sz="2800" dirty="0" err="1">
                <a:solidFill>
                  <a:srgbClr val="373A3C"/>
                </a:solidFill>
                <a:latin typeface="-apple-system"/>
              </a:rPr>
              <a:t>статутів</a:t>
            </a:r>
            <a:r>
              <a:rPr lang="ru-RU" sz="2800" dirty="0">
                <a:solidFill>
                  <a:srgbClr val="373A3C"/>
                </a:solidFill>
                <a:latin typeface="-apple-system"/>
              </a:rPr>
              <a:t>. </a:t>
            </a:r>
            <a:endParaRPr lang="ru-RU" sz="2800" dirty="0"/>
          </a:p>
        </p:txBody>
      </p:sp>
      <p:pic>
        <p:nvPicPr>
          <p:cNvPr id="5122" name="Picture 2" descr="У Люблинці неповнолітні вкрали телефонний кабель (фото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99369">
            <a:off x="5757693" y="3309029"/>
            <a:ext cx="2816448" cy="3218798"/>
          </a:xfrm>
          <a:prstGeom prst="rect">
            <a:avLst/>
          </a:prstGeom>
          <a:noFill/>
          <a:effectLst>
            <a:glow rad="1397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Які пільги передбачено для військовослужбовців - Урядовий Кур'єр - газета  центральних органів влади України онлайн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04806">
            <a:off x="2101066" y="3634355"/>
            <a:ext cx="2852934" cy="2852936"/>
          </a:xfrm>
          <a:prstGeom prst="rect">
            <a:avLst/>
          </a:prstGeom>
          <a:noFill/>
          <a:effectLst>
            <a:glow rad="1397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054392"/>
      </p:ext>
    </p:extLst>
  </p:cSld>
  <p:clrMapOvr>
    <a:masterClrMapping/>
  </p:clrMapOvr>
  <p:transition spd="slow">
    <p:randomBar dir="vert"/>
  </p:transition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75</TotalTime>
  <Words>895</Words>
  <Application>Microsoft Office PowerPoint</Application>
  <PresentationFormat>Экран (4:3)</PresentationFormat>
  <Paragraphs>55</Paragraphs>
  <Slides>15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2" baseType="lpstr">
      <vt:lpstr>-apple-system</vt:lpstr>
      <vt:lpstr>Arial</vt:lpstr>
      <vt:lpstr>Calibri</vt:lpstr>
      <vt:lpstr>Times New Roman</vt:lpstr>
      <vt:lpstr>Trebuchet MS</vt:lpstr>
      <vt:lpstr>Wingdings 3</vt:lpstr>
      <vt:lpstr>Аспект</vt:lpstr>
      <vt:lpstr>ІНДИВІДУАЛЬНА ТА ЗАГАЛЬНА ПРОФІЛАКТИЧНА ДІЯЛЬНІСТЬ ПРАЦІВНИКІВ ЮВЕНАЛЬНОЇ ПРЕВЕНЦІЇ </vt:lpstr>
      <vt:lpstr>План: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ІНДИВІДУАЛЬНА ТА ЗАГАЛЬНА ПРЕВЕНТИВНА ДІЯЛЬНІСТЬ ПРАЦІВНИКІВ ЮВЕНАЛЬНОЇ ПРЕВЕНЦІЇ.</dc:title>
  <dc:creator>administrator</dc:creator>
  <cp:lastModifiedBy>Пользователь</cp:lastModifiedBy>
  <cp:revision>10</cp:revision>
  <dcterms:created xsi:type="dcterms:W3CDTF">2022-08-03T18:20:20Z</dcterms:created>
  <dcterms:modified xsi:type="dcterms:W3CDTF">2023-06-18T10:36:01Z</dcterms:modified>
</cp:coreProperties>
</file>