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5923F103-BC34-4FE4-A40E-EDDEECFDA5D0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A1CC3-2375-41D4-9E03-427CAF2A4C1A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F16868-8199-4C2C-A5B1-63AEE139F88E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D9FF7F-6988-44CC-821B-644E70CD2F73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2C299-16B2-4475-990D-751901EACC14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E86839-B9D8-4651-8783-F325ECE74E65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484F64-32F6-45C5-931F-ADC1662401D0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53086D93-FCAC-47E0-A2EE-787E62CA814C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CDA879A6-0FD0-4734-A311-86BFCA472E6E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C9CA7B-DFD4-44B5-8C60-D14B8CD1FB59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4E6425-0181-43F2-84FC-787E803FD2F8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DB8791-F1B0-41E7-B7FD-A781E65C4266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DD63B2-E120-4ED8-B27B-C685F510A5FE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18ACC-A947-437B-A130-35BD54FDF1E9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D7E02-BCB8-4D50-A234-369438C08659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E86A4C-8E40-4F87-A4F0-01A0687C5742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72C73-2D91-4E12-BA25-F0AA0C03599B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2BE451C3-0FF4-47C4-B829-773ADF60F88C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3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72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802A7B2-3C13-7B01-4EF5-0F367F931AB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405212" y="1493342"/>
            <a:ext cx="8825658" cy="2677648"/>
          </a:xfrm>
        </p:spPr>
        <p:txBody>
          <a:bodyPr/>
          <a:lstStyle/>
          <a:p>
            <a:pPr algn="ctr"/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 ТА МЕТОДИ ЗАГАЛЬНОЇ ТА ІНДИВІДУАЛЬНОЇ ПРОФІЛАКТИКИ ЩОДО ДІТЕЙ В ДІЯЛЬНОСТІ ПІДРОЗДІЛІВ ЮВЕНАЛЬНОЇ ПРЕВЕНЦІЇ</a:t>
            </a:r>
            <a:endParaRPr lang="ru-UA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03FD93F-9EA0-2C41-66E1-25510C54BEC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31520" y="4263993"/>
            <a:ext cx="10212403" cy="1374808"/>
          </a:xfrm>
        </p:spPr>
        <p:txBody>
          <a:bodyPr>
            <a:normAutofit/>
          </a:bodyPr>
          <a:lstStyle/>
          <a:p>
            <a:pPr algn="r"/>
            <a:r>
              <a:rPr lang="uk-UA" sz="4000" b="1" i="1" dirty="0">
                <a:solidFill>
                  <a:schemeClr val="bg1">
                    <a:lumMod val="65000"/>
                  </a:schemeClr>
                </a:solidFill>
              </a:rPr>
              <a:t>ТЕМА №2</a:t>
            </a:r>
          </a:p>
          <a:p>
            <a:pPr algn="just"/>
            <a:endParaRPr lang="ru-UA" b="1" i="1" dirty="0"/>
          </a:p>
        </p:txBody>
      </p:sp>
    </p:spTree>
    <p:extLst>
      <p:ext uri="{BB962C8B-B14F-4D97-AF65-F5344CB8AC3E}">
        <p14:creationId xmlns:p14="http://schemas.microsoft.com/office/powerpoint/2010/main" val="10224203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897DB8B-EF62-FD35-9A62-92951EBB0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uk-UA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3.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Профілактика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адміністративних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і кримінальних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правопорушень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серед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дітей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: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поняття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та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види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b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</a:b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438D1E-0F15-F5C8-16C7-91E82E66A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10164355" cy="3416300"/>
          </a:xfrm>
        </p:spPr>
        <p:txBody>
          <a:bodyPr>
            <a:normAutofit/>
          </a:bodyPr>
          <a:lstStyle/>
          <a:p>
            <a:pPr indent="450215" algn="just"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16484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Основні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вимоги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до </a:t>
            </a:r>
            <a:r>
              <a:rPr lang="ru-RU" sz="1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заходів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індивідуальної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b="1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профілактики</a:t>
            </a:r>
            <a:r>
              <a:rPr lang="ru-RU" sz="18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ru-U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16484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суворе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дотримання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прав, свобод та законних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інтересів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дитини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законності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при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здійсненні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заходів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індивідуальної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профілактики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U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16484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своєчасність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виявлення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та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усунення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криміногенних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чинників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що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збільшують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вірогідність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повторного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вчинення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дитиною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адміністративного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або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кримінального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правопорушення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U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0215" algn="just"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16484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послідовність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проведенні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заходів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індивідуальної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профілактики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інтенсивність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яких повинна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зростати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або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зменшуватися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залежно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від </a:t>
            </a:r>
            <a:r>
              <a:rPr lang="ru-RU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результатів</a:t>
            </a:r>
            <a:r>
              <a:rPr lang="ru-RU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UA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242879436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C1E76E-B03D-FA73-7B50-C05450B7F0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4.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Категорії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дітей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,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які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перебувають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на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обліку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в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Національній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поліції</a:t>
            </a:r>
            <a:endParaRPr lang="ru-UA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EBC820-CC3B-E1B5-E052-03F5CE1DD0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011" y="2242686"/>
            <a:ext cx="11377061" cy="4235116"/>
          </a:xfrm>
        </p:spPr>
        <p:txBody>
          <a:bodyPr numCol="2">
            <a:normAutofit fontScale="92500" lnSpcReduction="20000"/>
          </a:bodyPr>
          <a:lstStyle/>
          <a:p>
            <a:pPr algn="just"/>
            <a:r>
              <a:rPr lang="ru-RU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Взяттю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профілактичний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підлягає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дитина</a:t>
            </a:r>
            <a:r>
              <a:rPr lang="ru-RU" sz="2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засуджена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покарання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пов'язаного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позбавленням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звільнена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рішенням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суду від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кримінальної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застосуванням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примусових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виховного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характеру без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поміщення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школи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професійного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училища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реабілітації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потребують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особливих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умов виховання;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звільнена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установи;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вчинила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домашнє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будь-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дитина-кривдник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передбачене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статтею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173-2 Кодексу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також щодо якої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винесено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терміновий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заборонний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припис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виданий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обмежувальний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припис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яка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впродовж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року два і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притягнута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яка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впродовж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року два і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самовільно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залишала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сім'ю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навчально-виховний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 чи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яка вчинила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булінг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цькування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учасника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освітнього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процесу</a:t>
            </a:r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37784683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B2DB478-0F3A-9783-2E30-B296411D9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5.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Підстави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для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взяття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дитини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на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профілактичний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облік</a:t>
            </a:r>
            <a:b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2F6757-5CEE-DF98-E587-F0824BB9999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516" y="2377440"/>
            <a:ext cx="11367436" cy="4340994"/>
          </a:xfrm>
        </p:spPr>
        <p:txBody>
          <a:bodyPr numCol="2">
            <a:normAutofit fontScale="32500" lnSpcReduction="20000"/>
          </a:bodyPr>
          <a:lstStyle/>
          <a:p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вирок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(постанова) суду, що набрав(ла)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законної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сили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про застосування до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покарання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пов'язаного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позбавленням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волі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рішення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суду про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звільнення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від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кримінальної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застосуванням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примусових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виховного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характеру,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крім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випадків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коли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дитину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направляють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школи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професійного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училища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реабілітації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потребують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особливих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умов виховання;</a:t>
            </a:r>
          </a:p>
          <a:p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довідка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звільнення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спеціальної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виховної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установи для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матеріали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підтверджують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факт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дитиною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домашнього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насильства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копія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термінового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заборонного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обмежувального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припису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постанови суду щодо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притягнення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статтею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173-2 Кодексу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рапорт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поліцейського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підрозділу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дитину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впродовж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року два і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притягалася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долученням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копій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постанов суду про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притягнення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рапорт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поліцейського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підрозділу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щодо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впродовж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року два і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разів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самовільно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залишала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сім'ю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навчально-виховний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 чи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спеціальну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установу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долученням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витягів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Єдиного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обліку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заяв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повідомлень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кримінальні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інші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щодо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зареєстрованих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фактів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безвісного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зникнення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копія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постанови суду щодо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притягнення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відповідальності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статтею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173-4 Кодексу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їх </a:t>
            </a:r>
            <a:r>
              <a:rPr lang="ru-RU" sz="49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замінюють</a:t>
            </a:r>
            <a:r>
              <a:rPr lang="ru-RU" sz="4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13573387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7EC3C7E-C40C-55CA-8A3F-82363145A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6. Ведення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обліково-профілактичної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справи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 </a:t>
            </a:r>
            <a:br>
              <a:rPr kumimoji="0" lang="ru-UA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UA" dirty="0"/>
          </a:p>
        </p:txBody>
      </p:sp>
      <p:sp>
        <p:nvSpPr>
          <p:cNvPr id="4" name="Овал 3">
            <a:extLst>
              <a:ext uri="{FF2B5EF4-FFF2-40B4-BE49-F238E27FC236}">
                <a16:creationId xmlns:a16="http://schemas.microsoft.com/office/drawing/2014/main" id="{925D57C4-4644-EFE9-C8AF-7B5A6C181609}"/>
              </a:ext>
            </a:extLst>
          </p:cNvPr>
          <p:cNvSpPr/>
          <p:nvPr/>
        </p:nvSpPr>
        <p:spPr>
          <a:xfrm>
            <a:off x="726353" y="2495347"/>
            <a:ext cx="3157087" cy="202130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наявності підстав визначених чинним законодавством </a:t>
            </a:r>
            <a:endParaRPr lang="ru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трелка: вправо 4">
            <a:extLst>
              <a:ext uri="{FF2B5EF4-FFF2-40B4-BE49-F238E27FC236}">
                <a16:creationId xmlns:a16="http://schemas.microsoft.com/office/drawing/2014/main" id="{B5330128-7426-139A-CB38-2754A59C2746}"/>
              </a:ext>
            </a:extLst>
          </p:cNvPr>
          <p:cNvSpPr/>
          <p:nvPr/>
        </p:nvSpPr>
        <p:spPr>
          <a:xfrm>
            <a:off x="4075907" y="3082490"/>
            <a:ext cx="1246864" cy="8470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3 дні </a:t>
            </a:r>
            <a:endParaRPr lang="ru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7E90867B-6486-93EC-78E0-2348E881BB6B}"/>
              </a:ext>
            </a:extLst>
          </p:cNvPr>
          <p:cNvSpPr/>
          <p:nvPr/>
        </p:nvSpPr>
        <p:spPr>
          <a:xfrm>
            <a:off x="5447822" y="2507376"/>
            <a:ext cx="1742173" cy="2021305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ПОСТАНОВА</a:t>
            </a:r>
          </a:p>
          <a:p>
            <a:pPr algn="ctr"/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 ОПС  </a:t>
            </a:r>
            <a:endParaRPr lang="ru-UA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Знак ''плюс'' 7">
            <a:extLst>
              <a:ext uri="{FF2B5EF4-FFF2-40B4-BE49-F238E27FC236}">
                <a16:creationId xmlns:a16="http://schemas.microsoft.com/office/drawing/2014/main" id="{9D170705-12CF-B6E7-BA86-605581219D7F}"/>
              </a:ext>
            </a:extLst>
          </p:cNvPr>
          <p:cNvSpPr/>
          <p:nvPr/>
        </p:nvSpPr>
        <p:spPr>
          <a:xfrm>
            <a:off x="7189995" y="3096922"/>
            <a:ext cx="1039528" cy="871093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UA"/>
          </a:p>
        </p:txBody>
      </p:sp>
      <p:sp>
        <p:nvSpPr>
          <p:cNvPr id="11" name="Объект 10">
            <a:extLst>
              <a:ext uri="{FF2B5EF4-FFF2-40B4-BE49-F238E27FC236}">
                <a16:creationId xmlns:a16="http://schemas.microsoft.com/office/drawing/2014/main" id="{3E5B2DCA-8ABB-6D0D-4455-C109E369DD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90708" y="5202384"/>
            <a:ext cx="9728088" cy="1150290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ОПС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реєструється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журналі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реєстрації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обліково-профілактичних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дітей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взятих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US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профілактичний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облік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який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ведеться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електронній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0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формі</a:t>
            </a:r>
            <a:r>
              <a:rPr lang="en-US" sz="20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FFC0FF37-AC1D-8E6E-2E93-689B47DD0985}"/>
              </a:ext>
            </a:extLst>
          </p:cNvPr>
          <p:cNvSpPr/>
          <p:nvPr/>
        </p:nvSpPr>
        <p:spPr>
          <a:xfrm>
            <a:off x="8229523" y="2459249"/>
            <a:ext cx="1686844" cy="2117557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ВІДПОВІДНІ ДОДАТКОВІ  ДОКУМЕНТИ </a:t>
            </a:r>
            <a:endParaRPr lang="ru-UA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524002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8C208F-528F-A5F2-14E2-8D3F565C7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6. Ведення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обліково-профілактичної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справи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68F8364-5368-D065-D10A-2ED1EA9367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9991101" cy="3416300"/>
          </a:xfrm>
        </p:spPr>
        <p:txBody>
          <a:bodyPr/>
          <a:lstStyle/>
          <a:p>
            <a:pPr indent="450215" algn="just">
              <a:lnSpc>
                <a:spcPct val="115000"/>
              </a:lnSpc>
            </a:pP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 час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заведення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ОПС поліцейський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підрозділу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ювенальної превенції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зобов’язаний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повідомити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дитину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чи інших законних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представників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взяття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профілактичний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облік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провести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ознайомлювальну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бесіду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роз’яснити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умови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перебування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обліку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в поліції, за результатами якої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дитина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батьки чи інші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законні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представники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ставлять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свій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підпис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1800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повідомленні</a:t>
            </a:r>
            <a:r>
              <a:rPr lang="ru-RU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UA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взяття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дитини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профілактичний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облік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заведення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ОПС поліцейський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підрозділу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ювенальної превенції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письмово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повідомляє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відповідний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соціальних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служб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для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сім’ї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дітей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та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молоді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а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дитину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узяту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профілактичний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облік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відповідно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підпунктів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 або 7 - також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відповідну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службу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справах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дітей</a:t>
            </a:r>
            <a:endParaRPr lang="ru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48988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CD4585-846F-7D83-4EDB-2EDD09B09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4087" y="3429000"/>
            <a:ext cx="8761413" cy="706964"/>
          </a:xfrm>
        </p:spPr>
        <p:txBody>
          <a:bodyPr/>
          <a:lstStyle/>
          <a:p>
            <a:pPr algn="ctr"/>
            <a:r>
              <a:rPr lang="uk-UA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УВАГУ)</a:t>
            </a:r>
            <a:endParaRPr lang="ru-UA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1305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98FF7D-2832-1F6D-5008-9F7EBCDE82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/>
              <a:t>ПЛАН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AA22D8-D579-6F22-1DB9-7032921C77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603500"/>
            <a:ext cx="9760094" cy="3393039"/>
          </a:xfrm>
        </p:spPr>
        <p:txBody>
          <a:bodyPr>
            <a:normAutofit fontScale="92500" lnSpcReduction="20000"/>
          </a:bodyPr>
          <a:lstStyle/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Поняття форм адміністративної діяльності підрозділів ювенальної превенції Національної поліції </a:t>
            </a:r>
          </a:p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Методи адміністративної діяльності підрозділів ювенальної превенції Національної поліції </a:t>
            </a:r>
          </a:p>
          <a:p>
            <a:pPr algn="just"/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кримінальних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поняття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Категорії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перебувають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Національній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</a:t>
            </a: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5.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Підстави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взяття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профілактичний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6. Ведення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обліково-профілактичної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справи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95877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ABAAD3-CA2A-17A8-2982-DF8FAE3D2A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uk-UA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Поняття форм адміністративної діяльності підрозділів ювенальної превенції Національної поліції </a:t>
            </a:r>
            <a:br>
              <a:rPr kumimoji="0" lang="uk-UA" sz="2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2C24A46-34D7-83D6-ABAB-CEF89809AB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252312"/>
            <a:ext cx="9760094" cy="3767488"/>
          </a:xfrm>
        </p:spPr>
        <p:txBody>
          <a:bodyPr numCol="2">
            <a:normAutofit/>
          </a:bodyPr>
          <a:lstStyle/>
          <a:p>
            <a:pPr algn="just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діяльності підрозділів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– це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групи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однорідних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адміністративно-правових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дій,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реалізуються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межах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підрозділів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що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державою, й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спрямовані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охорону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і свобод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законних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інтересів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безпеку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припинення 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профілактику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адміністративних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послуг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діяльності підрозділів поліції. </a:t>
            </a:r>
            <a:endParaRPr lang="ru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E57D2C7-3D17-C905-04CE-AA604F2F03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44088" y="3586736"/>
            <a:ext cx="3703070" cy="2433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4471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6DF5B9-B204-7511-FA4D-08A112290D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uk-UA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1. Поняття форм адміністративної діяльності підрозділів ювенальної превенції Національної поліції </a:t>
            </a:r>
            <a:br>
              <a:rPr kumimoji="0" lang="uk-UA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UA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391132-421E-79D6-24EE-546610C03FF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3137" y="2444817"/>
            <a:ext cx="11213431" cy="3574983"/>
          </a:xfrm>
        </p:spPr>
        <p:txBody>
          <a:bodyPr numCol="2">
            <a:normAutofit fontScale="85000" lnSpcReduction="20000"/>
          </a:bodyPr>
          <a:lstStyle/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Форми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діяльності підрозділів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поділяють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організаційні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/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юридичних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діяльності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віднесемо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1)видання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актів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управління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укладання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адміністративних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договорів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здійснення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інших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юридично-значущих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дій.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</a:t>
            </a:r>
            <a:r>
              <a:rPr lang="ru-RU" sz="26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організаційних</a:t>
            </a:r>
            <a:r>
              <a:rPr lang="ru-RU" sz="26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форм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діяльності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віднесемо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внутрішньоорганізаційну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(контроль за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діяльністю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працівниками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інструктажі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працівників,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особового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складу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підрозділу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зовнішньоорганізаційну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роз’яснювальна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робота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педагогів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профорієнтаційна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молоді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  <a:p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21361831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987B897-09B9-46E4-A120-4E7139F35D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uk-UA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2. Методи адміністративної діяльності підрозділів ювенальної превенції Національної поліції </a:t>
            </a:r>
            <a:br>
              <a:rPr kumimoji="0" lang="uk-UA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UA" dirty="0">
              <a:solidFill>
                <a:schemeClr val="bg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52FDA26-95DF-ED33-6853-ACD918BE2F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396691"/>
            <a:ext cx="10106604" cy="3623109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Під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методами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діяльності підрозділів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пропонуємо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розуміти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сукупність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способів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оточення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здійснюють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застосовують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поліцейські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підрозділів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підставі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у порядку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передбаченому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правовими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нормами з метою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усунення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чинників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що можуть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спонукати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протиправної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поведінки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або ж для припинення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вже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дитиною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Загальноприйнятою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класифікацією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методів,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застосовує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поліція 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сфері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і свобод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науковців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їх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поділ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загальні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спеціальні. До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загальних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методів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діяльності поліції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відносять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переконання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заохочення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примусу.</a:t>
            </a:r>
          </a:p>
          <a:p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3672387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46D6D8A-E667-6FD4-381B-0F2D8F2EB0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92919"/>
            <a:ext cx="8761413" cy="706964"/>
          </a:xfrm>
        </p:spPr>
        <p:txBody>
          <a:bodyPr/>
          <a:lstStyle/>
          <a:p>
            <a:pPr algn="ctr"/>
            <a:r>
              <a:rPr kumimoji="0" lang="uk-UA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 Методи адміністративної діяльності підрозділів ювенальної превенції Національної поліції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9CF224A-842C-AC96-4E88-1B91887286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Метод </a:t>
            </a:r>
            <a:r>
              <a:rPr lang="ru-RU" dirty="0" err="1"/>
              <a:t>переконання</a:t>
            </a:r>
            <a:r>
              <a:rPr lang="ru-RU" dirty="0"/>
              <a:t> підрозділів </a:t>
            </a:r>
            <a:r>
              <a:rPr lang="ru-RU" dirty="0" err="1"/>
              <a:t>ювенальної</a:t>
            </a:r>
            <a:r>
              <a:rPr lang="ru-RU" dirty="0"/>
              <a:t> </a:t>
            </a:r>
            <a:r>
              <a:rPr lang="ru-RU" dirty="0" err="1"/>
              <a:t>превенції</a:t>
            </a:r>
            <a:r>
              <a:rPr lang="ru-RU" dirty="0"/>
              <a:t> </a:t>
            </a:r>
            <a:r>
              <a:rPr lang="ru-RU" dirty="0" err="1"/>
              <a:t>Національної</a:t>
            </a:r>
            <a:r>
              <a:rPr lang="ru-RU" dirty="0"/>
              <a:t> поліції </a:t>
            </a:r>
            <a:r>
              <a:rPr lang="ru-RU" dirty="0" err="1"/>
              <a:t>України</a:t>
            </a:r>
            <a:r>
              <a:rPr lang="ru-RU" dirty="0"/>
              <a:t>, як </a:t>
            </a:r>
            <a:r>
              <a:rPr lang="ru-RU" dirty="0" err="1"/>
              <a:t>суб’єкта</a:t>
            </a:r>
            <a:r>
              <a:rPr lang="ru-RU" dirty="0"/>
              <a:t> </a:t>
            </a:r>
            <a:r>
              <a:rPr lang="ru-RU" dirty="0" err="1"/>
              <a:t>забезпечення</a:t>
            </a:r>
            <a:r>
              <a:rPr lang="ru-RU" dirty="0"/>
              <a:t> прав і свобод </a:t>
            </a:r>
            <a:r>
              <a:rPr lang="ru-RU" dirty="0" err="1"/>
              <a:t>дитини</a:t>
            </a:r>
            <a:r>
              <a:rPr lang="ru-RU" dirty="0"/>
              <a:t> – це </a:t>
            </a:r>
            <a:r>
              <a:rPr lang="ru-RU" dirty="0" err="1"/>
              <a:t>виконання</a:t>
            </a:r>
            <a:r>
              <a:rPr lang="ru-RU" dirty="0"/>
              <a:t> </a:t>
            </a:r>
            <a:r>
              <a:rPr lang="ru-RU" dirty="0" err="1"/>
              <a:t>заходів</a:t>
            </a:r>
            <a:r>
              <a:rPr lang="ru-RU" dirty="0"/>
              <a:t> </a:t>
            </a:r>
            <a:r>
              <a:rPr lang="ru-RU" dirty="0" err="1"/>
              <a:t>профілактичної</a:t>
            </a:r>
            <a:r>
              <a:rPr lang="ru-RU" dirty="0"/>
              <a:t> </a:t>
            </a:r>
            <a:r>
              <a:rPr lang="ru-RU" dirty="0" err="1"/>
              <a:t>спрямованості</a:t>
            </a:r>
            <a:r>
              <a:rPr lang="ru-RU" dirty="0"/>
              <a:t> з метою формування у </a:t>
            </a:r>
            <a:r>
              <a:rPr lang="ru-RU" dirty="0" err="1"/>
              <a:t>дитини</a:t>
            </a:r>
            <a:r>
              <a:rPr lang="ru-RU" dirty="0"/>
              <a:t> </a:t>
            </a:r>
            <a:r>
              <a:rPr lang="ru-RU" dirty="0" err="1"/>
              <a:t>внутрішньої</a:t>
            </a:r>
            <a:r>
              <a:rPr lang="ru-RU" dirty="0"/>
              <a:t> </a:t>
            </a:r>
            <a:r>
              <a:rPr lang="ru-RU" dirty="0" err="1"/>
              <a:t>свідомої</a:t>
            </a:r>
            <a:r>
              <a:rPr lang="ru-RU" dirty="0"/>
              <a:t> потреби у </a:t>
            </a:r>
            <a:r>
              <a:rPr lang="ru-RU" dirty="0" err="1"/>
              <a:t>законній</a:t>
            </a:r>
            <a:r>
              <a:rPr lang="ru-RU" dirty="0"/>
              <a:t> </a:t>
            </a:r>
            <a:r>
              <a:rPr lang="ru-RU" dirty="0" err="1"/>
              <a:t>поведінці</a:t>
            </a:r>
            <a:r>
              <a:rPr lang="ru-RU" dirty="0"/>
              <a:t>.</a:t>
            </a:r>
          </a:p>
          <a:p>
            <a:r>
              <a:rPr lang="ru-RU" dirty="0"/>
              <a:t>Метод </a:t>
            </a:r>
            <a:r>
              <a:rPr lang="ru-RU" dirty="0" err="1"/>
              <a:t>переконання</a:t>
            </a:r>
            <a:r>
              <a:rPr lang="ru-RU" dirty="0"/>
              <a:t> має бути </a:t>
            </a:r>
            <a:r>
              <a:rPr lang="ru-RU" dirty="0" err="1"/>
              <a:t>першочерговим</a:t>
            </a:r>
            <a:r>
              <a:rPr lang="ru-RU" dirty="0"/>
              <a:t> (</a:t>
            </a:r>
            <a:r>
              <a:rPr lang="ru-RU" dirty="0" err="1"/>
              <a:t>основним</a:t>
            </a:r>
            <a:r>
              <a:rPr lang="ru-RU" dirty="0"/>
              <a:t>) методом в </a:t>
            </a:r>
            <a:r>
              <a:rPr lang="ru-RU" dirty="0" err="1"/>
              <a:t>адміністративній</a:t>
            </a:r>
            <a:r>
              <a:rPr lang="ru-RU" dirty="0"/>
              <a:t> діяльності поліції, </a:t>
            </a:r>
            <a:r>
              <a:rPr lang="ru-RU" dirty="0" err="1"/>
              <a:t>адже</a:t>
            </a:r>
            <a:r>
              <a:rPr lang="ru-RU" dirty="0"/>
              <a:t> </a:t>
            </a:r>
            <a:r>
              <a:rPr lang="ru-RU" dirty="0" err="1"/>
              <a:t>такий</a:t>
            </a:r>
            <a:r>
              <a:rPr lang="ru-RU" dirty="0"/>
              <a:t> метод </a:t>
            </a:r>
            <a:r>
              <a:rPr lang="ru-RU" dirty="0" err="1"/>
              <a:t>охоплює</a:t>
            </a:r>
            <a:r>
              <a:rPr lang="ru-RU" dirty="0"/>
              <a:t> </a:t>
            </a:r>
            <a:r>
              <a:rPr lang="ru-RU" dirty="0" err="1"/>
              <a:t>більше</a:t>
            </a:r>
            <a:r>
              <a:rPr lang="ru-RU" dirty="0"/>
              <a:t> коло </a:t>
            </a:r>
            <a:r>
              <a:rPr lang="ru-RU" dirty="0" err="1"/>
              <a:t>суб’єктів</a:t>
            </a:r>
            <a:r>
              <a:rPr lang="ru-RU" dirty="0"/>
              <a:t> </a:t>
            </a:r>
            <a:r>
              <a:rPr lang="ru-RU" dirty="0" err="1"/>
              <a:t>впливу</a:t>
            </a:r>
            <a:r>
              <a:rPr lang="ru-RU" dirty="0"/>
              <a:t> </a:t>
            </a:r>
            <a:r>
              <a:rPr lang="ru-RU" dirty="0" err="1"/>
              <a:t>ніж</a:t>
            </a:r>
            <a:r>
              <a:rPr lang="ru-RU" dirty="0"/>
              <a:t> </a:t>
            </a:r>
            <a:r>
              <a:rPr lang="ru-RU" dirty="0" err="1"/>
              <a:t>під</a:t>
            </a:r>
            <a:r>
              <a:rPr lang="ru-RU" dirty="0"/>
              <a:t> час застосування примусу, систематично застосовується, є </a:t>
            </a:r>
            <a:r>
              <a:rPr lang="ru-RU" dirty="0" err="1"/>
              <a:t>добровільним</a:t>
            </a:r>
            <a:r>
              <a:rPr lang="ru-RU" dirty="0"/>
              <a:t> та </a:t>
            </a:r>
            <a:r>
              <a:rPr lang="ru-RU" dirty="0" err="1"/>
              <a:t>обумовлюється</a:t>
            </a:r>
            <a:r>
              <a:rPr lang="ru-RU" dirty="0"/>
              <a:t> </a:t>
            </a:r>
            <a:r>
              <a:rPr lang="ru-RU" dirty="0" err="1"/>
              <a:t>гуманістичним</a:t>
            </a:r>
            <a:r>
              <a:rPr lang="ru-RU" dirty="0"/>
              <a:t> характером </a:t>
            </a:r>
            <a:r>
              <a:rPr lang="ru-RU" dirty="0" err="1"/>
              <a:t>побудови</a:t>
            </a:r>
            <a:r>
              <a:rPr lang="ru-RU" dirty="0"/>
              <a:t> </a:t>
            </a:r>
            <a:r>
              <a:rPr lang="ru-RU" dirty="0" err="1"/>
              <a:t>правової</a:t>
            </a:r>
            <a:r>
              <a:rPr lang="ru-RU" dirty="0"/>
              <a:t> держави.</a:t>
            </a:r>
          </a:p>
          <a:p>
            <a:endParaRPr lang="ru-UA" dirty="0"/>
          </a:p>
        </p:txBody>
      </p:sp>
    </p:spTree>
    <p:extLst>
      <p:ext uri="{BB962C8B-B14F-4D97-AF65-F5344CB8AC3E}">
        <p14:creationId xmlns:p14="http://schemas.microsoft.com/office/powerpoint/2010/main" val="126128258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A2C886F-8383-6AF8-4341-79EBE7B16D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uk-UA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 Методи адміністративної діяльності підрозділів ювенальної превенції Національної поліції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640D403-F023-61D0-AA39-6B6034007D3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763" y="2242686"/>
            <a:ext cx="10953550" cy="4312118"/>
          </a:xfrm>
        </p:spPr>
        <p:txBody>
          <a:bodyPr numCol="2">
            <a:normAutofit/>
          </a:bodyPr>
          <a:lstStyle/>
          <a:p>
            <a:pPr algn="just">
              <a:spcBef>
                <a:spcPts val="0"/>
              </a:spcBef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Такими заходами можуть бути:</a:t>
            </a:r>
          </a:p>
          <a:p>
            <a:pPr algn="just">
              <a:spcBef>
                <a:spcPts val="0"/>
              </a:spcBef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бесіда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 і особами 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оточення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>
              <a:spcBef>
                <a:spcPts val="0"/>
              </a:spcBef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обговорення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роз’яснення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негативних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наслідків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>
              <a:spcBef>
                <a:spcPts val="0"/>
              </a:spcBef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відвідування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родин,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характеризуються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як 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неблагополучні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>
              <a:spcBef>
                <a:spcPts val="0"/>
              </a:spcBef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інформаційно-правової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особам з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оточення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зв'язок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ювенального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поліцейського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психологами та педагогами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навчального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закладу, на предмет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можливого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порушень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>
              <a:spcBef>
                <a:spcPts val="0"/>
              </a:spcBef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залучення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пізнавальних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ігрових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>
              <a:spcBef>
                <a:spcPts val="0"/>
              </a:spcBef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виступи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поліцейського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телебаченні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надання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інтерв’ю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algn="just">
              <a:spcBef>
                <a:spcPts val="0"/>
              </a:spcBef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заходи,</a:t>
            </a:r>
          </a:p>
          <a:p>
            <a:pPr algn="just">
              <a:spcBef>
                <a:spcPts val="0"/>
              </a:spcBef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гаряча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лінія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endParaRPr lang="ru-UA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1F470D5-A377-2971-CF52-F9B8701C3B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2253" y="3265358"/>
            <a:ext cx="2619375" cy="1743075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EE3AF96-3F6E-CD54-E229-0A3F5BA788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48338" y="2242686"/>
            <a:ext cx="2847975" cy="160972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0EB6E9E-D6DD-E2B7-1C82-6ED6E14431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91200" y="3913137"/>
            <a:ext cx="2762250" cy="165735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8898A68-DAF6-331D-F7CB-49C8462CA3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78227" y="5069159"/>
            <a:ext cx="2619375" cy="1743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291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E65BF5-E26E-AA6B-FFC5-A0E418D7C3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0" lang="uk-UA" sz="2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2. Методи адміністративної діяльності підрозділів ювенальної превенції Національної поліції</a:t>
            </a:r>
            <a:endParaRPr lang="ru-UA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3564C3E-C5E5-F9AE-4D74-0212DAA703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адміністративного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примусу в діяльності підрозділів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</a:t>
            </a:r>
            <a:r>
              <a:rPr lang="ru-RU" sz="24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це застосування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уповноваженими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особами підрозділів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поліції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передбачених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законодавством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адміністративного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впливу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правопорушника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 метою захисту прав 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також захисту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суспільних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інтересів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інших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від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протиправних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дій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неповнолітніх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шляхом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припинення </a:t>
            </a:r>
            <a:r>
              <a:rPr lang="ru-RU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  <a:endParaRPr lang="ru-UA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5218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F2B697-4899-E877-3CA9-2BF7EC938B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marR="0" lvl="0" indent="-342900" algn="ctr" defTabSz="4572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tabLst/>
              <a:defRPr/>
            </a:pPr>
            <a:r>
              <a:rPr kumimoji="0" lang="uk-UA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3.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Профілактика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адміністративних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і кримінальних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правопорушень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серед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дітей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поняття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та </a:t>
            </a:r>
            <a:r>
              <a:rPr kumimoji="0" lang="ru-RU" sz="2200" b="0" i="0" u="none" strike="noStrike" kern="1200" cap="none" spc="0" normalizeH="0" baseline="0" noProof="0" dirty="0" err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види</a:t>
            </a:r>
            <a: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br>
              <a:rPr kumimoji="0" lang="ru-RU" sz="2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endParaRPr lang="ru-UA" dirty="0">
              <a:solidFill>
                <a:schemeClr val="bg1"/>
              </a:solidFill>
            </a:endParaRPr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89D003A2-EE9B-66C9-BEF2-E618496CCB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54192935"/>
              </p:ext>
            </p:extLst>
          </p:nvPr>
        </p:nvGraphicFramePr>
        <p:xfrm>
          <a:off x="963194" y="3449141"/>
          <a:ext cx="10500494" cy="31249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0247">
                  <a:extLst>
                    <a:ext uri="{9D8B030D-6E8A-4147-A177-3AD203B41FA5}">
                      <a16:colId xmlns:a16="http://schemas.microsoft.com/office/drawing/2014/main" val="870046405"/>
                    </a:ext>
                  </a:extLst>
                </a:gridCol>
                <a:gridCol w="5250247">
                  <a:extLst>
                    <a:ext uri="{9D8B030D-6E8A-4147-A177-3AD203B41FA5}">
                      <a16:colId xmlns:a16="http://schemas.microsoft.com/office/drawing/2014/main" val="765681940"/>
                    </a:ext>
                  </a:extLst>
                </a:gridCol>
              </a:tblGrid>
              <a:tr h="832035">
                <a:tc>
                  <a:txBody>
                    <a:bodyPr/>
                    <a:lstStyle/>
                    <a:p>
                      <a:r>
                        <a:rPr lang="ru-RU" dirty="0"/>
                        <a:t>•	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Заходи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загальної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профілактики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U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•	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Заходи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індивідуальної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профілактики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UA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6350814"/>
                  </a:ext>
                </a:extLst>
              </a:tr>
              <a:tr h="2292878">
                <a:tc>
                  <a:txBody>
                    <a:bodyPr/>
                    <a:lstStyle/>
                    <a:p>
                      <a:pPr algn="just"/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здійснюються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на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території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обслуговування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навчальних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закладах та за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місцем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проживання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дітей</a:t>
                      </a:r>
                      <a:endParaRPr lang="ru-UA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здійснюються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поліцейським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щодо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конкретної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дитини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з метою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попередження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вчинення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нею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адміністративних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та кримінальних </a:t>
                      </a:r>
                      <a:r>
                        <a:rPr lang="ru-RU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правопорушень</a:t>
                      </a:r>
                      <a:r>
                        <a:rPr lang="ru-RU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UA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3265132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7CAC70B4-8BB6-C653-7C2A-31CCA07DFDF9}"/>
              </a:ext>
            </a:extLst>
          </p:cNvPr>
          <p:cNvSpPr txBox="1"/>
          <p:nvPr/>
        </p:nvSpPr>
        <p:spPr>
          <a:xfrm>
            <a:off x="1278898" y="2355236"/>
            <a:ext cx="951102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Профілактика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адміністративних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кримінальних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серед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діяльність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підрозділів НПУ,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спрямована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усунення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 і умов, що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призводять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кримінальних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012446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вет директоров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 Boardroom" id="{FC33163D-4339-46B1-8EED-24C834239D99}" vid="{B8502691-933B-45FE-8764-BA278511EF2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{14D0AEC1-FB85-4658-B6B6-2AF8DEDF1463}tf02900722</Template>
  <TotalTime>38</TotalTime>
  <Words>1316</Words>
  <Application>Microsoft Office PowerPoint</Application>
  <PresentationFormat>Широкоэкранный</PresentationFormat>
  <Paragraphs>77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1" baseType="lpstr">
      <vt:lpstr>Arial</vt:lpstr>
      <vt:lpstr>Calibri</vt:lpstr>
      <vt:lpstr>Century Gothic</vt:lpstr>
      <vt:lpstr>Times New Roman</vt:lpstr>
      <vt:lpstr>Wingdings 3</vt:lpstr>
      <vt:lpstr>Совет директоров</vt:lpstr>
      <vt:lpstr>ФОРМИ ТА МЕТОДИ ЗАГАЛЬНОЇ ТА ІНДИВІДУАЛЬНОЇ ПРОФІЛАКТИКИ ЩОДО ДІТЕЙ В ДІЯЛЬНОСТІ ПІДРОЗДІЛІВ ЮВЕНАЛЬНОЇ ПРЕВЕНЦІЇ</vt:lpstr>
      <vt:lpstr>ПЛАН</vt:lpstr>
      <vt:lpstr>1. Поняття форм адміністративної діяльності підрозділів ювенальної превенції Національної поліції  </vt:lpstr>
      <vt:lpstr>1. Поняття форм адміністративної діяльності підрозділів ювенальної превенції Національної поліції  </vt:lpstr>
      <vt:lpstr>2. Методи адміністративної діяльності підрозділів ювенальної превенції Національної поліції  </vt:lpstr>
      <vt:lpstr>2. Методи адміністративної діяльності підрозділів ювенальної превенції Національної поліції</vt:lpstr>
      <vt:lpstr>2. Методи адміністративної діяльності підрозділів ювенальної превенції Національної поліції</vt:lpstr>
      <vt:lpstr>2. Методи адміністративної діяльності підрозділів ювенальної превенції Національної поліції</vt:lpstr>
      <vt:lpstr>3. Профілактика адміністративних і кримінальних правопорушень серед дітей: поняття та види  </vt:lpstr>
      <vt:lpstr>3. Профілактика адміністративних і кримінальних правопорушень серед дітей: поняття та види  </vt:lpstr>
      <vt:lpstr>4. Категорії дітей, які перебувають на обліку в Національній поліції</vt:lpstr>
      <vt:lpstr>5. Підстави для взяття дитини на профілактичний облік </vt:lpstr>
      <vt:lpstr>6. Ведення обліково-профілактичної справи   </vt:lpstr>
      <vt:lpstr>6. Ведення обліково-профілактичної справи</vt:lpstr>
      <vt:lpstr>ДЯКУЮ ЗА УВАГУ)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 ТА МЕТОДИ ЗАГАЛЬНОЇ ТА ІНДИВІДУАЛЬНОЇ ПРОФІЛАКТИКИ ЩОДО ДІТЕЙ В ДІЯЛЬНОСТІ ПІДРОЗДІЛІВ ЮВЕНАЛЬНОЇ ПРЕВЕНЦІЇ</dc:title>
  <dc:creator>Светлана Дроговоз</dc:creator>
  <cp:lastModifiedBy>Пользователь</cp:lastModifiedBy>
  <cp:revision>2</cp:revision>
  <dcterms:created xsi:type="dcterms:W3CDTF">2022-08-09T19:24:54Z</dcterms:created>
  <dcterms:modified xsi:type="dcterms:W3CDTF">2023-06-18T10:19:59Z</dcterms:modified>
</cp:coreProperties>
</file>