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68" r:id="rId3"/>
    <p:sldId id="266" r:id="rId4"/>
    <p:sldId id="357" r:id="rId5"/>
    <p:sldId id="358" r:id="rId6"/>
    <p:sldId id="359" r:id="rId7"/>
    <p:sldId id="360" r:id="rId8"/>
    <p:sldId id="361" r:id="rId9"/>
    <p:sldId id="362" r:id="rId10"/>
    <p:sldId id="363" r:id="rId11"/>
    <p:sldId id="388" r:id="rId12"/>
    <p:sldId id="365" r:id="rId13"/>
    <p:sldId id="366" r:id="rId14"/>
    <p:sldId id="367" r:id="rId15"/>
    <p:sldId id="368" r:id="rId16"/>
    <p:sldId id="369" r:id="rId17"/>
    <p:sldId id="370" r:id="rId18"/>
    <p:sldId id="371" r:id="rId19"/>
    <p:sldId id="372" r:id="rId20"/>
    <p:sldId id="373" r:id="rId21"/>
    <p:sldId id="375" r:id="rId22"/>
    <p:sldId id="374" r:id="rId23"/>
    <p:sldId id="376" r:id="rId24"/>
    <p:sldId id="377" r:id="rId25"/>
    <p:sldId id="379" r:id="rId26"/>
    <p:sldId id="378" r:id="rId27"/>
    <p:sldId id="380" r:id="rId28"/>
    <p:sldId id="381" r:id="rId29"/>
    <p:sldId id="382" r:id="rId30"/>
    <p:sldId id="383" r:id="rId31"/>
    <p:sldId id="384" r:id="rId32"/>
    <p:sldId id="385" r:id="rId33"/>
    <p:sldId id="386" r:id="rId34"/>
    <p:sldId id="387" r:id="rId35"/>
    <p:sldId id="356" r:id="rId36"/>
  </p:sldIdLst>
  <p:sldSz cx="12192000" cy="6858000"/>
  <p:notesSz cx="6858000" cy="9144000"/>
  <p:defaultTextStyle>
    <a:defPPr>
      <a:defRPr lang="x-non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8"/>
    <p:restoredTop sz="94698"/>
  </p:normalViewPr>
  <p:slideViewPr>
    <p:cSldViewPr snapToGrid="0">
      <p:cViewPr>
        <p:scale>
          <a:sx n="76" d="100"/>
          <a:sy n="76" d="100"/>
        </p:scale>
        <p:origin x="-480" y="-19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2A4EC74-1DF8-1374-A71A-3892CEA8D68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240ACAC2-2C50-FFAA-FDC6-F542F8C027A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x-none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55E6E06E-28AD-640A-24BF-1CFFE0366D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26567-79AC-3F43-AF5E-13108F9D1C25}" type="datetimeFigureOut">
              <a:rPr lang="x-none" smtClean="0"/>
              <a:t>04.06.2023</a:t>
            </a:fld>
            <a:endParaRPr lang="x-none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58A66761-2D4B-5E79-3DB1-91BB11C135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BC9EFC90-B4F4-152A-4FD1-F321C86B0A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764B9-1218-C943-95D4-CE68EA44F9D7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1139110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C837939-9707-339D-5648-E110E0155F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1943AF22-AF36-A543-88CB-BB9F14E55A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FE960E51-4120-2BEB-64D4-D94D28298E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26567-79AC-3F43-AF5E-13108F9D1C25}" type="datetimeFigureOut">
              <a:rPr lang="x-none" smtClean="0"/>
              <a:t>04.06.2023</a:t>
            </a:fld>
            <a:endParaRPr lang="x-none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3D53C7F3-A447-1F9E-2069-2B974BCB5B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791C3685-87FE-680B-B967-5431AFD1DB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764B9-1218-C943-95D4-CE68EA44F9D7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3678951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EDEBF760-6BD1-4CB2-745F-FAA9A421BA6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C816AF5C-5969-01AD-D11C-9DE3E40ADEA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8DD5D9E2-78D0-9D46-349A-2E171E68E4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26567-79AC-3F43-AF5E-13108F9D1C25}" type="datetimeFigureOut">
              <a:rPr lang="x-none" smtClean="0"/>
              <a:t>04.06.2023</a:t>
            </a:fld>
            <a:endParaRPr lang="x-none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E274D5C6-E564-B766-F1CB-B7B9DBCB0C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E821CE79-0D05-FCD6-44AB-5D814FEB06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764B9-1218-C943-95D4-CE68EA44F9D7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048404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29E223D-57B6-5FD7-87DD-C6744F9A87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E85EE83E-7635-FD5E-1B64-07CC034CD0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F3F7F7F6-36E6-5C70-1016-768F0805A0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26567-79AC-3F43-AF5E-13108F9D1C25}" type="datetimeFigureOut">
              <a:rPr lang="x-none" smtClean="0"/>
              <a:t>04.06.2023</a:t>
            </a:fld>
            <a:endParaRPr lang="x-none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CCC6743A-0232-81FB-27D3-D8A0749523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C101ECF0-52C6-6B29-F80C-2CEEDDA056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764B9-1218-C943-95D4-CE68EA44F9D7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2530994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9CA0A41-D82A-BF24-F53C-ED69C27517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E6838E5A-048D-2F8B-B957-137617B545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C768CA60-D70B-56DC-4761-09865DB9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26567-79AC-3F43-AF5E-13108F9D1C25}" type="datetimeFigureOut">
              <a:rPr lang="x-none" smtClean="0"/>
              <a:t>04.06.2023</a:t>
            </a:fld>
            <a:endParaRPr lang="x-none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089ECF6D-4D56-3C43-594B-5995FF9707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5D5A4999-24AF-2CDA-E591-F7BFDB4E34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764B9-1218-C943-95D4-CE68EA44F9D7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7022883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BEC86C8-CA20-5B09-15CF-B0FDEF53F5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DB075392-D961-81E6-D758-610D3808F6E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65B57137-B407-9B94-3DC4-81F687CF00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2A783650-23AE-2797-4EEB-E8B092E5D8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26567-79AC-3F43-AF5E-13108F9D1C25}" type="datetimeFigureOut">
              <a:rPr lang="x-none" smtClean="0"/>
              <a:t>04.06.2023</a:t>
            </a:fld>
            <a:endParaRPr lang="x-none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7DFDAE43-898A-6F13-8C29-BA017BFB47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F5BE3846-FA5A-75F0-D1C4-827CFF5DE4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764B9-1218-C943-95D4-CE68EA44F9D7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6163832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0232EF1-AD1E-17C9-997C-0D0ECC51CA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F8585385-1CDC-D69F-DFC8-D560FAC53C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8D7D74EF-28D3-4FB2-0BCE-B43A2F23AEB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AAA8E4AA-1FEF-55D4-9D11-58D8331C7CA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6C990571-B6F9-1BE1-1B17-D8D992011ED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76979CF7-7D20-B2C4-9C7A-C69F5D9927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26567-79AC-3F43-AF5E-13108F9D1C25}" type="datetimeFigureOut">
              <a:rPr lang="x-none" smtClean="0"/>
              <a:t>04.06.2023</a:t>
            </a:fld>
            <a:endParaRPr lang="x-none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D831B759-C46F-CA92-AC76-0877321FBA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4C2069A9-363D-4AB8-B1D1-D5715AAFBC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764B9-1218-C943-95D4-CE68EA44F9D7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876284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2147924-8F77-7D47-66CA-9DFC57A4DF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ABDC82FC-CF44-3BF9-EF77-860DC73524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26567-79AC-3F43-AF5E-13108F9D1C25}" type="datetimeFigureOut">
              <a:rPr lang="x-none" smtClean="0"/>
              <a:t>04.06.2023</a:t>
            </a:fld>
            <a:endParaRPr lang="x-none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0D63E85C-20BF-0EB0-5FF6-93032A3B5B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E2B54A53-0B70-FE73-F147-D9E5CD39B7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764B9-1218-C943-95D4-CE68EA44F9D7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2799451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2DFAA500-07B5-DC8A-DD19-197CE94D12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26567-79AC-3F43-AF5E-13108F9D1C25}" type="datetimeFigureOut">
              <a:rPr lang="x-none" smtClean="0"/>
              <a:t>04.06.2023</a:t>
            </a:fld>
            <a:endParaRPr lang="x-none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7FA8882F-9FB8-391C-27B4-1E53852DAB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41F7DFFD-28F1-2154-13BC-0F27CE78DC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764B9-1218-C943-95D4-CE68EA44F9D7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9422992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070AB84-054D-1851-E9EC-002AF9DCF6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A18D112A-1675-89EE-CF10-93C183A6F8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8002D666-836B-722B-D6D9-7CE326B9A14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C6284145-CC4C-1E51-82A4-946634DCC7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26567-79AC-3F43-AF5E-13108F9D1C25}" type="datetimeFigureOut">
              <a:rPr lang="x-none" smtClean="0"/>
              <a:t>04.06.2023</a:t>
            </a:fld>
            <a:endParaRPr lang="x-none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4A6B6EC5-6C7C-E730-8219-F164B6D55B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83AEA706-8793-E093-EF24-4AF4FA2309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764B9-1218-C943-95D4-CE68EA44F9D7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8403398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458AF67-FB77-4416-15A6-A69BCBC62E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07AFA92D-DDE0-F501-A1E5-68906DC3DC0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x-none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E1A901A5-320C-1E58-160A-DB928115BD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D0738E21-4D08-4C50-7460-09570FD210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26567-79AC-3F43-AF5E-13108F9D1C25}" type="datetimeFigureOut">
              <a:rPr lang="x-none" smtClean="0"/>
              <a:t>04.06.2023</a:t>
            </a:fld>
            <a:endParaRPr lang="x-none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C978FEC2-5345-5720-0FCB-45A4DB02F5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AF23C618-474F-199C-22EB-4A44F87EB0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764B9-1218-C943-95D4-CE68EA44F9D7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5353497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7698DBE-CF83-1BCF-55E8-CD461A3628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60CE169D-CE44-EA8A-D373-FA26CF9BF7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F3F7EFD6-7039-4939-CF87-DD827498F5A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826567-79AC-3F43-AF5E-13108F9D1C25}" type="datetimeFigureOut">
              <a:rPr lang="x-none" smtClean="0"/>
              <a:t>04.06.2023</a:t>
            </a:fld>
            <a:endParaRPr lang="x-none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3DDBB2D3-0799-47AE-D06D-CA4BC1533D3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x-none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FB7D037C-40A8-0157-DA92-A7499E101FE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9764B9-1218-C943-95D4-CE68EA44F9D7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4953937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x-non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hyperlink" Target="https://zakon.rada.gov.ua/laws/show/3773-17" TargetMode="Externa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hyperlink" Target="https://zakon.rada.gov.ua/laws/show/995_363" TargetMode="External"/><Relationship Id="rId4" Type="http://schemas.openxmlformats.org/officeDocument/2006/relationships/hyperlink" Target="https://zakon.rada.gov.ua/laws/show/995_011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hyperlink" Target="https://zakon.rada.gov.ua/laws/show/254%D0%BA/96-%D0%B2%D1%80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7CD18BED-AD58-4998-23D2-889E726D8D26}"/>
              </a:ext>
            </a:extLst>
          </p:cNvPr>
          <p:cNvSpPr txBox="1"/>
          <p:nvPr/>
        </p:nvSpPr>
        <p:spPr>
          <a:xfrm>
            <a:off x="781467" y="2543154"/>
            <a:ext cx="5189434" cy="12132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3200" b="1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ІНСТИТУТ ПРИТУЛКУ В</a:t>
            </a:r>
            <a:endParaRPr lang="de-DE" sz="3200" b="1" dirty="0">
              <a:solidFill>
                <a:srgbClr val="373A3C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3200" b="1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МІГРАЦІЙНОМУ ПРАВІ</a:t>
            </a:r>
            <a:endParaRPr lang="x-none" sz="3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Дніпропетровський державний університет внутрішніх справ — Вікіпедія">
            <a:extLst>
              <a:ext uri="{FF2B5EF4-FFF2-40B4-BE49-F238E27FC236}">
                <a16:creationId xmlns:a16="http://schemas.microsoft.com/office/drawing/2014/main" xmlns="" id="{8F47CAEE-3148-5807-3217-86AD04E069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4" y="5873064"/>
            <a:ext cx="537251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Відкриті конкурси на вакансії в Національній поліції України">
            <a:extLst>
              <a:ext uri="{FF2B5EF4-FFF2-40B4-BE49-F238E27FC236}">
                <a16:creationId xmlns:a16="http://schemas.microsoft.com/office/drawing/2014/main" xmlns="" id="{9ABC5937-6FFA-2E2D-83A5-665686DF65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467" y="5873064"/>
            <a:ext cx="535766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50B692C9-4C90-457E-FF75-DD7D5A96B2A7}"/>
              </a:ext>
            </a:extLst>
          </p:cNvPr>
          <p:cNvCxnSpPr>
            <a:cxnSpLocks/>
          </p:cNvCxnSpPr>
          <p:nvPr/>
        </p:nvCxnSpPr>
        <p:spPr>
          <a:xfrm flipH="1">
            <a:off x="2191655" y="6136904"/>
            <a:ext cx="92601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F08BE057-85D3-F397-3167-AD9C29E0AE8A}"/>
              </a:ext>
            </a:extLst>
          </p:cNvPr>
          <p:cNvSpPr txBox="1"/>
          <p:nvPr/>
        </p:nvSpPr>
        <p:spPr>
          <a:xfrm>
            <a:off x="781467" y="2172245"/>
            <a:ext cx="8363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Тема</a:t>
            </a:r>
            <a:r>
              <a:rPr lang="uk-UA" dirty="0"/>
              <a:t> </a:t>
            </a:r>
            <a:r>
              <a:rPr lang="de-DE" dirty="0"/>
              <a:t>5</a:t>
            </a:r>
            <a:endParaRPr lang="x-none" dirty="0"/>
          </a:p>
        </p:txBody>
      </p:sp>
      <p:pic>
        <p:nvPicPr>
          <p:cNvPr id="2" name="Picture 2" descr="Дніпропетровський державний університет внутрішніх справ — Вікіпедія">
            <a:extLst>
              <a:ext uri="{FF2B5EF4-FFF2-40B4-BE49-F238E27FC236}">
                <a16:creationId xmlns:a16="http://schemas.microsoft.com/office/drawing/2014/main" xmlns="" id="{DF041984-C4A1-98BC-2404-BC52C902B3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9349" y="1927926"/>
            <a:ext cx="2394856" cy="2407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57387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Дніпропетровський державний університет внутрішніх справ — Вікіпедія">
            <a:extLst>
              <a:ext uri="{FF2B5EF4-FFF2-40B4-BE49-F238E27FC236}">
                <a16:creationId xmlns:a16="http://schemas.microsoft.com/office/drawing/2014/main" xmlns="" id="{8F47CAEE-3148-5807-3217-86AD04E069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4" y="5873064"/>
            <a:ext cx="537251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Відкриті конкурси на вакансії в Національній поліції України">
            <a:extLst>
              <a:ext uri="{FF2B5EF4-FFF2-40B4-BE49-F238E27FC236}">
                <a16:creationId xmlns:a16="http://schemas.microsoft.com/office/drawing/2014/main" xmlns="" id="{9ABC5937-6FFA-2E2D-83A5-665686DF65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467" y="5873064"/>
            <a:ext cx="535766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50B692C9-4C90-457E-FF75-DD7D5A96B2A7}"/>
              </a:ext>
            </a:extLst>
          </p:cNvPr>
          <p:cNvCxnSpPr>
            <a:cxnSpLocks/>
          </p:cNvCxnSpPr>
          <p:nvPr/>
        </p:nvCxnSpPr>
        <p:spPr>
          <a:xfrm flipH="1">
            <a:off x="2191655" y="6136904"/>
            <a:ext cx="92601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4B257D5-941A-47C4-0070-FE8FB530C224}"/>
              </a:ext>
            </a:extLst>
          </p:cNvPr>
          <p:cNvSpPr txBox="1"/>
          <p:nvPr/>
        </p:nvSpPr>
        <p:spPr>
          <a:xfrm>
            <a:off x="781467" y="113206"/>
            <a:ext cx="6664362" cy="57689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направлення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індивідуальних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чи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колективних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письмових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звернень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особисте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звернення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органів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державної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влади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органів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місцевого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самоврядування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посадових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службових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осіб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цих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органів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x-none" sz="2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володіння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користування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розпорядження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своєю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власністю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результатами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своєї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інтелектуальної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творчої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діяльності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x-none" sz="2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оскарження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до суду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рішень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дій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чи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бездіяльності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органів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державної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влади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органів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місцевого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самоврядування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посадових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службових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осіб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x-none" sz="2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звернення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за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захистом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своїх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прав до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Уповноваженого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Верховної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Ради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України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з прав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людини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x-none" sz="2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безоплатну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правову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допомогу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установленому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порядку.</a:t>
            </a:r>
            <a:endParaRPr lang="x-none" sz="2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Такі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особи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також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мають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рівні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громадянами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України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права у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шлюбних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сімейних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відносинах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x-none" sz="2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F49A4EFC-DBB6-7721-C6DD-698DC9E4A18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0628" y="1596583"/>
            <a:ext cx="2880000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72538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Дніпропетровський державний університет внутрішніх справ — Вікіпедія">
            <a:extLst>
              <a:ext uri="{FF2B5EF4-FFF2-40B4-BE49-F238E27FC236}">
                <a16:creationId xmlns:a16="http://schemas.microsoft.com/office/drawing/2014/main" xmlns="" id="{8F47CAEE-3148-5807-3217-86AD04E069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4" y="5873064"/>
            <a:ext cx="537251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Відкриті конкурси на вакансії в Національній поліції України">
            <a:extLst>
              <a:ext uri="{FF2B5EF4-FFF2-40B4-BE49-F238E27FC236}">
                <a16:creationId xmlns:a16="http://schemas.microsoft.com/office/drawing/2014/main" xmlns="" id="{9ABC5937-6FFA-2E2D-83A5-665686DF65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467" y="5873064"/>
            <a:ext cx="535766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50B692C9-4C90-457E-FF75-DD7D5A96B2A7}"/>
              </a:ext>
            </a:extLst>
          </p:cNvPr>
          <p:cNvCxnSpPr>
            <a:cxnSpLocks/>
          </p:cNvCxnSpPr>
          <p:nvPr/>
        </p:nvCxnSpPr>
        <p:spPr>
          <a:xfrm flipH="1">
            <a:off x="2191655" y="6136904"/>
            <a:ext cx="92601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F08BE057-85D3-F397-3167-AD9C29E0AE8A}"/>
              </a:ext>
            </a:extLst>
          </p:cNvPr>
          <p:cNvSpPr txBox="1"/>
          <p:nvPr/>
        </p:nvSpPr>
        <p:spPr>
          <a:xfrm>
            <a:off x="781467" y="2012587"/>
            <a:ext cx="12069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Питання </a:t>
            </a:r>
            <a:r>
              <a:rPr lang="de-DE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x-none" dirty="0"/>
          </a:p>
        </p:txBody>
      </p:sp>
      <p:pic>
        <p:nvPicPr>
          <p:cNvPr id="11" name="Picture 2" descr="Дніпропетровський державний університет внутрішніх справ — Вікіпедія">
            <a:extLst>
              <a:ext uri="{FF2B5EF4-FFF2-40B4-BE49-F238E27FC236}">
                <a16:creationId xmlns:a16="http://schemas.microsoft.com/office/drawing/2014/main" xmlns="" id="{B1C167CB-F3CA-4271-AC83-A5C17A794F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9349" y="1927926"/>
            <a:ext cx="2394856" cy="2407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8D2D13E7-FD17-4089-8128-C926A927825F}"/>
              </a:ext>
            </a:extLst>
          </p:cNvPr>
          <p:cNvSpPr txBox="1"/>
          <p:nvPr/>
        </p:nvSpPr>
        <p:spPr>
          <a:xfrm>
            <a:off x="781467" y="2383496"/>
            <a:ext cx="787305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НАБУТТЯ СТАТУСУ БІЖЕНЦЯ</a:t>
            </a:r>
            <a:endParaRPr lang="de-DE" sz="3200" b="1" dirty="0">
              <a:solidFill>
                <a:srgbClr val="373A3C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АБО ОСОБИ, ЯКА ПОТРЕБУЄ</a:t>
            </a:r>
            <a:endParaRPr lang="de-DE" sz="3200" b="1" dirty="0">
              <a:solidFill>
                <a:srgbClr val="373A3C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ДОДАТКОВОГО ЗАХИСТУ В УКРАЇНІ.</a:t>
            </a:r>
            <a:r>
              <a:rPr lang="x-none" sz="32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200" b="1" dirty="0">
              <a:solidFill>
                <a:srgbClr val="373A3C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53390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Дніпропетровський державний університет внутрішніх справ — Вікіпедія">
            <a:extLst>
              <a:ext uri="{FF2B5EF4-FFF2-40B4-BE49-F238E27FC236}">
                <a16:creationId xmlns:a16="http://schemas.microsoft.com/office/drawing/2014/main" xmlns="" id="{8F47CAEE-3148-5807-3217-86AD04E069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4" y="5873064"/>
            <a:ext cx="537251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Відкриті конкурси на вакансії в Національній поліції України">
            <a:extLst>
              <a:ext uri="{FF2B5EF4-FFF2-40B4-BE49-F238E27FC236}">
                <a16:creationId xmlns:a16="http://schemas.microsoft.com/office/drawing/2014/main" xmlns="" id="{9ABC5937-6FFA-2E2D-83A5-665686DF65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467" y="5873064"/>
            <a:ext cx="535766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50B692C9-4C90-457E-FF75-DD7D5A96B2A7}"/>
              </a:ext>
            </a:extLst>
          </p:cNvPr>
          <p:cNvCxnSpPr>
            <a:cxnSpLocks/>
          </p:cNvCxnSpPr>
          <p:nvPr/>
        </p:nvCxnSpPr>
        <p:spPr>
          <a:xfrm flipH="1">
            <a:off x="2191655" y="6136904"/>
            <a:ext cx="92601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4B257D5-941A-47C4-0070-FE8FB530C224}"/>
              </a:ext>
            </a:extLst>
          </p:cNvPr>
          <p:cNvSpPr txBox="1"/>
          <p:nvPr/>
        </p:nvSpPr>
        <p:spPr>
          <a:xfrm>
            <a:off x="781467" y="444936"/>
            <a:ext cx="6664362" cy="54711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Варто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пам’ятати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набути статусу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біженця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особи, яка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потребує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додаткового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захисту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може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не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лише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повнолітня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особа, а й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дитина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x-none" sz="23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Законодавстов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України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взначає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таких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дітей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як «</a:t>
            </a:r>
            <a:r>
              <a:rPr lang="ru-RU" sz="2300" b="1" i="1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дитина</a:t>
            </a:r>
            <a:r>
              <a:rPr lang="ru-RU" sz="2300" b="1" i="1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300" b="1" i="1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розлучена</a:t>
            </a:r>
            <a:r>
              <a:rPr lang="ru-RU" sz="2300" b="1" i="1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b="1" i="1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із</a:t>
            </a:r>
            <a:r>
              <a:rPr lang="ru-RU" sz="2300" b="1" i="1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b="1" i="1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сім'єю</a:t>
            </a:r>
            <a:r>
              <a:rPr lang="ru-RU" sz="2300" b="1" i="1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-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тобто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особа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віком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вісімнадцяти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років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яка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прибуває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чи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прибула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територію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України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без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супроводу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батьків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чи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одного з них,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діда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чи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баби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повнолітніх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брата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чи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сестри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опікуна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чи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піклувальника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призначених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відповідно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законодавства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країни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походження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інших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повнолітніх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осіб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які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прибуття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Україну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добровільно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чи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 силу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звичаю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країни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походження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взяли на себе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відповідальність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за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виховання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дитини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x-none" sz="23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2A6A4ADA-22E2-66CC-67C5-7D90920B07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0628" y="1596583"/>
            <a:ext cx="2880000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59389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Дніпропетровський державний університет внутрішніх справ — Вікіпедія">
            <a:extLst>
              <a:ext uri="{FF2B5EF4-FFF2-40B4-BE49-F238E27FC236}">
                <a16:creationId xmlns:a16="http://schemas.microsoft.com/office/drawing/2014/main" xmlns="" id="{8F47CAEE-3148-5807-3217-86AD04E069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4" y="5873064"/>
            <a:ext cx="537251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Відкриті конкурси на вакансії в Національній поліції України">
            <a:extLst>
              <a:ext uri="{FF2B5EF4-FFF2-40B4-BE49-F238E27FC236}">
                <a16:creationId xmlns:a16="http://schemas.microsoft.com/office/drawing/2014/main" xmlns="" id="{9ABC5937-6FFA-2E2D-83A5-665686DF65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467" y="5873064"/>
            <a:ext cx="535766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50B692C9-4C90-457E-FF75-DD7D5A96B2A7}"/>
              </a:ext>
            </a:extLst>
          </p:cNvPr>
          <p:cNvCxnSpPr>
            <a:cxnSpLocks/>
          </p:cNvCxnSpPr>
          <p:nvPr/>
        </p:nvCxnSpPr>
        <p:spPr>
          <a:xfrm flipH="1">
            <a:off x="2191655" y="6136904"/>
            <a:ext cx="92601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4B257D5-941A-47C4-0070-FE8FB530C224}"/>
              </a:ext>
            </a:extLst>
          </p:cNvPr>
          <p:cNvSpPr txBox="1"/>
          <p:nvPr/>
        </p:nvSpPr>
        <p:spPr>
          <a:xfrm>
            <a:off x="781467" y="238594"/>
            <a:ext cx="6664362" cy="6054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Відповідно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до ст. 6 Закону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України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«Про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біженців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осіб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які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потребують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додаткового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тимчасового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захисту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 не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може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бути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визнана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біженцем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особою, яка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потребує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додаткового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захисту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особа:</a:t>
            </a:r>
            <a:endParaRPr lang="x-none" sz="23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яка вчинила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злочин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проти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миру,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воєнний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злочин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злочин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проти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людства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людяності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як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їх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визначено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міжнародному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праві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x-none" sz="23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яка вчинила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злочин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неполітичного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характеру за межами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України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прибуття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Україну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з метою бути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визнаною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біженцем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особою, яка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потребує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додаткового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захисту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якщо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таке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діяння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відповідно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Кримінального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кодексу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України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належить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до тяжких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особливо тяжких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злочинів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x-none" sz="23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316D9C9F-03DB-1446-3B42-C9D45E4835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0628" y="1596583"/>
            <a:ext cx="2880000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49256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B625E447-6DDF-49D0-B357-5665CEAD83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0628" y="1596583"/>
            <a:ext cx="2880000" cy="2880000"/>
          </a:xfrm>
          <a:prstGeom prst="rect">
            <a:avLst/>
          </a:prstGeom>
        </p:spPr>
      </p:pic>
      <p:pic>
        <p:nvPicPr>
          <p:cNvPr id="1026" name="Picture 2" descr="Дніпропетровський державний університет внутрішніх справ — Вікіпедія">
            <a:extLst>
              <a:ext uri="{FF2B5EF4-FFF2-40B4-BE49-F238E27FC236}">
                <a16:creationId xmlns:a16="http://schemas.microsoft.com/office/drawing/2014/main" xmlns="" id="{8F47CAEE-3148-5807-3217-86AD04E069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4" y="5873064"/>
            <a:ext cx="537251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Відкриті конкурси на вакансії в Національній поліції України">
            <a:extLst>
              <a:ext uri="{FF2B5EF4-FFF2-40B4-BE49-F238E27FC236}">
                <a16:creationId xmlns:a16="http://schemas.microsoft.com/office/drawing/2014/main" xmlns="" id="{9ABC5937-6FFA-2E2D-83A5-665686DF65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467" y="5873064"/>
            <a:ext cx="535766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50B692C9-4C90-457E-FF75-DD7D5A96B2A7}"/>
              </a:ext>
            </a:extLst>
          </p:cNvPr>
          <p:cNvCxnSpPr>
            <a:cxnSpLocks/>
          </p:cNvCxnSpPr>
          <p:nvPr/>
        </p:nvCxnSpPr>
        <p:spPr>
          <a:xfrm flipH="1">
            <a:off x="2191655" y="6136904"/>
            <a:ext cx="92601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4B257D5-941A-47C4-0070-FE8FB530C224}"/>
              </a:ext>
            </a:extLst>
          </p:cNvPr>
          <p:cNvSpPr txBox="1"/>
          <p:nvPr/>
        </p:nvSpPr>
        <p:spPr>
          <a:xfrm>
            <a:off x="781467" y="238594"/>
            <a:ext cx="6664362" cy="58098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2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яка </a:t>
            </a:r>
            <a:r>
              <a:rPr lang="ru-RU" sz="22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винна</a:t>
            </a:r>
            <a:r>
              <a:rPr lang="ru-RU" sz="22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sz="22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вчиненні</a:t>
            </a:r>
            <a:r>
              <a:rPr lang="ru-RU" sz="22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дій</a:t>
            </a:r>
            <a:r>
              <a:rPr lang="ru-RU" sz="22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2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sz="22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суперечать</a:t>
            </a:r>
            <a:r>
              <a:rPr lang="ru-RU" sz="22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меті</a:t>
            </a:r>
            <a:r>
              <a:rPr lang="ru-RU" sz="22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та принципам </a:t>
            </a:r>
            <a:r>
              <a:rPr lang="ru-RU" sz="22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Організації</a:t>
            </a:r>
            <a:r>
              <a:rPr lang="ru-RU" sz="22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Об'єднаних</a:t>
            </a:r>
            <a:r>
              <a:rPr lang="ru-RU" sz="22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Націй</a:t>
            </a:r>
            <a:r>
              <a:rPr lang="ru-RU" sz="22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x-none" sz="2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2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стосовно</a:t>
            </a:r>
            <a:r>
              <a:rPr lang="ru-RU" sz="22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якої</a:t>
            </a:r>
            <a:r>
              <a:rPr lang="ru-RU" sz="22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встановлено</a:t>
            </a:r>
            <a:r>
              <a:rPr lang="ru-RU" sz="22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2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sz="22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умови</a:t>
            </a:r>
            <a:r>
              <a:rPr lang="ru-RU" sz="22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2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передбачені</a:t>
            </a:r>
            <a:r>
              <a:rPr lang="ru-RU" sz="22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пунктами 1 </a:t>
            </a:r>
            <a:r>
              <a:rPr lang="ru-RU" sz="22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чи</a:t>
            </a:r>
            <a:r>
              <a:rPr lang="ru-RU" sz="22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13 </a:t>
            </a:r>
            <a:r>
              <a:rPr lang="ru-RU" sz="22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частини</a:t>
            </a:r>
            <a:r>
              <a:rPr lang="ru-RU" sz="22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першої</a:t>
            </a:r>
            <a:r>
              <a:rPr lang="ru-RU" sz="22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статті</a:t>
            </a:r>
            <a:r>
              <a:rPr lang="ru-RU" sz="22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 </a:t>
            </a:r>
            <a:r>
              <a:rPr lang="ru-RU" sz="22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цього</a:t>
            </a:r>
            <a:r>
              <a:rPr lang="ru-RU" sz="22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Закону, </a:t>
            </a:r>
            <a:r>
              <a:rPr lang="ru-RU" sz="22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відсутні</a:t>
            </a:r>
            <a:r>
              <a:rPr lang="ru-RU" sz="22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x-none" sz="2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2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яка до </a:t>
            </a:r>
            <a:r>
              <a:rPr lang="ru-RU" sz="22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прибуття</a:t>
            </a:r>
            <a:r>
              <a:rPr lang="ru-RU" sz="22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2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Україну</a:t>
            </a:r>
            <a:r>
              <a:rPr lang="ru-RU" sz="22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була</a:t>
            </a:r>
            <a:r>
              <a:rPr lang="ru-RU" sz="22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визнана</a:t>
            </a:r>
            <a:r>
              <a:rPr lang="ru-RU" sz="22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2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іншій</a:t>
            </a:r>
            <a:r>
              <a:rPr lang="ru-RU" sz="22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країні</a:t>
            </a:r>
            <a:r>
              <a:rPr lang="ru-RU" sz="22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біженцем</a:t>
            </a:r>
            <a:r>
              <a:rPr lang="ru-RU" sz="22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sz="22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особою, яка </a:t>
            </a:r>
            <a:r>
              <a:rPr lang="ru-RU" sz="22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потребує</a:t>
            </a:r>
            <a:r>
              <a:rPr lang="ru-RU" sz="22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додаткового</a:t>
            </a:r>
            <a:r>
              <a:rPr lang="ru-RU" sz="22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захисту</a:t>
            </a:r>
            <a:r>
              <a:rPr lang="ru-RU" sz="22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x-none" sz="2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2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яка до </a:t>
            </a:r>
            <a:r>
              <a:rPr lang="ru-RU" sz="22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прибуття</a:t>
            </a:r>
            <a:r>
              <a:rPr lang="ru-RU" sz="22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2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Україну</a:t>
            </a:r>
            <a:r>
              <a:rPr lang="ru-RU" sz="22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sz="22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наміром</a:t>
            </a:r>
            <a:r>
              <a:rPr lang="ru-RU" sz="22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бути </a:t>
            </a:r>
            <a:r>
              <a:rPr lang="ru-RU" sz="22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визнаною</a:t>
            </a:r>
            <a:r>
              <a:rPr lang="ru-RU" sz="22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біженцем</a:t>
            </a:r>
            <a:r>
              <a:rPr lang="ru-RU" sz="22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sz="22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особою, яка </a:t>
            </a:r>
            <a:r>
              <a:rPr lang="ru-RU" sz="22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потребує</a:t>
            </a:r>
            <a:r>
              <a:rPr lang="ru-RU" sz="22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додаткового</a:t>
            </a:r>
            <a:r>
              <a:rPr lang="ru-RU" sz="22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захисту</a:t>
            </a:r>
            <a:r>
              <a:rPr lang="ru-RU" sz="22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2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перебувала</a:t>
            </a:r>
            <a:r>
              <a:rPr lang="ru-RU" sz="22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2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третій</a:t>
            </a:r>
            <a:r>
              <a:rPr lang="ru-RU" sz="22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безпечній</a:t>
            </a:r>
            <a:r>
              <a:rPr lang="ru-RU" sz="22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країні</a:t>
            </a:r>
            <a:r>
              <a:rPr lang="ru-RU" sz="22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2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Дія</a:t>
            </a:r>
            <a:r>
              <a:rPr lang="ru-RU" sz="22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цього</a:t>
            </a:r>
            <a:r>
              <a:rPr lang="ru-RU" sz="22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абзацу не </a:t>
            </a:r>
            <a:r>
              <a:rPr lang="ru-RU" sz="22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поширюється</a:t>
            </a:r>
            <a:r>
              <a:rPr lang="ru-RU" sz="22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22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дітей</a:t>
            </a:r>
            <a:r>
              <a:rPr lang="ru-RU" sz="22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2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розлучених</a:t>
            </a:r>
            <a:r>
              <a:rPr lang="ru-RU" sz="22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із</a:t>
            </a:r>
            <a:r>
              <a:rPr lang="ru-RU" sz="22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сім'ями</a:t>
            </a:r>
            <a:r>
              <a:rPr lang="ru-RU" sz="22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а </a:t>
            </a:r>
            <a:r>
              <a:rPr lang="ru-RU" sz="22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також</a:t>
            </a:r>
            <a:r>
              <a:rPr lang="ru-RU" sz="22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22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осіб</a:t>
            </a:r>
            <a:r>
              <a:rPr lang="ru-RU" sz="22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2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які</a:t>
            </a:r>
            <a:r>
              <a:rPr lang="ru-RU" sz="22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народилися</a:t>
            </a:r>
            <a:r>
              <a:rPr lang="ru-RU" sz="22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чи</a:t>
            </a:r>
            <a:r>
              <a:rPr lang="ru-RU" sz="22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постійно</a:t>
            </a:r>
            <a:r>
              <a:rPr lang="ru-RU" sz="22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проживали на </a:t>
            </a:r>
            <a:r>
              <a:rPr lang="ru-RU" sz="22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території</a:t>
            </a:r>
            <a:r>
              <a:rPr lang="ru-RU" sz="22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України</a:t>
            </a:r>
            <a:r>
              <a:rPr lang="ru-RU" sz="22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а </a:t>
            </a:r>
            <a:r>
              <a:rPr lang="ru-RU" sz="22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також</a:t>
            </a:r>
            <a:r>
              <a:rPr lang="ru-RU" sz="22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їх</a:t>
            </a:r>
            <a:r>
              <a:rPr lang="ru-RU" sz="22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нащадків</a:t>
            </a:r>
            <a:r>
              <a:rPr lang="ru-RU" sz="22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22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дітей</a:t>
            </a:r>
            <a:r>
              <a:rPr lang="ru-RU" sz="22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2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онуків</a:t>
            </a:r>
            <a:r>
              <a:rPr lang="ru-RU" sz="22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x-none" sz="2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34581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Дніпропетровський державний університет внутрішніх справ — Вікіпедія">
            <a:extLst>
              <a:ext uri="{FF2B5EF4-FFF2-40B4-BE49-F238E27FC236}">
                <a16:creationId xmlns:a16="http://schemas.microsoft.com/office/drawing/2014/main" xmlns="" id="{8F47CAEE-3148-5807-3217-86AD04E069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4" y="5873064"/>
            <a:ext cx="537251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Відкриті конкурси на вакансії в Національній поліції України">
            <a:extLst>
              <a:ext uri="{FF2B5EF4-FFF2-40B4-BE49-F238E27FC236}">
                <a16:creationId xmlns:a16="http://schemas.microsoft.com/office/drawing/2014/main" xmlns="" id="{9ABC5937-6FFA-2E2D-83A5-665686DF65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467" y="5873064"/>
            <a:ext cx="535766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50B692C9-4C90-457E-FF75-DD7D5A96B2A7}"/>
              </a:ext>
            </a:extLst>
          </p:cNvPr>
          <p:cNvCxnSpPr>
            <a:cxnSpLocks/>
          </p:cNvCxnSpPr>
          <p:nvPr/>
        </p:nvCxnSpPr>
        <p:spPr>
          <a:xfrm flipH="1">
            <a:off x="2191655" y="6136904"/>
            <a:ext cx="92601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4B257D5-941A-47C4-0070-FE8FB530C224}"/>
              </a:ext>
            </a:extLst>
          </p:cNvPr>
          <p:cNvSpPr txBox="1"/>
          <p:nvPr/>
        </p:nvSpPr>
        <p:spPr>
          <a:xfrm>
            <a:off x="781467" y="238594"/>
            <a:ext cx="6664362" cy="53585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Оформлення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документів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для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вирішення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питання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щодо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визнання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біженцем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особою, яка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потребує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додаткового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захисту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проводиться на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підставі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заяви про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визнання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біженцем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особою, яка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потребує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додаткового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захисту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Така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заява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особисто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подається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іноземцем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чи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особою без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громадянства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її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законним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представником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до центрального органу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виконавчої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влади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реалізує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державну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політику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сфері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біженців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осіб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які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потребують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додаткового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тимчасового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захисту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за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місцем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тимчасового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перебування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заявника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x-none" sz="2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Заявник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якому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виповнилося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вісімнадцять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років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подає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заяву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про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визнання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біженцем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особою, яка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потребує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додаткового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захисту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в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якій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викладає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основні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відомості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про себе та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обставини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змусили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його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залишити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країну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походження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x-none" sz="2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02D04C21-39F7-65A4-A83F-558BF0B2783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0628" y="1596583"/>
            <a:ext cx="2880000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989621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Дніпропетровський державний університет внутрішніх справ — Вікіпедія">
            <a:extLst>
              <a:ext uri="{FF2B5EF4-FFF2-40B4-BE49-F238E27FC236}">
                <a16:creationId xmlns:a16="http://schemas.microsoft.com/office/drawing/2014/main" xmlns="" id="{8F47CAEE-3148-5807-3217-86AD04E069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4" y="5873064"/>
            <a:ext cx="537251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Відкриті конкурси на вакансії в Національній поліції України">
            <a:extLst>
              <a:ext uri="{FF2B5EF4-FFF2-40B4-BE49-F238E27FC236}">
                <a16:creationId xmlns:a16="http://schemas.microsoft.com/office/drawing/2014/main" xmlns="" id="{9ABC5937-6FFA-2E2D-83A5-665686DF65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467" y="5873064"/>
            <a:ext cx="535766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50B692C9-4C90-457E-FF75-DD7D5A96B2A7}"/>
              </a:ext>
            </a:extLst>
          </p:cNvPr>
          <p:cNvCxnSpPr>
            <a:cxnSpLocks/>
          </p:cNvCxnSpPr>
          <p:nvPr/>
        </p:nvCxnSpPr>
        <p:spPr>
          <a:xfrm flipH="1">
            <a:off x="2191655" y="6136904"/>
            <a:ext cx="92601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4B257D5-941A-47C4-0070-FE8FB530C224}"/>
              </a:ext>
            </a:extLst>
          </p:cNvPr>
          <p:cNvSpPr txBox="1"/>
          <p:nvPr/>
        </p:nvSpPr>
        <p:spPr>
          <a:xfrm>
            <a:off x="781467" y="332509"/>
            <a:ext cx="6664362" cy="54081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Відомості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про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дітей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які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не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досягли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вісімнадцятирічного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віку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наводяться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заяві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одного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із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законних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представників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особи, яка не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досягла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повноліття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x-none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Заява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про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визнання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біженцем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особою, яка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потребує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додаткового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захисту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дитиною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розлученою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із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сім'єю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подається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одним з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її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законних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представників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x-none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Заява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про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визнання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недієздатної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особи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біженцем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особою, яка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потребує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додаткового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захисту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подається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її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законним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представником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про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Державна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міграційна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служба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України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робить на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заяві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відповідний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запис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x-none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F3CBA6DE-FCA5-8DC7-27A9-AADD898F3AD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0628" y="1596583"/>
            <a:ext cx="2880000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787073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Дніпропетровський державний університет внутрішніх справ — Вікіпедія">
            <a:extLst>
              <a:ext uri="{FF2B5EF4-FFF2-40B4-BE49-F238E27FC236}">
                <a16:creationId xmlns:a16="http://schemas.microsoft.com/office/drawing/2014/main" xmlns="" id="{8F47CAEE-3148-5807-3217-86AD04E069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4" y="5873064"/>
            <a:ext cx="537251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Відкриті конкурси на вакансії в Національній поліції України">
            <a:extLst>
              <a:ext uri="{FF2B5EF4-FFF2-40B4-BE49-F238E27FC236}">
                <a16:creationId xmlns:a16="http://schemas.microsoft.com/office/drawing/2014/main" xmlns="" id="{9ABC5937-6FFA-2E2D-83A5-665686DF65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467" y="5873064"/>
            <a:ext cx="535766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50B692C9-4C90-457E-FF75-DD7D5A96B2A7}"/>
              </a:ext>
            </a:extLst>
          </p:cNvPr>
          <p:cNvCxnSpPr>
            <a:cxnSpLocks/>
          </p:cNvCxnSpPr>
          <p:nvPr/>
        </p:nvCxnSpPr>
        <p:spPr>
          <a:xfrm flipH="1">
            <a:off x="2191655" y="6136904"/>
            <a:ext cx="92601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4B257D5-941A-47C4-0070-FE8FB530C224}"/>
              </a:ext>
            </a:extLst>
          </p:cNvPr>
          <p:cNvSpPr txBox="1"/>
          <p:nvPr/>
        </p:nvSpPr>
        <p:spPr>
          <a:xfrm>
            <a:off x="740229" y="439823"/>
            <a:ext cx="7194959" cy="59523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Якщо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заявник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не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може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особисто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скласти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заяву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про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визнання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біженцем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особою, яка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потребує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додаткового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захисту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у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зв'язку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неписьменністю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фізичними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вадами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заява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його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прохання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складається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іншою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особою, про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Державна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міграційна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служба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України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робить на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заяві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відповідний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запис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разі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якщо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заявника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відсутні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документи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посвідчують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його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особу,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його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прізвище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ім'я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по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батькові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інші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дані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про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нього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попередньо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до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встановлення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особи,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записуються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за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його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вказівкою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про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зазначається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реєстраційному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листку на особу та робиться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відповідний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запис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заяві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про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визнання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біженцем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особою, яка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потребує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додаткового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захисту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x-none" sz="23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x-none" sz="23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6601D6DD-DC38-93B2-9332-2FBF7362EC2A}"/>
              </a:ext>
            </a:extLst>
          </p:cNvPr>
          <p:cNvSpPr txBox="1"/>
          <p:nvPr/>
        </p:nvSpPr>
        <p:spPr>
          <a:xfrm>
            <a:off x="3048000" y="760313"/>
            <a:ext cx="6096000" cy="3441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x-none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61CEB922-90B3-AA51-012F-7289BFAB58A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0628" y="1596583"/>
            <a:ext cx="2880000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129631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Дніпропетровський державний університет внутрішніх справ — Вікіпедія">
            <a:extLst>
              <a:ext uri="{FF2B5EF4-FFF2-40B4-BE49-F238E27FC236}">
                <a16:creationId xmlns:a16="http://schemas.microsoft.com/office/drawing/2014/main" xmlns="" id="{8F47CAEE-3148-5807-3217-86AD04E069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4" y="5873064"/>
            <a:ext cx="537251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Відкриті конкурси на вакансії в Національній поліції України">
            <a:extLst>
              <a:ext uri="{FF2B5EF4-FFF2-40B4-BE49-F238E27FC236}">
                <a16:creationId xmlns:a16="http://schemas.microsoft.com/office/drawing/2014/main" xmlns="" id="{9ABC5937-6FFA-2E2D-83A5-665686DF65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467" y="5873064"/>
            <a:ext cx="535766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50B692C9-4C90-457E-FF75-DD7D5A96B2A7}"/>
              </a:ext>
            </a:extLst>
          </p:cNvPr>
          <p:cNvCxnSpPr>
            <a:cxnSpLocks/>
          </p:cNvCxnSpPr>
          <p:nvPr/>
        </p:nvCxnSpPr>
        <p:spPr>
          <a:xfrm flipH="1">
            <a:off x="2191655" y="6136904"/>
            <a:ext cx="92601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4B257D5-941A-47C4-0070-FE8FB530C224}"/>
              </a:ext>
            </a:extLst>
          </p:cNvPr>
          <p:cNvSpPr txBox="1"/>
          <p:nvPr/>
        </p:nvSpPr>
        <p:spPr>
          <a:xfrm>
            <a:off x="781467" y="134923"/>
            <a:ext cx="7194959" cy="5803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Державна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міграційна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служба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України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відповідно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до Закону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України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«Про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біженців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осіб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які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потребують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додаткового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тимчасового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захисту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виконує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наступні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повноваження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x-none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реєструє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заяву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про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визнання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біженцем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особою, яка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потребує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додаткового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захисту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та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подані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документи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x-none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ознайомлює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заявника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його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законного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представника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під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їх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власний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підпис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з порядком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прийняття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рішення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за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їх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заявами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правами та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обов'язками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особи,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стосовно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якої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прийнято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рішення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про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оформлення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документів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для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вирішення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питання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щодо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визнання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біженцем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особою, яка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потребує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додаткового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захисту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x-none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6601D6DD-DC38-93B2-9332-2FBF7362EC2A}"/>
              </a:ext>
            </a:extLst>
          </p:cNvPr>
          <p:cNvSpPr txBox="1"/>
          <p:nvPr/>
        </p:nvSpPr>
        <p:spPr>
          <a:xfrm>
            <a:off x="3048000" y="760313"/>
            <a:ext cx="6096000" cy="3441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x-none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9B7EB2BF-3375-6393-BE51-504C03943D9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0628" y="1596583"/>
            <a:ext cx="2880000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085097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35956861-2578-EA63-A922-3CE35EA0F9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43830" y="1596583"/>
            <a:ext cx="2880000" cy="2880000"/>
          </a:xfrm>
          <a:prstGeom prst="rect">
            <a:avLst/>
          </a:prstGeom>
        </p:spPr>
      </p:pic>
      <p:pic>
        <p:nvPicPr>
          <p:cNvPr id="1026" name="Picture 2" descr="Дніпропетровський державний університет внутрішніх справ — Вікіпедія">
            <a:extLst>
              <a:ext uri="{FF2B5EF4-FFF2-40B4-BE49-F238E27FC236}">
                <a16:creationId xmlns:a16="http://schemas.microsoft.com/office/drawing/2014/main" xmlns="" id="{8F47CAEE-3148-5807-3217-86AD04E069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4" y="5873064"/>
            <a:ext cx="537251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Відкриті конкурси на вакансії в Національній поліції України">
            <a:extLst>
              <a:ext uri="{FF2B5EF4-FFF2-40B4-BE49-F238E27FC236}">
                <a16:creationId xmlns:a16="http://schemas.microsoft.com/office/drawing/2014/main" xmlns="" id="{9ABC5937-6FFA-2E2D-83A5-665686DF65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467" y="5873064"/>
            <a:ext cx="535766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50B692C9-4C90-457E-FF75-DD7D5A96B2A7}"/>
              </a:ext>
            </a:extLst>
          </p:cNvPr>
          <p:cNvCxnSpPr>
            <a:cxnSpLocks/>
          </p:cNvCxnSpPr>
          <p:nvPr/>
        </p:nvCxnSpPr>
        <p:spPr>
          <a:xfrm flipH="1">
            <a:off x="2191655" y="6136904"/>
            <a:ext cx="92601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4B257D5-941A-47C4-0070-FE8FB530C224}"/>
              </a:ext>
            </a:extLst>
          </p:cNvPr>
          <p:cNvSpPr txBox="1"/>
          <p:nvPr/>
        </p:nvSpPr>
        <p:spPr>
          <a:xfrm>
            <a:off x="748871" y="444936"/>
            <a:ext cx="7194959" cy="54081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проводить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дактилоскопію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особи, яка подала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заяву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про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визнання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біженцем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особою, яка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потребує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додаткового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захисту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x-none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разі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потреби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направляє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особу на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обстеження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для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встановлення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віку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у порядку,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встановленому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законодавством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України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x-none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заповнює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реєстраційний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листок на особу, яка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звернулася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із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заявою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про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визнання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біженцем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особою, яка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потребує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додаткового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захисту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та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членів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її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сім'ї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які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не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досягли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вісімнадцятирічного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віку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дитину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розлучену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із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сім'єю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від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імені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якої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заяву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про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визнання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її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біженцем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особою, яка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потребує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додаткового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захисту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подав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її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законний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представник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x-none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6601D6DD-DC38-93B2-9332-2FBF7362EC2A}"/>
              </a:ext>
            </a:extLst>
          </p:cNvPr>
          <p:cNvSpPr txBox="1"/>
          <p:nvPr/>
        </p:nvSpPr>
        <p:spPr>
          <a:xfrm>
            <a:off x="3048000" y="760313"/>
            <a:ext cx="6096000" cy="3441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x-none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72048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Дніпропетровський державний університет внутрішніх справ — Вікіпедія">
            <a:extLst>
              <a:ext uri="{FF2B5EF4-FFF2-40B4-BE49-F238E27FC236}">
                <a16:creationId xmlns:a16="http://schemas.microsoft.com/office/drawing/2014/main" xmlns="" id="{8F47CAEE-3148-5807-3217-86AD04E069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4" y="5873064"/>
            <a:ext cx="537251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Відкриті конкурси на вакансії в Національній поліції України">
            <a:extLst>
              <a:ext uri="{FF2B5EF4-FFF2-40B4-BE49-F238E27FC236}">
                <a16:creationId xmlns:a16="http://schemas.microsoft.com/office/drawing/2014/main" xmlns="" id="{9ABC5937-6FFA-2E2D-83A5-665686DF65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467" y="5873064"/>
            <a:ext cx="535766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50B692C9-4C90-457E-FF75-DD7D5A96B2A7}"/>
              </a:ext>
            </a:extLst>
          </p:cNvPr>
          <p:cNvCxnSpPr>
            <a:cxnSpLocks/>
          </p:cNvCxnSpPr>
          <p:nvPr/>
        </p:nvCxnSpPr>
        <p:spPr>
          <a:xfrm flipH="1">
            <a:off x="2191655" y="6136904"/>
            <a:ext cx="92601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F08BE057-85D3-F397-3167-AD9C29E0AE8A}"/>
              </a:ext>
            </a:extLst>
          </p:cNvPr>
          <p:cNvSpPr txBox="1"/>
          <p:nvPr/>
        </p:nvSpPr>
        <p:spPr>
          <a:xfrm>
            <a:off x="781467" y="2041616"/>
            <a:ext cx="12069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Питання 1</a:t>
            </a:r>
            <a:endParaRPr lang="x-none" dirty="0"/>
          </a:p>
        </p:txBody>
      </p:sp>
      <p:pic>
        <p:nvPicPr>
          <p:cNvPr id="11" name="Picture 2" descr="Дніпропетровський державний університет внутрішніх справ — Вікіпедія">
            <a:extLst>
              <a:ext uri="{FF2B5EF4-FFF2-40B4-BE49-F238E27FC236}">
                <a16:creationId xmlns:a16="http://schemas.microsoft.com/office/drawing/2014/main" xmlns="" id="{B1C167CB-F3CA-4271-AC83-A5C17A794F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9349" y="1927926"/>
            <a:ext cx="2394856" cy="2407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8D2D13E7-FD17-4089-8128-C926A927825F}"/>
              </a:ext>
            </a:extLst>
          </p:cNvPr>
          <p:cNvSpPr txBox="1"/>
          <p:nvPr/>
        </p:nvSpPr>
        <p:spPr>
          <a:xfrm>
            <a:off x="781467" y="2412525"/>
            <a:ext cx="777828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ОСОБИ, ЩО ПОТРЕБУЮТЬ</a:t>
            </a:r>
            <a:endParaRPr lang="de-DE" sz="32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ДОДАТКОВОГО АБО ТИМЧАСОВОГО</a:t>
            </a:r>
            <a:endParaRPr lang="de-DE" sz="32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ЗАХИСТУ.</a:t>
            </a:r>
            <a:r>
              <a:rPr lang="x-none" sz="32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2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15118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Дніпропетровський державний університет внутрішніх справ — Вікіпедія">
            <a:extLst>
              <a:ext uri="{FF2B5EF4-FFF2-40B4-BE49-F238E27FC236}">
                <a16:creationId xmlns:a16="http://schemas.microsoft.com/office/drawing/2014/main" xmlns="" id="{8F47CAEE-3148-5807-3217-86AD04E069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4" y="5873064"/>
            <a:ext cx="537251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Відкриті конкурси на вакансії в Національній поліції України">
            <a:extLst>
              <a:ext uri="{FF2B5EF4-FFF2-40B4-BE49-F238E27FC236}">
                <a16:creationId xmlns:a16="http://schemas.microsoft.com/office/drawing/2014/main" xmlns="" id="{9ABC5937-6FFA-2E2D-83A5-665686DF65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467" y="5873064"/>
            <a:ext cx="535766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50B692C9-4C90-457E-FF75-DD7D5A96B2A7}"/>
              </a:ext>
            </a:extLst>
          </p:cNvPr>
          <p:cNvCxnSpPr>
            <a:cxnSpLocks/>
          </p:cNvCxnSpPr>
          <p:nvPr/>
        </p:nvCxnSpPr>
        <p:spPr>
          <a:xfrm flipH="1">
            <a:off x="2191655" y="6136904"/>
            <a:ext cx="92601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4B257D5-941A-47C4-0070-FE8FB530C224}"/>
              </a:ext>
            </a:extLst>
          </p:cNvPr>
          <p:cNvSpPr txBox="1"/>
          <p:nvPr/>
        </p:nvSpPr>
        <p:spPr>
          <a:xfrm>
            <a:off x="781468" y="1466730"/>
            <a:ext cx="6969160" cy="35348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заповнює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інші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необхідні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документи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x-none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оформлює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особову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справу;</a:t>
            </a:r>
            <a:endParaRPr lang="x-none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роз'яснює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порядок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звернення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про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надання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безоплатної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правової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допомоги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відповідно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до закону,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регулює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надання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безоплатної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правової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допомоги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x-none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заносить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отримані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відомості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централізованої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інформаційної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системи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x-none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6601D6DD-DC38-93B2-9332-2FBF7362EC2A}"/>
              </a:ext>
            </a:extLst>
          </p:cNvPr>
          <p:cNvSpPr txBox="1"/>
          <p:nvPr/>
        </p:nvSpPr>
        <p:spPr>
          <a:xfrm>
            <a:off x="3048000" y="760313"/>
            <a:ext cx="6096000" cy="3441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x-none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2D24A909-7725-7436-2109-F0FA657E87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43830" y="1596583"/>
            <a:ext cx="2880000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035649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Дніпропетровський державний університет внутрішніх справ — Вікіпедія">
            <a:extLst>
              <a:ext uri="{FF2B5EF4-FFF2-40B4-BE49-F238E27FC236}">
                <a16:creationId xmlns:a16="http://schemas.microsoft.com/office/drawing/2014/main" xmlns="" id="{8F47CAEE-3148-5807-3217-86AD04E069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4" y="5873064"/>
            <a:ext cx="537251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Відкриті конкурси на вакансії в Національній поліції України">
            <a:extLst>
              <a:ext uri="{FF2B5EF4-FFF2-40B4-BE49-F238E27FC236}">
                <a16:creationId xmlns:a16="http://schemas.microsoft.com/office/drawing/2014/main" xmlns="" id="{9ABC5937-6FFA-2E2D-83A5-665686DF65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467" y="5873064"/>
            <a:ext cx="535766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50B692C9-4C90-457E-FF75-DD7D5A96B2A7}"/>
              </a:ext>
            </a:extLst>
          </p:cNvPr>
          <p:cNvCxnSpPr>
            <a:cxnSpLocks/>
          </p:cNvCxnSpPr>
          <p:nvPr/>
        </p:nvCxnSpPr>
        <p:spPr>
          <a:xfrm flipH="1">
            <a:off x="2191655" y="6136904"/>
            <a:ext cx="92601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4B257D5-941A-47C4-0070-FE8FB530C224}"/>
              </a:ext>
            </a:extLst>
          </p:cNvPr>
          <p:cNvSpPr txBox="1"/>
          <p:nvPr/>
        </p:nvSpPr>
        <p:spPr>
          <a:xfrm>
            <a:off x="740229" y="214572"/>
            <a:ext cx="6286989" cy="61984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Розгляд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заяви про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визнання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біженцем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особою, яка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потребує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додаткового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захисту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здійснюється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Державною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міграційною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службою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України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протягом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двох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місяців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з дня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прийняття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рішення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про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оформлення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документів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для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вирішення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питання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щодо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визнання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біженцем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особою, яка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потребує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додаткового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захисту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Строк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розгляду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може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бути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продовжено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але не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більш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як до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трьох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місяців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Під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час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розгляду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заяви про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визнання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біженцем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особою, яка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потребує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додаткового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захисту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дитини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розлученої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із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сім'єю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участь адвоката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є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обов'язковою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x-none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x-none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6601D6DD-DC38-93B2-9332-2FBF7362EC2A}"/>
              </a:ext>
            </a:extLst>
          </p:cNvPr>
          <p:cNvSpPr txBox="1"/>
          <p:nvPr/>
        </p:nvSpPr>
        <p:spPr>
          <a:xfrm>
            <a:off x="3048000" y="760313"/>
            <a:ext cx="6096000" cy="3441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x-none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1D744FF9-FAC5-1237-CEC4-E28AA1185FA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43830" y="1596583"/>
            <a:ext cx="2880000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572626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Дніпропетровський державний університет внутрішніх справ — Вікіпедія">
            <a:extLst>
              <a:ext uri="{FF2B5EF4-FFF2-40B4-BE49-F238E27FC236}">
                <a16:creationId xmlns:a16="http://schemas.microsoft.com/office/drawing/2014/main" xmlns="" id="{8F47CAEE-3148-5807-3217-86AD04E069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4" y="5873064"/>
            <a:ext cx="537251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Відкриті конкурси на вакансії в Національній поліції України">
            <a:extLst>
              <a:ext uri="{FF2B5EF4-FFF2-40B4-BE49-F238E27FC236}">
                <a16:creationId xmlns:a16="http://schemas.microsoft.com/office/drawing/2014/main" xmlns="" id="{9ABC5937-6FFA-2E2D-83A5-665686DF65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467" y="5873064"/>
            <a:ext cx="535766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50B692C9-4C90-457E-FF75-DD7D5A96B2A7}"/>
              </a:ext>
            </a:extLst>
          </p:cNvPr>
          <p:cNvCxnSpPr>
            <a:cxnSpLocks/>
          </p:cNvCxnSpPr>
          <p:nvPr/>
        </p:nvCxnSpPr>
        <p:spPr>
          <a:xfrm flipH="1">
            <a:off x="2191655" y="6136904"/>
            <a:ext cx="92601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4B257D5-941A-47C4-0070-FE8FB530C224}"/>
              </a:ext>
            </a:extLst>
          </p:cNvPr>
          <p:cNvSpPr txBox="1"/>
          <p:nvPr/>
        </p:nvSpPr>
        <p:spPr>
          <a:xfrm>
            <a:off x="781467" y="581391"/>
            <a:ext cx="6969161" cy="49103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Державна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міграційна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служба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України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протягом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15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робочих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днів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з дня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прийняття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рішення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про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визнання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біженцем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особою, яка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потребує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додаткового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захисту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оформлює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видає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кожній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особі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яка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досягла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шістнадцятирічного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віку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посвідчення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біженця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чи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посвідчення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особи, яка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потребує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додаткового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захисту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x-none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b="1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Посвідчення</a:t>
            </a:r>
            <a:r>
              <a:rPr lang="ru-RU" sz="2400" b="1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біженця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-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паспортний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документ,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посвідчує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особу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його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власника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підтверджує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факт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визнання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його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біженцем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Україні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є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дійсним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для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реалізації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прав та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виконання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обов'язків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передбачених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законами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України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x-none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6601D6DD-DC38-93B2-9332-2FBF7362EC2A}"/>
              </a:ext>
            </a:extLst>
          </p:cNvPr>
          <p:cNvSpPr txBox="1"/>
          <p:nvPr/>
        </p:nvSpPr>
        <p:spPr>
          <a:xfrm>
            <a:off x="3048000" y="760313"/>
            <a:ext cx="6096000" cy="3441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x-none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48BA762-F564-A996-C858-F1B37272B36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43830" y="1596583"/>
            <a:ext cx="2880000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37765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Дніпропетровський державний університет внутрішніх справ — Вікіпедія">
            <a:extLst>
              <a:ext uri="{FF2B5EF4-FFF2-40B4-BE49-F238E27FC236}">
                <a16:creationId xmlns:a16="http://schemas.microsoft.com/office/drawing/2014/main" xmlns="" id="{8F47CAEE-3148-5807-3217-86AD04E069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4" y="5873064"/>
            <a:ext cx="537251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Відкриті конкурси на вакансії в Національній поліції України">
            <a:extLst>
              <a:ext uri="{FF2B5EF4-FFF2-40B4-BE49-F238E27FC236}">
                <a16:creationId xmlns:a16="http://schemas.microsoft.com/office/drawing/2014/main" xmlns="" id="{9ABC5937-6FFA-2E2D-83A5-665686DF65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467" y="5873064"/>
            <a:ext cx="535766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50B692C9-4C90-457E-FF75-DD7D5A96B2A7}"/>
              </a:ext>
            </a:extLst>
          </p:cNvPr>
          <p:cNvCxnSpPr>
            <a:cxnSpLocks/>
          </p:cNvCxnSpPr>
          <p:nvPr/>
        </p:nvCxnSpPr>
        <p:spPr>
          <a:xfrm flipH="1">
            <a:off x="2191655" y="6136904"/>
            <a:ext cx="92601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4B257D5-941A-47C4-0070-FE8FB530C224}"/>
              </a:ext>
            </a:extLst>
          </p:cNvPr>
          <p:cNvSpPr txBox="1"/>
          <p:nvPr/>
        </p:nvSpPr>
        <p:spPr>
          <a:xfrm>
            <a:off x="781467" y="581391"/>
            <a:ext cx="6969161" cy="49103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b="1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Посвідчення</a:t>
            </a:r>
            <a:r>
              <a:rPr lang="ru-RU" sz="2400" b="1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особи, яка </a:t>
            </a:r>
            <a:r>
              <a:rPr lang="ru-RU" sz="2400" b="1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потребує</a:t>
            </a:r>
            <a:r>
              <a:rPr lang="ru-RU" sz="2400" b="1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додаткового</a:t>
            </a:r>
            <a:r>
              <a:rPr lang="ru-RU" sz="2400" b="1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захисту</a:t>
            </a:r>
            <a:r>
              <a:rPr lang="ru-RU" sz="2400" b="1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-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паспортний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документ,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посвідчує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особу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його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власника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підтверджує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факт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визнання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його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особою, яка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потребує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додаткового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захисту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і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є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дійсним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для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реалізації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прав та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виконання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обов'язків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передбачених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законами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України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x-none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b="1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Посвідчення</a:t>
            </a:r>
            <a:r>
              <a:rPr lang="ru-RU" sz="2400" b="1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особи, </a:t>
            </a:r>
            <a:r>
              <a:rPr lang="ru-RU" sz="2400" b="1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якій</a:t>
            </a:r>
            <a:r>
              <a:rPr lang="ru-RU" sz="2400" b="1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надано</a:t>
            </a:r>
            <a:r>
              <a:rPr lang="ru-RU" sz="2400" b="1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тимчасовий</a:t>
            </a:r>
            <a:r>
              <a:rPr lang="ru-RU" sz="2400" b="1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захист</a:t>
            </a:r>
            <a:r>
              <a:rPr lang="ru-RU" sz="2400" b="1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-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паспортний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документ,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посвідчує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особу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його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власника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підтверджує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факт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визнання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його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особою, яка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потребує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тимчасового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захисту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і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є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дійсним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для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реалізації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прав та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виконання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обов'язків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передбачених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законами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України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x-none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6601D6DD-DC38-93B2-9332-2FBF7362EC2A}"/>
              </a:ext>
            </a:extLst>
          </p:cNvPr>
          <p:cNvSpPr txBox="1"/>
          <p:nvPr/>
        </p:nvSpPr>
        <p:spPr>
          <a:xfrm>
            <a:off x="3048000" y="760313"/>
            <a:ext cx="6096000" cy="3441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x-none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88DC290A-2F82-6647-20D5-5EAFFE9EFA6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43830" y="1596583"/>
            <a:ext cx="2880000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581306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Дніпропетровський державний університет внутрішніх справ — Вікіпедія">
            <a:extLst>
              <a:ext uri="{FF2B5EF4-FFF2-40B4-BE49-F238E27FC236}">
                <a16:creationId xmlns:a16="http://schemas.microsoft.com/office/drawing/2014/main" xmlns="" id="{8F47CAEE-3148-5807-3217-86AD04E069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4" y="5873064"/>
            <a:ext cx="537251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Відкриті конкурси на вакансії в Національній поліції України">
            <a:extLst>
              <a:ext uri="{FF2B5EF4-FFF2-40B4-BE49-F238E27FC236}">
                <a16:creationId xmlns:a16="http://schemas.microsoft.com/office/drawing/2014/main" xmlns="" id="{9ABC5937-6FFA-2E2D-83A5-665686DF65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467" y="5873064"/>
            <a:ext cx="535766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50B692C9-4C90-457E-FF75-DD7D5A96B2A7}"/>
              </a:ext>
            </a:extLst>
          </p:cNvPr>
          <p:cNvCxnSpPr>
            <a:cxnSpLocks/>
          </p:cNvCxnSpPr>
          <p:nvPr/>
        </p:nvCxnSpPr>
        <p:spPr>
          <a:xfrm flipH="1">
            <a:off x="2191655" y="6136904"/>
            <a:ext cx="92601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4B257D5-941A-47C4-0070-FE8FB530C224}"/>
              </a:ext>
            </a:extLst>
          </p:cNvPr>
          <p:cNvSpPr txBox="1"/>
          <p:nvPr/>
        </p:nvSpPr>
        <p:spPr>
          <a:xfrm>
            <a:off x="781467" y="1320440"/>
            <a:ext cx="6969161" cy="34322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Посвідчення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біженця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чи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посвідчення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особи, яка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потребує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додаткового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захисту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видається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строком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п'ять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років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x-none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Під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час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перереєстрації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біженця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особи, яка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потребує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додаткового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захисту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строк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дії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посвідчення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біженця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особи, яка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потребує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додаткового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захисту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продовжується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x-none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x-none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6601D6DD-DC38-93B2-9332-2FBF7362EC2A}"/>
              </a:ext>
            </a:extLst>
          </p:cNvPr>
          <p:cNvSpPr txBox="1"/>
          <p:nvPr/>
        </p:nvSpPr>
        <p:spPr>
          <a:xfrm>
            <a:off x="3048000" y="760313"/>
            <a:ext cx="6096000" cy="3441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x-none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B788C48C-B4F2-ED0F-9329-EFF17EF452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43830" y="1596583"/>
            <a:ext cx="2880000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899092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Дніпропетровський державний університет внутрішніх справ — Вікіпедія">
            <a:extLst>
              <a:ext uri="{FF2B5EF4-FFF2-40B4-BE49-F238E27FC236}">
                <a16:creationId xmlns:a16="http://schemas.microsoft.com/office/drawing/2014/main" xmlns="" id="{8F47CAEE-3148-5807-3217-86AD04E069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4" y="5873064"/>
            <a:ext cx="537251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Відкриті конкурси на вакансії в Національній поліції України">
            <a:extLst>
              <a:ext uri="{FF2B5EF4-FFF2-40B4-BE49-F238E27FC236}">
                <a16:creationId xmlns:a16="http://schemas.microsoft.com/office/drawing/2014/main" xmlns="" id="{9ABC5937-6FFA-2E2D-83A5-665686DF65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467" y="5873064"/>
            <a:ext cx="535766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50B692C9-4C90-457E-FF75-DD7D5A96B2A7}"/>
              </a:ext>
            </a:extLst>
          </p:cNvPr>
          <p:cNvCxnSpPr>
            <a:cxnSpLocks/>
          </p:cNvCxnSpPr>
          <p:nvPr/>
        </p:nvCxnSpPr>
        <p:spPr>
          <a:xfrm flipH="1">
            <a:off x="2191655" y="6136904"/>
            <a:ext cx="92601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F08BE057-85D3-F397-3167-AD9C29E0AE8A}"/>
              </a:ext>
            </a:extLst>
          </p:cNvPr>
          <p:cNvSpPr txBox="1"/>
          <p:nvPr/>
        </p:nvSpPr>
        <p:spPr>
          <a:xfrm>
            <a:off x="781467" y="1736814"/>
            <a:ext cx="12069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Питання </a:t>
            </a:r>
            <a:r>
              <a:rPr lang="de-DE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x-none" dirty="0"/>
          </a:p>
        </p:txBody>
      </p:sp>
      <p:pic>
        <p:nvPicPr>
          <p:cNvPr id="11" name="Picture 2" descr="Дніпропетровський державний університет внутрішніх справ — Вікіпедія">
            <a:extLst>
              <a:ext uri="{FF2B5EF4-FFF2-40B4-BE49-F238E27FC236}">
                <a16:creationId xmlns:a16="http://schemas.microsoft.com/office/drawing/2014/main" xmlns="" id="{B1C167CB-F3CA-4271-AC83-A5C17A794F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9349" y="1927926"/>
            <a:ext cx="2394856" cy="2407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8D2D13E7-FD17-4089-8128-C926A927825F}"/>
              </a:ext>
            </a:extLst>
          </p:cNvPr>
          <p:cNvSpPr txBox="1"/>
          <p:nvPr/>
        </p:nvSpPr>
        <p:spPr>
          <a:xfrm>
            <a:off x="781467" y="2107723"/>
            <a:ext cx="7372275" cy="24723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ВТРАТА І ПОЗБАВЛЕННЯ СТАТУСУ</a:t>
            </a:r>
            <a:endParaRPr lang="de-DE" sz="32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БІЖЕНЦЯ АБО ОСОБИ, ЯКА</a:t>
            </a:r>
            <a:endParaRPr lang="de-DE" sz="32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ПОТРЕБУЄ</a:t>
            </a:r>
            <a:r>
              <a:rPr lang="de-DE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ДОДАТКОВОГО</a:t>
            </a:r>
            <a:endParaRPr lang="de-DE" sz="32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ЗАХИСТУ В УКРАЇНІ.</a:t>
            </a:r>
            <a:endParaRPr lang="x-none" sz="32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154015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FF1E01BE-FF79-6F96-E814-D050969598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0628" y="1596583"/>
            <a:ext cx="2880000" cy="2880000"/>
          </a:xfrm>
          <a:prstGeom prst="rect">
            <a:avLst/>
          </a:prstGeom>
        </p:spPr>
      </p:pic>
      <p:pic>
        <p:nvPicPr>
          <p:cNvPr id="1026" name="Picture 2" descr="Дніпропетровський державний університет внутрішніх справ — Вікіпедія">
            <a:extLst>
              <a:ext uri="{FF2B5EF4-FFF2-40B4-BE49-F238E27FC236}">
                <a16:creationId xmlns:a16="http://schemas.microsoft.com/office/drawing/2014/main" xmlns="" id="{8F47CAEE-3148-5807-3217-86AD04E069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4" y="5873064"/>
            <a:ext cx="537251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Відкриті конкурси на вакансії в Національній поліції України">
            <a:extLst>
              <a:ext uri="{FF2B5EF4-FFF2-40B4-BE49-F238E27FC236}">
                <a16:creationId xmlns:a16="http://schemas.microsoft.com/office/drawing/2014/main" xmlns="" id="{9ABC5937-6FFA-2E2D-83A5-665686DF65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467" y="5873064"/>
            <a:ext cx="535766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50B692C9-4C90-457E-FF75-DD7D5A96B2A7}"/>
              </a:ext>
            </a:extLst>
          </p:cNvPr>
          <p:cNvCxnSpPr>
            <a:cxnSpLocks/>
          </p:cNvCxnSpPr>
          <p:nvPr/>
        </p:nvCxnSpPr>
        <p:spPr>
          <a:xfrm flipH="1">
            <a:off x="2191655" y="6136904"/>
            <a:ext cx="92601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4B257D5-941A-47C4-0070-FE8FB530C224}"/>
              </a:ext>
            </a:extLst>
          </p:cNvPr>
          <p:cNvSpPr txBox="1"/>
          <p:nvPr/>
        </p:nvSpPr>
        <p:spPr>
          <a:xfrm>
            <a:off x="781467" y="464917"/>
            <a:ext cx="6969161" cy="54081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Процедура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позбавлення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статусу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біженця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додаткового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захисту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Україні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регламентується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x-none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Законом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України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«Про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біженців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осіб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які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потребують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додатково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го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тимчасового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захисту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x-none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наказом МВС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України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від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7 вересня 2011 року № 649 «Про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затвер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дження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Правил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розгляду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заяв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оформлення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документів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необхідних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для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вирішення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питання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про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визнання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біженцем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особою, яка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потребує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додаткового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захисту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втрату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позбавлення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статусу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біженця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додаткового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захисту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скасування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рішення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про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визнан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ня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особи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біженцем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особою, яка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потребує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додаткового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захисту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x-none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6601D6DD-DC38-93B2-9332-2FBF7362EC2A}"/>
              </a:ext>
            </a:extLst>
          </p:cNvPr>
          <p:cNvSpPr txBox="1"/>
          <p:nvPr/>
        </p:nvSpPr>
        <p:spPr>
          <a:xfrm>
            <a:off x="3048000" y="760313"/>
            <a:ext cx="6096000" cy="3441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x-none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598581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Дніпропетровський державний університет внутрішніх справ — Вікіпедія">
            <a:extLst>
              <a:ext uri="{FF2B5EF4-FFF2-40B4-BE49-F238E27FC236}">
                <a16:creationId xmlns:a16="http://schemas.microsoft.com/office/drawing/2014/main" xmlns="" id="{8F47CAEE-3148-5807-3217-86AD04E069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4" y="5873064"/>
            <a:ext cx="537251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Відкриті конкурси на вакансії в Національній поліції України">
            <a:extLst>
              <a:ext uri="{FF2B5EF4-FFF2-40B4-BE49-F238E27FC236}">
                <a16:creationId xmlns:a16="http://schemas.microsoft.com/office/drawing/2014/main" xmlns="" id="{9ABC5937-6FFA-2E2D-83A5-665686DF65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467" y="5873064"/>
            <a:ext cx="535766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50B692C9-4C90-457E-FF75-DD7D5A96B2A7}"/>
              </a:ext>
            </a:extLst>
          </p:cNvPr>
          <p:cNvCxnSpPr>
            <a:cxnSpLocks/>
          </p:cNvCxnSpPr>
          <p:nvPr/>
        </p:nvCxnSpPr>
        <p:spPr>
          <a:xfrm flipH="1">
            <a:off x="2191655" y="6136904"/>
            <a:ext cx="92601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4B257D5-941A-47C4-0070-FE8FB530C224}"/>
              </a:ext>
            </a:extLst>
          </p:cNvPr>
          <p:cNvSpPr txBox="1"/>
          <p:nvPr/>
        </p:nvSpPr>
        <p:spPr>
          <a:xfrm>
            <a:off x="781467" y="464917"/>
            <a:ext cx="6969161" cy="51222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Статус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біженця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додатковий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захист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втрачаються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разі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якщо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особа:</a:t>
            </a:r>
            <a:endParaRPr lang="x-none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1)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добровільно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знову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скористалася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захистом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країни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громадянської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належності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підданства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endParaRPr lang="x-none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2)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набула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громадянства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України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добровільно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набула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громадянства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яке мала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раніше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набула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громадянства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іншої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держави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користується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її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захистом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x-none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3)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добровільно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повернулася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країни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яку вона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залишила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чи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за межами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якої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перебувала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внаслідок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обґрунтованих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побоювань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стати жертвою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переслідувань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x-none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6601D6DD-DC38-93B2-9332-2FBF7362EC2A}"/>
              </a:ext>
            </a:extLst>
          </p:cNvPr>
          <p:cNvSpPr txBox="1"/>
          <p:nvPr/>
        </p:nvSpPr>
        <p:spPr>
          <a:xfrm>
            <a:off x="3048000" y="760313"/>
            <a:ext cx="6096000" cy="3441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x-none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2CABB8EC-6C52-FF35-FE0F-A617B074A7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0628" y="1596583"/>
            <a:ext cx="2880000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868112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Дніпропетровський державний університет внутрішніх справ — Вікіпедія">
            <a:extLst>
              <a:ext uri="{FF2B5EF4-FFF2-40B4-BE49-F238E27FC236}">
                <a16:creationId xmlns:a16="http://schemas.microsoft.com/office/drawing/2014/main" xmlns="" id="{8F47CAEE-3148-5807-3217-86AD04E069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4" y="5873064"/>
            <a:ext cx="537251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Відкриті конкурси на вакансії в Національній поліції України">
            <a:extLst>
              <a:ext uri="{FF2B5EF4-FFF2-40B4-BE49-F238E27FC236}">
                <a16:creationId xmlns:a16="http://schemas.microsoft.com/office/drawing/2014/main" xmlns="" id="{9ABC5937-6FFA-2E2D-83A5-665686DF65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467" y="5873064"/>
            <a:ext cx="535766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50B692C9-4C90-457E-FF75-DD7D5A96B2A7}"/>
              </a:ext>
            </a:extLst>
          </p:cNvPr>
          <p:cNvCxnSpPr>
            <a:cxnSpLocks/>
          </p:cNvCxnSpPr>
          <p:nvPr/>
        </p:nvCxnSpPr>
        <p:spPr>
          <a:xfrm flipH="1">
            <a:off x="2191655" y="6136904"/>
            <a:ext cx="92601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4B257D5-941A-47C4-0070-FE8FB530C224}"/>
              </a:ext>
            </a:extLst>
          </p:cNvPr>
          <p:cNvSpPr txBox="1"/>
          <p:nvPr/>
        </p:nvSpPr>
        <p:spPr>
          <a:xfrm>
            <a:off x="781467" y="439929"/>
            <a:ext cx="6969161" cy="53055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4) будучи особою без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громадянства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може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повернутися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країну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свого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попереднього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постійного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проживання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оскільки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обставин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за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яких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її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було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визнано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біженцем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особою, яка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потребує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додаткового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захисту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більше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не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існує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Зазначена підстава 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поширюється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біженця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чи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особу, яка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потребує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додаткового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захисту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якщо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він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(вона)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може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навести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достатні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обґрунтування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які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випливають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попередніх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переслідувань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для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своєї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відмови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повернутися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країну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свого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попереднього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постійного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проживання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x-none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5)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отримала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притулок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чи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дозвіл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постійне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проживання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іншій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країні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x-none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6601D6DD-DC38-93B2-9332-2FBF7362EC2A}"/>
              </a:ext>
            </a:extLst>
          </p:cNvPr>
          <p:cNvSpPr txBox="1"/>
          <p:nvPr/>
        </p:nvSpPr>
        <p:spPr>
          <a:xfrm>
            <a:off x="3048000" y="760313"/>
            <a:ext cx="6096000" cy="3441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x-none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1078D586-612B-9C46-5673-0E7C7156543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0628" y="1596583"/>
            <a:ext cx="2880000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616362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Дніпропетровський державний університет внутрішніх справ — Вікіпедія">
            <a:extLst>
              <a:ext uri="{FF2B5EF4-FFF2-40B4-BE49-F238E27FC236}">
                <a16:creationId xmlns:a16="http://schemas.microsoft.com/office/drawing/2014/main" xmlns="" id="{8F47CAEE-3148-5807-3217-86AD04E069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4" y="5873064"/>
            <a:ext cx="537251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Відкриті конкурси на вакансії в Національній поліції України">
            <a:extLst>
              <a:ext uri="{FF2B5EF4-FFF2-40B4-BE49-F238E27FC236}">
                <a16:creationId xmlns:a16="http://schemas.microsoft.com/office/drawing/2014/main" xmlns="" id="{9ABC5937-6FFA-2E2D-83A5-665686DF65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467" y="5873064"/>
            <a:ext cx="535766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50B692C9-4C90-457E-FF75-DD7D5A96B2A7}"/>
              </a:ext>
            </a:extLst>
          </p:cNvPr>
          <p:cNvCxnSpPr>
            <a:cxnSpLocks/>
          </p:cNvCxnSpPr>
          <p:nvPr/>
        </p:nvCxnSpPr>
        <p:spPr>
          <a:xfrm flipH="1">
            <a:off x="2191655" y="6136904"/>
            <a:ext cx="92601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4B257D5-941A-47C4-0070-FE8FB530C224}"/>
              </a:ext>
            </a:extLst>
          </p:cNvPr>
          <p:cNvSpPr txBox="1"/>
          <p:nvPr/>
        </p:nvSpPr>
        <p:spPr>
          <a:xfrm>
            <a:off x="781467" y="1099439"/>
            <a:ext cx="6969161" cy="4412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6) не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може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відмовлятися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від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користування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захистом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країни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своєї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громадянської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належності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оскільки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обставин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на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підставі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яких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особу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було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визнано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біженцем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особою, яка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потребує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додаткового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захисту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більше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не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існує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Зазначена підстава 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поширюється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біженця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чи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особу, яка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потребує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додаткового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захисту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якщо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він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(вона)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може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навести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достатні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обґрунтування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які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випливають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попередніх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переслідувань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для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своєї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відмови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користуватися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захистом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країни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своєї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громадянської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належності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x-none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6601D6DD-DC38-93B2-9332-2FBF7362EC2A}"/>
              </a:ext>
            </a:extLst>
          </p:cNvPr>
          <p:cNvSpPr txBox="1"/>
          <p:nvPr/>
        </p:nvSpPr>
        <p:spPr>
          <a:xfrm>
            <a:off x="3048000" y="760313"/>
            <a:ext cx="6096000" cy="3441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x-none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C2EC797-C7FF-04D1-FF7D-E623850279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0628" y="1596583"/>
            <a:ext cx="2880000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65629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Дніпропетровський державний університет внутрішніх справ — Вікіпедія">
            <a:extLst>
              <a:ext uri="{FF2B5EF4-FFF2-40B4-BE49-F238E27FC236}">
                <a16:creationId xmlns:a16="http://schemas.microsoft.com/office/drawing/2014/main" xmlns="" id="{8F47CAEE-3148-5807-3217-86AD04E069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4" y="5873064"/>
            <a:ext cx="537251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Відкриті конкурси на вакансії в Національній поліції України">
            <a:extLst>
              <a:ext uri="{FF2B5EF4-FFF2-40B4-BE49-F238E27FC236}">
                <a16:creationId xmlns:a16="http://schemas.microsoft.com/office/drawing/2014/main" xmlns="" id="{9ABC5937-6FFA-2E2D-83A5-665686DF65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467" y="5873064"/>
            <a:ext cx="535766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50B692C9-4C90-457E-FF75-DD7D5A96B2A7}"/>
              </a:ext>
            </a:extLst>
          </p:cNvPr>
          <p:cNvCxnSpPr>
            <a:cxnSpLocks/>
          </p:cNvCxnSpPr>
          <p:nvPr/>
        </p:nvCxnSpPr>
        <p:spPr>
          <a:xfrm flipH="1">
            <a:off x="2191655" y="6136904"/>
            <a:ext cx="92601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4B257D5-941A-47C4-0070-FE8FB530C224}"/>
              </a:ext>
            </a:extLst>
          </p:cNvPr>
          <p:cNvSpPr txBox="1"/>
          <p:nvPr/>
        </p:nvSpPr>
        <p:spPr>
          <a:xfrm>
            <a:off x="781467" y="830274"/>
            <a:ext cx="5834742" cy="4412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Правове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регулювання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суспільних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відносин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сфері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визнання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особи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біженцем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особою, яка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потребує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додаткового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тимчасового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захисту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втрати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позбавлення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цього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статусу, а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також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встановлення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правового статусу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біженців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осіб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які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потребують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додаткового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захисту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яким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надано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тимчасовий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захист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Україні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здійснюється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підставі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Закону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України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«Про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біженців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осіб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які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потребують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додаткового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тимчасового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захисту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x-none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5DB96FAE-EFCD-7E6A-AD7C-A44CFEF964C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0628" y="1596583"/>
            <a:ext cx="2880000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962320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Дніпропетровський державний університет внутрішніх справ — Вікіпедія">
            <a:extLst>
              <a:ext uri="{FF2B5EF4-FFF2-40B4-BE49-F238E27FC236}">
                <a16:creationId xmlns:a16="http://schemas.microsoft.com/office/drawing/2014/main" xmlns="" id="{8F47CAEE-3148-5807-3217-86AD04E069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4" y="5873064"/>
            <a:ext cx="537251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Відкриті конкурси на вакансії в Національній поліції України">
            <a:extLst>
              <a:ext uri="{FF2B5EF4-FFF2-40B4-BE49-F238E27FC236}">
                <a16:creationId xmlns:a16="http://schemas.microsoft.com/office/drawing/2014/main" xmlns="" id="{9ABC5937-6FFA-2E2D-83A5-665686DF65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467" y="5873064"/>
            <a:ext cx="535766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50B692C9-4C90-457E-FF75-DD7D5A96B2A7}"/>
              </a:ext>
            </a:extLst>
          </p:cNvPr>
          <p:cNvCxnSpPr>
            <a:cxnSpLocks/>
          </p:cNvCxnSpPr>
          <p:nvPr/>
        </p:nvCxnSpPr>
        <p:spPr>
          <a:xfrm flipH="1">
            <a:off x="2191655" y="6136904"/>
            <a:ext cx="92601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4B257D5-941A-47C4-0070-FE8FB530C224}"/>
              </a:ext>
            </a:extLst>
          </p:cNvPr>
          <p:cNvSpPr txBox="1"/>
          <p:nvPr/>
        </p:nvSpPr>
        <p:spPr>
          <a:xfrm>
            <a:off x="781467" y="265695"/>
            <a:ext cx="6969161" cy="59677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Особа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позбавляється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статусу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біженця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додаткового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захисту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якщо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вона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займається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діяльністю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становить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загрозу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національній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безпеці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громадському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порядку,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здоров'ю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населення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України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поданні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про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втрату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позбавлення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статусу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біженця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додаткового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захисту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чи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про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скасування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рішення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про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визнання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особи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біженцем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особою, яка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потребує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додаткового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захисту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мають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бути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викладені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обставини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долучені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документи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підтверджують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наявність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підстав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для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втрати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позбавлення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статусу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біженця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чи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додаткового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захисту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для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скасування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рішення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про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визнання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особи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біженцем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особою, яка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потребує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додаткового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захисту</a:t>
            </a:r>
            <a:r>
              <a:rPr lang="ru-RU" sz="23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x-none" sz="23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x-none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6601D6DD-DC38-93B2-9332-2FBF7362EC2A}"/>
              </a:ext>
            </a:extLst>
          </p:cNvPr>
          <p:cNvSpPr txBox="1"/>
          <p:nvPr/>
        </p:nvSpPr>
        <p:spPr>
          <a:xfrm>
            <a:off x="3048000" y="760313"/>
            <a:ext cx="6096000" cy="3441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x-none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D1D57766-602B-43DC-57AD-179D78E5FBC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0628" y="1596583"/>
            <a:ext cx="2880000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605989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10EF340-5E6C-DEFC-5333-F79C220A4C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0628" y="1596583"/>
            <a:ext cx="2880000" cy="2880000"/>
          </a:xfrm>
          <a:prstGeom prst="rect">
            <a:avLst/>
          </a:prstGeom>
        </p:spPr>
      </p:pic>
      <p:pic>
        <p:nvPicPr>
          <p:cNvPr id="1026" name="Picture 2" descr="Дніпропетровський державний університет внутрішніх справ — Вікіпедія">
            <a:extLst>
              <a:ext uri="{FF2B5EF4-FFF2-40B4-BE49-F238E27FC236}">
                <a16:creationId xmlns:a16="http://schemas.microsoft.com/office/drawing/2014/main" xmlns="" id="{8F47CAEE-3148-5807-3217-86AD04E069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4" y="5873064"/>
            <a:ext cx="537251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Відкриті конкурси на вакансії в Національній поліції України">
            <a:extLst>
              <a:ext uri="{FF2B5EF4-FFF2-40B4-BE49-F238E27FC236}">
                <a16:creationId xmlns:a16="http://schemas.microsoft.com/office/drawing/2014/main" xmlns="" id="{9ABC5937-6FFA-2E2D-83A5-665686DF65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467" y="5873064"/>
            <a:ext cx="535766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50B692C9-4C90-457E-FF75-DD7D5A96B2A7}"/>
              </a:ext>
            </a:extLst>
          </p:cNvPr>
          <p:cNvCxnSpPr>
            <a:cxnSpLocks/>
          </p:cNvCxnSpPr>
          <p:nvPr/>
        </p:nvCxnSpPr>
        <p:spPr>
          <a:xfrm flipH="1">
            <a:off x="2191655" y="6136904"/>
            <a:ext cx="92601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4B257D5-941A-47C4-0070-FE8FB530C224}"/>
              </a:ext>
            </a:extLst>
          </p:cNvPr>
          <p:cNvSpPr txBox="1"/>
          <p:nvPr/>
        </p:nvSpPr>
        <p:spPr>
          <a:xfrm>
            <a:off x="781467" y="760313"/>
            <a:ext cx="6969161" cy="46178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основі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всебічного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вивчення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оцінки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документів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матеріалів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Державна міграційна служба України 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приймає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одне з таких 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рішен</a:t>
            </a:r>
            <a:r>
              <a:rPr lang="uk-UA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ь</a:t>
            </a: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x-none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 втрату або позбавлення статусу біженця або додаткового захисту, а також про скасування рішення про визнання особи біженцем або особою, яка потребує додаткового захисту,</a:t>
            </a:r>
            <a:endParaRPr lang="x-none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про відсутність підстав для втрати чи позбавлення статусу біженця або додаткового захисту чи скасування рішення про визнання особи біженцем або особою, яка потребує додаткового захисту.</a:t>
            </a:r>
            <a:endParaRPr lang="x-none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6601D6DD-DC38-93B2-9332-2FBF7362EC2A}"/>
              </a:ext>
            </a:extLst>
          </p:cNvPr>
          <p:cNvSpPr txBox="1"/>
          <p:nvPr/>
        </p:nvSpPr>
        <p:spPr>
          <a:xfrm>
            <a:off x="3048000" y="760313"/>
            <a:ext cx="6096000" cy="3441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x-none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991952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Дніпропетровський державний університет внутрішніх справ — Вікіпедія">
            <a:extLst>
              <a:ext uri="{FF2B5EF4-FFF2-40B4-BE49-F238E27FC236}">
                <a16:creationId xmlns:a16="http://schemas.microsoft.com/office/drawing/2014/main" xmlns="" id="{8F47CAEE-3148-5807-3217-86AD04E069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4" y="5873064"/>
            <a:ext cx="537251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Відкриті конкурси на вакансії в Національній поліції України">
            <a:extLst>
              <a:ext uri="{FF2B5EF4-FFF2-40B4-BE49-F238E27FC236}">
                <a16:creationId xmlns:a16="http://schemas.microsoft.com/office/drawing/2014/main" xmlns="" id="{9ABC5937-6FFA-2E2D-83A5-665686DF65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467" y="5873064"/>
            <a:ext cx="535766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50B692C9-4C90-457E-FF75-DD7D5A96B2A7}"/>
              </a:ext>
            </a:extLst>
          </p:cNvPr>
          <p:cNvCxnSpPr>
            <a:cxnSpLocks/>
          </p:cNvCxnSpPr>
          <p:nvPr/>
        </p:nvCxnSpPr>
        <p:spPr>
          <a:xfrm flipH="1">
            <a:off x="2191655" y="6136904"/>
            <a:ext cx="92601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4B257D5-941A-47C4-0070-FE8FB530C224}"/>
              </a:ext>
            </a:extLst>
          </p:cNvPr>
          <p:cNvSpPr txBox="1"/>
          <p:nvPr/>
        </p:nvSpPr>
        <p:spPr>
          <a:xfrm>
            <a:off x="650839" y="1174150"/>
            <a:ext cx="6969161" cy="37248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Посвідчення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біженця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посвідчення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особи, яка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потребує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додаткового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захисту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та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їх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проїзні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документи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для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виїзду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за кордон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вилучаються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визнаються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недійсними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x-none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разі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використання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особою права на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оскарження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Державна міграційна служба України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до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прийняття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рішення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за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скаргою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залишає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зберігання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національний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паспорт та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інші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документи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якщо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такі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є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особовій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справі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заявника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x-none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6601D6DD-DC38-93B2-9332-2FBF7362EC2A}"/>
              </a:ext>
            </a:extLst>
          </p:cNvPr>
          <p:cNvSpPr txBox="1"/>
          <p:nvPr/>
        </p:nvSpPr>
        <p:spPr>
          <a:xfrm>
            <a:off x="3048000" y="760313"/>
            <a:ext cx="6096000" cy="3441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x-none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FCEE3CD1-16D0-C66F-079E-DCCFCAE8EF5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0628" y="1596583"/>
            <a:ext cx="2880000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533232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Дніпропетровський державний університет внутрішніх справ — Вікіпедія">
            <a:extLst>
              <a:ext uri="{FF2B5EF4-FFF2-40B4-BE49-F238E27FC236}">
                <a16:creationId xmlns:a16="http://schemas.microsoft.com/office/drawing/2014/main" xmlns="" id="{8F47CAEE-3148-5807-3217-86AD04E069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4" y="5873064"/>
            <a:ext cx="537251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Відкриті конкурси на вакансії в Національній поліції України">
            <a:extLst>
              <a:ext uri="{FF2B5EF4-FFF2-40B4-BE49-F238E27FC236}">
                <a16:creationId xmlns:a16="http://schemas.microsoft.com/office/drawing/2014/main" xmlns="" id="{9ABC5937-6FFA-2E2D-83A5-665686DF65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467" y="5873064"/>
            <a:ext cx="535766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50B692C9-4C90-457E-FF75-DD7D5A96B2A7}"/>
              </a:ext>
            </a:extLst>
          </p:cNvPr>
          <p:cNvCxnSpPr>
            <a:cxnSpLocks/>
          </p:cNvCxnSpPr>
          <p:nvPr/>
        </p:nvCxnSpPr>
        <p:spPr>
          <a:xfrm flipH="1">
            <a:off x="2191655" y="6136904"/>
            <a:ext cx="92601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4B257D5-941A-47C4-0070-FE8FB530C224}"/>
              </a:ext>
            </a:extLst>
          </p:cNvPr>
          <p:cNvSpPr txBox="1"/>
          <p:nvPr/>
        </p:nvSpPr>
        <p:spPr>
          <a:xfrm>
            <a:off x="665353" y="237515"/>
            <a:ext cx="6969161" cy="55981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разі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невикористання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особою права на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оскарження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протягом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п'яти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робочих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днів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з дня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її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письмового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повідомлення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про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прийняття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рішення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про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втрату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позбавлення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її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статусу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біженця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чи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статусу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додаткового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захисту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скасування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рішення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про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визнання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особи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біженцем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особою, яка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потребує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додаткового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захисту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Державна міграційна служба України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вилучає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такої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особи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посвідчення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біженця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чи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посвідчення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особи, яка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потребує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додаткового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захисту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Україні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та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їх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проїзні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документи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для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виїзду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за кордон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визнає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їх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недійсними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повертає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особі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національний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паспорт та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інші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документи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якщо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такі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є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особовій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справі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заявника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перебувають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зберіганні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x-none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6601D6DD-DC38-93B2-9332-2FBF7362EC2A}"/>
              </a:ext>
            </a:extLst>
          </p:cNvPr>
          <p:cNvSpPr txBox="1"/>
          <p:nvPr/>
        </p:nvSpPr>
        <p:spPr>
          <a:xfrm>
            <a:off x="3048000" y="760313"/>
            <a:ext cx="6096000" cy="3441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x-none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8A6D438A-AF46-37C1-CEF0-A186BE3D216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0628" y="1596583"/>
            <a:ext cx="2880000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754634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Дніпропетровський державний університет внутрішніх справ — Вікіпедія">
            <a:extLst>
              <a:ext uri="{FF2B5EF4-FFF2-40B4-BE49-F238E27FC236}">
                <a16:creationId xmlns:a16="http://schemas.microsoft.com/office/drawing/2014/main" xmlns="" id="{8F47CAEE-3148-5807-3217-86AD04E069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4" y="5873064"/>
            <a:ext cx="537251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Відкриті конкурси на вакансії в Національній поліції України">
            <a:extLst>
              <a:ext uri="{FF2B5EF4-FFF2-40B4-BE49-F238E27FC236}">
                <a16:creationId xmlns:a16="http://schemas.microsoft.com/office/drawing/2014/main" xmlns="" id="{9ABC5937-6FFA-2E2D-83A5-665686DF65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467" y="5873064"/>
            <a:ext cx="535766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50B692C9-4C90-457E-FF75-DD7D5A96B2A7}"/>
              </a:ext>
            </a:extLst>
          </p:cNvPr>
          <p:cNvCxnSpPr>
            <a:cxnSpLocks/>
          </p:cNvCxnSpPr>
          <p:nvPr/>
        </p:nvCxnSpPr>
        <p:spPr>
          <a:xfrm flipH="1">
            <a:off x="2191655" y="6136904"/>
            <a:ext cx="92601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4B257D5-941A-47C4-0070-FE8FB530C224}"/>
              </a:ext>
            </a:extLst>
          </p:cNvPr>
          <p:cNvSpPr txBox="1"/>
          <p:nvPr/>
        </p:nvSpPr>
        <p:spPr>
          <a:xfrm>
            <a:off x="781467" y="830274"/>
            <a:ext cx="6359562" cy="4412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Особа, яка не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реалізувала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право на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оскарження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рішення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про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втрату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позбавлення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її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статусу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біженця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додаткового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захисту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чи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скасування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рішення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про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визнання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особи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біженцем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особою, яка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потребує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додаткового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захисту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повинна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залишити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територію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України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 установлений строк,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якщо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вона не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має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інших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встановлених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dirty="0">
                <a:solidFill>
                  <a:srgbClr val="1177D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Законом України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"Про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правовий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статус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іноземців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осіб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без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громадянства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"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законних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підстав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для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перебування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Україні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x-none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876C8A1B-17BB-0D48-3A09-0A0552B5BF6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50628" y="1596583"/>
            <a:ext cx="2880000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182403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F0D11B16-60D6-3D52-83BB-D1B6E2C3C572}"/>
              </a:ext>
            </a:extLst>
          </p:cNvPr>
          <p:cNvSpPr txBox="1"/>
          <p:nvPr/>
        </p:nvSpPr>
        <p:spPr>
          <a:xfrm>
            <a:off x="781467" y="2543154"/>
            <a:ext cx="5189434" cy="12132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3200" b="1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ІНСТИТУТ ПРИТУЛКУ В</a:t>
            </a:r>
            <a:endParaRPr lang="de-DE" sz="3200" b="1" dirty="0">
              <a:solidFill>
                <a:srgbClr val="373A3C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3200" b="1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МІГРАЦІЙНОМУ ПРАВІ</a:t>
            </a:r>
            <a:endParaRPr lang="x-none" sz="3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Picture 2" descr="Дніпропетровський державний університет внутрішніх справ — Вікіпедія">
            <a:extLst>
              <a:ext uri="{FF2B5EF4-FFF2-40B4-BE49-F238E27FC236}">
                <a16:creationId xmlns:a16="http://schemas.microsoft.com/office/drawing/2014/main" xmlns="" id="{6EC70BF2-6A4E-B7C7-1415-D33F937F2D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9349" y="1927926"/>
            <a:ext cx="2394856" cy="2407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Дніпропетровський державний університет внутрішніх справ — Вікіпедія">
            <a:extLst>
              <a:ext uri="{FF2B5EF4-FFF2-40B4-BE49-F238E27FC236}">
                <a16:creationId xmlns:a16="http://schemas.microsoft.com/office/drawing/2014/main" xmlns="" id="{8F47CAEE-3148-5807-3217-86AD04E069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4" y="5873064"/>
            <a:ext cx="537251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Відкриті конкурси на вакансії в Національній поліції України">
            <a:extLst>
              <a:ext uri="{FF2B5EF4-FFF2-40B4-BE49-F238E27FC236}">
                <a16:creationId xmlns:a16="http://schemas.microsoft.com/office/drawing/2014/main" xmlns="" id="{9ABC5937-6FFA-2E2D-83A5-665686DF65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467" y="5873064"/>
            <a:ext cx="535766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50B692C9-4C90-457E-FF75-DD7D5A96B2A7}"/>
              </a:ext>
            </a:extLst>
          </p:cNvPr>
          <p:cNvCxnSpPr>
            <a:cxnSpLocks/>
          </p:cNvCxnSpPr>
          <p:nvPr/>
        </p:nvCxnSpPr>
        <p:spPr>
          <a:xfrm flipH="1">
            <a:off x="2191655" y="6136904"/>
            <a:ext cx="92601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B99A99D5-83D3-A5D1-88CD-1548CD187518}"/>
              </a:ext>
            </a:extLst>
          </p:cNvPr>
          <p:cNvSpPr txBox="1"/>
          <p:nvPr/>
        </p:nvSpPr>
        <p:spPr>
          <a:xfrm rot="19800000">
            <a:off x="2253788" y="1884411"/>
            <a:ext cx="768442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sz="13800" b="1" dirty="0">
                <a:ln w="76200">
                  <a:solidFill>
                    <a:srgbClr val="0070C0"/>
                  </a:solidFill>
                </a:ln>
                <a:noFill/>
              </a:rPr>
              <a:t>ВИВЧЕНО</a:t>
            </a:r>
          </a:p>
        </p:txBody>
      </p:sp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xmlns="" id="{3E81E512-C30F-F11E-48D6-25FBB022A257}"/>
              </a:ext>
            </a:extLst>
          </p:cNvPr>
          <p:cNvSpPr/>
          <p:nvPr/>
        </p:nvSpPr>
        <p:spPr>
          <a:xfrm rot="19800000">
            <a:off x="2134850" y="2026655"/>
            <a:ext cx="7738912" cy="2048933"/>
          </a:xfrm>
          <a:prstGeom prst="roundRect">
            <a:avLst/>
          </a:prstGeom>
          <a:noFill/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63B940B2-F911-E703-ACD1-6DF0AF98C442}"/>
              </a:ext>
            </a:extLst>
          </p:cNvPr>
          <p:cNvSpPr txBox="1"/>
          <p:nvPr/>
        </p:nvSpPr>
        <p:spPr>
          <a:xfrm>
            <a:off x="781467" y="2172245"/>
            <a:ext cx="8363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Тема</a:t>
            </a:r>
            <a:r>
              <a:rPr lang="uk-UA" dirty="0"/>
              <a:t> </a:t>
            </a:r>
            <a:r>
              <a:rPr lang="de-DE" dirty="0"/>
              <a:t>5</a:t>
            </a:r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val="34068158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Дніпропетровський державний університет внутрішніх справ — Вікіпедія">
            <a:extLst>
              <a:ext uri="{FF2B5EF4-FFF2-40B4-BE49-F238E27FC236}">
                <a16:creationId xmlns:a16="http://schemas.microsoft.com/office/drawing/2014/main" xmlns="" id="{8F47CAEE-3148-5807-3217-86AD04E069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4" y="5873064"/>
            <a:ext cx="537251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Відкриті конкурси на вакансії в Національній поліції України">
            <a:extLst>
              <a:ext uri="{FF2B5EF4-FFF2-40B4-BE49-F238E27FC236}">
                <a16:creationId xmlns:a16="http://schemas.microsoft.com/office/drawing/2014/main" xmlns="" id="{9ABC5937-6FFA-2E2D-83A5-665686DF65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467" y="5873064"/>
            <a:ext cx="535766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50B692C9-4C90-457E-FF75-DD7D5A96B2A7}"/>
              </a:ext>
            </a:extLst>
          </p:cNvPr>
          <p:cNvCxnSpPr>
            <a:cxnSpLocks/>
          </p:cNvCxnSpPr>
          <p:nvPr/>
        </p:nvCxnSpPr>
        <p:spPr>
          <a:xfrm flipH="1">
            <a:off x="2191655" y="6136904"/>
            <a:ext cx="92601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4B257D5-941A-47C4-0070-FE8FB530C224}"/>
              </a:ext>
            </a:extLst>
          </p:cNvPr>
          <p:cNvSpPr txBox="1"/>
          <p:nvPr/>
        </p:nvSpPr>
        <p:spPr>
          <a:xfrm>
            <a:off x="781467" y="285541"/>
            <a:ext cx="5834742" cy="55020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200" b="1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Біженець</a:t>
            </a:r>
            <a:r>
              <a:rPr lang="ru-RU" sz="22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– </a:t>
            </a:r>
            <a:r>
              <a:rPr lang="ru-RU" sz="22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</a:t>
            </a:r>
            <a:r>
              <a:rPr lang="ru-RU" sz="22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особа, яка не </a:t>
            </a:r>
            <a:r>
              <a:rPr lang="ru-RU" sz="22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є</a:t>
            </a:r>
            <a:r>
              <a:rPr lang="ru-RU" sz="22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громадянином</a:t>
            </a:r>
            <a:r>
              <a:rPr lang="ru-RU" sz="22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України</a:t>
            </a:r>
            <a:r>
              <a:rPr lang="ru-RU" sz="22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22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внаслідок</a:t>
            </a:r>
            <a:r>
              <a:rPr lang="ru-RU" sz="22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обґрунтованих</a:t>
            </a:r>
            <a:r>
              <a:rPr lang="ru-RU" sz="22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побоювань</a:t>
            </a:r>
            <a:r>
              <a:rPr lang="ru-RU" sz="22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стати жертвою </a:t>
            </a:r>
            <a:r>
              <a:rPr lang="ru-RU" sz="22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переслідувань</a:t>
            </a:r>
            <a:r>
              <a:rPr lang="ru-RU" sz="22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за </a:t>
            </a:r>
            <a:r>
              <a:rPr lang="ru-RU" sz="22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ознаками</a:t>
            </a:r>
            <a:r>
              <a:rPr lang="ru-RU" sz="22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раси</a:t>
            </a:r>
            <a:r>
              <a:rPr lang="ru-RU" sz="22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2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віросповідання</a:t>
            </a:r>
            <a:r>
              <a:rPr lang="ru-RU" sz="22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2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національності</a:t>
            </a:r>
            <a:r>
              <a:rPr lang="ru-RU" sz="22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2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громадянства</a:t>
            </a:r>
            <a:r>
              <a:rPr lang="ru-RU" sz="22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22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підданства</a:t>
            </a:r>
            <a:r>
              <a:rPr lang="ru-RU" sz="22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r>
              <a:rPr lang="ru-RU" sz="22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належності</a:t>
            </a:r>
            <a:r>
              <a:rPr lang="ru-RU" sz="22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sz="22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певної</a:t>
            </a:r>
            <a:r>
              <a:rPr lang="ru-RU" sz="22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соціальної</a:t>
            </a:r>
            <a:r>
              <a:rPr lang="ru-RU" sz="22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групи</a:t>
            </a:r>
            <a:r>
              <a:rPr lang="ru-RU" sz="22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sz="22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політичних</a:t>
            </a:r>
            <a:r>
              <a:rPr lang="ru-RU" sz="22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переконань</a:t>
            </a:r>
            <a:r>
              <a:rPr lang="ru-RU" sz="22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перебуває</a:t>
            </a:r>
            <a:r>
              <a:rPr lang="ru-RU" sz="22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за межами </a:t>
            </a:r>
            <a:r>
              <a:rPr lang="ru-RU" sz="22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країни</a:t>
            </a:r>
            <a:r>
              <a:rPr lang="ru-RU" sz="22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своєї</a:t>
            </a:r>
            <a:r>
              <a:rPr lang="ru-RU" sz="22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громадянської</a:t>
            </a:r>
            <a:r>
              <a:rPr lang="ru-RU" sz="22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належності</a:t>
            </a:r>
            <a:r>
              <a:rPr lang="ru-RU" sz="22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та не </a:t>
            </a:r>
            <a:r>
              <a:rPr lang="ru-RU" sz="22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може</a:t>
            </a:r>
            <a:r>
              <a:rPr lang="ru-RU" sz="22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користуватися</a:t>
            </a:r>
            <a:r>
              <a:rPr lang="ru-RU" sz="22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захистом</a:t>
            </a:r>
            <a:r>
              <a:rPr lang="ru-RU" sz="22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цієї</a:t>
            </a:r>
            <a:r>
              <a:rPr lang="ru-RU" sz="22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країни</a:t>
            </a:r>
            <a:r>
              <a:rPr lang="ru-RU" sz="22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sz="22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не </a:t>
            </a:r>
            <a:r>
              <a:rPr lang="ru-RU" sz="22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бажає</a:t>
            </a:r>
            <a:r>
              <a:rPr lang="ru-RU" sz="22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користуватися</a:t>
            </a:r>
            <a:r>
              <a:rPr lang="ru-RU" sz="22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цим</a:t>
            </a:r>
            <a:r>
              <a:rPr lang="ru-RU" sz="22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захистом</a:t>
            </a:r>
            <a:r>
              <a:rPr lang="ru-RU" sz="22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внаслідок</a:t>
            </a:r>
            <a:r>
              <a:rPr lang="ru-RU" sz="22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таких </a:t>
            </a:r>
            <a:r>
              <a:rPr lang="ru-RU" sz="22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побоювань</a:t>
            </a:r>
            <a:r>
              <a:rPr lang="ru-RU" sz="22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2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sz="22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не </a:t>
            </a:r>
            <a:r>
              <a:rPr lang="ru-RU" sz="22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маючи</a:t>
            </a:r>
            <a:r>
              <a:rPr lang="ru-RU" sz="22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громадянства</a:t>
            </a:r>
            <a:r>
              <a:rPr lang="ru-RU" sz="22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22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підданства</a:t>
            </a:r>
            <a:r>
              <a:rPr lang="ru-RU" sz="22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і </a:t>
            </a:r>
            <a:r>
              <a:rPr lang="ru-RU" sz="22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перебуваючи</a:t>
            </a:r>
            <a:r>
              <a:rPr lang="ru-RU" sz="22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за межами </a:t>
            </a:r>
            <a:r>
              <a:rPr lang="ru-RU" sz="22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країни</a:t>
            </a:r>
            <a:r>
              <a:rPr lang="ru-RU" sz="22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свого</a:t>
            </a:r>
            <a:r>
              <a:rPr lang="ru-RU" sz="22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попереднього</a:t>
            </a:r>
            <a:r>
              <a:rPr lang="ru-RU" sz="22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постійного</a:t>
            </a:r>
            <a:r>
              <a:rPr lang="ru-RU" sz="22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проживання</a:t>
            </a:r>
            <a:r>
              <a:rPr lang="ru-RU" sz="22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не </a:t>
            </a:r>
            <a:r>
              <a:rPr lang="ru-RU" sz="22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може</a:t>
            </a:r>
            <a:r>
              <a:rPr lang="ru-RU" sz="22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чи</a:t>
            </a:r>
            <a:r>
              <a:rPr lang="ru-RU" sz="22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не </a:t>
            </a:r>
            <a:r>
              <a:rPr lang="ru-RU" sz="22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бажає</a:t>
            </a:r>
            <a:r>
              <a:rPr lang="ru-RU" sz="22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повернутися</a:t>
            </a:r>
            <a:r>
              <a:rPr lang="ru-RU" sz="22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sz="22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неї</a:t>
            </a:r>
            <a:r>
              <a:rPr lang="ru-RU" sz="22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внаслідок</a:t>
            </a:r>
            <a:r>
              <a:rPr lang="ru-RU" sz="22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зазначених</a:t>
            </a:r>
            <a:r>
              <a:rPr lang="ru-RU" sz="22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побоювань</a:t>
            </a:r>
            <a:r>
              <a:rPr lang="ru-RU" sz="22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x-none" sz="2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5DB96FAE-EFCD-7E6A-AD7C-A44CFEF964C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0628" y="1596583"/>
            <a:ext cx="2880000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66165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Дніпропетровський державний університет внутрішніх справ — Вікіпедія">
            <a:extLst>
              <a:ext uri="{FF2B5EF4-FFF2-40B4-BE49-F238E27FC236}">
                <a16:creationId xmlns:a16="http://schemas.microsoft.com/office/drawing/2014/main" xmlns="" id="{8F47CAEE-3148-5807-3217-86AD04E069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4" y="5873064"/>
            <a:ext cx="537251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Відкриті конкурси на вакансії в Національній поліції України">
            <a:extLst>
              <a:ext uri="{FF2B5EF4-FFF2-40B4-BE49-F238E27FC236}">
                <a16:creationId xmlns:a16="http://schemas.microsoft.com/office/drawing/2014/main" xmlns="" id="{9ABC5937-6FFA-2E2D-83A5-665686DF65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467" y="5873064"/>
            <a:ext cx="535766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50B692C9-4C90-457E-FF75-DD7D5A96B2A7}"/>
              </a:ext>
            </a:extLst>
          </p:cNvPr>
          <p:cNvCxnSpPr>
            <a:cxnSpLocks/>
          </p:cNvCxnSpPr>
          <p:nvPr/>
        </p:nvCxnSpPr>
        <p:spPr>
          <a:xfrm flipH="1">
            <a:off x="2191655" y="6136904"/>
            <a:ext cx="92601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4B257D5-941A-47C4-0070-FE8FB530C224}"/>
              </a:ext>
            </a:extLst>
          </p:cNvPr>
          <p:cNvSpPr txBox="1"/>
          <p:nvPr/>
        </p:nvSpPr>
        <p:spPr>
          <a:xfrm>
            <a:off x="781467" y="366973"/>
            <a:ext cx="5834742" cy="5339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b="1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Особа, яка </a:t>
            </a:r>
            <a:r>
              <a:rPr lang="ru-RU" sz="2000" b="1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потребує</a:t>
            </a:r>
            <a:r>
              <a:rPr lang="ru-RU" sz="2000" b="1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додаткового</a:t>
            </a:r>
            <a:r>
              <a:rPr lang="ru-RU" sz="2000" b="1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захисту</a:t>
            </a:r>
            <a:r>
              <a:rPr lang="ru-RU" sz="20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- </a:t>
            </a:r>
            <a:r>
              <a:rPr lang="ru-RU" sz="20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</a:t>
            </a:r>
            <a:r>
              <a:rPr lang="ru-RU" sz="20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особа, яка не </a:t>
            </a:r>
            <a:r>
              <a:rPr lang="ru-RU" sz="20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є</a:t>
            </a:r>
            <a:r>
              <a:rPr lang="ru-RU" sz="20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біженцем</a:t>
            </a:r>
            <a:r>
              <a:rPr lang="ru-RU" sz="20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відповідно</a:t>
            </a:r>
            <a:r>
              <a:rPr lang="ru-RU" sz="20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до </a:t>
            </a:r>
            <a:r>
              <a:rPr lang="ru-RU" sz="2000" dirty="0">
                <a:solidFill>
                  <a:srgbClr val="1177D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Конвенції про статус біженців 1951 року</a:t>
            </a:r>
            <a:r>
              <a:rPr lang="ru-RU" sz="20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і </a:t>
            </a:r>
            <a:r>
              <a:rPr lang="ru-RU" sz="2000" dirty="0">
                <a:solidFill>
                  <a:srgbClr val="1177D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Протоколу щодо статусу біженців 1967 року</a:t>
            </a:r>
            <a:r>
              <a:rPr lang="ru-RU" sz="20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, але </a:t>
            </a:r>
            <a:r>
              <a:rPr lang="ru-RU" sz="20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потребує</a:t>
            </a:r>
            <a:r>
              <a:rPr lang="ru-RU" sz="20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захисту</a:t>
            </a:r>
            <a:r>
              <a:rPr lang="ru-RU" sz="20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оскільки</a:t>
            </a:r>
            <a:r>
              <a:rPr lang="ru-RU" sz="20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така</a:t>
            </a:r>
            <a:r>
              <a:rPr lang="ru-RU" sz="20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особа </a:t>
            </a:r>
            <a:r>
              <a:rPr lang="ru-RU" sz="20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змушена</a:t>
            </a:r>
            <a:r>
              <a:rPr lang="ru-RU" sz="20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була</a:t>
            </a:r>
            <a:r>
              <a:rPr lang="ru-RU" sz="20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прибути</a:t>
            </a:r>
            <a:r>
              <a:rPr lang="ru-RU" sz="20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0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Україну</a:t>
            </a:r>
            <a:r>
              <a:rPr lang="ru-RU" sz="20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sz="20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залишитися</a:t>
            </a:r>
            <a:r>
              <a:rPr lang="ru-RU" sz="20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0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Україні</a:t>
            </a:r>
            <a:r>
              <a:rPr lang="ru-RU" sz="20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внаслідок</a:t>
            </a:r>
            <a:r>
              <a:rPr lang="ru-RU" sz="20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загрози</a:t>
            </a:r>
            <a:r>
              <a:rPr lang="ru-RU" sz="20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її</a:t>
            </a:r>
            <a:r>
              <a:rPr lang="ru-RU" sz="20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життю</a:t>
            </a:r>
            <a:r>
              <a:rPr lang="ru-RU" sz="20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безпеці</a:t>
            </a:r>
            <a:r>
              <a:rPr lang="ru-RU" sz="20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чи</a:t>
            </a:r>
            <a:r>
              <a:rPr lang="ru-RU" sz="20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свободі</a:t>
            </a:r>
            <a:r>
              <a:rPr lang="ru-RU" sz="20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0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країні</a:t>
            </a:r>
            <a:r>
              <a:rPr lang="ru-RU" sz="20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походження</a:t>
            </a:r>
            <a:r>
              <a:rPr lang="ru-RU" sz="20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через </a:t>
            </a:r>
            <a:r>
              <a:rPr lang="ru-RU" sz="20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побоювання</a:t>
            </a:r>
            <a:r>
              <a:rPr lang="ru-RU" sz="20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застосування</a:t>
            </a:r>
            <a:r>
              <a:rPr lang="ru-RU" sz="20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щодо</a:t>
            </a:r>
            <a:r>
              <a:rPr lang="ru-RU" sz="20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неї</a:t>
            </a:r>
            <a:r>
              <a:rPr lang="ru-RU" sz="20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смертної</a:t>
            </a:r>
            <a:r>
              <a:rPr lang="ru-RU" sz="20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кари </a:t>
            </a:r>
            <a:r>
              <a:rPr lang="ru-RU" sz="20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sz="20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виконання</a:t>
            </a:r>
            <a:r>
              <a:rPr lang="ru-RU" sz="20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вироку</a:t>
            </a:r>
            <a:r>
              <a:rPr lang="ru-RU" sz="20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про </a:t>
            </a:r>
            <a:r>
              <a:rPr lang="ru-RU" sz="20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смертну</a:t>
            </a:r>
            <a:r>
              <a:rPr lang="ru-RU" sz="20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кару </a:t>
            </a:r>
            <a:r>
              <a:rPr lang="ru-RU" sz="20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чи</a:t>
            </a:r>
            <a:r>
              <a:rPr lang="ru-RU" sz="20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тортур</a:t>
            </a:r>
            <a:r>
              <a:rPr lang="ru-RU" sz="20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нелюдського</a:t>
            </a:r>
            <a:r>
              <a:rPr lang="ru-RU" sz="20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sz="20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такого, </a:t>
            </a:r>
            <a:r>
              <a:rPr lang="ru-RU" sz="20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sz="20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принижує</a:t>
            </a:r>
            <a:r>
              <a:rPr lang="ru-RU" sz="20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гідність</a:t>
            </a:r>
            <a:r>
              <a:rPr lang="ru-RU" sz="20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поводження</a:t>
            </a:r>
            <a:r>
              <a:rPr lang="ru-RU" sz="20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чи</a:t>
            </a:r>
            <a:r>
              <a:rPr lang="ru-RU" sz="20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покарання</a:t>
            </a:r>
            <a:r>
              <a:rPr lang="ru-RU" sz="20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sz="20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загальнопоширеного</a:t>
            </a:r>
            <a:r>
              <a:rPr lang="ru-RU" sz="20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насильства</a:t>
            </a:r>
            <a:r>
              <a:rPr lang="ru-RU" sz="20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0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ситуаціях</a:t>
            </a:r>
            <a:r>
              <a:rPr lang="ru-RU" sz="20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міжнародного</a:t>
            </a:r>
            <a:r>
              <a:rPr lang="ru-RU" sz="20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sz="20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внутрішнього</a:t>
            </a:r>
            <a:r>
              <a:rPr lang="ru-RU" sz="20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збройного</a:t>
            </a:r>
            <a:r>
              <a:rPr lang="ru-RU" sz="20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конфлікту</a:t>
            </a:r>
            <a:r>
              <a:rPr lang="ru-RU" sz="20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чи</a:t>
            </a:r>
            <a:r>
              <a:rPr lang="ru-RU" sz="20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систематичного </a:t>
            </a:r>
            <a:r>
              <a:rPr lang="ru-RU" sz="20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порушення</a:t>
            </a:r>
            <a:r>
              <a:rPr lang="ru-RU" sz="20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прав </a:t>
            </a:r>
            <a:r>
              <a:rPr lang="ru-RU" sz="20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людини</a:t>
            </a:r>
            <a:r>
              <a:rPr lang="ru-RU" sz="20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і не </a:t>
            </a:r>
            <a:r>
              <a:rPr lang="ru-RU" sz="20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може</a:t>
            </a:r>
            <a:r>
              <a:rPr lang="ru-RU" sz="20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чи</a:t>
            </a:r>
            <a:r>
              <a:rPr lang="ru-RU" sz="20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не </a:t>
            </a:r>
            <a:r>
              <a:rPr lang="ru-RU" sz="20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бажає</a:t>
            </a:r>
            <a:r>
              <a:rPr lang="ru-RU" sz="20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повернутися</a:t>
            </a:r>
            <a:r>
              <a:rPr lang="ru-RU" sz="20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sz="20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такої</a:t>
            </a:r>
            <a:r>
              <a:rPr lang="ru-RU" sz="20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країни</a:t>
            </a:r>
            <a:r>
              <a:rPr lang="ru-RU" sz="20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внаслідок</a:t>
            </a:r>
            <a:r>
              <a:rPr lang="ru-RU" sz="20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зазначених</a:t>
            </a:r>
            <a:r>
              <a:rPr lang="ru-RU" sz="20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побоювань</a:t>
            </a:r>
            <a:r>
              <a:rPr lang="ru-RU" sz="20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x-none" sz="2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5DB96FAE-EFCD-7E6A-AD7C-A44CFEF964C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50628" y="1596583"/>
            <a:ext cx="2880000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45396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Дніпропетровський державний університет внутрішніх справ — Вікіпедія">
            <a:extLst>
              <a:ext uri="{FF2B5EF4-FFF2-40B4-BE49-F238E27FC236}">
                <a16:creationId xmlns:a16="http://schemas.microsoft.com/office/drawing/2014/main" xmlns="" id="{8F47CAEE-3148-5807-3217-86AD04E069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4" y="5873064"/>
            <a:ext cx="537251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Відкриті конкурси на вакансії в Національній поліції України">
            <a:extLst>
              <a:ext uri="{FF2B5EF4-FFF2-40B4-BE49-F238E27FC236}">
                <a16:creationId xmlns:a16="http://schemas.microsoft.com/office/drawing/2014/main" xmlns="" id="{9ABC5937-6FFA-2E2D-83A5-665686DF65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467" y="5873064"/>
            <a:ext cx="535766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50B692C9-4C90-457E-FF75-DD7D5A96B2A7}"/>
              </a:ext>
            </a:extLst>
          </p:cNvPr>
          <p:cNvCxnSpPr>
            <a:cxnSpLocks/>
          </p:cNvCxnSpPr>
          <p:nvPr/>
        </p:nvCxnSpPr>
        <p:spPr>
          <a:xfrm flipH="1">
            <a:off x="2191655" y="6136904"/>
            <a:ext cx="92601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4B257D5-941A-47C4-0070-FE8FB530C224}"/>
              </a:ext>
            </a:extLst>
          </p:cNvPr>
          <p:cNvSpPr txBox="1"/>
          <p:nvPr/>
        </p:nvSpPr>
        <p:spPr>
          <a:xfrm>
            <a:off x="781467" y="1025458"/>
            <a:ext cx="5834742" cy="40174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Особи, </a:t>
            </a:r>
            <a:r>
              <a:rPr lang="ru-RU" sz="2400" b="1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які</a:t>
            </a:r>
            <a:r>
              <a:rPr lang="ru-RU" sz="2400" b="1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потребують</a:t>
            </a:r>
            <a:r>
              <a:rPr lang="ru-RU" sz="2400" b="1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тимчасового</a:t>
            </a:r>
            <a:r>
              <a:rPr lang="ru-RU" sz="2400" b="1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захисту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-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іноземці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та особи без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громадянства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які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масово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вимушені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шукати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захисту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Україні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внаслідок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зовнішньої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агресії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іноземної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окупації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громадянської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війни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зіткнень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етнічній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основі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природних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чи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техногенних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катастроф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інших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подій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порушують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громадський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порядок у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певній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частині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всій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території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країни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походження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x-none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5DB96FAE-EFCD-7E6A-AD7C-A44CFEF964C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0628" y="1596583"/>
            <a:ext cx="2880000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9614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Дніпропетровський державний університет внутрішніх справ — Вікіпедія">
            <a:extLst>
              <a:ext uri="{FF2B5EF4-FFF2-40B4-BE49-F238E27FC236}">
                <a16:creationId xmlns:a16="http://schemas.microsoft.com/office/drawing/2014/main" xmlns="" id="{8F47CAEE-3148-5807-3217-86AD04E069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4" y="5873064"/>
            <a:ext cx="537251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Відкриті конкурси на вакансії в Національній поліції України">
            <a:extLst>
              <a:ext uri="{FF2B5EF4-FFF2-40B4-BE49-F238E27FC236}">
                <a16:creationId xmlns:a16="http://schemas.microsoft.com/office/drawing/2014/main" xmlns="" id="{9ABC5937-6FFA-2E2D-83A5-665686DF65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467" y="5873064"/>
            <a:ext cx="535766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50B692C9-4C90-457E-FF75-DD7D5A96B2A7}"/>
              </a:ext>
            </a:extLst>
          </p:cNvPr>
          <p:cNvCxnSpPr>
            <a:cxnSpLocks/>
          </p:cNvCxnSpPr>
          <p:nvPr/>
        </p:nvCxnSpPr>
        <p:spPr>
          <a:xfrm flipH="1">
            <a:off x="2191655" y="6136904"/>
            <a:ext cx="92601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4B257D5-941A-47C4-0070-FE8FB530C224}"/>
              </a:ext>
            </a:extLst>
          </p:cNvPr>
          <p:cNvSpPr txBox="1"/>
          <p:nvPr/>
        </p:nvSpPr>
        <p:spPr>
          <a:xfrm>
            <a:off x="781467" y="483472"/>
            <a:ext cx="6664362" cy="5115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Особи,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яких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визнано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біженцями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Україні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вважаються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такими,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які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постійно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проживають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Україні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з дня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прийняття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рішення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про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визнання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їх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біженцями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x-none" sz="2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Особи,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яких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визнано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особами,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які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потребують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додаткового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захисту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вважаються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такими,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які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безстроково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законних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підставах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перебувають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території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України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x-none" sz="2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Особи,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яких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визнано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біженцями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особами,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які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потребують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додаткового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захисту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користуються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тими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самими правами і свободами, а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також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мають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такі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самі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обов'язки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як і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громадяни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України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крім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випадків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установлених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100" dirty="0">
                <a:solidFill>
                  <a:srgbClr val="1177D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Конституцією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та законами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України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а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також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міжнародними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договорами,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згода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обов'язковість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яких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надана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Верховною Радою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України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x-none" sz="2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5DB96FAE-EFCD-7E6A-AD7C-A44CFEF964C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50628" y="1596583"/>
            <a:ext cx="2880000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35580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B1C98964-8A31-375C-248B-CDEAE8E51E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0628" y="1596583"/>
            <a:ext cx="2880000" cy="2880000"/>
          </a:xfrm>
          <a:prstGeom prst="rect">
            <a:avLst/>
          </a:prstGeom>
        </p:spPr>
      </p:pic>
      <p:pic>
        <p:nvPicPr>
          <p:cNvPr id="1026" name="Picture 2" descr="Дніпропетровський державний університет внутрішніх справ — Вікіпедія">
            <a:extLst>
              <a:ext uri="{FF2B5EF4-FFF2-40B4-BE49-F238E27FC236}">
                <a16:creationId xmlns:a16="http://schemas.microsoft.com/office/drawing/2014/main" xmlns="" id="{8F47CAEE-3148-5807-3217-86AD04E069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4" y="5873064"/>
            <a:ext cx="537251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Відкриті конкурси на вакансії в Національній поліції України">
            <a:extLst>
              <a:ext uri="{FF2B5EF4-FFF2-40B4-BE49-F238E27FC236}">
                <a16:creationId xmlns:a16="http://schemas.microsoft.com/office/drawing/2014/main" xmlns="" id="{9ABC5937-6FFA-2E2D-83A5-665686DF65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467" y="5873064"/>
            <a:ext cx="535766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50B692C9-4C90-457E-FF75-DD7D5A96B2A7}"/>
              </a:ext>
            </a:extLst>
          </p:cNvPr>
          <p:cNvCxnSpPr>
            <a:cxnSpLocks/>
          </p:cNvCxnSpPr>
          <p:nvPr/>
        </p:nvCxnSpPr>
        <p:spPr>
          <a:xfrm flipH="1">
            <a:off x="2191655" y="6136904"/>
            <a:ext cx="92601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4B257D5-941A-47C4-0070-FE8FB530C224}"/>
              </a:ext>
            </a:extLst>
          </p:cNvPr>
          <p:cNvSpPr txBox="1"/>
          <p:nvPr/>
        </p:nvSpPr>
        <p:spPr>
          <a:xfrm>
            <a:off x="740229" y="398409"/>
            <a:ext cx="6664362" cy="57770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Особа, яку </a:t>
            </a:r>
            <a:r>
              <a:rPr lang="ru-RU" sz="2100" i="1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визнано</a:t>
            </a:r>
            <a:r>
              <a:rPr lang="ru-RU" sz="2100" i="1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i="1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біженцем</a:t>
            </a:r>
            <a:r>
              <a:rPr lang="ru-RU" sz="2100" i="1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i="1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sz="2100" i="1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особою, яка </a:t>
            </a:r>
            <a:r>
              <a:rPr lang="ru-RU" sz="2100" i="1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потребує</a:t>
            </a:r>
            <a:r>
              <a:rPr lang="ru-RU" sz="2100" i="1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i="1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додаткового</a:t>
            </a:r>
            <a:r>
              <a:rPr lang="ru-RU" sz="2100" i="1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i="1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захисту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sz="2100" i="1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має</a:t>
            </a:r>
            <a:r>
              <a:rPr lang="ru-RU" sz="2100" i="1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i="1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наступні</a:t>
            </a:r>
            <a:r>
              <a:rPr lang="ru-RU" sz="2100" i="1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права на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x-none" sz="2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пересування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вільний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вибір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місця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проживання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вільне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залишення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території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України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крім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обмежень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встановлених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законом;</a:t>
            </a:r>
            <a:endParaRPr lang="x-none" sz="2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працю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x-none" sz="2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провадження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підприємницької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діяльності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не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забороненої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законом;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охорону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здоров'я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медичну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допомогу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медичне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страхування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x-none" sz="2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відпочинок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x-none" sz="2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освіту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x-none" sz="2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свободу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світогляду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віросповідання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x-none" sz="2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x-none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84226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Дніпропетровський державний університет внутрішніх справ — Вікіпедія">
            <a:extLst>
              <a:ext uri="{FF2B5EF4-FFF2-40B4-BE49-F238E27FC236}">
                <a16:creationId xmlns:a16="http://schemas.microsoft.com/office/drawing/2014/main" xmlns="" id="{8F47CAEE-3148-5807-3217-86AD04E069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4" y="5873064"/>
            <a:ext cx="537251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Відкриті конкурси на вакансії в Національній поліції України">
            <a:extLst>
              <a:ext uri="{FF2B5EF4-FFF2-40B4-BE49-F238E27FC236}">
                <a16:creationId xmlns:a16="http://schemas.microsoft.com/office/drawing/2014/main" xmlns="" id="{9ABC5937-6FFA-2E2D-83A5-665686DF65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467" y="5873064"/>
            <a:ext cx="535766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50B692C9-4C90-457E-FF75-DD7D5A96B2A7}"/>
              </a:ext>
            </a:extLst>
          </p:cNvPr>
          <p:cNvCxnSpPr>
            <a:cxnSpLocks/>
          </p:cNvCxnSpPr>
          <p:nvPr/>
        </p:nvCxnSpPr>
        <p:spPr>
          <a:xfrm flipH="1">
            <a:off x="2191655" y="6136904"/>
            <a:ext cx="92601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4B257D5-941A-47C4-0070-FE8FB530C224}"/>
              </a:ext>
            </a:extLst>
          </p:cNvPr>
          <p:cNvSpPr txBox="1"/>
          <p:nvPr/>
        </p:nvSpPr>
        <p:spPr>
          <a:xfrm>
            <a:off x="781467" y="113206"/>
            <a:ext cx="6664362" cy="57689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направлення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індивідуальних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чи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колективних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письмових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звернень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особисте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звернення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органів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державної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влади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органів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місцевого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самоврядування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посадових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службових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осіб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цих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органів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x-none" sz="2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володіння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користування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розпорядження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своєю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власністю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результатами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своєї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інтелектуальної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творчої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діяльності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x-none" sz="2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оскарження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до суду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рішень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дій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чи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бездіяльності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органів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державної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влади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органів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місцевого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самоврядування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посадових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службових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осіб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x-none" sz="2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звернення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за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захистом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своїх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прав до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Уповноваженого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Верховної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Ради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України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з прав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людини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x-none" sz="2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безоплатну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правову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допомогу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установленому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порядку.</a:t>
            </a:r>
            <a:endParaRPr lang="x-none" sz="2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Такі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особи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також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мають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рівні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громадянами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України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права у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шлюбних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сімейних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відносинах</a:t>
            </a:r>
            <a:r>
              <a:rPr lang="ru-RU" sz="21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x-none" sz="2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511A6863-980F-3737-DD41-E9D6D278C9E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0628" y="1596583"/>
            <a:ext cx="2880000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2300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2064</TotalTime>
  <Words>1871</Words>
  <Application>Microsoft Office PowerPoint</Application>
  <PresentationFormat>Произвольный</PresentationFormat>
  <Paragraphs>100</Paragraphs>
  <Slides>35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Владя Дядя</dc:creator>
  <cp:lastModifiedBy>USER</cp:lastModifiedBy>
  <cp:revision>26</cp:revision>
  <dcterms:created xsi:type="dcterms:W3CDTF">2023-04-27T16:50:10Z</dcterms:created>
  <dcterms:modified xsi:type="dcterms:W3CDTF">2023-06-04T18:39:19Z</dcterms:modified>
</cp:coreProperties>
</file>