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8" r:id="rId3"/>
    <p:sldId id="266" r:id="rId4"/>
    <p:sldId id="357" r:id="rId5"/>
    <p:sldId id="358" r:id="rId6"/>
    <p:sldId id="359" r:id="rId7"/>
    <p:sldId id="360" r:id="rId8"/>
    <p:sldId id="361" r:id="rId9"/>
    <p:sldId id="362" r:id="rId10"/>
    <p:sldId id="363" r:id="rId11"/>
    <p:sldId id="364" r:id="rId12"/>
    <p:sldId id="365" r:id="rId13"/>
    <p:sldId id="366" r:id="rId14"/>
    <p:sldId id="367" r:id="rId15"/>
    <p:sldId id="368" r:id="rId16"/>
    <p:sldId id="369"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 id="385" r:id="rId33"/>
    <p:sldId id="386" r:id="rId34"/>
    <p:sldId id="387" r:id="rId35"/>
    <p:sldId id="388" r:id="rId36"/>
    <p:sldId id="389" r:id="rId37"/>
    <p:sldId id="390" r:id="rId38"/>
    <p:sldId id="391" r:id="rId39"/>
    <p:sldId id="392" r:id="rId40"/>
    <p:sldId id="393" r:id="rId41"/>
    <p:sldId id="394" r:id="rId42"/>
    <p:sldId id="395" r:id="rId43"/>
    <p:sldId id="396" r:id="rId44"/>
    <p:sldId id="397" r:id="rId45"/>
    <p:sldId id="398" r:id="rId46"/>
    <p:sldId id="399" r:id="rId47"/>
    <p:sldId id="400" r:id="rId48"/>
    <p:sldId id="401" r:id="rId49"/>
    <p:sldId id="402" r:id="rId50"/>
    <p:sldId id="403" r:id="rId51"/>
    <p:sldId id="404" r:id="rId52"/>
    <p:sldId id="405" r:id="rId53"/>
    <p:sldId id="406" r:id="rId54"/>
    <p:sldId id="407" r:id="rId55"/>
    <p:sldId id="408" r:id="rId56"/>
    <p:sldId id="409" r:id="rId57"/>
    <p:sldId id="410" r:id="rId58"/>
    <p:sldId id="411" r:id="rId59"/>
    <p:sldId id="412" r:id="rId60"/>
    <p:sldId id="413" r:id="rId61"/>
    <p:sldId id="414" r:id="rId62"/>
    <p:sldId id="415" r:id="rId63"/>
    <p:sldId id="416" r:id="rId64"/>
    <p:sldId id="417" r:id="rId65"/>
    <p:sldId id="418" r:id="rId66"/>
    <p:sldId id="419" r:id="rId67"/>
    <p:sldId id="420" r:id="rId68"/>
    <p:sldId id="421" r:id="rId69"/>
    <p:sldId id="422" r:id="rId70"/>
    <p:sldId id="423" r:id="rId71"/>
    <p:sldId id="424" r:id="rId72"/>
    <p:sldId id="425" r:id="rId73"/>
    <p:sldId id="426" r:id="rId74"/>
    <p:sldId id="427" r:id="rId75"/>
    <p:sldId id="428" r:id="rId76"/>
    <p:sldId id="356" r:id="rId77"/>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98"/>
  </p:normalViewPr>
  <p:slideViewPr>
    <p:cSldViewPr snapToGrid="0">
      <p:cViewPr>
        <p:scale>
          <a:sx n="76" d="100"/>
          <a:sy n="76" d="100"/>
        </p:scale>
        <p:origin x="-480" y="-198"/>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A4EC74-1DF8-1374-A71A-3892CEA8D68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x-none"/>
          </a:p>
        </p:txBody>
      </p:sp>
      <p:sp>
        <p:nvSpPr>
          <p:cNvPr id="3" name="Подзаголовок 2">
            <a:extLst>
              <a:ext uri="{FF2B5EF4-FFF2-40B4-BE49-F238E27FC236}">
                <a16:creationId xmlns:a16="http://schemas.microsoft.com/office/drawing/2014/main" xmlns="" id="{240ACAC2-2C50-FFAA-FDC6-F542F8C027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x-none"/>
          </a:p>
        </p:txBody>
      </p:sp>
      <p:sp>
        <p:nvSpPr>
          <p:cNvPr id="4" name="Дата 3">
            <a:extLst>
              <a:ext uri="{FF2B5EF4-FFF2-40B4-BE49-F238E27FC236}">
                <a16:creationId xmlns:a16="http://schemas.microsoft.com/office/drawing/2014/main" xmlns="" id="{55E6E06E-28AD-640A-24BF-1CFFE0366D69}"/>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58A66761-2D4B-5E79-3DB1-91BB11C13564}"/>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BC9EFC90-B4F4-152A-4FD1-F321C86B0A8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113911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C837939-9707-339D-5648-E110E0155F14}"/>
              </a:ext>
            </a:extLst>
          </p:cNvPr>
          <p:cNvSpPr>
            <a:spLocks noGrp="1"/>
          </p:cNvSpPr>
          <p:nvPr>
            <p:ph type="title"/>
          </p:nvPr>
        </p:nvSpPr>
        <p:spPr/>
        <p:txBody>
          <a:bodyPr/>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1943AF22-AF36-A543-88CB-BB9F14E55A0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E960E51-4120-2BEB-64D4-D94D28298E5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53C7F3-A447-1F9E-2069-2B974BCB5BA6}"/>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791C3685-87FE-680B-B967-5431AFD1DB9B}"/>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36789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EDEBF760-6BD1-4CB2-745F-FAA9A421BA6B}"/>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x-none"/>
          </a:p>
        </p:txBody>
      </p:sp>
      <p:sp>
        <p:nvSpPr>
          <p:cNvPr id="3" name="Вертикальный текст 2">
            <a:extLst>
              <a:ext uri="{FF2B5EF4-FFF2-40B4-BE49-F238E27FC236}">
                <a16:creationId xmlns:a16="http://schemas.microsoft.com/office/drawing/2014/main" xmlns="" id="{C816AF5C-5969-01AD-D11C-9DE3E40ADEA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8DD5D9E2-78D0-9D46-349A-2E171E68E4E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E274D5C6-E564-B766-F1CB-B7B9DBCB0CA3}"/>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E821CE79-0D05-FCD6-44AB-5D814FEB06B2}"/>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0484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29E223D-57B6-5FD7-87DD-C6744F9A87C8}"/>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E85EE83E-7635-FD5E-1B64-07CC034CD0F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F7F6-36E6-5C70-1016-768F0805A08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CCC6743A-0232-81FB-27D3-D8A0749523FB}"/>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C101ECF0-52C6-6B29-F80C-2CEEDDA0568D}"/>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53099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9CA0A41-D82A-BF24-F53C-ED69C27517C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x-none"/>
          </a:p>
        </p:txBody>
      </p:sp>
      <p:sp>
        <p:nvSpPr>
          <p:cNvPr id="3" name="Текст 2">
            <a:extLst>
              <a:ext uri="{FF2B5EF4-FFF2-40B4-BE49-F238E27FC236}">
                <a16:creationId xmlns:a16="http://schemas.microsoft.com/office/drawing/2014/main" xmlns="" id="{E6838E5A-048D-2F8B-B957-137617B545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C768CA60-D70B-56DC-4761-09865DB97163}"/>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089ECF6D-4D56-3C43-594B-5995FF9707E9}"/>
              </a:ext>
            </a:extLst>
          </p:cNvPr>
          <p:cNvSpPr>
            <a:spLocks noGrp="1"/>
          </p:cNvSpPr>
          <p:nvPr>
            <p:ph type="ftr" sz="quarter" idx="11"/>
          </p:nvPr>
        </p:nvSpPr>
        <p:spPr/>
        <p:txBody>
          <a:bodyPr/>
          <a:lstStyle/>
          <a:p>
            <a:endParaRPr lang="x-none"/>
          </a:p>
        </p:txBody>
      </p:sp>
      <p:sp>
        <p:nvSpPr>
          <p:cNvPr id="6" name="Номер слайда 5">
            <a:extLst>
              <a:ext uri="{FF2B5EF4-FFF2-40B4-BE49-F238E27FC236}">
                <a16:creationId xmlns:a16="http://schemas.microsoft.com/office/drawing/2014/main" xmlns="" id="{5D5A4999-24AF-2CDA-E591-F7BFDB4E3415}"/>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702288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BEC86C8-CA20-5B09-15CF-B0FDEF53F53B}"/>
              </a:ext>
            </a:extLst>
          </p:cNvPr>
          <p:cNvSpPr>
            <a:spLocks noGrp="1"/>
          </p:cNvSpPr>
          <p:nvPr>
            <p:ph type="title"/>
          </p:nvPr>
        </p:nvSpPr>
        <p:spPr/>
        <p:txBody>
          <a:bodyPr/>
          <a:lstStyle/>
          <a:p>
            <a:r>
              <a:rPr lang="ru-RU"/>
              <a:t>Образец заголовка</a:t>
            </a:r>
            <a:endParaRPr lang="x-none"/>
          </a:p>
        </p:txBody>
      </p:sp>
      <p:sp>
        <p:nvSpPr>
          <p:cNvPr id="3" name="Объект 2">
            <a:extLst>
              <a:ext uri="{FF2B5EF4-FFF2-40B4-BE49-F238E27FC236}">
                <a16:creationId xmlns:a16="http://schemas.microsoft.com/office/drawing/2014/main" xmlns="" id="{DB075392-D961-81E6-D758-610D3808F6E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Объект 3">
            <a:extLst>
              <a:ext uri="{FF2B5EF4-FFF2-40B4-BE49-F238E27FC236}">
                <a16:creationId xmlns:a16="http://schemas.microsoft.com/office/drawing/2014/main" xmlns="" id="{65B57137-B407-9B94-3DC4-81F687CF00F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Дата 4">
            <a:extLst>
              <a:ext uri="{FF2B5EF4-FFF2-40B4-BE49-F238E27FC236}">
                <a16:creationId xmlns:a16="http://schemas.microsoft.com/office/drawing/2014/main" xmlns="" id="{2A783650-23AE-2797-4EEB-E8B092E5D866}"/>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7DFDAE43-898A-6F13-8C29-BA017BFB4740}"/>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F5BE3846-FA5A-75F0-D1C4-827CFF5DE4C4}"/>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61638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0232EF1-AD1E-17C9-997C-0D0ECC51CA0E}"/>
              </a:ext>
            </a:extLst>
          </p:cNvPr>
          <p:cNvSpPr>
            <a:spLocks noGrp="1"/>
          </p:cNvSpPr>
          <p:nvPr>
            <p:ph type="title"/>
          </p:nvPr>
        </p:nvSpPr>
        <p:spPr>
          <a:xfrm>
            <a:off x="839788" y="365125"/>
            <a:ext cx="10515600" cy="1325563"/>
          </a:xfrm>
        </p:spPr>
        <p:txBody>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F8585385-1CDC-D69F-DFC8-D560FAC53C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8D7D74EF-28D3-4FB2-0BCE-B43A2F23AEB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5" name="Текст 4">
            <a:extLst>
              <a:ext uri="{FF2B5EF4-FFF2-40B4-BE49-F238E27FC236}">
                <a16:creationId xmlns:a16="http://schemas.microsoft.com/office/drawing/2014/main" xmlns="" id="{AAA8E4AA-1FEF-55D4-9D11-58D8331C7C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6C990571-B6F9-1BE1-1B17-D8D992011ED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7" name="Дата 6">
            <a:extLst>
              <a:ext uri="{FF2B5EF4-FFF2-40B4-BE49-F238E27FC236}">
                <a16:creationId xmlns:a16="http://schemas.microsoft.com/office/drawing/2014/main" xmlns="" id="{76979CF7-7D20-B2C4-9C7A-C69F5D9927CA}"/>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8" name="Нижний колонтитул 7">
            <a:extLst>
              <a:ext uri="{FF2B5EF4-FFF2-40B4-BE49-F238E27FC236}">
                <a16:creationId xmlns:a16="http://schemas.microsoft.com/office/drawing/2014/main" xmlns="" id="{D831B759-C46F-CA92-AC76-0877321FBAD7}"/>
              </a:ext>
            </a:extLst>
          </p:cNvPr>
          <p:cNvSpPr>
            <a:spLocks noGrp="1"/>
          </p:cNvSpPr>
          <p:nvPr>
            <p:ph type="ftr" sz="quarter" idx="11"/>
          </p:nvPr>
        </p:nvSpPr>
        <p:spPr/>
        <p:txBody>
          <a:bodyPr/>
          <a:lstStyle/>
          <a:p>
            <a:endParaRPr lang="x-none"/>
          </a:p>
        </p:txBody>
      </p:sp>
      <p:sp>
        <p:nvSpPr>
          <p:cNvPr id="9" name="Номер слайда 8">
            <a:extLst>
              <a:ext uri="{FF2B5EF4-FFF2-40B4-BE49-F238E27FC236}">
                <a16:creationId xmlns:a16="http://schemas.microsoft.com/office/drawing/2014/main" xmlns="" id="{4C2069A9-363D-4AB8-B1D1-D5715AAFBCDE}"/>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2876284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2147924-8F77-7D47-66CA-9DFC57A4DF38}"/>
              </a:ext>
            </a:extLst>
          </p:cNvPr>
          <p:cNvSpPr>
            <a:spLocks noGrp="1"/>
          </p:cNvSpPr>
          <p:nvPr>
            <p:ph type="title"/>
          </p:nvPr>
        </p:nvSpPr>
        <p:spPr/>
        <p:txBody>
          <a:bodyPr/>
          <a:lstStyle/>
          <a:p>
            <a:r>
              <a:rPr lang="ru-RU"/>
              <a:t>Образец заголовка</a:t>
            </a:r>
            <a:endParaRPr lang="x-none"/>
          </a:p>
        </p:txBody>
      </p:sp>
      <p:sp>
        <p:nvSpPr>
          <p:cNvPr id="3" name="Дата 2">
            <a:extLst>
              <a:ext uri="{FF2B5EF4-FFF2-40B4-BE49-F238E27FC236}">
                <a16:creationId xmlns:a16="http://schemas.microsoft.com/office/drawing/2014/main" xmlns="" id="{ABDC82FC-CF44-3BF9-EF77-860DC7352478}"/>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4" name="Нижний колонтитул 3">
            <a:extLst>
              <a:ext uri="{FF2B5EF4-FFF2-40B4-BE49-F238E27FC236}">
                <a16:creationId xmlns:a16="http://schemas.microsoft.com/office/drawing/2014/main" xmlns="" id="{0D63E85C-20BF-0EB0-5FF6-93032A3B5B4A}"/>
              </a:ext>
            </a:extLst>
          </p:cNvPr>
          <p:cNvSpPr>
            <a:spLocks noGrp="1"/>
          </p:cNvSpPr>
          <p:nvPr>
            <p:ph type="ftr" sz="quarter" idx="11"/>
          </p:nvPr>
        </p:nvSpPr>
        <p:spPr/>
        <p:txBody>
          <a:bodyPr/>
          <a:lstStyle/>
          <a:p>
            <a:endParaRPr lang="x-none"/>
          </a:p>
        </p:txBody>
      </p:sp>
      <p:sp>
        <p:nvSpPr>
          <p:cNvPr id="5" name="Номер слайда 4">
            <a:extLst>
              <a:ext uri="{FF2B5EF4-FFF2-40B4-BE49-F238E27FC236}">
                <a16:creationId xmlns:a16="http://schemas.microsoft.com/office/drawing/2014/main" xmlns="" id="{E2B54A53-0B70-FE73-F147-D9E5CD39B7D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427994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2DFAA500-07B5-DC8A-DD19-197CE94D12DF}"/>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3" name="Нижний колонтитул 2">
            <a:extLst>
              <a:ext uri="{FF2B5EF4-FFF2-40B4-BE49-F238E27FC236}">
                <a16:creationId xmlns:a16="http://schemas.microsoft.com/office/drawing/2014/main" xmlns="" id="{7FA8882F-9FB8-391C-27B4-1E53852DAB2F}"/>
              </a:ext>
            </a:extLst>
          </p:cNvPr>
          <p:cNvSpPr>
            <a:spLocks noGrp="1"/>
          </p:cNvSpPr>
          <p:nvPr>
            <p:ph type="ftr" sz="quarter" idx="11"/>
          </p:nvPr>
        </p:nvSpPr>
        <p:spPr/>
        <p:txBody>
          <a:bodyPr/>
          <a:lstStyle/>
          <a:p>
            <a:endParaRPr lang="x-none"/>
          </a:p>
        </p:txBody>
      </p:sp>
      <p:sp>
        <p:nvSpPr>
          <p:cNvPr id="4" name="Номер слайда 3">
            <a:extLst>
              <a:ext uri="{FF2B5EF4-FFF2-40B4-BE49-F238E27FC236}">
                <a16:creationId xmlns:a16="http://schemas.microsoft.com/office/drawing/2014/main" xmlns="" id="{41F7DFFD-28F1-2154-13BC-0F27CE78DC99}"/>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942299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070AB84-054D-1851-E9EC-002AF9DCF63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Объект 2">
            <a:extLst>
              <a:ext uri="{FF2B5EF4-FFF2-40B4-BE49-F238E27FC236}">
                <a16:creationId xmlns:a16="http://schemas.microsoft.com/office/drawing/2014/main" xmlns="" id="{A18D112A-1675-89EE-CF10-93C183A6F8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Текст 3">
            <a:extLst>
              <a:ext uri="{FF2B5EF4-FFF2-40B4-BE49-F238E27FC236}">
                <a16:creationId xmlns:a16="http://schemas.microsoft.com/office/drawing/2014/main" xmlns="" id="{8002D666-836B-722B-D6D9-7CE326B9A1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C6284145-CC4C-1E51-82A4-946634DCC7E2}"/>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4A6B6EC5-6C7C-E730-8219-F164B6D55BA2}"/>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83AEA706-8793-E093-EF24-4AF4FA2309A6}"/>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1840339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458AF67-FB77-4416-15A6-A69BCBC62EB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x-none"/>
          </a:p>
        </p:txBody>
      </p:sp>
      <p:sp>
        <p:nvSpPr>
          <p:cNvPr id="3" name="Рисунок 2">
            <a:extLst>
              <a:ext uri="{FF2B5EF4-FFF2-40B4-BE49-F238E27FC236}">
                <a16:creationId xmlns:a16="http://schemas.microsoft.com/office/drawing/2014/main" xmlns="" id="{07AFA92D-DDE0-F501-A1E5-68906DC3DC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Текст 3">
            <a:extLst>
              <a:ext uri="{FF2B5EF4-FFF2-40B4-BE49-F238E27FC236}">
                <a16:creationId xmlns:a16="http://schemas.microsoft.com/office/drawing/2014/main" xmlns="" id="{E1A901A5-320C-1E58-160A-DB928115B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D0738E21-4D08-4C50-7460-09570FD2105E}"/>
              </a:ext>
            </a:extLst>
          </p:cNvPr>
          <p:cNvSpPr>
            <a:spLocks noGrp="1"/>
          </p:cNvSpPr>
          <p:nvPr>
            <p:ph type="dt" sz="half" idx="10"/>
          </p:nvPr>
        </p:nvSpPr>
        <p:spPr/>
        <p:txBody>
          <a:bodyPr/>
          <a:lstStyle/>
          <a:p>
            <a:fld id="{7A826567-79AC-3F43-AF5E-13108F9D1C25}" type="datetimeFigureOut">
              <a:rPr lang="x-none" smtClean="0"/>
              <a:t>04.06.2023</a:t>
            </a:fld>
            <a:endParaRPr lang="x-none"/>
          </a:p>
        </p:txBody>
      </p:sp>
      <p:sp>
        <p:nvSpPr>
          <p:cNvPr id="6" name="Нижний колонтитул 5">
            <a:extLst>
              <a:ext uri="{FF2B5EF4-FFF2-40B4-BE49-F238E27FC236}">
                <a16:creationId xmlns:a16="http://schemas.microsoft.com/office/drawing/2014/main" xmlns="" id="{C978FEC2-5345-5720-0FCB-45A4DB02F5F5}"/>
              </a:ext>
            </a:extLst>
          </p:cNvPr>
          <p:cNvSpPr>
            <a:spLocks noGrp="1"/>
          </p:cNvSpPr>
          <p:nvPr>
            <p:ph type="ftr" sz="quarter" idx="11"/>
          </p:nvPr>
        </p:nvSpPr>
        <p:spPr/>
        <p:txBody>
          <a:bodyPr/>
          <a:lstStyle/>
          <a:p>
            <a:endParaRPr lang="x-none"/>
          </a:p>
        </p:txBody>
      </p:sp>
      <p:sp>
        <p:nvSpPr>
          <p:cNvPr id="7" name="Номер слайда 6">
            <a:extLst>
              <a:ext uri="{FF2B5EF4-FFF2-40B4-BE49-F238E27FC236}">
                <a16:creationId xmlns:a16="http://schemas.microsoft.com/office/drawing/2014/main" xmlns="" id="{AF23C618-474F-199C-22EB-4A44F87EB067}"/>
              </a:ext>
            </a:extLst>
          </p:cNvPr>
          <p:cNvSpPr>
            <a:spLocks noGrp="1"/>
          </p:cNvSpPr>
          <p:nvPr>
            <p:ph type="sldNum" sz="quarter" idx="12"/>
          </p:nvPr>
        </p:nvSpPr>
        <p:spPr/>
        <p:txBody>
          <a:bodyPr/>
          <a:lstStyle/>
          <a:p>
            <a:fld id="{FB9764B9-1218-C943-95D4-CE68EA44F9D7}" type="slidenum">
              <a:rPr lang="x-none" smtClean="0"/>
              <a:t>‹#›</a:t>
            </a:fld>
            <a:endParaRPr lang="x-none"/>
          </a:p>
        </p:txBody>
      </p:sp>
    </p:spTree>
    <p:extLst>
      <p:ext uri="{BB962C8B-B14F-4D97-AF65-F5344CB8AC3E}">
        <p14:creationId xmlns:p14="http://schemas.microsoft.com/office/powerpoint/2010/main" val="535349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7698DBE-CF83-1BCF-55E8-CD461A362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x-none"/>
          </a:p>
        </p:txBody>
      </p:sp>
      <p:sp>
        <p:nvSpPr>
          <p:cNvPr id="3" name="Текст 2">
            <a:extLst>
              <a:ext uri="{FF2B5EF4-FFF2-40B4-BE49-F238E27FC236}">
                <a16:creationId xmlns:a16="http://schemas.microsoft.com/office/drawing/2014/main" xmlns="" id="{60CE169D-CE44-EA8A-D373-FA26CF9BF7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x-none"/>
          </a:p>
        </p:txBody>
      </p:sp>
      <p:sp>
        <p:nvSpPr>
          <p:cNvPr id="4" name="Дата 3">
            <a:extLst>
              <a:ext uri="{FF2B5EF4-FFF2-40B4-BE49-F238E27FC236}">
                <a16:creationId xmlns:a16="http://schemas.microsoft.com/office/drawing/2014/main" xmlns="" id="{F3F7EFD6-7039-4939-CF87-DD827498F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26567-79AC-3F43-AF5E-13108F9D1C25}" type="datetimeFigureOut">
              <a:rPr lang="x-none" smtClean="0"/>
              <a:t>04.06.2023</a:t>
            </a:fld>
            <a:endParaRPr lang="x-none"/>
          </a:p>
        </p:txBody>
      </p:sp>
      <p:sp>
        <p:nvSpPr>
          <p:cNvPr id="5" name="Нижний колонтитул 4">
            <a:extLst>
              <a:ext uri="{FF2B5EF4-FFF2-40B4-BE49-F238E27FC236}">
                <a16:creationId xmlns:a16="http://schemas.microsoft.com/office/drawing/2014/main" xmlns="" id="{3DDBB2D3-0799-47AE-D06D-CA4BC1533D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Номер слайда 5">
            <a:extLst>
              <a:ext uri="{FF2B5EF4-FFF2-40B4-BE49-F238E27FC236}">
                <a16:creationId xmlns:a16="http://schemas.microsoft.com/office/drawing/2014/main" xmlns="" id="{FB7D037C-40A8-0157-DA92-A7499E101F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9764B9-1218-C943-95D4-CE68EA44F9D7}" type="slidenum">
              <a:rPr lang="x-none" smtClean="0"/>
              <a:t>‹#›</a:t>
            </a:fld>
            <a:endParaRPr lang="x-none"/>
          </a:p>
        </p:txBody>
      </p:sp>
    </p:spTree>
    <p:extLst>
      <p:ext uri="{BB962C8B-B14F-4D97-AF65-F5344CB8AC3E}">
        <p14:creationId xmlns:p14="http://schemas.microsoft.com/office/powerpoint/2010/main" val="249539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7CD18BED-AD58-4998-23D2-889E726D8D26}"/>
              </a:ext>
            </a:extLst>
          </p:cNvPr>
          <p:cNvSpPr txBox="1"/>
          <p:nvPr/>
        </p:nvSpPr>
        <p:spPr>
          <a:xfrm>
            <a:off x="781467" y="2543154"/>
            <a:ext cx="6031395" cy="1077218"/>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 ГРОМАДЯНСТВА</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МІГРАЦІЙНОМУ ПРАВІ</a:t>
            </a:r>
            <a:endParaRPr lang="x-none"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2</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695806" y="2225444"/>
            <a:ext cx="2394856" cy="2407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738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40228" y="411421"/>
            <a:ext cx="6754265" cy="5262979"/>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Calibri" panose="020F0502020204030204" pitchFamily="34" charset="0"/>
              </a:rPr>
              <a:t>Правовий характер</a:t>
            </a:r>
            <a:r>
              <a:rPr lang="uk-UA" sz="2400" dirty="0">
                <a:solidFill>
                  <a:srgbClr val="373A3C"/>
                </a:solidFill>
                <a:effectLst/>
                <a:latin typeface="Times New Roman" panose="02020603050405020304" pitchFamily="18" charset="0"/>
                <a:ea typeface="Calibri" panose="020F0502020204030204" pitchFamily="34" charset="0"/>
              </a:rPr>
              <a:t> громадянства означає, що учасники цих правовідносин (особа і держава) пов’язані юридичними правами та обов’язками, які мають взаємний характер. Таким чином, інститут громадянства передбачає існування дуалізму у правильному розумінні його змісту, адже у своїх взаємостосунках держава і громадянин мають як взаємні права, так і взаємні обов’язки. Громадянство є своєрідним виявом суверенітету держави, оскільки саме держава наділена повноваженнями самостійно вирішувати питання щодо надання особі громадянства та приймати рішення про його припинення. </a:t>
            </a:r>
            <a:endParaRPr lang="x-none" sz="32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A5613110-02DB-9730-DC16-868E10B2C02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647889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5834742" cy="4154984"/>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Calibri" panose="020F0502020204030204" pitchFamily="34" charset="0"/>
              </a:rPr>
              <a:t>Характерною рисою цих взаємовідносин є їхня відносна </a:t>
            </a:r>
            <a:r>
              <a:rPr lang="uk-UA" sz="2400" b="1" dirty="0">
                <a:solidFill>
                  <a:srgbClr val="373A3C"/>
                </a:solidFill>
                <a:effectLst/>
                <a:latin typeface="Times New Roman" panose="02020603050405020304" pitchFamily="18" charset="0"/>
                <a:ea typeface="Calibri" panose="020F0502020204030204" pitchFamily="34" charset="0"/>
              </a:rPr>
              <a:t>сталість (стабільність)</a:t>
            </a:r>
            <a:r>
              <a:rPr lang="uk-UA" sz="2400" dirty="0">
                <a:solidFill>
                  <a:srgbClr val="373A3C"/>
                </a:solidFill>
                <a:effectLst/>
                <a:latin typeface="Times New Roman" panose="02020603050405020304" pitchFamily="18" charset="0"/>
                <a:ea typeface="Calibri" panose="020F0502020204030204" pitchFamily="34" charset="0"/>
              </a:rPr>
              <a:t> </a:t>
            </a:r>
            <a:r>
              <a:rPr lang="uk-UA" sz="2400" b="1" dirty="0">
                <a:solidFill>
                  <a:srgbClr val="373A3C"/>
                </a:solidFill>
                <a:effectLst/>
                <a:latin typeface="Times New Roman" panose="02020603050405020304" pitchFamily="18" charset="0"/>
                <a:ea typeface="Calibri" panose="020F0502020204030204" pitchFamily="34" charset="0"/>
              </a:rPr>
              <a:t>у просторі та часі. </a:t>
            </a:r>
            <a:r>
              <a:rPr lang="uk-UA" sz="2400" dirty="0">
                <a:solidFill>
                  <a:srgbClr val="373A3C"/>
                </a:solidFill>
                <a:effectLst/>
                <a:latin typeface="Times New Roman" panose="02020603050405020304" pitchFamily="18" charset="0"/>
                <a:ea typeface="Calibri" panose="020F0502020204030204" pitchFamily="34" charset="0"/>
              </a:rPr>
              <a:t>Просторово така сталість насамперед виявляється в тому, що статус громадянина (єдиний, неподільний та однаковий для всіх) зберігається за особою не тільки під час перебування на території держави, громадянином якої ця особа є, а й тоді коли вона виїжджає за кордон. </a:t>
            </a:r>
            <a:endParaRPr lang="x-none" sz="32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B3ABBA27-557E-3C62-7F6F-62261B21964C}"/>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962341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Calibri" panose="020F0502020204030204" pitchFamily="34" charset="0"/>
              </a:rPr>
              <a:t>Сталість громадянства в часі виявляється у його безперервності, тобто в тому, що особа має статус громадянина від моменту набуття громадянства до моменту його припинення. При цьому існує законодавчо визначена потенційна можливість розірвання взаємовідносин особи з державою, громадянином якої вона є. </a:t>
            </a:r>
            <a:endParaRPr lang="x-none" sz="40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6311B5ED-D31D-5C1C-1B4F-1208C5741798}"/>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514309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3A464CB-A1FF-85BF-CABB-BEB1A0E02652}"/>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Максимальний характер</a:t>
            </a:r>
            <a:r>
              <a:rPr lang="uk-UA" sz="2400" dirty="0">
                <a:solidFill>
                  <a:srgbClr val="373A3C"/>
                </a:solidFill>
                <a:effectLst/>
                <a:latin typeface="Times New Roman" panose="02020603050405020304" pitchFamily="18" charset="0"/>
                <a:ea typeface="Times New Roman" panose="02020603050405020304" pitchFamily="18" charset="0"/>
              </a:rPr>
              <a:t> взаємних прав та обов’язків означає, що громадянин (</a:t>
            </a:r>
            <a:r>
              <a:rPr lang="uk-UA" sz="2400" dirty="0" err="1">
                <a:solidFill>
                  <a:srgbClr val="373A3C"/>
                </a:solidFill>
                <a:effectLst/>
                <a:latin typeface="Times New Roman" panose="02020603050405020304" pitchFamily="18" charset="0"/>
                <a:ea typeface="Times New Roman" panose="02020603050405020304" pitchFamily="18" charset="0"/>
              </a:rPr>
              <a:t>патрид</a:t>
            </a:r>
            <a:r>
              <a:rPr lang="uk-UA" sz="2400" dirty="0">
                <a:solidFill>
                  <a:srgbClr val="373A3C"/>
                </a:solidFill>
                <a:effectLst/>
                <a:latin typeface="Times New Roman" panose="02020603050405020304" pitchFamily="18" charset="0"/>
                <a:ea typeface="Times New Roman" panose="02020603050405020304" pitchFamily="18" charset="0"/>
              </a:rPr>
              <a:t>) має більш широкий спектр прав та свобод, ніж іноземець та особа без громадянства (апатрид).</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17354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2</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543154"/>
            <a:ext cx="7798160" cy="1077218"/>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ДОКУМЕНТИ, ЩО ПІДТВЕРДЖУЮТЬ</a:t>
            </a:r>
            <a:endParaRPr lang="x-none"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r>
              <a:rPr lang="x-none"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 УКРАЇН</a:t>
            </a:r>
            <a:r>
              <a:rPr lang="x-none"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И</a:t>
            </a:r>
            <a:endPar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8869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21095"/>
            <a:ext cx="6497874"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Статтею 5 Закону України «Про громадянство» передбачено наступний перелік документів, що підтверджують громадянство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паспорт громадянина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2) паспорт громадянина України для виїзду за кордон;</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3) тимчасове посвідчення громадянина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4) дипломатичний паспорт;</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5) службовий паспорт;</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6) посвідчення особи моряка;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7) посвідчення члена екіпажу;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8) посвідчення особи на повернення в Україну.</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D6CDCFB-6550-32AF-5B57-C4261D0B5EA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776766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6175145" cy="4893647"/>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Єдиний державний демографічний реєстр</a:t>
            </a:r>
            <a:r>
              <a:rPr lang="uk-UA" sz="2400" dirty="0">
                <a:solidFill>
                  <a:srgbClr val="373A3C"/>
                </a:solidFill>
                <a:effectLst/>
                <a:latin typeface="Times New Roman" panose="02020603050405020304" pitchFamily="18" charset="0"/>
                <a:ea typeface="Times New Roman" panose="02020603050405020304" pitchFamily="18" charset="0"/>
              </a:rPr>
              <a:t> - </a:t>
            </a:r>
            <a:r>
              <a:rPr lang="uk-UA" sz="2400" i="1" dirty="0">
                <a:solidFill>
                  <a:srgbClr val="373A3C"/>
                </a:solidFill>
                <a:effectLst/>
                <a:latin typeface="Times New Roman" panose="02020603050405020304" pitchFamily="18" charset="0"/>
                <a:ea typeface="Times New Roman" panose="02020603050405020304" pitchFamily="18" charset="0"/>
              </a:rPr>
              <a:t>це електронна інформаційно-комунікаційна система, призначена для зберігання, захисту, обробки, використання і поширення визначеної Законом інформації про особу та про документи, що оформлюються із застосуванням засобів Реєстру, із забезпеченням дотримання гарантованих </a:t>
            </a:r>
            <a:r>
              <a:rPr lang="uk-UA" sz="2400" i="1" dirty="0">
                <a:effectLst/>
                <a:latin typeface="Times New Roman" panose="02020603050405020304" pitchFamily="18" charset="0"/>
                <a:ea typeface="Times New Roman" panose="02020603050405020304" pitchFamily="18" charset="0"/>
              </a:rPr>
              <a:t>Конституцією України </a:t>
            </a:r>
            <a:r>
              <a:rPr lang="uk-UA" sz="2400" i="1" dirty="0">
                <a:solidFill>
                  <a:srgbClr val="373A3C"/>
                </a:solidFill>
                <a:effectLst/>
                <a:latin typeface="Times New Roman" panose="02020603050405020304" pitchFamily="18" charset="0"/>
                <a:ea typeface="Times New Roman" panose="02020603050405020304" pitchFamily="18" charset="0"/>
              </a:rPr>
              <a:t>свободи пересування і вільного вибору місця проживання, заборони втручання в особисте та сімейне життя, інших прав і свобод людини та громадянина.</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91330B1-6E26-D623-DA35-E649DF0AE1B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521250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82421"/>
            <a:ext cx="5834742" cy="2308324"/>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Єдиний державний демографічний реєстр ведеться з метою ідентифікації особи для: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оформлення,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видачі,</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обміну,</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пересилання,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вилучення,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повернення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визнання недійсними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знищення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документів про громадянство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CD1BF5C-48C5-2934-FF44-64D117FA0E2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01084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Крім того, Єдиний державний демографічний реєстр у межах, визначених законодавством про свободу пересування та вільний вибір місця проживання, використовується також для обліку інформації про зареєстроване або задеклароване місце проживання (перебування) особи.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B599FBB-9218-F295-B6A0-22741C2B147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972788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5834742" cy="4154984"/>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Стаття 13 </a:t>
            </a:r>
            <a:r>
              <a:rPr lang="uk-UA" sz="2400" dirty="0">
                <a:solidFill>
                  <a:srgbClr val="373A3C"/>
                </a:solidFill>
                <a:effectLst/>
                <a:latin typeface="Times New Roman" panose="02020603050405020304" pitchFamily="18" charset="0"/>
                <a:ea typeface="Times New Roman" panose="02020603050405020304" pitchFamily="18" charset="0"/>
              </a:rPr>
              <a:t>Закону України «Про Єдиний державний демографічний реєстр та документи, що підтверджують громадянство України, посвідчують особу чи її спеціальний статус» закріплює наступний перелік документів, що оформляються із застосуванням засобів Єдиного державного демографічного реєстру, які відповідно до їх функціонального призначення поділяються на:</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A9D26A8-EA4B-D859-C088-A0374FD6EB7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271404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1</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543154"/>
            <a:ext cx="5922775" cy="1077218"/>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 ІНСТИТУТ</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ГРОМАДЯНСТВА В УКРАЇНІ</a:t>
            </a:r>
            <a:endParaRPr lang="x-none"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51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5C77989-533E-59AF-51F2-382BFA75D449}"/>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6587521" cy="4154984"/>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1) </a:t>
            </a:r>
            <a:r>
              <a:rPr lang="uk-UA" sz="2400" b="1" i="1" dirty="0">
                <a:solidFill>
                  <a:srgbClr val="373A3C"/>
                </a:solidFill>
                <a:effectLst/>
                <a:latin typeface="Times New Roman" panose="02020603050405020304" pitchFamily="18" charset="0"/>
                <a:ea typeface="Times New Roman" panose="02020603050405020304" pitchFamily="18" charset="0"/>
              </a:rPr>
              <a:t>документи, що посвідчують особу та підтверджують громадянство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а) паспорт громадянина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б) паспорт громадянина України для виїзду за кордон;</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в) дипломатичний паспорт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г) службовий паспорт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ґ) посвідчення особи моряка;</a:t>
            </a:r>
            <a:endParaRPr lang="x-none" sz="2400" dirty="0">
              <a:effectLst/>
              <a:latin typeface="Times New Roman" panose="02020603050405020304" pitchFamily="18" charset="0"/>
              <a:ea typeface="Times New Roman" panose="02020603050405020304" pitchFamily="18" charset="0"/>
            </a:endParaRPr>
          </a:p>
          <a:p>
            <a:r>
              <a:rPr lang="uk-UA" sz="2400" dirty="0" err="1">
                <a:solidFill>
                  <a:srgbClr val="373A3C"/>
                </a:solidFill>
                <a:effectLst/>
                <a:latin typeface="Times New Roman" panose="02020603050405020304" pitchFamily="18" charset="0"/>
                <a:ea typeface="Times New Roman" panose="02020603050405020304" pitchFamily="18" charset="0"/>
              </a:rPr>
              <a:t>д</a:t>
            </a:r>
            <a:r>
              <a:rPr lang="uk-UA" sz="2400" dirty="0">
                <a:solidFill>
                  <a:srgbClr val="373A3C"/>
                </a:solidFill>
                <a:effectLst/>
                <a:latin typeface="Times New Roman" panose="02020603050405020304" pitchFamily="18" charset="0"/>
                <a:ea typeface="Times New Roman" panose="02020603050405020304" pitchFamily="18" charset="0"/>
              </a:rPr>
              <a:t>) посвідчення члена екіпажу;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е) посвідчення особи на повернення в Україну;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є) тимчасове посвідчення громадянина України;</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45224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44936"/>
            <a:ext cx="6969161" cy="5262979"/>
          </a:xfrm>
          <a:prstGeom prst="rect">
            <a:avLst/>
          </a:prstGeom>
          <a:noFill/>
        </p:spPr>
        <p:txBody>
          <a:bodyPr wrap="square">
            <a:spAutoFit/>
          </a:bodyPr>
          <a:lstStyle/>
          <a:p>
            <a:r>
              <a:rPr lang="uk-UA" sz="2400" b="1" i="1" dirty="0">
                <a:solidFill>
                  <a:srgbClr val="373A3C"/>
                </a:solidFill>
                <a:effectLst/>
                <a:latin typeface="Times New Roman" panose="02020603050405020304" pitchFamily="18" charset="0"/>
                <a:ea typeface="Times New Roman" panose="02020603050405020304" pitchFamily="18" charset="0"/>
              </a:rPr>
              <a:t>2) документи, що посвідчують особу та підтверджують її спеціальний статус:</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а) посвідчення водія;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б) посвідчення особи без громадянства для виїзду за кордон;</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в) посвідка на постійне проживання;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г) посвідка на тимчасове проживання;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ґ) картка мігранта;</a:t>
            </a:r>
            <a:endParaRPr lang="x-none" sz="2400" dirty="0">
              <a:effectLst/>
              <a:latin typeface="Times New Roman" panose="02020603050405020304" pitchFamily="18" charset="0"/>
              <a:ea typeface="Times New Roman" panose="02020603050405020304" pitchFamily="18" charset="0"/>
            </a:endParaRPr>
          </a:p>
          <a:p>
            <a:r>
              <a:rPr lang="uk-UA" sz="2400" dirty="0" err="1">
                <a:solidFill>
                  <a:srgbClr val="373A3C"/>
                </a:solidFill>
                <a:effectLst/>
                <a:latin typeface="Times New Roman" panose="02020603050405020304" pitchFamily="18" charset="0"/>
                <a:ea typeface="Times New Roman" panose="02020603050405020304" pitchFamily="18" charset="0"/>
              </a:rPr>
              <a:t>д</a:t>
            </a:r>
            <a:r>
              <a:rPr lang="uk-UA" sz="2400" dirty="0">
                <a:solidFill>
                  <a:srgbClr val="373A3C"/>
                </a:solidFill>
                <a:effectLst/>
                <a:latin typeface="Times New Roman" panose="02020603050405020304" pitchFamily="18" charset="0"/>
                <a:ea typeface="Times New Roman" panose="02020603050405020304" pitchFamily="18" charset="0"/>
              </a:rPr>
              <a:t>) посвідчення біженця;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е) проїзний документ біженця;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є) посвідчення особи, яка потребує додаткового захисту;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ж) проїзний документ особи, якій надано додатковий захист.</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76348557-9180-4C8F-6193-B0EEA1A82AE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17830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Е-паспорт і е-паспорт </a:t>
            </a:r>
            <a:r>
              <a:rPr lang="uk-UA" sz="2400" dirty="0">
                <a:solidFill>
                  <a:srgbClr val="373A3C"/>
                </a:solidFill>
                <a:effectLst/>
                <a:latin typeface="Times New Roman" panose="02020603050405020304" pitchFamily="18" charset="0"/>
                <a:ea typeface="Times New Roman" panose="02020603050405020304" pitchFamily="18" charset="0"/>
              </a:rPr>
              <a:t>для виїзду за кордон не використовується у разі: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перетинання державного кордону України, крім випадків необхідності підтвердження особи громадянина України при в’їзді в Україну;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2) в’їзду на тимчасово окуповану територію України та виїзду з неї;</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3) в’їзду, перебування, проживання або пересування у межах прикордонної смуги, виходу у територіальне море та внутрішні води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78648FF5-D691-07FF-CFC0-93167A1EBC0B}"/>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699904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82421"/>
            <a:ext cx="5834742" cy="2308324"/>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Паспорт громадянина України</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та підтверджує громадянство України. Кожен громадянин України, який досяг чотирнадцятирічного віку, зобов’язаний отримати паспорт громадянина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719ACDD7-C563-9783-8487-0876F468CCC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221784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Паспорт громадянина України оформляється особам, які не досягли вісімнадцятирічного віку, на чотири роки, а особам, які досягли вісімнадцятирічного віку, - на кожні 10 років.</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Паспорт громадянина України виготовляється у формі картки, що містить безконтактний електронний носій.</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D28CADB-DEAA-FB3B-28CE-E17E3512EAE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3593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B61EE47-9FF2-AD49-045E-63C2BAC52CDB}"/>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6" y="405093"/>
            <a:ext cx="6969161" cy="5262979"/>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До паспорта громадянина України вноситься така інформація:</a:t>
            </a:r>
            <a:endParaRPr lang="x-none" sz="2400" b="1"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назва держави;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2) назва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3) ім'я особи;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4) стать;</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5) громадянство;</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6) дата народження;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7) унікальний номер запису в Реєстрі;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8) номер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9) дата закінчення строку дії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10) дата видачі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11) уповноважений суб'єкт, що видав документ </a:t>
            </a:r>
          </a:p>
          <a:p>
            <a:r>
              <a:rPr lang="uk-UA" sz="2400" dirty="0">
                <a:solidFill>
                  <a:srgbClr val="373A3C"/>
                </a:solidFill>
                <a:effectLst/>
                <a:latin typeface="Times New Roman" panose="02020603050405020304" pitchFamily="18" charset="0"/>
                <a:ea typeface="Times New Roman" panose="02020603050405020304" pitchFamily="18" charset="0"/>
              </a:rPr>
              <a:t>12) місце народження;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13) </a:t>
            </a:r>
            <a:r>
              <a:rPr lang="uk-UA" sz="2400" dirty="0" err="1">
                <a:solidFill>
                  <a:srgbClr val="373A3C"/>
                </a:solidFill>
                <a:effectLst/>
                <a:latin typeface="Times New Roman" panose="02020603050405020304" pitchFamily="18" charset="0"/>
                <a:ea typeface="Times New Roman" panose="02020603050405020304" pitchFamily="18" charset="0"/>
              </a:rPr>
              <a:t>відцифрований</a:t>
            </a:r>
            <a:r>
              <a:rPr lang="uk-UA" sz="2400" dirty="0">
                <a:solidFill>
                  <a:srgbClr val="373A3C"/>
                </a:solidFill>
                <a:effectLst/>
                <a:latin typeface="Times New Roman" panose="02020603050405020304" pitchFamily="18" charset="0"/>
                <a:ea typeface="Times New Roman" panose="02020603050405020304" pitchFamily="18" charset="0"/>
              </a:rPr>
              <a:t> образ обличчя особи;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14) </a:t>
            </a:r>
            <a:r>
              <a:rPr lang="uk-UA" sz="2400" dirty="0" err="1">
                <a:solidFill>
                  <a:srgbClr val="373A3C"/>
                </a:solidFill>
                <a:effectLst/>
                <a:latin typeface="Times New Roman" panose="02020603050405020304" pitchFamily="18" charset="0"/>
                <a:ea typeface="Times New Roman" panose="02020603050405020304" pitchFamily="18" charset="0"/>
              </a:rPr>
              <a:t>відцифрований</a:t>
            </a:r>
            <a:r>
              <a:rPr lang="uk-UA" sz="2400" dirty="0">
                <a:solidFill>
                  <a:srgbClr val="373A3C"/>
                </a:solidFill>
                <a:effectLst/>
                <a:latin typeface="Times New Roman" panose="02020603050405020304" pitchFamily="18" charset="0"/>
                <a:ea typeface="Times New Roman" panose="02020603050405020304" pitchFamily="18" charset="0"/>
              </a:rPr>
              <a:t> підпис особи;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Calibri" panose="020F0502020204030204" pitchFamily="34" charset="0"/>
              </a:rPr>
              <a:t>15) податковий номер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65823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Паспорт громадянина України для виїзду за кордон</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підтверджує громадянство України особи, на яку він оформлений, і дає право цій особі на виїзд з України і в'їзд в Україну.</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Кожен громадянин України не може мати більше двох паспортів громадянина України для виїзду за кордон.</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BBC2E94-E10F-179F-8635-648F3AAC159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71375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40485" y="444936"/>
            <a:ext cx="10711286" cy="5139869"/>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До паспорта громадянина України для виїзду за кордон вноситься така інформація: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назва держави;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2) назва документа;</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3) тип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4) код держави;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5) номер документа;</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6) ім'я особи;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7) громадянство;</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8) дата народження;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9) унікальний номер запису в Реєстрі;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10) стать;</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11) місце народження;</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12) дата видачі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13) уповноважений суб'єкт, що видав документ (код);</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14) дата закінчення строку дії документа;</a:t>
            </a:r>
            <a:r>
              <a:rPr lang="x-none" sz="2400" dirty="0">
                <a:latin typeface="Times New Roman" panose="02020603050405020304" pitchFamily="18" charset="0"/>
                <a:ea typeface="Times New Roman" panose="02020603050405020304" pitchFamily="18" charset="0"/>
              </a:rPr>
              <a:t> </a:t>
            </a:r>
          </a:p>
          <a:p>
            <a:r>
              <a:rPr lang="uk-UA" sz="2400" dirty="0">
                <a:solidFill>
                  <a:srgbClr val="373A3C"/>
                </a:solidFill>
                <a:effectLst/>
                <a:latin typeface="Times New Roman" panose="02020603050405020304" pitchFamily="18" charset="0"/>
                <a:ea typeface="Times New Roman" panose="02020603050405020304" pitchFamily="18" charset="0"/>
              </a:rPr>
              <a:t>15) </a:t>
            </a:r>
            <a:r>
              <a:rPr lang="uk-UA" sz="2400" dirty="0" err="1">
                <a:solidFill>
                  <a:srgbClr val="373A3C"/>
                </a:solidFill>
                <a:effectLst/>
                <a:latin typeface="Times New Roman" panose="02020603050405020304" pitchFamily="18" charset="0"/>
                <a:ea typeface="Times New Roman" panose="02020603050405020304" pitchFamily="18" charset="0"/>
              </a:rPr>
              <a:t>відцифрований</a:t>
            </a:r>
            <a:r>
              <a:rPr lang="uk-UA" sz="2400" dirty="0">
                <a:solidFill>
                  <a:srgbClr val="373A3C"/>
                </a:solidFill>
                <a:effectLst/>
                <a:latin typeface="Times New Roman" panose="02020603050405020304" pitchFamily="18" charset="0"/>
                <a:ea typeface="Times New Roman" panose="02020603050405020304" pitchFamily="18" charset="0"/>
              </a:rPr>
              <a:t> образ обличчя особи;</a:t>
            </a:r>
            <a:r>
              <a:rPr lang="x-none" sz="2400" dirty="0">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16) </a:t>
            </a:r>
            <a:r>
              <a:rPr lang="uk-UA" sz="2400" dirty="0" err="1">
                <a:solidFill>
                  <a:srgbClr val="373A3C"/>
                </a:solidFill>
                <a:effectLst/>
                <a:latin typeface="Times New Roman" panose="02020603050405020304" pitchFamily="18" charset="0"/>
                <a:ea typeface="Times New Roman" panose="02020603050405020304" pitchFamily="18" charset="0"/>
              </a:rPr>
              <a:t>відцифрований</a:t>
            </a:r>
            <a:r>
              <a:rPr lang="uk-UA" sz="2400" dirty="0">
                <a:solidFill>
                  <a:srgbClr val="373A3C"/>
                </a:solidFill>
                <a:effectLst/>
                <a:latin typeface="Times New Roman" panose="02020603050405020304" pitchFamily="18" charset="0"/>
                <a:ea typeface="Times New Roman" panose="02020603050405020304" pitchFamily="18" charset="0"/>
              </a:rPr>
              <a:t> підпис особи;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Calibri" panose="020F0502020204030204" pitchFamily="34" charset="0"/>
              </a:rPr>
              <a:t>17) дані про перебування на консульському обліку </a:t>
            </a:r>
            <a:endParaRPr lang="uk-UA" sz="3200" dirty="0">
              <a:solidFill>
                <a:srgbClr val="373A3C"/>
              </a:solidFill>
              <a:effectLst/>
              <a:latin typeface="Times New Roman" panose="02020603050405020304" pitchFamily="18" charset="0"/>
              <a:ea typeface="Calibri" panose="020F0502020204030204" pitchFamily="34" charset="0"/>
            </a:endParaRPr>
          </a:p>
          <a:p>
            <a:r>
              <a:rPr lang="uk-UA" sz="2400" dirty="0">
                <a:solidFill>
                  <a:srgbClr val="373A3C"/>
                </a:solidFill>
                <a:effectLst/>
                <a:latin typeface="Times New Roman" panose="02020603050405020304" pitchFamily="18" charset="0"/>
                <a:ea typeface="Calibri" panose="020F0502020204030204" pitchFamily="34" charset="0"/>
              </a:rPr>
              <a:t>18) дані про оформлення документів для виїзду за кордон на постійне проживання або залишення на постійне проживання за кордоном чи повернення</a:t>
            </a:r>
            <a:br>
              <a:rPr lang="uk-UA" sz="2400" dirty="0">
                <a:solidFill>
                  <a:srgbClr val="373A3C"/>
                </a:solidFill>
                <a:effectLst/>
                <a:latin typeface="Times New Roman" panose="02020603050405020304" pitchFamily="18" charset="0"/>
                <a:ea typeface="Calibri" panose="020F0502020204030204" pitchFamily="34" charset="0"/>
              </a:rPr>
            </a:br>
            <a:r>
              <a:rPr lang="uk-UA" sz="2400" dirty="0">
                <a:solidFill>
                  <a:srgbClr val="373A3C"/>
                </a:solidFill>
                <a:effectLst/>
                <a:latin typeface="Times New Roman" panose="02020603050405020304" pitchFamily="18" charset="0"/>
                <a:ea typeface="Calibri" panose="020F0502020204030204" pitchFamily="34" charset="0"/>
              </a:rPr>
              <a:t>на проживання в Україну. </a:t>
            </a:r>
            <a:r>
              <a:rPr lang="x-none" sz="4000" dirty="0">
                <a:effectLst/>
              </a:rPr>
              <a:t> </a:t>
            </a:r>
            <a:endParaRPr lang="x-none" sz="4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4617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Дипломатичний паспорт України</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підтверджує громадянство України та надає право такій особі на виїзд з України і в’їзд в Україну. Дипломатичний паспорт України є дійсним для виїзду з України в усі держави світу та повернення в Україну з усіх держав світу. Порядок оформлення і видачі </a:t>
            </a:r>
            <a:r>
              <a:rPr lang="uk-UA" sz="2400" dirty="0" err="1">
                <a:solidFill>
                  <a:srgbClr val="373A3C"/>
                </a:solidFill>
                <a:effectLst/>
                <a:latin typeface="Times New Roman" panose="02020603050405020304" pitchFamily="18" charset="0"/>
                <a:ea typeface="Times New Roman" panose="02020603050405020304" pitchFamily="18" charset="0"/>
              </a:rPr>
              <a:t>дипломатичниого</a:t>
            </a:r>
            <a:r>
              <a:rPr lang="uk-UA" sz="2400" dirty="0">
                <a:solidFill>
                  <a:srgbClr val="373A3C"/>
                </a:solidFill>
                <a:effectLst/>
                <a:latin typeface="Times New Roman" panose="02020603050405020304" pitchFamily="18" charset="0"/>
                <a:ea typeface="Times New Roman" panose="02020603050405020304" pitchFamily="18" charset="0"/>
              </a:rPr>
              <a:t> паспорту України встановлюється Президентом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2BFE3471-91B0-92D7-0833-BEFCCF31FC51}"/>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499056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Дипломатичний паспорт виготовляється у формі книжечки, правий форзац якої містить безконтактний електронний носій, та складається з м'якої обкладинки, 32 сторінок та сторінки даних.</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1C1B2EE5-1D6E-657E-9508-EFA39228B49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453139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Основні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етапи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становлення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пов’язані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етапами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державотворення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слід</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розглядати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складову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частину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основ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ладу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б)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суттєву</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характеристику основ правового статусу особи; в)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суб’єктивне</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право особи на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г) як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правовий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конституційного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міграційного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права.</a:t>
            </a:r>
            <a:endParaRPr lang="x-none"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9996232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854B138-A014-C2EB-DEEB-B6647FE5A202}"/>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Службовий паспорт України</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підтверджує громадянство України та надає право такій особі на виїзд з України і в’їзд в Україну. Порядок оформлення і видачі службового паспорту України встановлюється Президентом України. Службовий паспорт України виготовляється у формі книжечки, правий форзац якої містить безконтактний електронний носій, та складається з м'якої обкладинки, 32 або 64 сторінок і сторінки даних.</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669182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особи моряка</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оформляється і видається громадянину України, який може обіймати будь-яку посаду на борту судна (крім військового судна) або працевлаштований на будь-яку посаду на борту судна (крім військового судна), зареєстрованого в Україні чи в інших державах.</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E82917A-E81E-0475-3BBD-3DD29249EEF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8467654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Оформлення, видача, обмін посвідчення особи моряка здійснюються центральним органом виконавчої влади, що реалізує державну політику у сферах морського і внутрішнього водного транспорту.</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52BE8CFC-B26C-525D-1C4D-7DE7DFFB91B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9435951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Центральний орган виконавчої влади, що реалізує державну політику у сферах морського і внутрішнього водного транспорту, має право відмовити заявникові у видачі посвідчення особи моряка у разі, якщо:</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за </a:t>
            </a:r>
            <a:r>
              <a:rPr lang="uk-UA" sz="2400" dirty="0" err="1">
                <a:solidFill>
                  <a:srgbClr val="373A3C"/>
                </a:solidFill>
                <a:effectLst/>
                <a:latin typeface="Times New Roman" panose="02020603050405020304" pitchFamily="18" charset="0"/>
                <a:ea typeface="Times New Roman" panose="02020603050405020304" pitchFamily="18" charset="0"/>
              </a:rPr>
              <a:t>видачею</a:t>
            </a:r>
            <a:r>
              <a:rPr lang="uk-UA" sz="2400" dirty="0">
                <a:solidFill>
                  <a:srgbClr val="373A3C"/>
                </a:solidFill>
                <a:effectLst/>
                <a:latin typeface="Times New Roman" panose="02020603050405020304" pitchFamily="18" charset="0"/>
                <a:ea typeface="Times New Roman" panose="02020603050405020304" pitchFamily="18" charset="0"/>
              </a:rPr>
              <a:t> документа звернувся заявник, який не досяг шістнадцятирічного віку;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2) заявник вже отримав документ такого типу, який є дійсним на день звернення (крім випадків, зазначених у частині сьомій цієї статті);</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4AEA83AB-6087-EFAB-C6FE-2768B1D10B4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8824018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3) заявник не подав усіх документів та інформації, необхідних для оформлення і видачі документа;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4) дані, отримані з бази даних розпорядника Реєстру, не підтверджують інформацію, надану заявником.</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Посвідчення особи моряка видається на 10 років.</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67688F7C-CABC-A74C-59A8-3221142817D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1523954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6C239494-68C4-8451-AE15-52AAF4A9DCA0}"/>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692908"/>
            <a:ext cx="6462015" cy="4524315"/>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члена екіпажу</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підтверджує громадянство України і видається громадянину України, який належить до складу екіпажу повітряного судна, відноситься до осіб льотного екіпажу та екіпажу пасажирського і вантажного </a:t>
            </a:r>
            <a:r>
              <a:rPr lang="uk-UA" sz="2400" dirty="0" err="1">
                <a:solidFill>
                  <a:srgbClr val="373A3C"/>
                </a:solidFill>
                <a:effectLst/>
                <a:latin typeface="Times New Roman" panose="02020603050405020304" pitchFamily="18" charset="0"/>
                <a:ea typeface="Times New Roman" panose="02020603050405020304" pitchFamily="18" charset="0"/>
              </a:rPr>
              <a:t>салона</a:t>
            </a:r>
            <a:r>
              <a:rPr lang="uk-UA" sz="2400" dirty="0">
                <a:solidFill>
                  <a:srgbClr val="373A3C"/>
                </a:solidFill>
                <a:effectLst/>
                <a:latin typeface="Times New Roman" panose="02020603050405020304" pitchFamily="18" charset="0"/>
                <a:ea typeface="Times New Roman" panose="02020603050405020304" pitchFamily="18" charset="0"/>
              </a:rPr>
              <a:t>, осіб авіаційного персоналу, які не належать до складу екіпажу, але забезпечують виконання технологічних процесів перевезення та виконання видів польотів або авіаційних робіт чи технічне обслуговування повітряних суден у </a:t>
            </a:r>
            <a:r>
              <a:rPr lang="uk-UA" sz="2400" dirty="0" err="1">
                <a:solidFill>
                  <a:srgbClr val="373A3C"/>
                </a:solidFill>
                <a:effectLst/>
                <a:latin typeface="Times New Roman" panose="02020603050405020304" pitchFamily="18" charset="0"/>
                <a:ea typeface="Times New Roman" panose="02020603050405020304" pitchFamily="18" charset="0"/>
              </a:rPr>
              <a:t>позабазових</a:t>
            </a:r>
            <a:r>
              <a:rPr lang="uk-UA" sz="2400" dirty="0">
                <a:solidFill>
                  <a:srgbClr val="373A3C"/>
                </a:solidFill>
                <a:effectLst/>
                <a:latin typeface="Times New Roman" panose="02020603050405020304" pitchFamily="18" charset="0"/>
                <a:ea typeface="Times New Roman" panose="02020603050405020304" pitchFamily="18" charset="0"/>
              </a:rPr>
              <a:t> аеропортах.</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0003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особи на повернення в Україну</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підтверджує громадянство України (крім випадків, передбачених частиною другою цієї статті), дає право на в’їзд в Україну, оформляється і видається  Міністерством закордонних справ України, або закордонними дипломатичними установами України громадянам України у разі:</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C639E21-33E3-E2A7-BA91-4B3D4538C67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8367586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Тимчасове посвідчення громадянина України</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та підтверджує громадянство України і видається особі, яка досягла чотирнадцятирічного віку, набула громадянства України та взяла зобов'язання припинити іноземне громадянство протягом двох років з дня набуття громадянства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D35BAF25-EBD1-42F8-1982-D88E3C80E32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7307778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882421"/>
            <a:ext cx="5834742" cy="2308324"/>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водія</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та її спеціальний статус у частині підтвердження права його власника на керування транспортними засобами. Посвідчення водія виготовляється у формі картки.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FFF0E361-0949-1C01-1814-5C0C0B6E3D9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5046029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Посвідка на постійне проживання</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іноземця або особу без громадянства та підтверджує право на постійне проживання в Україні.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Посвідка на постійне проживання оформляється іноземцям та особам без громадянства (незалежно від віку), які мають дозвіл на імміграцію в Україну.</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8E7E8BDC-2206-EE89-D0CC-0B421FF558D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537149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юридичній</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літературі</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визначається</a:t>
            </a:r>
            <a:r>
              <a:rPr lang="ru-RU" sz="2400"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як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політична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правова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приналежність</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особи до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конкретної</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держави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громадянин</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 як особа, яка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набула</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громадянство</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в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порядк</a:t>
            </a:r>
            <a:r>
              <a:rPr lang="uk-UA"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передбаченому</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законами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та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міжнародними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 договорами </a:t>
            </a:r>
            <a:r>
              <a:rPr lang="ru-RU" sz="2400" b="1" i="1" dirty="0" err="1">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400" b="1" i="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x-none"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1940562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FED42647-FDA0-1228-F12D-EC15130E4412}"/>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Посвідка на тимчасове проживання</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іноземця або особу без громадянства та підтверджує законні підстави для тимчасового проживання в Україні.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Посвідка на тимчасове проживання оформляється іноземцям та особам без громадянства (незалежно від віку). Посвідка на тимчасове проживання видається строком на один рік.</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02779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біженця</a:t>
            </a:r>
            <a:r>
              <a:rPr lang="uk-UA" sz="2400" dirty="0">
                <a:solidFill>
                  <a:srgbClr val="373A3C"/>
                </a:solidFill>
                <a:effectLst/>
                <a:latin typeface="Times New Roman" panose="02020603050405020304" pitchFamily="18" charset="0"/>
                <a:ea typeface="Times New Roman" panose="02020603050405020304" pitchFamily="18" charset="0"/>
              </a:rPr>
              <a:t> є паспортним документом, що посвідчує особу його власника та підтверджує факт визнання його біженцем в Україні і є дійсним для реалізації прав та виконання обов'язків, передбачених Законом та іншими законами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Посвідчення біженця виготовляється у формі книжечки, правий форзац якої містить безконтактний електронний носій, та яка складається з м'якої обкладинки, 16 сторінок та сторінки даних. Посвідчення біженця видається строком на п'ять років.</a:t>
            </a:r>
            <a:endParaRPr lang="x-none" sz="2400" dirty="0">
              <a:effectLst/>
              <a:latin typeface="Times New Roman" panose="02020603050405020304" pitchFamily="18" charset="0"/>
              <a:ea typeface="Times New Roman" panose="02020603050405020304" pitchFamily="18" charset="0"/>
            </a:endParaRPr>
          </a:p>
        </p:txBody>
      </p:sp>
      <p:pic>
        <p:nvPicPr>
          <p:cNvPr id="5" name="Рисунок 4">
            <a:extLst>
              <a:ext uri="{FF2B5EF4-FFF2-40B4-BE49-F238E27FC236}">
                <a16:creationId xmlns:a16="http://schemas.microsoft.com/office/drawing/2014/main" xmlns="" id="{002D503E-E689-917E-2737-105C0D8B2C8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0158435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Проїзний документ біженця</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та надає право особі, якій він оформлений, на виїзд з України і в'їзд в Україну. Документ виготовляється у формі книжечки, правий форзац якої містить безконтактний електронний носій, та яка складається з м'якої обкладинки, 32 сторінок та сторінки даних.</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Проїзний документ біженця видається на строк дії посвідчення біженця за умови, що посвідчення видано на п'ять років.</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B838CCC-AADA-5983-0B23-151C8F6467B4}"/>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832704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6" y="411421"/>
            <a:ext cx="6713027" cy="5262979"/>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Картка мігранта</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оформляється іноземцю або особі без громадянства з метою створення та управління національною системою ідентифікації мігрантів.</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Картка мігранта має загальний стандарт і формат для міжнародного документа посвідчення особи мігранта, за допомогою якого здійснюються контроль за переміщенням мігрантів через кордон, верифікація інформації про мігрантів через національну і міжнародні бази даних правоохоронних органів, отримання статистичних даних з метою вирішення питань соціального забезпечення та оподаткування доходів мігрантів.</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4DA709E1-EB9E-5420-E1BE-A111EAD01A2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7076164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Посвідчення особи, яка потребує додаткового захисту</a:t>
            </a:r>
            <a:r>
              <a:rPr lang="uk-UA" sz="2400" dirty="0">
                <a:solidFill>
                  <a:srgbClr val="373A3C"/>
                </a:solidFill>
                <a:effectLst/>
                <a:latin typeface="Times New Roman" panose="02020603050405020304" pitchFamily="18" charset="0"/>
                <a:ea typeface="Times New Roman" panose="02020603050405020304" pitchFamily="18" charset="0"/>
              </a:rPr>
              <a:t>, є паспортним документом, що посвідчує особу його власника та підтверджує факт визнання її особою, яка потребує додаткового захисту в Україні, і є дійсним для реалізації прав та виконання обов’язків, передбачених Законом та іншими законами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F455C64-6344-7352-831D-9FFF4C3226E5}"/>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9116265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5834742" cy="4154984"/>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Times New Roman" panose="02020603050405020304" pitchFamily="18" charset="0"/>
              </a:rPr>
              <a:t>Проїзний документ особи, якій надано додатковий захист</a:t>
            </a:r>
            <a:r>
              <a:rPr lang="uk-UA" sz="2400" dirty="0">
                <a:solidFill>
                  <a:srgbClr val="373A3C"/>
                </a:solidFill>
                <a:effectLst/>
                <a:latin typeface="Times New Roman" panose="02020603050405020304" pitchFamily="18" charset="0"/>
                <a:ea typeface="Times New Roman" panose="02020603050405020304" pitchFamily="18" charset="0"/>
              </a:rPr>
              <a:t>, є документом, що посвідчує особу та надає право особі, якій він оформлений, на виїзд з України і в’їзд в Україну.</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Документ виготовляється у формі книжечки, що складається з м’якої обкладинки, правий форзац якої містить безконтактний електронний носій, 32 сторінок та сторінки даних.</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9A301A5-852F-A8C2-2007-099D2ED34B21}"/>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0923294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3</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543154"/>
            <a:ext cx="7309950" cy="1077218"/>
          </a:xfrm>
          <a:prstGeom prst="rect">
            <a:avLst/>
          </a:prstGeom>
          <a:noFill/>
        </p:spPr>
        <p:txBody>
          <a:bodyPr wrap="none" rtlCol="0">
            <a:spAutoFit/>
          </a:bodyPr>
          <a:lstStyle/>
          <a:p>
            <a:r>
              <a:rPr lang="uk-UA"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ПІДСТАВИ ТА ПОРЯДОК</a:t>
            </a:r>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 НАБУТТЯ</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ГРОМАДЯНСТВА УКАРАЇНИ</a:t>
            </a:r>
            <a:endParaRPr lang="uk-UA"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68693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7A513FC-366C-5616-023E-9646C3147657}"/>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Calibri" panose="020F0502020204030204" pitchFamily="34" charset="0"/>
              </a:rPr>
              <a:t>Аналізуючи наявні в юридичній літературі розробки щодо класифікації  підстав  набуття   громадянства,   можна   погодитись   із М. І. </a:t>
            </a:r>
            <a:r>
              <a:rPr lang="uk-UA" sz="2400" dirty="0" err="1">
                <a:solidFill>
                  <a:srgbClr val="373A3C"/>
                </a:solidFill>
                <a:effectLst/>
                <a:latin typeface="Times New Roman" panose="02020603050405020304" pitchFamily="18" charset="0"/>
                <a:ea typeface="Calibri" panose="020F0502020204030204" pitchFamily="34" charset="0"/>
              </a:rPr>
              <a:t>Суржинським</a:t>
            </a:r>
            <a:r>
              <a:rPr lang="uk-UA" sz="2400" dirty="0">
                <a:solidFill>
                  <a:srgbClr val="373A3C"/>
                </a:solidFill>
                <a:effectLst/>
                <a:latin typeface="Times New Roman" panose="02020603050405020304" pitchFamily="18" charset="0"/>
                <a:ea typeface="Calibri" panose="020F0502020204030204" pitchFamily="34" charset="0"/>
              </a:rPr>
              <a:t>, який пропонує такий поділ: 1) за віком фізичних осіб, які набувають громадянство, можна виділити підстави набуття громадянства дітьми та підстави набуття громадянства повнолітніми фізичними особами;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286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2) за процедурою набуття громадянства — </a:t>
            </a:r>
            <a:r>
              <a:rPr lang="uk-UA" sz="2400" dirty="0" err="1">
                <a:solidFill>
                  <a:srgbClr val="373A3C"/>
                </a:solidFill>
                <a:effectLst/>
                <a:latin typeface="Times New Roman" panose="02020603050405020304" pitchFamily="18" charset="0"/>
                <a:ea typeface="Times New Roman" panose="02020603050405020304" pitchFamily="18" charset="0"/>
              </a:rPr>
              <a:t>підста</a:t>
            </a:r>
            <a:r>
              <a:rPr lang="uk-UA" sz="2400" dirty="0">
                <a:solidFill>
                  <a:srgbClr val="373A3C"/>
                </a:solidFill>
                <a:effectLst/>
                <a:latin typeface="Times New Roman" panose="02020603050405020304" pitchFamily="18" charset="0"/>
                <a:ea typeface="Times New Roman" panose="02020603050405020304" pitchFamily="18" charset="0"/>
              </a:rPr>
              <a:t>- ви набуття громадянства в загальному порядку та підстави набуття громадянства у спрощеному порядку; 3) за ступенем їх </a:t>
            </a:r>
            <a:r>
              <a:rPr lang="uk-UA" sz="2400" dirty="0" err="1">
                <a:solidFill>
                  <a:srgbClr val="373A3C"/>
                </a:solidFill>
                <a:effectLst/>
                <a:latin typeface="Times New Roman" panose="02020603050405020304" pitchFamily="18" charset="0"/>
                <a:ea typeface="Times New Roman" panose="02020603050405020304" pitchFamily="18" charset="0"/>
              </a:rPr>
              <a:t>використан</a:t>
            </a:r>
            <a:r>
              <a:rPr lang="uk-UA" sz="2400" dirty="0">
                <a:solidFill>
                  <a:srgbClr val="373A3C"/>
                </a:solidFill>
                <a:effectLst/>
                <a:latin typeface="Times New Roman" panose="02020603050405020304" pitchFamily="18" charset="0"/>
                <a:ea typeface="Times New Roman" panose="02020603050405020304" pitchFamily="18" charset="0"/>
              </a:rPr>
              <a:t>- ня — типові (за народженням, натуралізація, поновлення у громадян- </a:t>
            </a:r>
            <a:r>
              <a:rPr lang="uk-UA" sz="2400" dirty="0" err="1">
                <a:solidFill>
                  <a:srgbClr val="373A3C"/>
                </a:solidFill>
                <a:effectLst/>
                <a:latin typeface="Times New Roman" panose="02020603050405020304" pitchFamily="18" charset="0"/>
                <a:ea typeface="Times New Roman" panose="02020603050405020304" pitchFamily="18" charset="0"/>
              </a:rPr>
              <a:t>стві</a:t>
            </a:r>
            <a:r>
              <a:rPr lang="uk-UA" sz="2400" dirty="0">
                <a:solidFill>
                  <a:srgbClr val="373A3C"/>
                </a:solidFill>
                <a:effectLst/>
                <a:latin typeface="Times New Roman" panose="02020603050405020304" pitchFamily="18" charset="0"/>
                <a:ea typeface="Times New Roman" panose="02020603050405020304" pitchFamily="18" charset="0"/>
              </a:rPr>
              <a:t>) та виняткові (групове надання громадянства) підстави 61.</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B2B717B3-8BF8-B5AC-DA94-F0945E40679A}"/>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202748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05093"/>
            <a:ext cx="5834742" cy="5262979"/>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Згідно зі ст. 6 Закону України «Про громадянство України» громадянство України набувається: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 за народженням;</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2) за територіальним походженням;</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3) внаслідок прийняття до громадянства;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4) внаслідок поновлення у громадянстві;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5) внаслідок усиновлення;</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6) внаслідок встановлення над дитиною опіки чи піклування, влаштування дитини в заклад охорони здоров’я, заклад освіти або інший дитячий заклад, у дитячий будинок сімейного типу чи прийомну сім’ю;</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C39FFE8D-48F9-7A30-BCFF-B1748F42D15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029030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5834742" cy="4154984"/>
          </a:xfrm>
          <a:prstGeom prst="rect">
            <a:avLst/>
          </a:prstGeom>
          <a:noFill/>
        </p:spPr>
        <p:txBody>
          <a:bodyPr wrap="square">
            <a:spAutoFit/>
          </a:bodyPr>
          <a:lstStyle/>
          <a:p>
            <a:r>
              <a:rPr lang="ru-RU" sz="2400" dirty="0">
                <a:solidFill>
                  <a:srgbClr val="373A3C"/>
                </a:solidFill>
                <a:effectLst/>
                <a:latin typeface="Times New Roman" panose="02020603050405020304" pitchFamily="18" charset="0"/>
                <a:ea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rPr>
              <a:t>наведеного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визначення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випливає</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являє</a:t>
            </a:r>
            <a:r>
              <a:rPr lang="ru-RU" sz="2400" dirty="0">
                <a:solidFill>
                  <a:srgbClr val="373A3C"/>
                </a:solidFill>
                <a:effectLst/>
                <a:latin typeface="Times New Roman" panose="02020603050405020304" pitchFamily="18" charset="0"/>
                <a:ea typeface="Times New Roman" panose="02020603050405020304" pitchFamily="18" charset="0"/>
              </a:rPr>
              <a:t> собою </a:t>
            </a:r>
            <a:r>
              <a:rPr lang="ru-RU" sz="2400" dirty="0" err="1">
                <a:solidFill>
                  <a:srgbClr val="373A3C"/>
                </a:solidFill>
                <a:effectLst/>
                <a:latin typeface="Times New Roman" panose="02020603050405020304" pitchFamily="18" charset="0"/>
                <a:ea typeface="Times New Roman" panose="02020603050405020304" pitchFamily="18" charset="0"/>
              </a:rPr>
              <a:t>особливий</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зв’язок</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між</a:t>
            </a:r>
            <a:r>
              <a:rPr lang="ru-RU" sz="2400" dirty="0">
                <a:solidFill>
                  <a:srgbClr val="373A3C"/>
                </a:solidFill>
                <a:effectLst/>
                <a:latin typeface="Times New Roman" panose="02020603050405020304" pitchFamily="18" charset="0"/>
                <a:ea typeface="Times New Roman" panose="02020603050405020304" pitchFamily="18" charset="0"/>
              </a:rPr>
              <a:t> державою й особою, </a:t>
            </a:r>
            <a:r>
              <a:rPr lang="ru-RU" sz="2400" dirty="0" err="1">
                <a:solidFill>
                  <a:srgbClr val="373A3C"/>
                </a:solidFill>
                <a:effectLst/>
                <a:latin typeface="Times New Roman" panose="02020603050405020304" pitchFamily="18" charset="0"/>
                <a:ea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базується</a:t>
            </a:r>
            <a:r>
              <a:rPr lang="ru-RU" sz="2400" dirty="0">
                <a:solidFill>
                  <a:srgbClr val="373A3C"/>
                </a:solidFill>
                <a:effectLst/>
                <a:latin typeface="Times New Roman" panose="02020603050405020304" pitchFamily="18" charset="0"/>
                <a:ea typeface="Times New Roman" panose="02020603050405020304" pitchFamily="18" charset="0"/>
              </a:rPr>
              <a:t> на </a:t>
            </a:r>
            <a:r>
              <a:rPr lang="ru-RU" sz="2400" dirty="0" err="1">
                <a:solidFill>
                  <a:srgbClr val="373A3C"/>
                </a:solidFill>
                <a:effectLst/>
                <a:latin typeface="Times New Roman" panose="02020603050405020304" pitchFamily="18" charset="0"/>
                <a:ea typeface="Times New Roman" panose="02020603050405020304" pitchFamily="18" charset="0"/>
              </a:rPr>
              <a:t>юридичному</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визнанні</a:t>
            </a:r>
            <a:r>
              <a:rPr lang="ru-RU" sz="2400" dirty="0">
                <a:solidFill>
                  <a:srgbClr val="373A3C"/>
                </a:solidFill>
                <a:effectLst/>
                <a:latin typeface="Times New Roman" panose="02020603050405020304" pitchFamily="18" charset="0"/>
                <a:ea typeface="Times New Roman" panose="02020603050405020304" pitchFamily="18" charset="0"/>
              </a:rPr>
              <a:t> державою </a:t>
            </a:r>
            <a:r>
              <a:rPr lang="ru-RU" sz="2400" dirty="0" err="1">
                <a:solidFill>
                  <a:srgbClr val="373A3C"/>
                </a:solidFill>
                <a:effectLst/>
                <a:latin typeface="Times New Roman" panose="02020603050405020304" pitchFamily="18" charset="0"/>
                <a:ea typeface="Times New Roman" panose="02020603050405020304" pitchFamily="18" charset="0"/>
              </a:rPr>
              <a:t>цієї</a:t>
            </a:r>
            <a:r>
              <a:rPr lang="ru-RU" sz="2400" dirty="0">
                <a:solidFill>
                  <a:srgbClr val="373A3C"/>
                </a:solidFill>
                <a:effectLst/>
                <a:latin typeface="Times New Roman" panose="02020603050405020304" pitchFamily="18" charset="0"/>
                <a:ea typeface="Times New Roman" panose="02020603050405020304" pitchFamily="18" charset="0"/>
              </a:rPr>
              <a:t> особи </a:t>
            </a:r>
            <a:r>
              <a:rPr lang="ru-RU" sz="2400" dirty="0" err="1">
                <a:solidFill>
                  <a:srgbClr val="373A3C"/>
                </a:solidFill>
                <a:effectLst/>
                <a:latin typeface="Times New Roman" panose="02020603050405020304" pitchFamily="18" charset="0"/>
                <a:ea typeface="Times New Roman" panose="02020603050405020304" pitchFamily="18" charset="0"/>
              </a:rPr>
              <a:t>своїм</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rPr>
              <a:t> і </a:t>
            </a:r>
            <a:r>
              <a:rPr lang="ru-RU" sz="2400" dirty="0" err="1">
                <a:solidFill>
                  <a:srgbClr val="373A3C"/>
                </a:solidFill>
                <a:effectLst/>
                <a:latin typeface="Times New Roman" panose="02020603050405020304" pitchFamily="18" charset="0"/>
                <a:ea typeface="Times New Roman" panose="02020603050405020304" pitchFamily="18" charset="0"/>
              </a:rPr>
              <a:t>набутих</a:t>
            </a:r>
            <a:r>
              <a:rPr lang="ru-RU" sz="2400" dirty="0">
                <a:solidFill>
                  <a:srgbClr val="373A3C"/>
                </a:solidFill>
                <a:effectLst/>
                <a:latin typeface="Times New Roman" panose="02020603050405020304" pitchFamily="18" charset="0"/>
                <a:ea typeface="Times New Roman" panose="02020603050405020304" pitchFamily="18" charset="0"/>
              </a:rPr>
              <a:t> ним у </a:t>
            </a:r>
            <a:r>
              <a:rPr lang="ru-RU" sz="2400" dirty="0" err="1">
                <a:solidFill>
                  <a:srgbClr val="373A3C"/>
                </a:solidFill>
                <a:effectLst/>
                <a:latin typeface="Times New Roman" panose="02020603050405020304" pitchFamily="18" charset="0"/>
                <a:ea typeface="Times New Roman" panose="02020603050405020304" pitchFamily="18" charset="0"/>
              </a:rPr>
              <a:t>цьому</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зв’язку</a:t>
            </a:r>
            <a:r>
              <a:rPr lang="ru-RU" sz="2400" dirty="0">
                <a:solidFill>
                  <a:srgbClr val="373A3C"/>
                </a:solidFill>
                <a:effectLst/>
                <a:latin typeface="Times New Roman" panose="02020603050405020304" pitchFamily="18" charset="0"/>
                <a:ea typeface="Times New Roman" panose="02020603050405020304" pitchFamily="18" charset="0"/>
              </a:rPr>
              <a:t> прав і </a:t>
            </a:r>
            <a:r>
              <a:rPr lang="ru-RU" sz="2400" dirty="0" err="1">
                <a:solidFill>
                  <a:srgbClr val="373A3C"/>
                </a:solidFill>
                <a:effectLst/>
                <a:latin typeface="Times New Roman" panose="02020603050405020304" pitchFamily="18" charset="0"/>
                <a:ea typeface="Times New Roman" panose="02020603050405020304" pitchFamily="18" charset="0"/>
              </a:rPr>
              <a:t>обов’язків</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rPr>
              <a:t> того, як </a:t>
            </a:r>
            <a:r>
              <a:rPr lang="ru-RU" sz="2400" dirty="0" err="1">
                <a:solidFill>
                  <a:srgbClr val="373A3C"/>
                </a:solidFill>
                <a:effectLst/>
                <a:latin typeface="Times New Roman" panose="02020603050405020304" pitchFamily="18" charset="0"/>
                <a:ea typeface="Times New Roman" panose="02020603050405020304" pitchFamily="18" charset="0"/>
              </a:rPr>
              <a:t>будуть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урегульовані</a:t>
            </a:r>
            <a:r>
              <a:rPr lang="ru-RU" sz="2400" dirty="0">
                <a:solidFill>
                  <a:srgbClr val="373A3C"/>
                </a:solidFill>
                <a:effectLst/>
                <a:latin typeface="Times New Roman" panose="02020603050405020304" pitchFamily="18" charset="0"/>
                <a:ea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rPr>
              <a:t>державі</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питання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питання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взаємодії</a:t>
            </a:r>
            <a:r>
              <a:rPr lang="ru-RU" sz="2400" dirty="0">
                <a:solidFill>
                  <a:srgbClr val="373A3C"/>
                </a:solidFill>
                <a:effectLst/>
                <a:latin typeface="Times New Roman" panose="02020603050405020304" pitchFamily="18" charset="0"/>
                <a:ea typeface="Times New Roman" panose="02020603050405020304" pitchFamily="18" charset="0"/>
              </a:rPr>
              <a:t> особи та </a:t>
            </a:r>
            <a:r>
              <a:rPr lang="ru-RU" sz="2400" dirty="0" err="1">
                <a:solidFill>
                  <a:srgbClr val="373A3C"/>
                </a:solidFill>
                <a:effectLst/>
                <a:latin typeface="Times New Roman" panose="02020603050405020304" pitchFamily="18" charset="0"/>
                <a:ea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багато</a:t>
            </a:r>
            <a:r>
              <a:rPr lang="ru-RU" sz="2400" dirty="0">
                <a:solidFill>
                  <a:srgbClr val="373A3C"/>
                </a:solidFill>
                <a:effectLst/>
                <a:latin typeface="Times New Roman" panose="02020603050405020304" pitchFamily="18" charset="0"/>
                <a:ea typeface="Times New Roman" panose="02020603050405020304" pitchFamily="18" charset="0"/>
              </a:rPr>
              <a:t> в </a:t>
            </a:r>
            <a:r>
              <a:rPr lang="ru-RU" sz="2400" dirty="0" err="1">
                <a:solidFill>
                  <a:srgbClr val="373A3C"/>
                </a:solidFill>
                <a:effectLst/>
                <a:latin typeface="Times New Roman" panose="02020603050405020304" pitchFamily="18" charset="0"/>
                <a:ea typeface="Times New Roman" panose="02020603050405020304" pitchFamily="18" charset="0"/>
              </a:rPr>
              <a:t>чому</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залежать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стабільність</a:t>
            </a:r>
            <a:r>
              <a:rPr lang="ru-RU" sz="2400" dirty="0">
                <a:solidFill>
                  <a:srgbClr val="373A3C"/>
                </a:solidFill>
                <a:effectLst/>
                <a:latin typeface="Times New Roman" panose="02020603050405020304" pitchFamily="18" charset="0"/>
                <a:ea typeface="Times New Roman" panose="02020603050405020304" pitchFamily="18" charset="0"/>
              </a:rPr>
              <a:t> та </a:t>
            </a:r>
            <a:r>
              <a:rPr lang="ru-RU" sz="2400" dirty="0" err="1">
                <a:solidFill>
                  <a:srgbClr val="373A3C"/>
                </a:solidFill>
                <a:effectLst/>
                <a:latin typeface="Times New Roman" panose="02020603050405020304" pitchFamily="18" charset="0"/>
                <a:ea typeface="Times New Roman" panose="02020603050405020304" pitchFamily="18" charset="0"/>
              </a:rPr>
              <a:t>безпека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суспільства</a:t>
            </a:r>
            <a:r>
              <a:rPr lang="ru-RU" sz="2400" dirty="0">
                <a:solidFill>
                  <a:srgbClr val="373A3C"/>
                </a:solidFill>
                <a:effectLst/>
                <a:latin typeface="Times New Roman" panose="02020603050405020304" pitchFamily="18" charset="0"/>
                <a:ea typeface="Times New Roman" panose="02020603050405020304" pitchFamily="18" charset="0"/>
              </a:rPr>
              <a:t>.</a:t>
            </a:r>
            <a:endParaRPr lang="x-none" sz="2400" dirty="0">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535301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7) внаслідок встановлення над особою, визнаною судом недієздатною, опіки;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8) у зв’язку з перебуванням у громадянстві України одного чи обох батьків дитини;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9) внаслідок визнання батьківства чи материнства або встановлення факту батьківства чи материнства;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10) за іншими підставами, передбаченими міжнародними договорами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548B320C-5775-1A12-7B31-995242B233EE}"/>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3033663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6" y="487025"/>
            <a:ext cx="6641309" cy="5262979"/>
          </a:xfrm>
          <a:prstGeom prst="rect">
            <a:avLst/>
          </a:prstGeom>
          <a:noFill/>
        </p:spPr>
        <p:txBody>
          <a:bodyPr wrap="square">
            <a:spAutoFit/>
          </a:bodyPr>
          <a:lstStyle/>
          <a:p>
            <a:r>
              <a:rPr lang="uk-UA" sz="2400" b="1" dirty="0">
                <a:solidFill>
                  <a:srgbClr val="373A3C"/>
                </a:solidFill>
                <a:effectLst/>
                <a:latin typeface="Times New Roman" panose="02020603050405020304" pitchFamily="18" charset="0"/>
                <a:ea typeface="Calibri" panose="020F0502020204030204" pitchFamily="34" charset="0"/>
              </a:rPr>
              <a:t>Набуття  громадянства  України  за  народженням  —   «філіація» </a:t>
            </a:r>
            <a:r>
              <a:rPr lang="uk-UA" sz="2400" dirty="0">
                <a:solidFill>
                  <a:srgbClr val="373A3C"/>
                </a:solidFill>
                <a:effectLst/>
                <a:latin typeface="Times New Roman" panose="02020603050405020304" pitchFamily="18" charset="0"/>
                <a:ea typeface="Calibri" panose="020F0502020204030204" pitchFamily="34" charset="0"/>
              </a:rPr>
              <a:t>(від </a:t>
            </a:r>
            <a:r>
              <a:rPr lang="uk-UA" sz="2400" dirty="0" err="1">
                <a:solidFill>
                  <a:srgbClr val="373A3C"/>
                </a:solidFill>
                <a:effectLst/>
                <a:latin typeface="Times New Roman" panose="02020603050405020304" pitchFamily="18" charset="0"/>
                <a:ea typeface="Calibri" panose="020F0502020204030204" pitchFamily="34" charset="0"/>
              </a:rPr>
              <a:t>фр</a:t>
            </a:r>
            <a:r>
              <a:rPr lang="uk-UA" sz="2400" dirty="0">
                <a:solidFill>
                  <a:srgbClr val="373A3C"/>
                </a:solidFill>
                <a:effectLst/>
                <a:latin typeface="Times New Roman" panose="02020603050405020304" pitchFamily="18" charset="0"/>
                <a:ea typeface="Calibri" panose="020F0502020204030204" pitchFamily="34" charset="0"/>
              </a:rPr>
              <a:t>. «</a:t>
            </a:r>
            <a:r>
              <a:rPr lang="uk-UA" sz="2400" dirty="0" err="1">
                <a:solidFill>
                  <a:srgbClr val="373A3C"/>
                </a:solidFill>
                <a:effectLst/>
                <a:latin typeface="Times New Roman" panose="02020603050405020304" pitchFamily="18" charset="0"/>
                <a:ea typeface="Calibri" panose="020F0502020204030204" pitchFamily="34" charset="0"/>
              </a:rPr>
              <a:t>filiation</a:t>
            </a:r>
            <a:r>
              <a:rPr lang="uk-UA" sz="2400" dirty="0">
                <a:solidFill>
                  <a:srgbClr val="373A3C"/>
                </a:solidFill>
                <a:effectLst/>
                <a:latin typeface="Times New Roman" panose="02020603050405020304" pitchFamily="18" charset="0"/>
                <a:ea typeface="Calibri" panose="020F0502020204030204" pitchFamily="34" charset="0"/>
              </a:rPr>
              <a:t>» — зв’язок, наступництво, розвиток у формі на- </a:t>
            </a:r>
            <a:r>
              <a:rPr lang="uk-UA" sz="2400" dirty="0" err="1">
                <a:solidFill>
                  <a:srgbClr val="373A3C"/>
                </a:solidFill>
                <a:effectLst/>
                <a:latin typeface="Times New Roman" panose="02020603050405020304" pitchFamily="18" charset="0"/>
                <a:ea typeface="Calibri" panose="020F0502020204030204" pitchFamily="34" charset="0"/>
              </a:rPr>
              <a:t>ступництва</a:t>
            </a:r>
            <a:r>
              <a:rPr lang="uk-UA" sz="2400" dirty="0">
                <a:solidFill>
                  <a:srgbClr val="373A3C"/>
                </a:solidFill>
                <a:effectLst/>
                <a:latin typeface="Times New Roman" panose="02020603050405020304" pitchFamily="18" charset="0"/>
                <a:ea typeface="Calibri" panose="020F0502020204030204" pitchFamily="34" charset="0"/>
              </a:rPr>
              <a:t>,  повторення)  відбувається  на  основі  двох  принципів:</a:t>
            </a:r>
            <a:r>
              <a:rPr lang="uk-UA" sz="2400" b="1" dirty="0">
                <a:solidFill>
                  <a:srgbClr val="373A3C"/>
                </a:solidFill>
                <a:effectLst/>
                <a:latin typeface="Times New Roman" panose="02020603050405020304" pitchFamily="18" charset="0"/>
                <a:ea typeface="Calibri" panose="020F0502020204030204" pitchFamily="34" charset="0"/>
              </a:rPr>
              <a:t> </a:t>
            </a:r>
            <a:r>
              <a:rPr lang="uk-UA" sz="2400" dirty="0">
                <a:solidFill>
                  <a:srgbClr val="373A3C"/>
                </a:solidFill>
                <a:effectLst/>
                <a:latin typeface="Times New Roman" panose="02020603050405020304" pitchFamily="18" charset="0"/>
                <a:ea typeface="Calibri" panose="020F0502020204030204" pitchFamily="34" charset="0"/>
              </a:rPr>
              <a:t>«права крові» та «права ґрунту». Суть «права крові» полягає в тому, що дитина набуває громадянства батьків незалежно від місця на- </a:t>
            </a:r>
            <a:r>
              <a:rPr lang="uk-UA" sz="2400" dirty="0" err="1">
                <a:solidFill>
                  <a:srgbClr val="373A3C"/>
                </a:solidFill>
                <a:effectLst/>
                <a:latin typeface="Times New Roman" panose="02020603050405020304" pitchFamily="18" charset="0"/>
                <a:ea typeface="Calibri" panose="020F0502020204030204" pitchFamily="34" charset="0"/>
              </a:rPr>
              <a:t>родження</a:t>
            </a:r>
            <a:r>
              <a:rPr lang="uk-UA" sz="2400" dirty="0">
                <a:solidFill>
                  <a:srgbClr val="373A3C"/>
                </a:solidFill>
                <a:effectLst/>
                <a:latin typeface="Times New Roman" panose="02020603050405020304" pitchFamily="18" charset="0"/>
                <a:ea typeface="Calibri" panose="020F0502020204030204" pitchFamily="34" charset="0"/>
              </a:rPr>
              <a:t>; «права ґрунту» — дитина стає громадянином тієї </a:t>
            </a:r>
            <a:r>
              <a:rPr lang="uk-UA" sz="2400" dirty="0" err="1">
                <a:solidFill>
                  <a:srgbClr val="373A3C"/>
                </a:solidFill>
                <a:effectLst/>
                <a:latin typeface="Times New Roman" panose="02020603050405020304" pitchFamily="18" charset="0"/>
                <a:ea typeface="Calibri" panose="020F0502020204030204" pitchFamily="34" charset="0"/>
              </a:rPr>
              <a:t>держа</a:t>
            </a:r>
            <a:r>
              <a:rPr lang="uk-UA" sz="2400" dirty="0">
                <a:solidFill>
                  <a:srgbClr val="373A3C"/>
                </a:solidFill>
                <a:effectLst/>
                <a:latin typeface="Times New Roman" panose="02020603050405020304" pitchFamily="18" charset="0"/>
                <a:ea typeface="Calibri" panose="020F0502020204030204" pitchFamily="34" charset="0"/>
              </a:rPr>
              <a:t>- ви, на території якої вона народилася, незалежно від громадянства батьків. Одержання громадянства за народженням є основною фор- мою набуття особою статусу громадянина держави в більшості </a:t>
            </a:r>
            <a:r>
              <a:rPr lang="uk-UA" sz="2400" dirty="0" err="1">
                <a:solidFill>
                  <a:srgbClr val="373A3C"/>
                </a:solidFill>
                <a:effectLst/>
                <a:latin typeface="Times New Roman" panose="02020603050405020304" pitchFamily="18" charset="0"/>
                <a:ea typeface="Calibri" panose="020F0502020204030204" pitchFamily="34" charset="0"/>
              </a:rPr>
              <a:t>кра</a:t>
            </a:r>
            <a:r>
              <a:rPr lang="uk-UA" sz="2400" dirty="0">
                <a:solidFill>
                  <a:srgbClr val="373A3C"/>
                </a:solidFill>
                <a:effectLst/>
                <a:latin typeface="Times New Roman" panose="02020603050405020304" pitchFamily="18" charset="0"/>
                <a:ea typeface="Calibri" panose="020F0502020204030204" pitchFamily="34" charset="0"/>
              </a:rPr>
              <a:t>- </a:t>
            </a:r>
            <a:r>
              <a:rPr lang="uk-UA" sz="2400" dirty="0" err="1">
                <a:solidFill>
                  <a:srgbClr val="373A3C"/>
                </a:solidFill>
                <a:effectLst/>
                <a:latin typeface="Times New Roman" panose="02020603050405020304" pitchFamily="18" charset="0"/>
                <a:ea typeface="Calibri" panose="020F0502020204030204" pitchFamily="34" charset="0"/>
              </a:rPr>
              <a:t>їн</a:t>
            </a:r>
            <a:r>
              <a:rPr lang="uk-UA" sz="2400" dirty="0">
                <a:solidFill>
                  <a:srgbClr val="373A3C"/>
                </a:solidFill>
                <a:effectLst/>
                <a:latin typeface="Times New Roman" panose="02020603050405020304" pitchFamily="18" charset="0"/>
                <a:ea typeface="Calibri" panose="020F0502020204030204" pitchFamily="34" charset="0"/>
              </a:rPr>
              <a:t>  світу.</a:t>
            </a:r>
            <a:r>
              <a:rPr lang="x-none" sz="2400" dirty="0">
                <a:effectLst/>
              </a:rPr>
              <a:t> </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6BCE568B-D6B5-6373-0995-B66DB557476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989408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DC3812F9-1C28-5AD4-331B-09F830B9BFB9}"/>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Calibri" panose="020F0502020204030204" pitchFamily="34" charset="0"/>
              </a:rPr>
              <a:t>Набуття громадянства України </a:t>
            </a:r>
            <a:r>
              <a:rPr lang="uk-UA" sz="2400" b="1" dirty="0">
                <a:solidFill>
                  <a:srgbClr val="373A3C"/>
                </a:solidFill>
                <a:effectLst/>
                <a:latin typeface="Times New Roman" panose="02020603050405020304" pitchFamily="18" charset="0"/>
                <a:ea typeface="Calibri" panose="020F0502020204030204" pitchFamily="34" charset="0"/>
              </a:rPr>
              <a:t>за територіальним походженням передбачено</a:t>
            </a:r>
            <a:r>
              <a:rPr lang="uk-UA" sz="2400" dirty="0">
                <a:solidFill>
                  <a:srgbClr val="373A3C"/>
                </a:solidFill>
                <a:effectLst/>
                <a:latin typeface="Times New Roman" panose="02020603050405020304" pitchFamily="18" charset="0"/>
                <a:ea typeface="Calibri" panose="020F0502020204030204" pitchFamily="34" charset="0"/>
              </a:rPr>
              <a:t> ст. 8 закону «Про громадянство України». Громадянство набуває особа, яка сама чи хоча б один з її батьків, дід чи баба, рідні (</a:t>
            </a:r>
            <a:r>
              <a:rPr lang="uk-UA" sz="2400" dirty="0" err="1">
                <a:solidFill>
                  <a:srgbClr val="373A3C"/>
                </a:solidFill>
                <a:effectLst/>
                <a:latin typeface="Times New Roman" panose="02020603050405020304" pitchFamily="18" charset="0"/>
                <a:ea typeface="Calibri" panose="020F0502020204030204" pitchFamily="34" charset="0"/>
              </a:rPr>
              <a:t>повнорідні</a:t>
            </a:r>
            <a:r>
              <a:rPr lang="uk-UA" sz="2400" dirty="0">
                <a:solidFill>
                  <a:srgbClr val="373A3C"/>
                </a:solidFill>
                <a:effectLst/>
                <a:latin typeface="Times New Roman" panose="02020603050405020304" pitchFamily="18" charset="0"/>
                <a:ea typeface="Calibri" panose="020F0502020204030204" pitchFamily="34" charset="0"/>
              </a:rPr>
              <a:t> та </a:t>
            </a:r>
            <a:r>
              <a:rPr lang="uk-UA" sz="2400" dirty="0" err="1">
                <a:solidFill>
                  <a:srgbClr val="373A3C"/>
                </a:solidFill>
                <a:effectLst/>
                <a:latin typeface="Times New Roman" panose="02020603050405020304" pitchFamily="18" charset="0"/>
                <a:ea typeface="Calibri" panose="020F0502020204030204" pitchFamily="34" charset="0"/>
              </a:rPr>
              <a:t>неповнорідні</a:t>
            </a:r>
            <a:r>
              <a:rPr lang="uk-UA" sz="2400" dirty="0">
                <a:solidFill>
                  <a:srgbClr val="373A3C"/>
                </a:solidFill>
                <a:effectLst/>
                <a:latin typeface="Times New Roman" panose="02020603050405020304" pitchFamily="18" charset="0"/>
                <a:ea typeface="Calibri" panose="020F0502020204030204" pitchFamily="34" charset="0"/>
              </a:rPr>
              <a:t>) брат чи сестра, син чи дочка, онук чи </a:t>
            </a:r>
            <a:r>
              <a:rPr lang="uk-UA" sz="2400" dirty="0" err="1">
                <a:solidFill>
                  <a:srgbClr val="373A3C"/>
                </a:solidFill>
                <a:effectLst/>
                <a:latin typeface="Times New Roman" panose="02020603050405020304" pitchFamily="18" charset="0"/>
                <a:ea typeface="Calibri" panose="020F0502020204030204" pitchFamily="34" charset="0"/>
              </a:rPr>
              <a:t>ону</a:t>
            </a:r>
            <a:r>
              <a:rPr lang="uk-UA" sz="2400" dirty="0">
                <a:solidFill>
                  <a:srgbClr val="373A3C"/>
                </a:solidFill>
                <a:effectLst/>
                <a:latin typeface="Times New Roman" panose="02020603050405020304" pitchFamily="18" charset="0"/>
                <a:ea typeface="Calibri" panose="020F0502020204030204" pitchFamily="34" charset="0"/>
              </a:rPr>
              <a:t>- ка народилися або постійно проживали до 24 серпня 1991 року на те- </a:t>
            </a:r>
            <a:r>
              <a:rPr lang="uk-UA" sz="2400" dirty="0" err="1">
                <a:solidFill>
                  <a:srgbClr val="373A3C"/>
                </a:solidFill>
                <a:effectLst/>
                <a:latin typeface="Times New Roman" panose="02020603050405020304" pitchFamily="18" charset="0"/>
                <a:ea typeface="Calibri" panose="020F0502020204030204" pitchFamily="34" charset="0"/>
              </a:rPr>
              <a:t>риторії</a:t>
            </a:r>
            <a:r>
              <a:rPr lang="uk-UA" sz="2400" dirty="0">
                <a:solidFill>
                  <a:srgbClr val="373A3C"/>
                </a:solidFill>
                <a:effectLst/>
                <a:latin typeface="Times New Roman" panose="02020603050405020304" pitchFamily="18" charset="0"/>
                <a:ea typeface="Calibri" panose="020F0502020204030204" pitchFamily="34" charset="0"/>
              </a:rPr>
              <a:t>, яка стала територією України відповідно до закону України «Про правонаступництво України»,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779244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Згідно зі ст. 8 закону «Про громадянство України» датою набуття громадянства України у випадках, визначених вище, є дата реєстрації набуття особою громадянства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A9125469-C67D-F90A-9044-139244E9149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7985945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Умовами прийняття до громадянства України є такі: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визнання та дотримання Конституції України і законів України;</a:t>
            </a:r>
            <a:endParaRPr lang="x-none" sz="2400" dirty="0">
              <a:effectLst/>
              <a:latin typeface="Times New Roman" panose="02020603050405020304" pitchFamily="18" charset="0"/>
              <a:ea typeface="Times New Roman" panose="02020603050405020304" pitchFamily="18" charset="0"/>
            </a:endParaRPr>
          </a:p>
          <a:p>
            <a:endParaRPr lang="uk-UA" sz="2400" dirty="0">
              <a:solidFill>
                <a:srgbClr val="373A3C"/>
              </a:solidFill>
              <a:effectLst/>
              <a:latin typeface="Times New Roman" panose="02020603050405020304" pitchFamily="18" charset="0"/>
              <a:ea typeface="Times New Roman" panose="02020603050405020304" pitchFamily="18" charset="0"/>
            </a:endParaRPr>
          </a:p>
          <a:p>
            <a:r>
              <a:rPr lang="uk-UA" sz="2400" dirty="0">
                <a:solidFill>
                  <a:srgbClr val="373A3C"/>
                </a:solidFill>
                <a:latin typeface="Times New Roman" panose="02020603050405020304" pitchFamily="18" charset="0"/>
                <a:ea typeface="Times New Roman" panose="02020603050405020304" pitchFamily="18" charset="0"/>
              </a:rPr>
              <a:t>	</a:t>
            </a:r>
            <a:r>
              <a:rPr lang="uk-UA" sz="2400" dirty="0">
                <a:solidFill>
                  <a:srgbClr val="373A3C"/>
                </a:solidFill>
                <a:effectLst/>
                <a:latin typeface="Times New Roman" panose="02020603050405020304" pitchFamily="18" charset="0"/>
                <a:ea typeface="Times New Roman" panose="02020603050405020304" pitchFamily="18" charset="0"/>
              </a:rPr>
              <a:t>подання декларації про відсутність іноземного громадянства (для осіб без громадянства) або зобов’язання припинити іноземне гро- </a:t>
            </a:r>
            <a:r>
              <a:rPr lang="uk-UA" sz="2400" dirty="0" err="1">
                <a:solidFill>
                  <a:srgbClr val="373A3C"/>
                </a:solidFill>
                <a:effectLst/>
                <a:latin typeface="Times New Roman" panose="02020603050405020304" pitchFamily="18" charset="0"/>
                <a:ea typeface="Times New Roman" panose="02020603050405020304" pitchFamily="18" charset="0"/>
              </a:rPr>
              <a:t>мадянство</a:t>
            </a:r>
            <a:r>
              <a:rPr lang="uk-UA" sz="2400" dirty="0">
                <a:solidFill>
                  <a:srgbClr val="373A3C"/>
                </a:solidFill>
                <a:effectLst/>
                <a:latin typeface="Times New Roman" panose="02020603050405020304" pitchFamily="18" charset="0"/>
                <a:ea typeface="Times New Roman" panose="02020603050405020304" pitchFamily="18" charset="0"/>
              </a:rPr>
              <a:t> (для іноземців);</a:t>
            </a:r>
            <a:endParaRPr lang="x-none" sz="2400" dirty="0">
              <a:effectLst/>
              <a:latin typeface="Times New Roman" panose="02020603050405020304" pitchFamily="18" charset="0"/>
              <a:ea typeface="Times New Roman" panose="02020603050405020304" pitchFamily="18" charset="0"/>
            </a:endParaRPr>
          </a:p>
          <a:p>
            <a:endParaRPr lang="uk-UA" sz="2400" dirty="0">
              <a:solidFill>
                <a:srgbClr val="373A3C"/>
              </a:solidFill>
              <a:effectLst/>
              <a:latin typeface="Times New Roman" panose="02020603050405020304" pitchFamily="18" charset="0"/>
              <a:ea typeface="Calibri" panose="020F0502020204030204" pitchFamily="34" charset="0"/>
            </a:endParaRPr>
          </a:p>
          <a:p>
            <a:r>
              <a:rPr lang="uk-UA" sz="2400" dirty="0">
                <a:solidFill>
                  <a:srgbClr val="373A3C"/>
                </a:solidFill>
                <a:latin typeface="Times New Roman" panose="02020603050405020304" pitchFamily="18" charset="0"/>
                <a:ea typeface="Calibri" panose="020F0502020204030204" pitchFamily="34" charset="0"/>
              </a:rPr>
              <a:t>	</a:t>
            </a:r>
            <a:r>
              <a:rPr lang="uk-UA" sz="2400" dirty="0">
                <a:solidFill>
                  <a:srgbClr val="373A3C"/>
                </a:solidFill>
                <a:effectLst/>
                <a:latin typeface="Times New Roman" panose="02020603050405020304" pitchFamily="18" charset="0"/>
                <a:ea typeface="Calibri" panose="020F0502020204030204" pitchFamily="34" charset="0"/>
              </a:rPr>
              <a:t>безперервне проживання на законних підставах на території України протягом останніх 5 років </a:t>
            </a:r>
            <a:endParaRPr lang="x-none" sz="32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B1F6024B-04CC-DE4A-D92D-63C5B6914B5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9775028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697755"/>
            <a:ext cx="5834742" cy="2677656"/>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Calibri" panose="020F0502020204030204" pitchFamily="34" charset="0"/>
              </a:rPr>
              <a:t>отримання дозволу на імміграцію </a:t>
            </a:r>
          </a:p>
          <a:p>
            <a:endParaRPr lang="uk-UA" sz="2400" dirty="0">
              <a:solidFill>
                <a:srgbClr val="373A3C"/>
              </a:solidFill>
              <a:effectLst/>
              <a:latin typeface="Times New Roman" panose="02020603050405020304" pitchFamily="18" charset="0"/>
              <a:ea typeface="Calibri" panose="020F0502020204030204" pitchFamily="34" charset="0"/>
            </a:endParaRPr>
          </a:p>
          <a:p>
            <a:r>
              <a:rPr lang="uk-UA" sz="2400" dirty="0">
                <a:solidFill>
                  <a:srgbClr val="373A3C"/>
                </a:solidFill>
                <a:effectLst/>
                <a:latin typeface="Times New Roman" panose="02020603050405020304" pitchFamily="18" charset="0"/>
                <a:ea typeface="Calibri" panose="020F0502020204030204" pitchFamily="34" charset="0"/>
              </a:rPr>
              <a:t>володіння державною мовою або її розуміння в обсязі, достатньому для спілкування </a:t>
            </a:r>
          </a:p>
          <a:p>
            <a:endParaRPr lang="uk-UA" sz="2400" dirty="0">
              <a:solidFill>
                <a:srgbClr val="373A3C"/>
              </a:solidFill>
              <a:latin typeface="Times New Roman" panose="02020603050405020304" pitchFamily="18" charset="0"/>
              <a:ea typeface="Calibri" panose="020F0502020204030204" pitchFamily="34" charset="0"/>
            </a:endParaRPr>
          </a:p>
          <a:p>
            <a:r>
              <a:rPr lang="uk-UA" sz="2400" dirty="0">
                <a:solidFill>
                  <a:srgbClr val="373A3C"/>
                </a:solidFill>
                <a:effectLst/>
                <a:latin typeface="Times New Roman" panose="02020603050405020304" pitchFamily="18" charset="0"/>
                <a:ea typeface="Calibri" panose="020F0502020204030204" pitchFamily="34" charset="0"/>
              </a:rPr>
              <a:t>наявність законних джерел існування </a:t>
            </a:r>
            <a:endParaRPr lang="x-none" sz="40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5AC044B2-61BD-943D-423E-F4B282E5CD4B}"/>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2038727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До громадянства України не приймається особа, яка:</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вчинила злочин проти людства чи здійснювала геноцид;</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була засуджена в Україні до позбавлення волі за вчинення тяжкого або особливо тяжкого злочину (до погашення або зняття судимості) з урахуванням рівня загрози для національної безпеки держави;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вчинила на території іншої держави діяння, визнане </a:t>
            </a:r>
            <a:r>
              <a:rPr lang="uk-UA" sz="2400" dirty="0" err="1">
                <a:solidFill>
                  <a:srgbClr val="373A3C"/>
                </a:solidFill>
                <a:effectLst/>
                <a:latin typeface="Times New Roman" panose="02020603050405020304" pitchFamily="18" charset="0"/>
                <a:ea typeface="Times New Roman" panose="02020603050405020304" pitchFamily="18" charset="0"/>
              </a:rPr>
              <a:t>законодав</a:t>
            </a:r>
            <a:r>
              <a:rPr lang="uk-UA" sz="2400" dirty="0">
                <a:solidFill>
                  <a:srgbClr val="373A3C"/>
                </a:solidFill>
                <a:effectLst/>
                <a:latin typeface="Times New Roman" panose="02020603050405020304" pitchFamily="18" charset="0"/>
                <a:ea typeface="Times New Roman" panose="02020603050405020304" pitchFamily="18" charset="0"/>
              </a:rPr>
              <a:t>- </a:t>
            </a:r>
            <a:r>
              <a:rPr lang="uk-UA" sz="2400" dirty="0" err="1">
                <a:solidFill>
                  <a:srgbClr val="373A3C"/>
                </a:solidFill>
                <a:effectLst/>
                <a:latin typeface="Times New Roman" panose="02020603050405020304" pitchFamily="18" charset="0"/>
                <a:ea typeface="Times New Roman" panose="02020603050405020304" pitchFamily="18" charset="0"/>
              </a:rPr>
              <a:t>ством</a:t>
            </a:r>
            <a:r>
              <a:rPr lang="uk-UA" sz="2400" dirty="0">
                <a:solidFill>
                  <a:srgbClr val="373A3C"/>
                </a:solidFill>
                <a:effectLst/>
                <a:latin typeface="Times New Roman" panose="02020603050405020304" pitchFamily="18" charset="0"/>
                <a:ea typeface="Times New Roman" panose="02020603050405020304" pitchFamily="18" charset="0"/>
              </a:rPr>
              <a:t> України тяжким або особливо тяжким злочином.</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2478E154-999F-3183-C231-887D3E357A78}"/>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475494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Набуття дітьми громадянства України внаслідок усиновлення розглядається у ст. 11 закону «Про громадянство України».</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Дитина, яка є іноземцем або особою без громадянства і яку усиновляють громадяни України або подружжя, один з якого є громадянином України, а другий — особою без громадянства, чи один з якого є громадянином України, а другий — іноземцем, стає громадянином України з моменту набрання чинності рішенням про усиновлення незалежно від того, проживає вона постійно в Україні чи за кордоном.</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2D8D7B7E-564C-C4DE-5BC9-C89CF748433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1439493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Набуття громадянства України особою, визнаною судом недієздатною, внаслідок установлення над нею опіки громадянина України передбачено               ст. 13 закону «Про громадянство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DD960024-6839-50AC-9C85-C31B80210313}"/>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5177265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У ст. 14 закону «Про громадянство України» розкрито питання на- буття громадянства України дитиною у зв’язку з перебуванням у громадянстві України її батьків чи одного з них.</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Дитина, яка є іноземцем або особою без громадянства, й один   із батьків якої є громадянином України, а другий — особою без громадянства, реєструється громадянином України за клопотанням того з батьків, який є громадянином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DFE0C86A-734D-63CC-265C-E0D20533CA6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138585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05093"/>
            <a:ext cx="5834742" cy="5262979"/>
          </a:xfrm>
          <a:prstGeom prst="rect">
            <a:avLst/>
          </a:prstGeom>
          <a:noFill/>
        </p:spPr>
        <p:txBody>
          <a:bodyPr wrap="square">
            <a:spAutoFit/>
          </a:bodyPr>
          <a:lstStyle/>
          <a:p>
            <a:r>
              <a:rPr lang="ru-RU" sz="2400" dirty="0" err="1">
                <a:solidFill>
                  <a:srgbClr val="373A3C"/>
                </a:solidFill>
                <a:effectLst/>
                <a:latin typeface="Times New Roman" panose="02020603050405020304" pitchFamily="18" charset="0"/>
                <a:ea typeface="Times New Roman" panose="02020603050405020304" pitchFamily="18" charset="0"/>
              </a:rPr>
              <a:t>Законодавство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про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ґрунтується</a:t>
            </a:r>
            <a:r>
              <a:rPr lang="ru-RU" sz="2400" dirty="0">
                <a:solidFill>
                  <a:srgbClr val="373A3C"/>
                </a:solidFill>
                <a:effectLst/>
                <a:latin typeface="Times New Roman" panose="02020603050405020304" pitchFamily="18" charset="0"/>
                <a:ea typeface="Times New Roman" panose="02020603050405020304" pitchFamily="18" charset="0"/>
              </a:rPr>
              <a:t> на таких </a:t>
            </a:r>
            <a:r>
              <a:rPr lang="ru-RU" sz="2400" b="1" dirty="0">
                <a:solidFill>
                  <a:srgbClr val="373A3C"/>
                </a:solidFill>
                <a:effectLst/>
                <a:latin typeface="Times New Roman" panose="02020603050405020304" pitchFamily="18" charset="0"/>
                <a:ea typeface="Times New Roman" panose="02020603050405020304" pitchFamily="18" charset="0"/>
              </a:rPr>
              <a:t>принципах:</a:t>
            </a:r>
            <a:endParaRPr lang="x-none" sz="2400" dirty="0">
              <a:effectLst/>
              <a:latin typeface="Times New Roman" panose="02020603050405020304" pitchFamily="18" charset="0"/>
              <a:ea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rPr>
              <a:t>1) </a:t>
            </a:r>
            <a:r>
              <a:rPr lang="ru-RU" sz="2400" b="1" dirty="0" err="1">
                <a:solidFill>
                  <a:srgbClr val="373A3C"/>
                </a:solidFill>
                <a:effectLst/>
                <a:latin typeface="Times New Roman" panose="02020603050405020304" pitchFamily="18" charset="0"/>
                <a:ea typeface="Times New Roman" panose="02020603050405020304" pitchFamily="18" charset="0"/>
              </a:rPr>
              <a:t>єдиного</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що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виключає</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можливість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існування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адміністративно-територіальних</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одиниць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громадянин</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набув</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підданство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іншої</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держави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або</a:t>
            </a:r>
            <a:r>
              <a:rPr lang="ru-RU" sz="2400" dirty="0">
                <a:solidFill>
                  <a:srgbClr val="373A3C"/>
                </a:solidFill>
                <a:effectLst/>
                <a:latin typeface="Times New Roman" panose="02020603050405020304" pitchFamily="18" charset="0"/>
                <a:ea typeface="Times New Roman" panose="02020603050405020304" pitchFamily="18" charset="0"/>
              </a:rPr>
              <a:t> держав, то у </a:t>
            </a:r>
            <a:r>
              <a:rPr lang="ru-RU" sz="2400" dirty="0" err="1">
                <a:solidFill>
                  <a:srgbClr val="373A3C"/>
                </a:solidFill>
                <a:effectLst/>
                <a:latin typeface="Times New Roman" panose="02020603050405020304" pitchFamily="18" charset="0"/>
                <a:ea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відносинах</a:t>
            </a:r>
            <a:r>
              <a:rPr lang="ru-RU" sz="2400" dirty="0">
                <a:solidFill>
                  <a:srgbClr val="373A3C"/>
                </a:solidFill>
                <a:effectLst/>
                <a:latin typeface="Times New Roman" panose="02020603050405020304" pitchFamily="18" charset="0"/>
                <a:ea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rPr>
              <a:t>Україною</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визнається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Якщо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іноземець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набув</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то у </a:t>
            </a:r>
            <a:r>
              <a:rPr lang="ru-RU" sz="2400" dirty="0" err="1">
                <a:solidFill>
                  <a:srgbClr val="373A3C"/>
                </a:solidFill>
                <a:effectLst/>
                <a:latin typeface="Times New Roman" panose="02020603050405020304" pitchFamily="18" charset="0"/>
                <a:ea typeface="Times New Roman" panose="02020603050405020304" pitchFamily="18" charset="0"/>
              </a:rPr>
              <a:t>правових</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відносинах</a:t>
            </a:r>
            <a:r>
              <a:rPr lang="ru-RU" sz="2400" dirty="0">
                <a:solidFill>
                  <a:srgbClr val="373A3C"/>
                </a:solidFill>
                <a:effectLst/>
                <a:latin typeface="Times New Roman" panose="02020603050405020304" pitchFamily="18" charset="0"/>
                <a:ea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rPr>
              <a:t>Україною</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він</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визнається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лише</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громадянином</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a:t>
            </a:r>
            <a:endParaRPr lang="x-none" sz="2400" dirty="0">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362935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Дитина, яка є особою без громадянства, один із батьків якої є гро- </a:t>
            </a:r>
            <a:r>
              <a:rPr lang="uk-UA" sz="2400" dirty="0" err="1">
                <a:solidFill>
                  <a:srgbClr val="373A3C"/>
                </a:solidFill>
                <a:effectLst/>
                <a:latin typeface="Times New Roman" panose="02020603050405020304" pitchFamily="18" charset="0"/>
                <a:ea typeface="Times New Roman" panose="02020603050405020304" pitchFamily="18" charset="0"/>
              </a:rPr>
              <a:t>мадянином</a:t>
            </a:r>
            <a:r>
              <a:rPr lang="uk-UA" sz="2400" dirty="0">
                <a:solidFill>
                  <a:srgbClr val="373A3C"/>
                </a:solidFill>
                <a:effectLst/>
                <a:latin typeface="Times New Roman" panose="02020603050405020304" pitchFamily="18" charset="0"/>
                <a:ea typeface="Times New Roman" panose="02020603050405020304" pitchFamily="18" charset="0"/>
              </a:rPr>
              <a:t> України, а другий — іноземцем, реєструється громадянином України за клопотанням того з батьків, який є громадянином України.</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Дитина, яка є іноземцем або особою без громадянства, батьки якої перебувають у громадянстві України, реєструється громадянином України за клопотанням одного з батьків.</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D44596C5-6537-7EE1-7C6E-53AF3372AA1B}"/>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2290078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xmlns="" id="{F08BE057-85D3-F397-3167-AD9C29E0AE8A}"/>
              </a:ext>
            </a:extLst>
          </p:cNvPr>
          <p:cNvSpPr txBox="1"/>
          <p:nvPr/>
        </p:nvSpPr>
        <p:spPr>
          <a:xfrm>
            <a:off x="781467" y="2172245"/>
            <a:ext cx="1206997"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Питання 4</a:t>
            </a:r>
            <a:endParaRPr lang="x-none" dirty="0"/>
          </a:p>
        </p:txBody>
      </p: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739349" y="1927926"/>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xmlns="" id="{8D2D13E7-FD17-4089-8128-C926A927825F}"/>
              </a:ext>
            </a:extLst>
          </p:cNvPr>
          <p:cNvSpPr txBox="1"/>
          <p:nvPr/>
        </p:nvSpPr>
        <p:spPr>
          <a:xfrm>
            <a:off x="781467" y="2543154"/>
            <a:ext cx="6866560" cy="1569660"/>
          </a:xfrm>
          <a:prstGeom prst="rect">
            <a:avLst/>
          </a:prstGeom>
          <a:noFill/>
        </p:spPr>
        <p:txBody>
          <a:bodyPr wrap="none" rtlCol="0">
            <a:spAutoFit/>
          </a:bodyPr>
          <a:lstStyle/>
          <a:p>
            <a:r>
              <a:rPr lang="uk-UA"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ПІДСТАВИ ТА ПОРЯДОК</a:t>
            </a:r>
            <a:endPar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ПРИПИНЕННЯ ГРОМАДЯНСТВА</a:t>
            </a:r>
          </a:p>
          <a:p>
            <a:r>
              <a:rPr lang="ru-RU"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rPr>
              <a:t>УКАРАЇНИ</a:t>
            </a:r>
            <a:endParaRPr lang="uk-UA" sz="3200" b="1" dirty="0">
              <a:solidFill>
                <a:srgbClr val="373A3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20372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657A29B0-9BF9-91C3-7EEE-F5574BB5F986}"/>
              </a:ext>
            </a:extLst>
          </p:cNvPr>
          <p:cNvPicPr>
            <a:picLocks noChangeAspect="1"/>
          </p:cNvPicPr>
          <p:nvPr/>
        </p:nvPicPr>
        <p:blipFill>
          <a:blip r:embed="rId2"/>
          <a:stretch>
            <a:fillRect/>
          </a:stretch>
        </p:blipFill>
        <p:spPr>
          <a:xfrm>
            <a:off x="7750628" y="1654547"/>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Згідно зі ст. 17 Закону України «Про громадянство України» громадянство України припиняється:</a:t>
            </a:r>
            <a:br>
              <a:rPr lang="uk-UA" sz="2400" dirty="0">
                <a:solidFill>
                  <a:srgbClr val="373A3C"/>
                </a:solidFill>
                <a:effectLst/>
                <a:latin typeface="Times New Roman" panose="02020603050405020304" pitchFamily="18" charset="0"/>
                <a:ea typeface="Times New Roman" panose="02020603050405020304" pitchFamily="18" charset="0"/>
              </a:rPr>
            </a:b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внаслідок виходу з громадянства України;</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внаслідок втрати громадянства України;</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Calibri" panose="020F0502020204030204" pitchFamily="34" charset="0"/>
              </a:rPr>
              <a:t>	за підставами, передбаченими міжнародними договорами України. Зупинимося на підставах припинення громадянства докладніше. </a:t>
            </a:r>
            <a:endParaRPr lang="x-none"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88513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Вихід із громадянства України (ст. 18 закону «Про громадянство України») є можливим і регулюється таким чином:</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громадянин України, який відповідно до чинного законодавства України є таким, що постійно проживає за кордоном, може вийти з громадянства України за його клопотанням;</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B1497B65-5F09-6E20-4447-93099284D644}"/>
              </a:ext>
            </a:extLst>
          </p:cNvPr>
          <p:cNvPicPr>
            <a:picLocks noChangeAspect="1"/>
          </p:cNvPicPr>
          <p:nvPr/>
        </p:nvPicPr>
        <p:blipFill>
          <a:blip r:embed="rId4"/>
          <a:stretch>
            <a:fillRect/>
          </a:stretch>
        </p:blipFill>
        <p:spPr>
          <a:xfrm>
            <a:off x="7750628" y="1654547"/>
            <a:ext cx="2880000" cy="2880000"/>
          </a:xfrm>
          <a:prstGeom prst="rect">
            <a:avLst/>
          </a:prstGeom>
        </p:spPr>
      </p:pic>
    </p:spTree>
    <p:extLst>
      <p:ext uri="{BB962C8B-B14F-4D97-AF65-F5344CB8AC3E}">
        <p14:creationId xmlns:p14="http://schemas.microsoft.com/office/powerpoint/2010/main" val="31425470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480795"/>
            <a:ext cx="6659239"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якщо дитина виїхала разом із батьками на постійне проживання за кордон, і батьки виходять з громадянства України, за клопотанням одного з батьків разом із батьками з громадянства України може вийти і дитина;</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якщо один із батьків виїхав разом із дитиною на постійне проживання за кордон і виходить із громадянства України, а другий залишається громадянином України, дитина може вийти з громадянства України разом із тим з батьків, який виходить із громадянства України, за його клопотанням;</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0D28FD9C-B56A-45FB-442A-D432A74C9473}"/>
              </a:ext>
            </a:extLst>
          </p:cNvPr>
          <p:cNvPicPr>
            <a:picLocks noChangeAspect="1"/>
          </p:cNvPicPr>
          <p:nvPr/>
        </p:nvPicPr>
        <p:blipFill>
          <a:blip r:embed="rId4"/>
          <a:stretch>
            <a:fillRect/>
          </a:stretch>
        </p:blipFill>
        <p:spPr>
          <a:xfrm>
            <a:off x="7750628" y="1654547"/>
            <a:ext cx="2880000" cy="2880000"/>
          </a:xfrm>
          <a:prstGeom prst="rect">
            <a:avLst/>
          </a:prstGeom>
        </p:spPr>
      </p:pic>
    </p:spTree>
    <p:extLst>
      <p:ext uri="{BB962C8B-B14F-4D97-AF65-F5344CB8AC3E}">
        <p14:creationId xmlns:p14="http://schemas.microsoft.com/office/powerpoint/2010/main" val="26014703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якщо один з батьків виїхав разом із дитиною на постійне прожи- </a:t>
            </a:r>
            <a:r>
              <a:rPr lang="uk-UA" sz="2400" dirty="0" err="1">
                <a:solidFill>
                  <a:srgbClr val="373A3C"/>
                </a:solidFill>
                <a:effectLst/>
                <a:latin typeface="Times New Roman" panose="02020603050405020304" pitchFamily="18" charset="0"/>
                <a:ea typeface="Times New Roman" panose="02020603050405020304" pitchFamily="18" charset="0"/>
              </a:rPr>
              <a:t>вання</a:t>
            </a:r>
            <a:r>
              <a:rPr lang="uk-UA" sz="2400" dirty="0">
                <a:solidFill>
                  <a:srgbClr val="373A3C"/>
                </a:solidFill>
                <a:effectLst/>
                <a:latin typeface="Times New Roman" panose="02020603050405020304" pitchFamily="18" charset="0"/>
                <a:ea typeface="Times New Roman" panose="02020603050405020304" pitchFamily="18" charset="0"/>
              </a:rPr>
              <a:t> за кордон і виходить з громадянства України, а другий є </a:t>
            </a:r>
            <a:r>
              <a:rPr lang="uk-UA" sz="2400" dirty="0" err="1">
                <a:solidFill>
                  <a:srgbClr val="373A3C"/>
                </a:solidFill>
                <a:effectLst/>
                <a:latin typeface="Times New Roman" panose="02020603050405020304" pitchFamily="18" charset="0"/>
                <a:ea typeface="Times New Roman" panose="02020603050405020304" pitchFamily="18" charset="0"/>
              </a:rPr>
              <a:t>іно</a:t>
            </a:r>
            <a:r>
              <a:rPr lang="uk-UA" sz="2400" dirty="0">
                <a:solidFill>
                  <a:srgbClr val="373A3C"/>
                </a:solidFill>
                <a:effectLst/>
                <a:latin typeface="Times New Roman" panose="02020603050405020304" pitchFamily="18" charset="0"/>
                <a:ea typeface="Times New Roman" panose="02020603050405020304" pitchFamily="18" charset="0"/>
              </a:rPr>
              <a:t>- земцем чи особою без громадянства, дитина може вийти з </a:t>
            </a:r>
            <a:r>
              <a:rPr lang="uk-UA" sz="2400" dirty="0" err="1">
                <a:solidFill>
                  <a:srgbClr val="373A3C"/>
                </a:solidFill>
                <a:effectLst/>
                <a:latin typeface="Times New Roman" panose="02020603050405020304" pitchFamily="18" charset="0"/>
                <a:ea typeface="Times New Roman" panose="02020603050405020304" pitchFamily="18" charset="0"/>
              </a:rPr>
              <a:t>грома</a:t>
            </a:r>
            <a:r>
              <a:rPr lang="uk-UA" sz="2400" dirty="0">
                <a:solidFill>
                  <a:srgbClr val="373A3C"/>
                </a:solidFill>
                <a:effectLst/>
                <a:latin typeface="Times New Roman" panose="02020603050405020304" pitchFamily="18" charset="0"/>
                <a:ea typeface="Times New Roman" panose="02020603050405020304" pitchFamily="18" charset="0"/>
              </a:rPr>
              <a:t>- </a:t>
            </a:r>
            <a:r>
              <a:rPr lang="uk-UA" sz="2400" dirty="0" err="1">
                <a:solidFill>
                  <a:srgbClr val="373A3C"/>
                </a:solidFill>
                <a:effectLst/>
                <a:latin typeface="Times New Roman" panose="02020603050405020304" pitchFamily="18" charset="0"/>
                <a:ea typeface="Times New Roman" panose="02020603050405020304" pitchFamily="18" charset="0"/>
              </a:rPr>
              <a:t>дянства</a:t>
            </a:r>
            <a:r>
              <a:rPr lang="uk-UA" sz="2400" dirty="0">
                <a:solidFill>
                  <a:srgbClr val="373A3C"/>
                </a:solidFill>
                <a:effectLst/>
                <a:latin typeface="Times New Roman" panose="02020603050405020304" pitchFamily="18" charset="0"/>
                <a:ea typeface="Times New Roman" panose="02020603050405020304" pitchFamily="18" charset="0"/>
              </a:rPr>
              <a:t> України разом із тим із батьків, який виходить із </a:t>
            </a:r>
            <a:r>
              <a:rPr lang="uk-UA" sz="2400" dirty="0" err="1">
                <a:solidFill>
                  <a:srgbClr val="373A3C"/>
                </a:solidFill>
                <a:effectLst/>
                <a:latin typeface="Times New Roman" panose="02020603050405020304" pitchFamily="18" charset="0"/>
                <a:ea typeface="Times New Roman" panose="02020603050405020304" pitchFamily="18" charset="0"/>
              </a:rPr>
              <a:t>грома</a:t>
            </a:r>
            <a:r>
              <a:rPr lang="uk-UA" sz="2400" dirty="0">
                <a:solidFill>
                  <a:srgbClr val="373A3C"/>
                </a:solidFill>
                <a:effectLst/>
                <a:latin typeface="Times New Roman" panose="02020603050405020304" pitchFamily="18" charset="0"/>
                <a:ea typeface="Times New Roman" panose="02020603050405020304" pitchFamily="18" charset="0"/>
              </a:rPr>
              <a:t>- </a:t>
            </a:r>
            <a:r>
              <a:rPr lang="uk-UA" sz="2400" dirty="0" err="1">
                <a:solidFill>
                  <a:srgbClr val="373A3C"/>
                </a:solidFill>
                <a:effectLst/>
                <a:latin typeface="Times New Roman" panose="02020603050405020304" pitchFamily="18" charset="0"/>
                <a:ea typeface="Times New Roman" panose="02020603050405020304" pitchFamily="18" charset="0"/>
              </a:rPr>
              <a:t>дянства</a:t>
            </a:r>
            <a:r>
              <a:rPr lang="uk-UA" sz="2400" dirty="0">
                <a:solidFill>
                  <a:srgbClr val="373A3C"/>
                </a:solidFill>
                <a:effectLst/>
                <a:latin typeface="Times New Roman" panose="02020603050405020304" pitchFamily="18" charset="0"/>
                <a:ea typeface="Times New Roman" panose="02020603050405020304" pitchFamily="18" charset="0"/>
              </a:rPr>
              <a:t> України, за його клопотанням;</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673F5B1C-EB37-2AEB-3ACC-71D3891D1D8F}"/>
              </a:ext>
            </a:extLst>
          </p:cNvPr>
          <p:cNvPicPr>
            <a:picLocks noChangeAspect="1"/>
          </p:cNvPicPr>
          <p:nvPr/>
        </p:nvPicPr>
        <p:blipFill>
          <a:blip r:embed="rId4"/>
          <a:stretch>
            <a:fillRect/>
          </a:stretch>
        </p:blipFill>
        <p:spPr>
          <a:xfrm>
            <a:off x="7750628" y="1654547"/>
            <a:ext cx="2880000" cy="2880000"/>
          </a:xfrm>
          <a:prstGeom prst="rect">
            <a:avLst/>
          </a:prstGeom>
        </p:spPr>
      </p:pic>
    </p:spTree>
    <p:extLst>
      <p:ext uri="{BB962C8B-B14F-4D97-AF65-F5344CB8AC3E}">
        <p14:creationId xmlns:p14="http://schemas.microsoft.com/office/powerpoint/2010/main" val="40087936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589759"/>
            <a:ext cx="5834742" cy="4893647"/>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якщо дитина виїхала на постійне проживання за кордон, та її батьки вийшли з громадянства України, дитина може вийти з громадянства України за клопотанням одного з батьків;</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якщо дитина виїхала на постійне проживання за кордон з одним із батьків, і він вийшов із громадянства України, а другий є громадянином України, дитина може вийти з громадянства України за клопотанням про це того з батьків, який вийшов з громадянства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99B6052-5917-B819-41B4-22E6D37C4DC1}"/>
              </a:ext>
            </a:extLst>
          </p:cNvPr>
          <p:cNvPicPr>
            <a:picLocks noChangeAspect="1"/>
          </p:cNvPicPr>
          <p:nvPr/>
        </p:nvPicPr>
        <p:blipFill>
          <a:blip r:embed="rId4"/>
          <a:stretch>
            <a:fillRect/>
          </a:stretch>
        </p:blipFill>
        <p:spPr>
          <a:xfrm>
            <a:off x="7750628" y="1654547"/>
            <a:ext cx="2880000" cy="2880000"/>
          </a:xfrm>
          <a:prstGeom prst="rect">
            <a:avLst/>
          </a:prstGeom>
        </p:spPr>
      </p:pic>
    </p:spTree>
    <p:extLst>
      <p:ext uri="{BB962C8B-B14F-4D97-AF65-F5344CB8AC3E}">
        <p14:creationId xmlns:p14="http://schemas.microsoft.com/office/powerpoint/2010/main" val="11130016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7F12C143-910D-6CBB-DB02-791B16AE21A0}"/>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якщо дитина виїхала на постійне проживання за кордон з одним із батьків, і він вийшов із громадянства України, а другий є іноземцем чи особою без громадянства, дитина може вийти з громадян- </a:t>
            </a:r>
            <a:r>
              <a:rPr lang="uk-UA" sz="2400" dirty="0" err="1">
                <a:solidFill>
                  <a:srgbClr val="373A3C"/>
                </a:solidFill>
                <a:effectLst/>
                <a:latin typeface="Times New Roman" panose="02020603050405020304" pitchFamily="18" charset="0"/>
                <a:ea typeface="Times New Roman" panose="02020603050405020304" pitchFamily="18" charset="0"/>
              </a:rPr>
              <a:t>ства</a:t>
            </a:r>
            <a:r>
              <a:rPr lang="uk-UA" sz="2400" dirty="0">
                <a:solidFill>
                  <a:srgbClr val="373A3C"/>
                </a:solidFill>
                <a:effectLst/>
                <a:latin typeface="Times New Roman" panose="02020603050405020304" pitchFamily="18" charset="0"/>
                <a:ea typeface="Times New Roman" panose="02020603050405020304" pitchFamily="18" charset="0"/>
              </a:rPr>
              <a:t> України за клопотанням того з батьків, який вийшов із громадянства України;</a:t>
            </a:r>
          </a:p>
          <a:p>
            <a:endParaRPr lang="uk-UA" sz="2400" dirty="0">
              <a:solidFill>
                <a:srgbClr val="373A3C"/>
              </a:solidFill>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Тощо.</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196209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436418"/>
            <a:ext cx="5834742" cy="1200329"/>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Вихід дітей віком від 14 до 18 років з громадянства України може відбуватися лише за їхньою згодою.</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98CD6D44-DE45-3DB9-48C5-F804FAAC7B97}"/>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6581048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513089"/>
            <a:ext cx="5834742" cy="3046988"/>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Вихід із громадянства України не допускається, якщо особі, яка </a:t>
            </a:r>
            <a:r>
              <a:rPr lang="uk-UA" sz="2400" dirty="0" err="1">
                <a:solidFill>
                  <a:srgbClr val="373A3C"/>
                </a:solidFill>
                <a:effectLst/>
                <a:latin typeface="Times New Roman" panose="02020603050405020304" pitchFamily="18" charset="0"/>
                <a:ea typeface="Times New Roman" panose="02020603050405020304" pitchFamily="18" charset="0"/>
              </a:rPr>
              <a:t>клопоче</a:t>
            </a:r>
            <a:r>
              <a:rPr lang="uk-UA" sz="2400" dirty="0">
                <a:solidFill>
                  <a:srgbClr val="373A3C"/>
                </a:solidFill>
                <a:effectLst/>
                <a:latin typeface="Times New Roman" panose="02020603050405020304" pitchFamily="18" charset="0"/>
                <a:ea typeface="Times New Roman" panose="02020603050405020304" pitchFamily="18" charset="0"/>
              </a:rPr>
              <a:t> про вихід із громадянства України, в Україні повідомлено про підозру у вчиненні кримінального правопорушення або стосовно якої в Україні є обвинувальний вирок суду, що набрав законної чинності  й підлягає виконанню.</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E737AE89-E89C-A9FC-E490-DAE304A3F0F9}"/>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0449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ru-RU" sz="2400" dirty="0">
                <a:solidFill>
                  <a:srgbClr val="373A3C"/>
                </a:solidFill>
                <a:effectLst/>
                <a:latin typeface="Times New Roman" panose="02020603050405020304" pitchFamily="18" charset="0"/>
                <a:ea typeface="Times New Roman" panose="02020603050405020304" pitchFamily="18" charset="0"/>
              </a:rPr>
              <a:t>2) </a:t>
            </a:r>
            <a:r>
              <a:rPr lang="ru-RU" sz="2400" b="1" dirty="0" err="1">
                <a:solidFill>
                  <a:srgbClr val="373A3C"/>
                </a:solidFill>
                <a:effectLst/>
                <a:latin typeface="Times New Roman" panose="02020603050405020304" pitchFamily="18" charset="0"/>
                <a:ea typeface="Times New Roman" panose="02020603050405020304" pitchFamily="18" charset="0"/>
              </a:rPr>
              <a:t>запобігання</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виникненню</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випадків</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безгромадянства</a:t>
            </a:r>
            <a:r>
              <a:rPr lang="ru-RU" sz="2400" b="1" dirty="0">
                <a:solidFill>
                  <a:srgbClr val="373A3C"/>
                </a:solidFill>
                <a:effectLst/>
                <a:latin typeface="Times New Roman" panose="02020603050405020304" pitchFamily="18" charset="0"/>
                <a:ea typeface="Times New Roman" panose="02020603050405020304" pitchFamily="18" charset="0"/>
              </a:rPr>
              <a:t>;</a:t>
            </a:r>
          </a:p>
          <a:p>
            <a:endParaRPr lang="x-none" sz="2400" dirty="0">
              <a:effectLst/>
              <a:latin typeface="Times New Roman" panose="02020603050405020304" pitchFamily="18" charset="0"/>
              <a:ea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rPr>
              <a:t>3) </a:t>
            </a:r>
            <a:r>
              <a:rPr lang="ru-RU" sz="2400" b="1" dirty="0" err="1">
                <a:solidFill>
                  <a:srgbClr val="373A3C"/>
                </a:solidFill>
                <a:effectLst/>
                <a:latin typeface="Times New Roman" panose="02020603050405020304" pitchFamily="18" charset="0"/>
                <a:ea typeface="Times New Roman" panose="02020603050405020304" pitchFamily="18" charset="0"/>
              </a:rPr>
              <a:t>неможливості</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позбавлення</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громадянина</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rPr>
              <a:t>;</a:t>
            </a:r>
          </a:p>
          <a:p>
            <a:endParaRPr lang="x-none" sz="2400" dirty="0">
              <a:effectLst/>
              <a:latin typeface="Times New Roman" panose="02020603050405020304" pitchFamily="18" charset="0"/>
              <a:ea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rPr>
              <a:t>4) </a:t>
            </a:r>
            <a:r>
              <a:rPr lang="ru-RU" sz="2400" b="1" dirty="0" err="1">
                <a:solidFill>
                  <a:srgbClr val="373A3C"/>
                </a:solidFill>
                <a:effectLst/>
                <a:latin typeface="Times New Roman" panose="02020603050405020304" pitchFamily="18" charset="0"/>
                <a:ea typeface="Times New Roman" panose="02020603050405020304" pitchFamily="18" charset="0"/>
              </a:rPr>
              <a:t>визнання</a:t>
            </a:r>
            <a:r>
              <a:rPr lang="ru-RU" sz="2400" b="1" dirty="0">
                <a:solidFill>
                  <a:srgbClr val="373A3C"/>
                </a:solidFill>
                <a:effectLst/>
                <a:latin typeface="Times New Roman" panose="02020603050405020304" pitchFamily="18" charset="0"/>
                <a:ea typeface="Times New Roman" panose="02020603050405020304" pitchFamily="18" charset="0"/>
              </a:rPr>
              <a:t> права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громадянина</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України</a:t>
            </a:r>
            <a:r>
              <a:rPr lang="ru-RU" sz="2400" b="1" dirty="0">
                <a:solidFill>
                  <a:srgbClr val="373A3C"/>
                </a:solidFill>
                <a:effectLst/>
                <a:latin typeface="Times New Roman" panose="02020603050405020304" pitchFamily="18" charset="0"/>
                <a:ea typeface="Times New Roman" panose="02020603050405020304" pitchFamily="18" charset="0"/>
              </a:rPr>
              <a:t> на </a:t>
            </a:r>
            <a:r>
              <a:rPr lang="ru-RU" sz="2400" b="1" dirty="0" err="1">
                <a:solidFill>
                  <a:srgbClr val="373A3C"/>
                </a:solidFill>
                <a:effectLst/>
                <a:latin typeface="Times New Roman" panose="02020603050405020304" pitchFamily="18" charset="0"/>
                <a:ea typeface="Times New Roman" panose="02020603050405020304" pitchFamily="18" charset="0"/>
              </a:rPr>
              <a:t>зміну</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b="1" dirty="0">
                <a:solidFill>
                  <a:srgbClr val="373A3C"/>
                </a:solidFill>
                <a:effectLst/>
                <a:latin typeface="Times New Roman" panose="02020603050405020304" pitchFamily="18" charset="0"/>
                <a:ea typeface="Times New Roman" panose="02020603050405020304" pitchFamily="18" charset="0"/>
              </a:rPr>
              <a:t>;</a:t>
            </a:r>
            <a:endParaRPr lang="x-none" sz="2400" dirty="0">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xmlns="" id="{5DB96FAE-EFCD-7E6A-AD7C-A44CFEF964CD}"/>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41069920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2067087"/>
            <a:ext cx="5834742" cy="193899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Датою припинення громадянства України у випадках, передбачених ст. 18 закону «Про громадянство України», є дата видання відповідного указу Президента України.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C48F7A4-FFFE-C9B3-991E-762526EA2781}"/>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0382946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959091"/>
            <a:ext cx="5834742" cy="4154984"/>
          </a:xfrm>
          <a:prstGeom prst="rect">
            <a:avLst/>
          </a:prstGeom>
          <a:noFill/>
        </p:spPr>
        <p:txBody>
          <a:bodyPr wrap="square">
            <a:spAutoFit/>
          </a:bodyPr>
          <a:lstStyle/>
          <a:p>
            <a:r>
              <a:rPr lang="uk-UA" sz="2400" i="1" dirty="0">
                <a:solidFill>
                  <a:srgbClr val="373A3C"/>
                </a:solidFill>
                <a:effectLst/>
                <a:latin typeface="Times New Roman" panose="02020603050405020304" pitchFamily="18" charset="0"/>
                <a:ea typeface="Times New Roman" panose="02020603050405020304" pitchFamily="18" charset="0"/>
              </a:rPr>
              <a:t>Підставами для втрати громадянства України </a:t>
            </a:r>
            <a:r>
              <a:rPr lang="uk-UA" sz="2400" dirty="0">
                <a:solidFill>
                  <a:srgbClr val="373A3C"/>
                </a:solidFill>
                <a:effectLst/>
                <a:latin typeface="Times New Roman" panose="02020603050405020304" pitchFamily="18" charset="0"/>
                <a:ea typeface="Times New Roman" panose="02020603050405020304" pitchFamily="18" charset="0"/>
              </a:rPr>
              <a:t>(ст. 19 закону «Про громадянство України») є:</a:t>
            </a:r>
            <a:endParaRPr lang="x-none" sz="2400" dirty="0">
              <a:effectLst/>
              <a:latin typeface="Times New Roman" panose="02020603050405020304" pitchFamily="18" charset="0"/>
              <a:ea typeface="Times New Roman" panose="02020603050405020304" pitchFamily="18" charset="0"/>
            </a:endParaRPr>
          </a:p>
          <a:p>
            <a:endParaRPr lang="x-none" sz="2400" dirty="0">
              <a:solidFill>
                <a:srgbClr val="373A3C"/>
              </a:solidFill>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добровільне набуття громадянином України громадянства іншої держави, якщо на момент такого набуття він досяг повноліття;</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набуття особою громадянства України на підставі ст. 9 закону</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0BB3D00-3174-80B1-EDF7-F4986D8AD850}"/>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1676522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FFF6E991-00B5-A529-CB75-9BF902632B7A}"/>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«Про громадянство України» внаслідок обману, свідомого подання неправдивих відомостей або фальшивих документів;</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добровільний вступ на військову службу іншої держави, яка відповідно до законодавства цієї держави не є військовим обов’язком чи альтернативною (невійськовою) службою.</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735935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Добровільним набуттям громадянства іншої держави вважаються всі випадки, коли громадянин України для набуття громадянства іншої держави повинен був звертатися із заявою чи клопотанням про таке набуття відповідно до порядку, встановленого національним законодавством держави, громадянство якої набуто.</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7E4D602-A0CE-1D2F-FF60-4F0783E17D4B}"/>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7518885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143757"/>
            <a:ext cx="5834742" cy="3785652"/>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Не вважаються добровільним набуттям іншого громадянства такі випадки:</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а) одночасне набуття дитиною за народженням громадянства України та громадянства іншої держави чи держав;</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б) набуття дитиною, яка є громадянином України, громадянства своїх усиновителів унаслідок усиновлення її іноземцями;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B7814EBB-FC0A-190A-A9B4-B61201CBD48F}"/>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0856186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74425"/>
            <a:ext cx="5834742" cy="4524315"/>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в) автоматичне набуття громадянином України іншого громадянства внаслідок одруження з іноземцем;</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г) автоматичне набуття громадянином України, який досяг повноліття, іншого громадянства внаслідок застосування законодавства про громадянство іноземної держави, якщо такий громадянин України не отримав документ, що підтверджує наявність у нього громадянства іншої держави.</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65A2B525-E327-0F8E-E66D-0395C87BBE98}"/>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2900298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pic>
        <p:nvPicPr>
          <p:cNvPr id="11" name="Picture 2" descr="Дніпропетровський державний університет внутрішніх справ — Вікіпедія">
            <a:extLst>
              <a:ext uri="{FF2B5EF4-FFF2-40B4-BE49-F238E27FC236}">
                <a16:creationId xmlns:a16="http://schemas.microsoft.com/office/drawing/2014/main" xmlns="" id="{B1C167CB-F3CA-4271-AC83-A5C17A794F83}"/>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8695806" y="2225444"/>
            <a:ext cx="2394856" cy="24071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B99A99D5-83D3-A5D1-88CD-1548CD187518}"/>
              </a:ext>
            </a:extLst>
          </p:cNvPr>
          <p:cNvSpPr txBox="1"/>
          <p:nvPr/>
        </p:nvSpPr>
        <p:spPr>
          <a:xfrm rot="19800000">
            <a:off x="2253788" y="1884411"/>
            <a:ext cx="7684424" cy="2215991"/>
          </a:xfrm>
          <a:prstGeom prst="rect">
            <a:avLst/>
          </a:prstGeom>
          <a:noFill/>
        </p:spPr>
        <p:txBody>
          <a:bodyPr wrap="square" rtlCol="0">
            <a:spAutoFit/>
          </a:bodyPr>
          <a:lstStyle/>
          <a:p>
            <a:r>
              <a:rPr lang="x-none" sz="13800" b="1" dirty="0">
                <a:ln w="76200">
                  <a:solidFill>
                    <a:srgbClr val="0070C0"/>
                  </a:solidFill>
                </a:ln>
                <a:noFill/>
              </a:rPr>
              <a:t>ВИВЧЕНО</a:t>
            </a:r>
          </a:p>
        </p:txBody>
      </p:sp>
      <p:sp>
        <p:nvSpPr>
          <p:cNvPr id="4" name="Скругленный прямоугольник 3">
            <a:extLst>
              <a:ext uri="{FF2B5EF4-FFF2-40B4-BE49-F238E27FC236}">
                <a16:creationId xmlns:a16="http://schemas.microsoft.com/office/drawing/2014/main" xmlns="" id="{3E81E512-C30F-F11E-48D6-25FBB022A257}"/>
              </a:ext>
            </a:extLst>
          </p:cNvPr>
          <p:cNvSpPr/>
          <p:nvPr/>
        </p:nvSpPr>
        <p:spPr>
          <a:xfrm rot="19800000">
            <a:off x="2134850" y="2026655"/>
            <a:ext cx="7738912" cy="2048933"/>
          </a:xfrm>
          <a:prstGeom prst="round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C2041DAD-87B5-48F5-0969-FAE636F24B48}"/>
              </a:ext>
            </a:extLst>
          </p:cNvPr>
          <p:cNvSpPr txBox="1"/>
          <p:nvPr/>
        </p:nvSpPr>
        <p:spPr>
          <a:xfrm>
            <a:off x="781467" y="2543154"/>
            <a:ext cx="6031395" cy="1077218"/>
          </a:xfrm>
          <a:prstGeom prst="rect">
            <a:avLst/>
          </a:prstGeom>
          <a:noFill/>
        </p:spPr>
        <p:txBody>
          <a:bodyPr wrap="none" rtlCol="0">
            <a:spAutoFit/>
          </a:bodyPr>
          <a:lstStyle/>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ІНСТИТУТ ГРОМАДЯНСТВА</a:t>
            </a:r>
          </a:p>
          <a:p>
            <a:r>
              <a:rPr lang="ru-RU" sz="3200" b="1" dirty="0">
                <a:solidFill>
                  <a:srgbClr val="373A3C"/>
                </a:solidFill>
                <a:effectLst/>
                <a:latin typeface="Times New Roman" panose="02020603050405020304" pitchFamily="18" charset="0"/>
                <a:ea typeface="Times New Roman" panose="02020603050405020304" pitchFamily="18" charset="0"/>
                <a:cs typeface="Times New Roman" panose="02020603050405020304" pitchFamily="18" charset="0"/>
              </a:rPr>
              <a:t>В МІГРАЦІЙНОМУ ПРАВІ</a:t>
            </a:r>
            <a:endParaRPr lang="x-none"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B093CF21-EA37-E2A3-E637-E4AFFD076A97}"/>
              </a:ext>
            </a:extLst>
          </p:cNvPr>
          <p:cNvSpPr txBox="1"/>
          <p:nvPr/>
        </p:nvSpPr>
        <p:spPr>
          <a:xfrm>
            <a:off x="781467" y="2172245"/>
            <a:ext cx="836319" cy="369332"/>
          </a:xfrm>
          <a:prstGeom prst="rect">
            <a:avLst/>
          </a:prstGeom>
          <a:noFill/>
        </p:spPr>
        <p:txBody>
          <a:bodyPr wrap="none" rtlCol="0">
            <a:spAutoFit/>
          </a:bodyPr>
          <a:lstStyle/>
          <a:p>
            <a:r>
              <a:rPr lang="uk-UA" dirty="0">
                <a:latin typeface="Times New Roman" panose="02020603050405020304" pitchFamily="18" charset="0"/>
                <a:cs typeface="Times New Roman" panose="02020603050405020304" pitchFamily="18" charset="0"/>
              </a:rPr>
              <a:t>Тема</a:t>
            </a:r>
            <a:r>
              <a:rPr lang="uk-UA" dirty="0"/>
              <a:t> 2</a:t>
            </a:r>
            <a:endParaRPr lang="x-none" dirty="0"/>
          </a:p>
        </p:txBody>
      </p:sp>
    </p:spTree>
    <p:extLst>
      <p:ext uri="{BB962C8B-B14F-4D97-AF65-F5344CB8AC3E}">
        <p14:creationId xmlns:p14="http://schemas.microsoft.com/office/powerpoint/2010/main" val="3406815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1C04B3ED-4660-9A02-B48A-318FCC0D8AA3}"/>
              </a:ext>
            </a:extLst>
          </p:cNvPr>
          <p:cNvPicPr>
            <a:picLocks noChangeAspect="1"/>
          </p:cNvPicPr>
          <p:nvPr/>
        </p:nvPicPr>
        <p:blipFill>
          <a:blip r:embed="rId2"/>
          <a:stretch>
            <a:fillRect/>
          </a:stretch>
        </p:blipFill>
        <p:spPr>
          <a:xfrm>
            <a:off x="7750628" y="1596583"/>
            <a:ext cx="2880000" cy="2880000"/>
          </a:xfrm>
          <a:prstGeom prst="rect">
            <a:avLst/>
          </a:prstGeom>
        </p:spPr>
      </p:pic>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721095"/>
            <a:ext cx="5834742" cy="4524315"/>
          </a:xfrm>
          <a:prstGeom prst="rect">
            <a:avLst/>
          </a:prstGeom>
          <a:noFill/>
        </p:spPr>
        <p:txBody>
          <a:bodyPr wrap="square">
            <a:spAutoFit/>
          </a:bodyPr>
          <a:lstStyle/>
          <a:p>
            <a:r>
              <a:rPr lang="ru-RU" sz="2400" dirty="0">
                <a:solidFill>
                  <a:srgbClr val="373A3C"/>
                </a:solidFill>
                <a:effectLst/>
                <a:latin typeface="Times New Roman" panose="02020603050405020304" pitchFamily="18" charset="0"/>
                <a:ea typeface="Times New Roman" panose="02020603050405020304" pitchFamily="18" charset="0"/>
              </a:rPr>
              <a:t>6) </a:t>
            </a:r>
            <a:r>
              <a:rPr lang="ru-RU" sz="2400" b="1" dirty="0" err="1">
                <a:solidFill>
                  <a:srgbClr val="373A3C"/>
                </a:solidFill>
                <a:effectLst/>
                <a:latin typeface="Times New Roman" panose="02020603050405020304" pitchFamily="18" charset="0"/>
                <a:ea typeface="Times New Roman" panose="02020603050405020304" pitchFamily="18" charset="0"/>
              </a:rPr>
              <a:t>рівності</a:t>
            </a:r>
            <a:r>
              <a:rPr lang="ru-RU" sz="2400" b="1" dirty="0">
                <a:solidFill>
                  <a:srgbClr val="373A3C"/>
                </a:solidFill>
                <a:effectLst/>
                <a:latin typeface="Times New Roman" panose="02020603050405020304" pitchFamily="18" charset="0"/>
                <a:ea typeface="Times New Roman" panose="02020603050405020304" pitchFamily="18" charset="0"/>
              </a:rPr>
              <a:t> перед законом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підстав</a:t>
            </a:r>
            <a:r>
              <a:rPr lang="ru-RU" sz="2400" dirty="0">
                <a:solidFill>
                  <a:srgbClr val="373A3C"/>
                </a:solidFill>
                <a:effectLst/>
                <a:latin typeface="Times New Roman" panose="02020603050405020304" pitchFamily="18" charset="0"/>
                <a:ea typeface="Times New Roman" panose="02020603050405020304" pitchFamily="18" charset="0"/>
              </a:rPr>
              <a:t>, порядку і моменту </a:t>
            </a:r>
            <a:r>
              <a:rPr lang="ru-RU" sz="2400" dirty="0" err="1">
                <a:solidFill>
                  <a:srgbClr val="373A3C"/>
                </a:solidFill>
                <a:effectLst/>
                <a:latin typeface="Times New Roman" panose="02020603050405020304" pitchFamily="18" charset="0"/>
                <a:ea typeface="Times New Roman" panose="02020603050405020304" pitchFamily="18" charset="0"/>
              </a:rPr>
              <a:t>набуття</a:t>
            </a:r>
            <a:r>
              <a:rPr lang="ru-RU" sz="2400" dirty="0">
                <a:solidFill>
                  <a:srgbClr val="373A3C"/>
                </a:solidFill>
                <a:effectLst/>
                <a:latin typeface="Times New Roman" panose="02020603050405020304" pitchFamily="18" charset="0"/>
                <a:ea typeface="Times New Roman" panose="02020603050405020304" pitchFamily="18" charset="0"/>
              </a:rPr>
              <a:t> ними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a:t>
            </a:r>
          </a:p>
          <a:p>
            <a:endParaRPr lang="x-none" sz="2400" dirty="0">
              <a:effectLst/>
              <a:latin typeface="Times New Roman" panose="02020603050405020304" pitchFamily="18" charset="0"/>
              <a:ea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rPr>
              <a:t>7) </a:t>
            </a:r>
            <a:r>
              <a:rPr lang="ru-RU" sz="2400" b="1" dirty="0" err="1">
                <a:solidFill>
                  <a:srgbClr val="373A3C"/>
                </a:solidFill>
                <a:effectLst/>
                <a:latin typeface="Times New Roman" panose="02020603050405020304" pitchFamily="18" charset="0"/>
                <a:ea typeface="Times New Roman" panose="02020603050405020304" pitchFamily="18" charset="0"/>
              </a:rPr>
              <a:t>збереження</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b="1" dirty="0">
                <a:solidFill>
                  <a:srgbClr val="373A3C"/>
                </a:solidFill>
                <a:effectLst/>
                <a:latin typeface="Times New Roman" panose="02020603050405020304" pitchFamily="18" charset="0"/>
                <a:ea typeface="Times New Roman" panose="02020603050405020304" pitchFamily="18" charset="0"/>
              </a:rPr>
              <a:t> </a:t>
            </a:r>
            <a:r>
              <a:rPr lang="ru-RU" sz="2400" b="1"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незалежно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місця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проживання</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громадянина</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a:t>
            </a:r>
          </a:p>
          <a:p>
            <a:endParaRPr lang="x-none" sz="2400" dirty="0">
              <a:effectLst/>
              <a:latin typeface="Times New Roman" panose="02020603050405020304" pitchFamily="18" charset="0"/>
              <a:ea typeface="Times New Roman" panose="02020603050405020304" pitchFamily="18" charset="0"/>
            </a:endParaRPr>
          </a:p>
          <a:p>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Відтак</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національне</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законодавство</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України</a:t>
            </a:r>
            <a:r>
              <a:rPr lang="ru-RU" sz="2400" dirty="0">
                <a:solidFill>
                  <a:srgbClr val="373A3C"/>
                </a:solidFill>
                <a:effectLst/>
                <a:latin typeface="Times New Roman" panose="02020603050405020304" pitchFamily="18" charset="0"/>
                <a:ea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rPr>
              <a:t>питань</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громадянства</a:t>
            </a:r>
            <a:r>
              <a:rPr lang="ru-RU" sz="2400" dirty="0">
                <a:solidFill>
                  <a:srgbClr val="373A3C"/>
                </a:solidFill>
                <a:effectLst/>
                <a:latin typeface="Times New Roman" panose="02020603050405020304" pitchFamily="18" charset="0"/>
                <a:ea typeface="Times New Roman" panose="02020603050405020304" pitchFamily="18" charset="0"/>
              </a:rPr>
              <a:t> сформовано, </a:t>
            </a:r>
            <a:r>
              <a:rPr lang="ru-RU" sz="2400" dirty="0" err="1">
                <a:solidFill>
                  <a:srgbClr val="373A3C"/>
                </a:solidFill>
                <a:effectLst/>
                <a:latin typeface="Times New Roman" panose="02020603050405020304" pitchFamily="18" charset="0"/>
                <a:ea typeface="Times New Roman" panose="02020603050405020304" pitchFamily="18" charset="0"/>
              </a:rPr>
              <a:t>виходячи</a:t>
            </a:r>
            <a:r>
              <a:rPr lang="ru-RU" sz="2400" dirty="0">
                <a:solidFill>
                  <a:srgbClr val="373A3C"/>
                </a:solidFill>
                <a:effectLst/>
                <a:latin typeface="Times New Roman" panose="02020603050405020304" pitchFamily="18" charset="0"/>
                <a:ea typeface="Times New Roman" panose="02020603050405020304" pitchFamily="18" charset="0"/>
              </a:rPr>
              <a:t> з </a:t>
            </a:r>
            <a:r>
              <a:rPr lang="ru-RU" sz="2400" dirty="0" err="1">
                <a:solidFill>
                  <a:srgbClr val="373A3C"/>
                </a:solidFill>
                <a:effectLst/>
                <a:latin typeface="Times New Roman" panose="02020603050405020304" pitchFamily="18" charset="0"/>
                <a:ea typeface="Times New Roman" panose="02020603050405020304" pitchFamily="18" charset="0"/>
              </a:rPr>
              <a:t>цих</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принципових</a:t>
            </a:r>
            <a:r>
              <a:rPr lang="ru-RU" sz="2400" dirty="0">
                <a:solidFill>
                  <a:srgbClr val="373A3C"/>
                </a:solidFill>
                <a:effectLst/>
                <a:latin typeface="Times New Roman" panose="02020603050405020304" pitchFamily="18" charset="0"/>
                <a:ea typeface="Times New Roman" panose="02020603050405020304" pitchFamily="18" charset="0"/>
              </a:rPr>
              <a:t> </a:t>
            </a:r>
            <a:r>
              <a:rPr lang="ru-RU" sz="2400" dirty="0" err="1">
                <a:solidFill>
                  <a:srgbClr val="373A3C"/>
                </a:solidFill>
                <a:effectLst/>
                <a:latin typeface="Times New Roman" panose="02020603050405020304" pitchFamily="18" charset="0"/>
                <a:ea typeface="Times New Roman" panose="02020603050405020304" pitchFamily="18" charset="0"/>
              </a:rPr>
              <a:t>положень</a:t>
            </a:r>
            <a:r>
              <a:rPr lang="ru-RU" sz="2400" dirty="0">
                <a:solidFill>
                  <a:srgbClr val="373A3C"/>
                </a:solidFill>
                <a:effectLst/>
                <a:latin typeface="Times New Roman" panose="02020603050405020304" pitchFamily="18" charset="0"/>
                <a:ea typeface="Times New Roman" panose="02020603050405020304" pitchFamily="18" charset="0"/>
              </a:rPr>
              <a:t>.</a:t>
            </a:r>
            <a:endParaRPr lang="x-none"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75150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ніпропетровський державний університет внутрішніх справ — Вікіпедія">
            <a:extLst>
              <a:ext uri="{FF2B5EF4-FFF2-40B4-BE49-F238E27FC236}">
                <a16:creationId xmlns:a16="http://schemas.microsoft.com/office/drawing/2014/main" xmlns="" id="{8F47CAEE-3148-5807-3217-86AD04E06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4" y="5873064"/>
            <a:ext cx="537251" cy="54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Відкриті конкурси на вакансії в Національній поліції України">
            <a:extLst>
              <a:ext uri="{FF2B5EF4-FFF2-40B4-BE49-F238E27FC236}">
                <a16:creationId xmlns:a16="http://schemas.microsoft.com/office/drawing/2014/main" xmlns="" id="{9ABC5937-6FFA-2E2D-83A5-665686DF65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467" y="5873064"/>
            <a:ext cx="535766" cy="5400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a:extLst>
              <a:ext uri="{FF2B5EF4-FFF2-40B4-BE49-F238E27FC236}">
                <a16:creationId xmlns:a16="http://schemas.microsoft.com/office/drawing/2014/main" xmlns="" id="{50B692C9-4C90-457E-FF75-DD7D5A96B2A7}"/>
              </a:ext>
            </a:extLst>
          </p:cNvPr>
          <p:cNvCxnSpPr>
            <a:cxnSpLocks/>
          </p:cNvCxnSpPr>
          <p:nvPr/>
        </p:nvCxnSpPr>
        <p:spPr>
          <a:xfrm flipH="1">
            <a:off x="2191655" y="6136904"/>
            <a:ext cx="9260116" cy="0"/>
          </a:xfrm>
          <a:prstGeom prst="line">
            <a:avLst/>
          </a:prstGeom>
        </p:spPr>
        <p:style>
          <a:lnRef idx="3">
            <a:schemeClr val="dk1"/>
          </a:lnRef>
          <a:fillRef idx="0">
            <a:schemeClr val="dk1"/>
          </a:fillRef>
          <a:effectRef idx="2">
            <a:schemeClr val="dk1"/>
          </a:effectRef>
          <a:fontRef idx="minor">
            <a:schemeClr val="tx1"/>
          </a:fontRef>
        </p:style>
      </p:cxnSp>
      <p:sp>
        <p:nvSpPr>
          <p:cNvPr id="2" name="TextBox 1">
            <a:extLst>
              <a:ext uri="{FF2B5EF4-FFF2-40B4-BE49-F238E27FC236}">
                <a16:creationId xmlns:a16="http://schemas.microsoft.com/office/drawing/2014/main" xmlns="" id="{24B257D5-941A-47C4-0070-FE8FB530C224}"/>
              </a:ext>
            </a:extLst>
          </p:cNvPr>
          <p:cNvSpPr txBox="1"/>
          <p:nvPr/>
        </p:nvSpPr>
        <p:spPr>
          <a:xfrm>
            <a:off x="781467" y="1328423"/>
            <a:ext cx="5834742" cy="3416320"/>
          </a:xfrm>
          <a:prstGeom prst="rect">
            <a:avLst/>
          </a:prstGeom>
          <a:noFill/>
        </p:spPr>
        <p:txBody>
          <a:bodyPr wrap="square">
            <a:spAutoFit/>
          </a:bodyPr>
          <a:lstStyle/>
          <a:p>
            <a:r>
              <a:rPr lang="uk-UA" sz="2400" dirty="0">
                <a:solidFill>
                  <a:srgbClr val="373A3C"/>
                </a:solidFill>
                <a:effectLst/>
                <a:latin typeface="Times New Roman" panose="02020603050405020304" pitchFamily="18" charset="0"/>
                <a:ea typeface="Times New Roman" panose="02020603050405020304" pitchFamily="18" charset="0"/>
              </a:rPr>
              <a:t>Серед ознак громадянства, які характеризують наявність двостороннього зв’язку між особою та державою, вирізняють:</a:t>
            </a:r>
          </a:p>
          <a:p>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правовий характер цього зв’язку;</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його необмеженість у просторі та часі;</a:t>
            </a:r>
            <a:endParaRPr lang="x-none" sz="2400" dirty="0">
              <a:effectLst/>
              <a:latin typeface="Times New Roman" panose="02020603050405020304" pitchFamily="18" charset="0"/>
              <a:ea typeface="Times New Roman" panose="02020603050405020304" pitchFamily="18" charset="0"/>
            </a:endParaRPr>
          </a:p>
          <a:p>
            <a:r>
              <a:rPr lang="uk-UA" sz="2400" dirty="0">
                <a:solidFill>
                  <a:srgbClr val="373A3C"/>
                </a:solidFill>
                <a:effectLst/>
                <a:latin typeface="Times New Roman" panose="02020603050405020304" pitchFamily="18" charset="0"/>
                <a:ea typeface="Times New Roman" panose="02020603050405020304" pitchFamily="18" charset="0"/>
              </a:rPr>
              <a:t>• максимальний характер взаємних прав та обов’язків.</a:t>
            </a:r>
            <a:endParaRPr lang="x-none" sz="2400" dirty="0">
              <a:effectLst/>
              <a:latin typeface="Times New Roman" panose="02020603050405020304" pitchFamily="18" charset="0"/>
              <a:ea typeface="Times New Roman" panose="02020603050405020304" pitchFamily="18" charset="0"/>
            </a:endParaRPr>
          </a:p>
        </p:txBody>
      </p:sp>
      <p:pic>
        <p:nvPicPr>
          <p:cNvPr id="3" name="Рисунок 2">
            <a:extLst>
              <a:ext uri="{FF2B5EF4-FFF2-40B4-BE49-F238E27FC236}">
                <a16:creationId xmlns:a16="http://schemas.microsoft.com/office/drawing/2014/main" xmlns="" id="{3E13B727-5FFA-C3E7-56F2-100FAF0BA716}"/>
              </a:ext>
            </a:extLst>
          </p:cNvPr>
          <p:cNvPicPr>
            <a:picLocks noChangeAspect="1"/>
          </p:cNvPicPr>
          <p:nvPr/>
        </p:nvPicPr>
        <p:blipFill>
          <a:blip r:embed="rId4"/>
          <a:stretch>
            <a:fillRect/>
          </a:stretch>
        </p:blipFill>
        <p:spPr>
          <a:xfrm>
            <a:off x="7750628" y="1596583"/>
            <a:ext cx="2880000" cy="2880000"/>
          </a:xfrm>
          <a:prstGeom prst="rect">
            <a:avLst/>
          </a:prstGeom>
        </p:spPr>
      </p:pic>
    </p:spTree>
    <p:extLst>
      <p:ext uri="{BB962C8B-B14F-4D97-AF65-F5344CB8AC3E}">
        <p14:creationId xmlns:p14="http://schemas.microsoft.com/office/powerpoint/2010/main" val="333906707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807</TotalTime>
  <Words>2012</Words>
  <Application>Microsoft Office PowerPoint</Application>
  <PresentationFormat>Произвольный</PresentationFormat>
  <Paragraphs>220</Paragraphs>
  <Slides>76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76</vt:i4>
      </vt:variant>
    </vt:vector>
  </HeadingPairs>
  <TitlesOfParts>
    <vt:vector size="7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Владя Дядя</dc:creator>
  <cp:lastModifiedBy>USER</cp:lastModifiedBy>
  <cp:revision>12</cp:revision>
  <dcterms:created xsi:type="dcterms:W3CDTF">2023-04-27T16:50:10Z</dcterms:created>
  <dcterms:modified xsi:type="dcterms:W3CDTF">2023-06-04T18:35:42Z</dcterms:modified>
</cp:coreProperties>
</file>