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8" r:id="rId3"/>
    <p:sldId id="266" r:id="rId4"/>
    <p:sldId id="357" r:id="rId5"/>
    <p:sldId id="358" r:id="rId6"/>
    <p:sldId id="359" r:id="rId7"/>
    <p:sldId id="360" r:id="rId8"/>
    <p:sldId id="361" r:id="rId9"/>
    <p:sldId id="362" r:id="rId10"/>
    <p:sldId id="363" r:id="rId11"/>
    <p:sldId id="364" r:id="rId12"/>
    <p:sldId id="365" r:id="rId13"/>
    <p:sldId id="367" r:id="rId14"/>
    <p:sldId id="368" r:id="rId15"/>
    <p:sldId id="369" r:id="rId16"/>
    <p:sldId id="370" r:id="rId17"/>
    <p:sldId id="371" r:id="rId18"/>
    <p:sldId id="372" r:id="rId19"/>
    <p:sldId id="373" r:id="rId20"/>
    <p:sldId id="374" r:id="rId21"/>
    <p:sldId id="375" r:id="rId22"/>
    <p:sldId id="376" r:id="rId23"/>
    <p:sldId id="377" r:id="rId24"/>
    <p:sldId id="378" r:id="rId25"/>
    <p:sldId id="379" r:id="rId26"/>
    <p:sldId id="380" r:id="rId27"/>
    <p:sldId id="381" r:id="rId28"/>
    <p:sldId id="382" r:id="rId29"/>
    <p:sldId id="383" r:id="rId30"/>
    <p:sldId id="384" r:id="rId31"/>
    <p:sldId id="385" r:id="rId32"/>
    <p:sldId id="386" r:id="rId33"/>
    <p:sldId id="387" r:id="rId34"/>
    <p:sldId id="388" r:id="rId35"/>
    <p:sldId id="389" r:id="rId36"/>
    <p:sldId id="390" r:id="rId37"/>
    <p:sldId id="391" r:id="rId38"/>
    <p:sldId id="392" r:id="rId39"/>
    <p:sldId id="393" r:id="rId40"/>
    <p:sldId id="394" r:id="rId41"/>
    <p:sldId id="395" r:id="rId42"/>
    <p:sldId id="396" r:id="rId43"/>
    <p:sldId id="397" r:id="rId44"/>
    <p:sldId id="398" r:id="rId45"/>
    <p:sldId id="399" r:id="rId46"/>
    <p:sldId id="400" r:id="rId47"/>
    <p:sldId id="401" r:id="rId48"/>
    <p:sldId id="402" r:id="rId49"/>
    <p:sldId id="403" r:id="rId50"/>
    <p:sldId id="404" r:id="rId51"/>
    <p:sldId id="405" r:id="rId52"/>
    <p:sldId id="406" r:id="rId53"/>
    <p:sldId id="407" r:id="rId54"/>
    <p:sldId id="408" r:id="rId55"/>
    <p:sldId id="409" r:id="rId56"/>
    <p:sldId id="410" r:id="rId57"/>
    <p:sldId id="411" r:id="rId58"/>
    <p:sldId id="412" r:id="rId59"/>
    <p:sldId id="413" r:id="rId60"/>
    <p:sldId id="414" r:id="rId61"/>
    <p:sldId id="415" r:id="rId62"/>
    <p:sldId id="416" r:id="rId63"/>
    <p:sldId id="417" r:id="rId64"/>
    <p:sldId id="418" r:id="rId65"/>
    <p:sldId id="419" r:id="rId66"/>
    <p:sldId id="420" r:id="rId67"/>
    <p:sldId id="421" r:id="rId68"/>
    <p:sldId id="422" r:id="rId69"/>
    <p:sldId id="423" r:id="rId70"/>
    <p:sldId id="424" r:id="rId71"/>
    <p:sldId id="425" r:id="rId72"/>
    <p:sldId id="426" r:id="rId73"/>
    <p:sldId id="427" r:id="rId74"/>
    <p:sldId id="428" r:id="rId75"/>
    <p:sldId id="429" r:id="rId76"/>
    <p:sldId id="430" r:id="rId77"/>
    <p:sldId id="432" r:id="rId78"/>
    <p:sldId id="433" r:id="rId79"/>
    <p:sldId id="434" r:id="rId80"/>
    <p:sldId id="435" r:id="rId81"/>
    <p:sldId id="436" r:id="rId82"/>
    <p:sldId id="437" r:id="rId83"/>
    <p:sldId id="438" r:id="rId84"/>
    <p:sldId id="439" r:id="rId85"/>
    <p:sldId id="431" r:id="rId86"/>
    <p:sldId id="441" r:id="rId87"/>
    <p:sldId id="442" r:id="rId88"/>
    <p:sldId id="463" r:id="rId89"/>
    <p:sldId id="443" r:id="rId90"/>
    <p:sldId id="464" r:id="rId91"/>
    <p:sldId id="444" r:id="rId92"/>
    <p:sldId id="465" r:id="rId93"/>
    <p:sldId id="445" r:id="rId94"/>
    <p:sldId id="466" r:id="rId95"/>
    <p:sldId id="449" r:id="rId96"/>
    <p:sldId id="450" r:id="rId97"/>
    <p:sldId id="451" r:id="rId98"/>
    <p:sldId id="452" r:id="rId99"/>
    <p:sldId id="453" r:id="rId100"/>
    <p:sldId id="454" r:id="rId101"/>
    <p:sldId id="467" r:id="rId102"/>
    <p:sldId id="455" r:id="rId103"/>
    <p:sldId id="456" r:id="rId104"/>
    <p:sldId id="457" r:id="rId105"/>
    <p:sldId id="458" r:id="rId106"/>
    <p:sldId id="459" r:id="rId107"/>
    <p:sldId id="460" r:id="rId108"/>
    <p:sldId id="461" r:id="rId109"/>
    <p:sldId id="462" r:id="rId110"/>
    <p:sldId id="356" r:id="rId111"/>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98"/>
  </p:normalViewPr>
  <p:slideViewPr>
    <p:cSldViewPr snapToGrid="0">
      <p:cViewPr>
        <p:scale>
          <a:sx n="76" d="100"/>
          <a:sy n="76" d="100"/>
        </p:scale>
        <p:origin x="-480" y="-198"/>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2A4EC74-1DF8-1374-A71A-3892CEA8D68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x-none"/>
          </a:p>
        </p:txBody>
      </p:sp>
      <p:sp>
        <p:nvSpPr>
          <p:cNvPr id="3" name="Подзаголовок 2">
            <a:extLst>
              <a:ext uri="{FF2B5EF4-FFF2-40B4-BE49-F238E27FC236}">
                <a16:creationId xmlns:a16="http://schemas.microsoft.com/office/drawing/2014/main" xmlns="" id="{240ACAC2-2C50-FFAA-FDC6-F542F8C027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x-none"/>
          </a:p>
        </p:txBody>
      </p:sp>
      <p:sp>
        <p:nvSpPr>
          <p:cNvPr id="4" name="Дата 3">
            <a:extLst>
              <a:ext uri="{FF2B5EF4-FFF2-40B4-BE49-F238E27FC236}">
                <a16:creationId xmlns:a16="http://schemas.microsoft.com/office/drawing/2014/main" xmlns="" id="{55E6E06E-28AD-640A-24BF-1CFFE0366D69}"/>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58A66761-2D4B-5E79-3DB1-91BB11C13564}"/>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BC9EFC90-B4F4-152A-4FD1-F321C86B0A8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2113911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C837939-9707-339D-5648-E110E0155F14}"/>
              </a:ext>
            </a:extLst>
          </p:cNvPr>
          <p:cNvSpPr>
            <a:spLocks noGrp="1"/>
          </p:cNvSpPr>
          <p:nvPr>
            <p:ph type="title"/>
          </p:nvPr>
        </p:nvSpPr>
        <p:spPr/>
        <p:txBody>
          <a:bodyPr/>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1943AF22-AF36-A543-88CB-BB9F14E55A0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E960E51-4120-2BEB-64D4-D94D28298E5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3D53C7F3-A447-1F9E-2069-2B974BCB5BA6}"/>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791C3685-87FE-680B-B967-5431AFD1DB9B}"/>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367895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EDEBF760-6BD1-4CB2-745F-FAA9A421BA6B}"/>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C816AF5C-5969-01AD-D11C-9DE3E40ADEA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8DD5D9E2-78D0-9D46-349A-2E171E68E4EA}"/>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E274D5C6-E564-B766-F1CB-B7B9DBCB0CA3}"/>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E821CE79-0D05-FCD6-44AB-5D814FEB06B2}"/>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04840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29E223D-57B6-5FD7-87DD-C6744F9A87C8}"/>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E85EE83E-7635-FD5E-1B64-07CC034CD0FD}"/>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3F7F7F6-36E6-5C70-1016-768F0805A08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CCC6743A-0232-81FB-27D3-D8A0749523FB}"/>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C101ECF0-52C6-6B29-F80C-2CEEDDA0568D}"/>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4253099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9CA0A41-D82A-BF24-F53C-ED69C27517C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x-none"/>
          </a:p>
        </p:txBody>
      </p:sp>
      <p:sp>
        <p:nvSpPr>
          <p:cNvPr id="3" name="Текст 2">
            <a:extLst>
              <a:ext uri="{FF2B5EF4-FFF2-40B4-BE49-F238E27FC236}">
                <a16:creationId xmlns:a16="http://schemas.microsoft.com/office/drawing/2014/main" xmlns="" id="{E6838E5A-048D-2F8B-B957-137617B545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C768CA60-D70B-56DC-4761-09865DB97163}"/>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089ECF6D-4D56-3C43-594B-5995FF9707E9}"/>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5D5A4999-24AF-2CDA-E591-F7BFDB4E3415}"/>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702288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BEC86C8-CA20-5B09-15CF-B0FDEF53F53B}"/>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DB075392-D961-81E6-D758-610D3808F6E0}"/>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Объект 3">
            <a:extLst>
              <a:ext uri="{FF2B5EF4-FFF2-40B4-BE49-F238E27FC236}">
                <a16:creationId xmlns:a16="http://schemas.microsoft.com/office/drawing/2014/main" xmlns="" id="{65B57137-B407-9B94-3DC4-81F687CF00F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Дата 4">
            <a:extLst>
              <a:ext uri="{FF2B5EF4-FFF2-40B4-BE49-F238E27FC236}">
                <a16:creationId xmlns:a16="http://schemas.microsoft.com/office/drawing/2014/main" xmlns="" id="{2A783650-23AE-2797-4EEB-E8B092E5D866}"/>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7DFDAE43-898A-6F13-8C29-BA017BFB4740}"/>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F5BE3846-FA5A-75F0-D1C4-827CFF5DE4C4}"/>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616383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0232EF1-AD1E-17C9-997C-0D0ECC51CA0E}"/>
              </a:ext>
            </a:extLst>
          </p:cNvPr>
          <p:cNvSpPr>
            <a:spLocks noGrp="1"/>
          </p:cNvSpPr>
          <p:nvPr>
            <p:ph type="title"/>
          </p:nvPr>
        </p:nvSpPr>
        <p:spPr>
          <a:xfrm>
            <a:off x="839788" y="365125"/>
            <a:ext cx="10515600" cy="1325563"/>
          </a:xfrm>
        </p:spPr>
        <p:txBody>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F8585385-1CDC-D69F-DFC8-D560FAC53C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8D7D74EF-28D3-4FB2-0BCE-B43A2F23AEB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Текст 4">
            <a:extLst>
              <a:ext uri="{FF2B5EF4-FFF2-40B4-BE49-F238E27FC236}">
                <a16:creationId xmlns:a16="http://schemas.microsoft.com/office/drawing/2014/main" xmlns="" id="{AAA8E4AA-1FEF-55D4-9D11-58D8331C7C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6C990571-B6F9-1BE1-1B17-D8D992011ED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7" name="Дата 6">
            <a:extLst>
              <a:ext uri="{FF2B5EF4-FFF2-40B4-BE49-F238E27FC236}">
                <a16:creationId xmlns:a16="http://schemas.microsoft.com/office/drawing/2014/main" xmlns="" id="{76979CF7-7D20-B2C4-9C7A-C69F5D9927CA}"/>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8" name="Нижний колонтитул 7">
            <a:extLst>
              <a:ext uri="{FF2B5EF4-FFF2-40B4-BE49-F238E27FC236}">
                <a16:creationId xmlns:a16="http://schemas.microsoft.com/office/drawing/2014/main" xmlns="" id="{D831B759-C46F-CA92-AC76-0877321FBAD7}"/>
              </a:ext>
            </a:extLst>
          </p:cNvPr>
          <p:cNvSpPr>
            <a:spLocks noGrp="1"/>
          </p:cNvSpPr>
          <p:nvPr>
            <p:ph type="ftr" sz="quarter" idx="11"/>
          </p:nvPr>
        </p:nvSpPr>
        <p:spPr/>
        <p:txBody>
          <a:bodyPr/>
          <a:lstStyle/>
          <a:p>
            <a:endParaRPr lang="x-none"/>
          </a:p>
        </p:txBody>
      </p:sp>
      <p:sp>
        <p:nvSpPr>
          <p:cNvPr id="9" name="Номер слайда 8">
            <a:extLst>
              <a:ext uri="{FF2B5EF4-FFF2-40B4-BE49-F238E27FC236}">
                <a16:creationId xmlns:a16="http://schemas.microsoft.com/office/drawing/2014/main" xmlns="" id="{4C2069A9-363D-4AB8-B1D1-D5715AAFBCDE}"/>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2876284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2147924-8F77-7D47-66CA-9DFC57A4DF38}"/>
              </a:ext>
            </a:extLst>
          </p:cNvPr>
          <p:cNvSpPr>
            <a:spLocks noGrp="1"/>
          </p:cNvSpPr>
          <p:nvPr>
            <p:ph type="title"/>
          </p:nvPr>
        </p:nvSpPr>
        <p:spPr/>
        <p:txBody>
          <a:bodyPr/>
          <a:lstStyle/>
          <a:p>
            <a:r>
              <a:rPr lang="ru-RU"/>
              <a:t>Образец заголовка</a:t>
            </a:r>
            <a:endParaRPr lang="x-none"/>
          </a:p>
        </p:txBody>
      </p:sp>
      <p:sp>
        <p:nvSpPr>
          <p:cNvPr id="3" name="Дата 2">
            <a:extLst>
              <a:ext uri="{FF2B5EF4-FFF2-40B4-BE49-F238E27FC236}">
                <a16:creationId xmlns:a16="http://schemas.microsoft.com/office/drawing/2014/main" xmlns="" id="{ABDC82FC-CF44-3BF9-EF77-860DC7352478}"/>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4" name="Нижний колонтитул 3">
            <a:extLst>
              <a:ext uri="{FF2B5EF4-FFF2-40B4-BE49-F238E27FC236}">
                <a16:creationId xmlns:a16="http://schemas.microsoft.com/office/drawing/2014/main" xmlns="" id="{0D63E85C-20BF-0EB0-5FF6-93032A3B5B4A}"/>
              </a:ext>
            </a:extLst>
          </p:cNvPr>
          <p:cNvSpPr>
            <a:spLocks noGrp="1"/>
          </p:cNvSpPr>
          <p:nvPr>
            <p:ph type="ftr" sz="quarter" idx="11"/>
          </p:nvPr>
        </p:nvSpPr>
        <p:spPr/>
        <p:txBody>
          <a:bodyPr/>
          <a:lstStyle/>
          <a:p>
            <a:endParaRPr lang="x-none"/>
          </a:p>
        </p:txBody>
      </p:sp>
      <p:sp>
        <p:nvSpPr>
          <p:cNvPr id="5" name="Номер слайда 4">
            <a:extLst>
              <a:ext uri="{FF2B5EF4-FFF2-40B4-BE49-F238E27FC236}">
                <a16:creationId xmlns:a16="http://schemas.microsoft.com/office/drawing/2014/main" xmlns="" id="{E2B54A53-0B70-FE73-F147-D9E5CD39B7D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4279945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2DFAA500-07B5-DC8A-DD19-197CE94D12D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3" name="Нижний колонтитул 2">
            <a:extLst>
              <a:ext uri="{FF2B5EF4-FFF2-40B4-BE49-F238E27FC236}">
                <a16:creationId xmlns:a16="http://schemas.microsoft.com/office/drawing/2014/main" xmlns="" id="{7FA8882F-9FB8-391C-27B4-1E53852DAB2F}"/>
              </a:ext>
            </a:extLst>
          </p:cNvPr>
          <p:cNvSpPr>
            <a:spLocks noGrp="1"/>
          </p:cNvSpPr>
          <p:nvPr>
            <p:ph type="ftr" sz="quarter" idx="11"/>
          </p:nvPr>
        </p:nvSpPr>
        <p:spPr/>
        <p:txBody>
          <a:bodyPr/>
          <a:lstStyle/>
          <a:p>
            <a:endParaRPr lang="x-none"/>
          </a:p>
        </p:txBody>
      </p:sp>
      <p:sp>
        <p:nvSpPr>
          <p:cNvPr id="4" name="Номер слайда 3">
            <a:extLst>
              <a:ext uri="{FF2B5EF4-FFF2-40B4-BE49-F238E27FC236}">
                <a16:creationId xmlns:a16="http://schemas.microsoft.com/office/drawing/2014/main" xmlns="" id="{41F7DFFD-28F1-2154-13BC-0F27CE78DC9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942299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070AB84-054D-1851-E9EC-002AF9DCF63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Объект 2">
            <a:extLst>
              <a:ext uri="{FF2B5EF4-FFF2-40B4-BE49-F238E27FC236}">
                <a16:creationId xmlns:a16="http://schemas.microsoft.com/office/drawing/2014/main" xmlns="" id="{A18D112A-1675-89EE-CF10-93C183A6F8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Текст 3">
            <a:extLst>
              <a:ext uri="{FF2B5EF4-FFF2-40B4-BE49-F238E27FC236}">
                <a16:creationId xmlns:a16="http://schemas.microsoft.com/office/drawing/2014/main" xmlns="" id="{8002D666-836B-722B-D6D9-7CE326B9A1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C6284145-CC4C-1E51-82A4-946634DCC7E2}"/>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4A6B6EC5-6C7C-E730-8219-F164B6D55BA2}"/>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83AEA706-8793-E093-EF24-4AF4FA2309A6}"/>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840339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458AF67-FB77-4416-15A6-A69BCBC62EB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Рисунок 2">
            <a:extLst>
              <a:ext uri="{FF2B5EF4-FFF2-40B4-BE49-F238E27FC236}">
                <a16:creationId xmlns:a16="http://schemas.microsoft.com/office/drawing/2014/main" xmlns="" id="{07AFA92D-DDE0-F501-A1E5-68906DC3DC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Текст 3">
            <a:extLst>
              <a:ext uri="{FF2B5EF4-FFF2-40B4-BE49-F238E27FC236}">
                <a16:creationId xmlns:a16="http://schemas.microsoft.com/office/drawing/2014/main" xmlns="" id="{E1A901A5-320C-1E58-160A-DB928115BD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D0738E21-4D08-4C50-7460-09570FD2105E}"/>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C978FEC2-5345-5720-0FCB-45A4DB02F5F5}"/>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AF23C618-474F-199C-22EB-4A44F87EB067}"/>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535349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7698DBE-CF83-1BCF-55E8-CD461A362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60CE169D-CE44-EA8A-D373-FA26CF9BF7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3F7EFD6-7039-4939-CF87-DD827498F5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3DDBB2D3-0799-47AE-D06D-CA4BC1533D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Номер слайда 5">
            <a:extLst>
              <a:ext uri="{FF2B5EF4-FFF2-40B4-BE49-F238E27FC236}">
                <a16:creationId xmlns:a16="http://schemas.microsoft.com/office/drawing/2014/main" xmlns="" id="{FB7D037C-40A8-0157-DA92-A7499E101F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9764B9-1218-C943-95D4-CE68EA44F9D7}" type="slidenum">
              <a:rPr lang="x-none" smtClean="0"/>
              <a:t>‹#›</a:t>
            </a:fld>
            <a:endParaRPr lang="x-none"/>
          </a:p>
        </p:txBody>
      </p:sp>
    </p:spTree>
    <p:extLst>
      <p:ext uri="{BB962C8B-B14F-4D97-AF65-F5344CB8AC3E}">
        <p14:creationId xmlns:p14="http://schemas.microsoft.com/office/powerpoint/2010/main" val="249539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0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hyperlink" Target="https://zakon.rada.gov.ua/laws/show/2623-15"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hyperlink" Target="https://zakon.rada.gov.ua/laws/show/3855-12" TargetMode="External"/><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hyperlink" Target="https://zakon.rada.gov.ua/laws/show/2755-17"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hyperlink" Target="https://zakon.rada.gov.ua/laws/show/80731-10#n1948"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81467" y="2543154"/>
            <a:ext cx="7855035" cy="1569660"/>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 СВОБОДИ ПЕРЕСУВАННЯ</a:t>
            </a: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ТА ВІЛЬНОГО ОБРАННЯ МІСЦЯ </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a:t>
            </a: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ИВАННЯ (ПЕРЕБУВАННЯ)</a:t>
            </a:r>
            <a:endParaRPr lang="x-none"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836319"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Тема</a:t>
            </a:r>
            <a:r>
              <a:rPr lang="uk-UA" dirty="0"/>
              <a:t> 4</a:t>
            </a:r>
            <a:endParaRPr lang="x-none" dirty="0"/>
          </a:p>
        </p:txBody>
      </p:sp>
      <p:pic>
        <p:nvPicPr>
          <p:cNvPr id="2" name="Picture 2" descr="Дніпропетровський державний університет внутрішніх справ — Вікіпедія">
            <a:extLst>
              <a:ext uri="{FF2B5EF4-FFF2-40B4-BE49-F238E27FC236}">
                <a16:creationId xmlns:a16="http://schemas.microsoft.com/office/drawing/2014/main" xmlns="" id="{DF041984-C4A1-98BC-2404-BC52C902B381}"/>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738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688210" y="1222112"/>
            <a:ext cx="6867562" cy="3628942"/>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 даремно, Концепцією Державної міграційної політики України передбачено створення для громадян України, іноземців та осіб без громадянства, які на законних підставах перебувають на її території, умов для реалізації свободи пересування, вільного вибору місця проживання, права вільного залишення території України (за винятком обмежень, що встановлюються законом).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271864A9-14D4-F2ED-AAE0-A9218AD232A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1186986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D9A40ED1-159D-910E-2ECD-3C30310FAC61}"/>
              </a:ext>
            </a:extLst>
          </p:cNvPr>
          <p:cNvPicPr>
            <a:picLocks noChangeAspect="1"/>
          </p:cNvPicPr>
          <p:nvPr/>
        </p:nvPicPr>
        <p:blipFill>
          <a:blip r:embed="rId2"/>
          <a:stretch>
            <a:fillRect/>
          </a:stretch>
        </p:blipFill>
        <p:spPr>
          <a:xfrm>
            <a:off x="7750628" y="1596582"/>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19541" y="1122853"/>
            <a:ext cx="6096001" cy="3827458"/>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недійсного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паспортного документа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паспортного документа,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завідомо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неправдивих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підроблених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відсутності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дійсного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полісу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медичного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страхування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можливості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оформлення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клопотання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79373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D9A40ED1-159D-910E-2ECD-3C30310FAC61}"/>
              </a:ext>
            </a:extLst>
          </p:cNvPr>
          <p:cNvPicPr>
            <a:picLocks noChangeAspect="1"/>
          </p:cNvPicPr>
          <p:nvPr/>
        </p:nvPicPr>
        <p:blipFill>
          <a:blip r:embed="rId2"/>
          <a:stretch>
            <a:fillRect/>
          </a:stretch>
        </p:blipFill>
        <p:spPr>
          <a:xfrm>
            <a:off x="7750628" y="1596582"/>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1596582"/>
            <a:ext cx="6096001" cy="2831929"/>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відсутності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достатнього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фінансового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період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запланованого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походження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транзиту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третьої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можливості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достатнє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фінансове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19612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676384"/>
            <a:ext cx="6330533" cy="4720395"/>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відсутності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доказів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мету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запланованого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відсутності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можливість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намір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залишити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закінчення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подати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біометричні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фіксації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припинення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розгляду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клопотання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оформлення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xmlns="" id="{99ABDA94-60EB-2C97-22EA-4A4A08D8F3D8}"/>
              </a:ext>
            </a:extLst>
          </p:cNvPr>
          <p:cNvPicPr>
            <a:picLocks noChangeAspect="1"/>
          </p:cNvPicPr>
          <p:nvPr/>
        </p:nvPicPr>
        <p:blipFill>
          <a:blip r:embed="rId4"/>
          <a:stretch>
            <a:fillRect/>
          </a:stretch>
        </p:blipFill>
        <p:spPr>
          <a:xfrm>
            <a:off x="7750628" y="1596582"/>
            <a:ext cx="2880000" cy="2880000"/>
          </a:xfrm>
          <a:prstGeom prst="rect">
            <a:avLst/>
          </a:prstGeom>
        </p:spPr>
      </p:pic>
    </p:spTree>
    <p:extLst>
      <p:ext uri="{BB962C8B-B14F-4D97-AF65-F5344CB8AC3E}">
        <p14:creationId xmlns:p14="http://schemas.microsoft.com/office/powerpoint/2010/main" val="163810420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478798"/>
            <a:ext cx="6533733" cy="5115568"/>
          </a:xfrm>
          <a:prstGeom prst="rect">
            <a:avLst/>
          </a:prstGeom>
          <a:noFill/>
        </p:spPr>
        <p:txBody>
          <a:bodyPr wrap="square">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іноземцю</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дозволяється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інтересах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безпеки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боротьби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організованою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злочинністю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здоров'я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інтересів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клопотанні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подала про себе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завідомо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неправдиві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підроблені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223AF9C4-3FA7-7AB3-FFC1-7A821100FB06}"/>
              </a:ext>
            </a:extLst>
          </p:cNvPr>
          <p:cNvPicPr>
            <a:picLocks noChangeAspect="1"/>
          </p:cNvPicPr>
          <p:nvPr/>
        </p:nvPicPr>
        <p:blipFill>
          <a:blip r:embed="rId4"/>
          <a:stretch>
            <a:fillRect/>
          </a:stretch>
        </p:blipFill>
        <p:spPr>
          <a:xfrm>
            <a:off x="7750628" y="1596582"/>
            <a:ext cx="2880000" cy="2880000"/>
          </a:xfrm>
          <a:prstGeom prst="rect">
            <a:avLst/>
          </a:prstGeom>
        </p:spPr>
      </p:pic>
    </p:spTree>
    <p:extLst>
      <p:ext uri="{BB962C8B-B14F-4D97-AF65-F5344CB8AC3E}">
        <p14:creationId xmlns:p14="http://schemas.microsoft.com/office/powerpoint/2010/main" val="16874461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774534"/>
            <a:ext cx="6548247" cy="4515210"/>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підроблені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зіпсовані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зразку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належать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порушила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пункті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пропуску через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кордон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правила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перетинання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кордону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митні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правила,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санітарні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правила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вимог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посадових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службових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кордону,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митних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контроль на державному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кордоні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53198691-D498-6F2F-B67E-BE72AF88194A}"/>
              </a:ext>
            </a:extLst>
          </p:cNvPr>
          <p:cNvPicPr>
            <a:picLocks noChangeAspect="1"/>
          </p:cNvPicPr>
          <p:nvPr/>
        </p:nvPicPr>
        <p:blipFill>
          <a:blip r:embed="rId4"/>
          <a:stretch>
            <a:fillRect/>
          </a:stretch>
        </p:blipFill>
        <p:spPr>
          <a:xfrm>
            <a:off x="7750628" y="1596582"/>
            <a:ext cx="2880000" cy="2880000"/>
          </a:xfrm>
          <a:prstGeom prst="rect">
            <a:avLst/>
          </a:prstGeom>
        </p:spPr>
      </p:pic>
    </p:spTree>
    <p:extLst>
      <p:ext uri="{BB962C8B-B14F-4D97-AF65-F5344CB8AC3E}">
        <p14:creationId xmlns:p14="http://schemas.microsoft.com/office/powerpoint/2010/main" val="26886250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0B3FC5FD-4C70-244D-A577-9C30093EFE77}"/>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1025458"/>
            <a:ext cx="6374076" cy="4017446"/>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попереднього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накладати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стягнення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майнові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перед державою,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фізичними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включаючи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попереднім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видворенням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тому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числі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після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закінчення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терміну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заборони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подальшого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782837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1423032"/>
            <a:ext cx="6096000" cy="3227102"/>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порушенням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здійснила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окуповану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району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проведення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антитерористичної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операції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них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вчинила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спробу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потрапити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контрольними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пунктами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0A76091-BED3-5C2D-B1E1-42DED6B9B65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48748733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778978"/>
            <a:ext cx="6504704" cy="4515210"/>
          </a:xfrm>
          <a:prstGeom prst="rect">
            <a:avLst/>
          </a:prstGeom>
          <a:noFill/>
        </p:spPr>
        <p:txBody>
          <a:bodyPr wrap="square">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в'їжджають</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пунктах пропуску через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кордон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кордону.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Відмітка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паспортному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імміграційній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картці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дійсна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незалежно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392D625-247F-D6D3-DFDE-164EAADE33A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81185257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435101"/>
            <a:ext cx="6591790" cy="5202963"/>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особам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гарантуються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свобода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напрямку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закону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вільний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адміністративно-територіальній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одиниці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винятком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установлених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9D46AE7-1999-9B2F-E932-17E44E35F98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7400747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561795"/>
            <a:ext cx="6591790" cy="5202963"/>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особам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гарантуються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свобода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напрямку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закону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вільний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адміністративно-територіальній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одиниці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винятком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установлених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1CEA371-AFAD-2B22-6B1B-50224708423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76642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08414"/>
            <a:ext cx="6040247" cy="3329694"/>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Для досягнення передбаченої мети, подолання існуючих проблем Концепцією закріплено необхідні певні кроки, змістом яких повинна стати реалізація наступних заходів:</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удосконалення законодавства з питань свободи пересування та вільного вибору місця проживання в Україні;</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a:extLst>
              <a:ext uri="{FF2B5EF4-FFF2-40B4-BE49-F238E27FC236}">
                <a16:creationId xmlns:a16="http://schemas.microsoft.com/office/drawing/2014/main" xmlns="" id="{ADB7748C-EAB8-4651-C324-C695230F9D98}"/>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08647413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Дніпропетровський державний університет внутрішніх справ — Вікіпедія">
            <a:extLst>
              <a:ext uri="{FF2B5EF4-FFF2-40B4-BE49-F238E27FC236}">
                <a16:creationId xmlns:a16="http://schemas.microsoft.com/office/drawing/2014/main" xmlns="" id="{6EC70BF2-6A4E-B7C7-1415-D33F937F2D6E}"/>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xmlns="" id="{F4E6B204-5F3A-1AA3-D1B1-B06AD201C5DE}"/>
              </a:ext>
            </a:extLst>
          </p:cNvPr>
          <p:cNvSpPr txBox="1"/>
          <p:nvPr/>
        </p:nvSpPr>
        <p:spPr>
          <a:xfrm>
            <a:off x="781467" y="2543154"/>
            <a:ext cx="7855035" cy="1569660"/>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 СВОБОДИ ПЕРЕСУВАННЯ</a:t>
            </a: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ТА ВІЛЬНОГО ОБРАННЯ МІСЦЯ </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a:t>
            </a: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ИВАННЯ (ПЕРЕБУВАННЯ)</a:t>
            </a:r>
            <a:endParaRPr lang="x-none"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B99A99D5-83D3-A5D1-88CD-1548CD187518}"/>
              </a:ext>
            </a:extLst>
          </p:cNvPr>
          <p:cNvSpPr txBox="1"/>
          <p:nvPr/>
        </p:nvSpPr>
        <p:spPr>
          <a:xfrm rot="19800000">
            <a:off x="2253788" y="1884411"/>
            <a:ext cx="7684424" cy="2215991"/>
          </a:xfrm>
          <a:prstGeom prst="rect">
            <a:avLst/>
          </a:prstGeom>
          <a:noFill/>
        </p:spPr>
        <p:txBody>
          <a:bodyPr wrap="square" rtlCol="0">
            <a:spAutoFit/>
          </a:bodyPr>
          <a:lstStyle/>
          <a:p>
            <a:r>
              <a:rPr lang="x-none" sz="13800" b="1" dirty="0">
                <a:ln w="76200">
                  <a:solidFill>
                    <a:srgbClr val="0070C0"/>
                  </a:solidFill>
                </a:ln>
                <a:noFill/>
              </a:rPr>
              <a:t>ВИВЧЕНО</a:t>
            </a:r>
          </a:p>
        </p:txBody>
      </p:sp>
      <p:sp>
        <p:nvSpPr>
          <p:cNvPr id="4" name="Скругленный прямоугольник 3">
            <a:extLst>
              <a:ext uri="{FF2B5EF4-FFF2-40B4-BE49-F238E27FC236}">
                <a16:creationId xmlns:a16="http://schemas.microsoft.com/office/drawing/2014/main" xmlns="" id="{3E81E512-C30F-F11E-48D6-25FBB022A257}"/>
              </a:ext>
            </a:extLst>
          </p:cNvPr>
          <p:cNvSpPr/>
          <p:nvPr/>
        </p:nvSpPr>
        <p:spPr>
          <a:xfrm rot="19800000">
            <a:off x="2134850" y="2026655"/>
            <a:ext cx="7738912" cy="2048933"/>
          </a:xfrm>
          <a:prstGeom prst="round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8" name="TextBox 7">
            <a:extLst>
              <a:ext uri="{FF2B5EF4-FFF2-40B4-BE49-F238E27FC236}">
                <a16:creationId xmlns:a16="http://schemas.microsoft.com/office/drawing/2014/main" xmlns="" id="{0253CC1C-F4E3-A5AA-39E3-04AE96769526}"/>
              </a:ext>
            </a:extLst>
          </p:cNvPr>
          <p:cNvSpPr txBox="1"/>
          <p:nvPr/>
        </p:nvSpPr>
        <p:spPr>
          <a:xfrm>
            <a:off x="781467" y="2172245"/>
            <a:ext cx="836319"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Тема</a:t>
            </a:r>
            <a:r>
              <a:rPr lang="uk-UA" dirty="0"/>
              <a:t> 4</a:t>
            </a:r>
            <a:endParaRPr lang="x-none" dirty="0"/>
          </a:p>
        </p:txBody>
      </p:sp>
    </p:spTree>
    <p:extLst>
      <p:ext uri="{BB962C8B-B14F-4D97-AF65-F5344CB8AC3E}">
        <p14:creationId xmlns:p14="http://schemas.microsoft.com/office/powerpoint/2010/main" val="3406815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170816"/>
            <a:ext cx="6345047" cy="3731534"/>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удосконалення законодавства з метою забезпечення реалізації конституційного права громадян на соціальний захист незалежно від місця їх проживання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завершенням створення автоматизованої системи обліку реєстрації громадян із застосуванням кращих прикладів інших країн та дотриманням міжнародних стандартів захисту прав людини.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a:extLst>
              <a:ext uri="{FF2B5EF4-FFF2-40B4-BE49-F238E27FC236}">
                <a16:creationId xmlns:a16="http://schemas.microsoft.com/office/drawing/2014/main" xmlns="" id="{A7B5E411-BD26-AC61-87EB-8DCED1AAB52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628003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31F6965C-4E31-ABEF-A7B7-E6E33650F48C}"/>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17669"/>
            <a:ext cx="6345047" cy="4325223"/>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свободу пересування відповідно до закону може бути обмежено:</a:t>
            </a:r>
          </a:p>
          <a:p>
            <a:pPr>
              <a:lnSpc>
                <a:spcPct val="107000"/>
              </a:lnSpc>
              <a:spcAft>
                <a:spcPts val="800"/>
              </a:spcAft>
            </a:pP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r>
            <a:br>
              <a:rPr lang="x-none" sz="2400" dirty="0">
                <a:latin typeface="Times New Roman" panose="02020603050405020304" pitchFamily="18" charset="0"/>
                <a:ea typeface="Times New Roman" panose="02020603050405020304" pitchFamily="18" charset="0"/>
                <a:cs typeface="Times New Roman" panose="02020603050405020304" pitchFamily="18" charset="0"/>
              </a:rPr>
            </a:b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прикордонній смузі;</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територіях військових об’єктів; у зонах, які згідно із законом належать до зон з обмеженим доступом; на приватних земельних ділянках;</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r>
            <a:br>
              <a:rPr lang="x-none" sz="2400" dirty="0">
                <a:latin typeface="Times New Roman" panose="02020603050405020304" pitchFamily="18" charset="0"/>
                <a:ea typeface="Times New Roman" panose="02020603050405020304" pitchFamily="18" charset="0"/>
                <a:cs typeface="Times New Roman" panose="02020603050405020304" pitchFamily="18" charset="0"/>
              </a:rPr>
            </a:b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територіях, щодо яких введено воєнний або надзвичайний стан;</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98688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766908"/>
            <a:ext cx="6345047" cy="2539350"/>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окремих територіях і в населених пунктах, де у разі небезпеки поширення інфекційних захворювань і отруєнь людей введені особливі умови і режим проживання населення та господарської діяльності;</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тимчасово окупованих територіях.</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06CE83A-B490-0304-0782-BCB5635CDF5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715692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478799"/>
            <a:ext cx="6345047" cy="5115568"/>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 до законодавства, свобода пересування обмежується щодо:</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до яких відповідно до процесуального законодавства застосовано запобіжні заходи, пов’язані з обмеженням або позбавленням волі;</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за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вироком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відбувають покарання у вигляді позбавлення або обмеження волі;</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звільнених від відбування покарання з випробуванням, яким заборонено виїжджати за межі України без погодження з уповноваженим органом з питань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пробації</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7703AD0-F0B7-182D-0D55-16CBB68DB3B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6241560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530095"/>
            <a:ext cx="6345047" cy="5012975"/>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згідно із законодавством перебувають під адміністративним наглядом;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згідно із законодавством про інфекційні захворювання та психіатричну допомогу підлягають примусовій госпіталізації та лікуванню;</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звернулися за наданням їм статусу біженця чи додаткового захисту і стосовно яких прийнято рішення про оформлення документів для вирішення питання щодо визнання біженцем або особою, яка потребує додаткового захисту;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B08F923-21D1-0E6B-41D5-997E5DB8CAD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678772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889168"/>
            <a:ext cx="6345047" cy="4294830"/>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 та осіб без громадянства, які не мають законних підстав для перебування на території України;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яких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призвано</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дійсну строкову службу до Збройних Сил України та інших, утворених відповідно до законів України, військових формувань;</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 які перебувають у складі військових іноземних підрозділів і які мають статус військового</a:t>
            </a:r>
            <a:r>
              <a:rPr lang="x-none" sz="2400" dirty="0">
                <a:effectLst/>
                <a:latin typeface="Times New Roman" panose="02020603050405020304" pitchFamily="18" charset="0"/>
                <a:cs typeface="Times New Roman" panose="02020603050405020304" pitchFamily="18" charset="0"/>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9652E38-A681-18CA-CF5B-81DAD9384D6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0422359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775176D6-E69F-5E42-A9B4-ABCA56F648D0}"/>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423032"/>
            <a:ext cx="6345047" cy="3227102"/>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Цей перелік не є вичерпним, що означає, що свобода пересування може бути обмежена і в інших випадках, передбачених законом. Слід підкреслити, що обмеження щодо зазначених осіб можуть мати лише тимчасовий характер. За умови зміни особами свого статусу (закриття кримінальної справи, звільнення з місць відбуття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8762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91922"/>
            <a:ext cx="6345047" cy="4050981"/>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Цей перелік не є вичерпним, що означає, що свобода пересування може бути обмежена і в інших випадках, передбачених законом. Слід підкреслити, що обмеження щодо зазначених осіб можуть мати лише тимчасовий характер. За умови зміни особами свого статусу (закриття кримінальної справи, звільнення з місць відбуття покарання, звільнення зі строкової служби тощо) право такої особи на свободу пересування поновлюється.</a:t>
            </a:r>
            <a:r>
              <a:rPr lang="x-none" sz="2400" dirty="0">
                <a:effectLst/>
                <a:latin typeface="Times New Roman" panose="02020603050405020304" pitchFamily="18" charset="0"/>
                <a:cs typeface="Times New Roman" panose="02020603050405020304" pitchFamily="18" charset="0"/>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C0ECCE0A-70D6-6EC9-0D3F-21CDBDB654F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29985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1678758"/>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1</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049667"/>
            <a:ext cx="6873741" cy="2554545"/>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ПРАВОВА ПРИРОДА ІНСТИТУТУ</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СВОБОДИ</a:t>
            </a: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ПЕРЕСУВАННЯ ТА</a:t>
            </a: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ВІЛЬНОГО ОБРАННЯ МІСЦЯ </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a:t>
            </a: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ИВАННЯ (ПЕРЕБУВАННЯ)</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 УКРА</a:t>
            </a: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ЇНІ</a:t>
            </a:r>
            <a:endPar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151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444936"/>
            <a:ext cx="6765962" cy="6008504"/>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право вільного вибору місця проживання може обмежуватись в адміністративно-територіальних одиницях, які знаходяться: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прикордонній смузі;</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територіях військових об’єктів;</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зонах, які згідно із законом належать до зон з обмеженим доступом; на території, де у разі небезпеки поширення інфекційних захворювань і отруєнь людей введені особливі умови і режим проживання населення та господарської діяльності;</a:t>
            </a:r>
            <a:r>
              <a:rPr lang="uk-UA" sz="18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територіях, щодо яких введено воєнний або надзвичайний стан;</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тимчасово окупованих територіях.</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81CAB5C1-6EDD-BCB5-91E6-E7C1D914A51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860810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71558"/>
            <a:ext cx="6345047" cy="3930050"/>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 вільний вибір місця проживання обмежується щодо:</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не досягли 14-річного віку;</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до яких згідно із процесуальним законодавством застосовано запобіжні заходи, пов’язані з обмеженням або позбавленням волі;</a:t>
            </a:r>
            <a:r>
              <a:rPr lang="x-none" sz="2400" dirty="0">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за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вироком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відбувають покарання у вигляді позбавлення або обмеження волі;</a:t>
            </a:r>
            <a:r>
              <a:rPr lang="uk-UA" sz="18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 </a:t>
            </a:r>
            <a:endParaRPr lang="x-none"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81EE5E2-6B3C-64AA-D16B-91F4E900741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156103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676385"/>
            <a:ext cx="6345047" cy="4720395"/>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за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вироком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відбувають покарання у вигляді позбавлення або обмеження волі;</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згідно із законодавством перебувають під адміністративним наглядом;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 які згідно із законодавством про інфекційні захворювання та психіатричну допомогу підлягають примусовій госпіталізації та лікуванню;</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 та осіб без громадянства, які не мають законних підстав для перебування на території України.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D74264E-ECA7-E3A0-78D2-DAE95B945352}"/>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38410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1840233"/>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a:t>
            </a:r>
            <a:r>
              <a:rPr lang="de-DE" dirty="0">
                <a:latin typeface="Times New Roman" panose="02020603050405020304" pitchFamily="18" charset="0"/>
                <a:cs typeface="Times New Roman" panose="02020603050405020304" pitchFamily="18" charset="0"/>
              </a:rPr>
              <a:t>2</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192828"/>
            <a:ext cx="7518340" cy="2472343"/>
          </a:xfrm>
          <a:prstGeom prst="rect">
            <a:avLst/>
          </a:prstGeom>
          <a:noFill/>
        </p:spPr>
        <p:txBody>
          <a:bodyPr wrap="none" rtlCol="0">
            <a:spAutoFit/>
          </a:bodyPr>
          <a:lstStyle/>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ПОРЯДОК РЕЄСТРАЦІЇ ТА ЗНЯТТЯ</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 РЕЄСТРАЦІЇ ГРОМАДЯН УКРАЇНИ</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 МІСЦЕМ ПРОЖИВАННЯ</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82136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C0EB374D-5718-9FF4-CA69-AF2E345C573C}"/>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225446"/>
            <a:ext cx="6345047" cy="3622274"/>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Процесуальний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алгоритм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сукупністю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нормативно-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Слід розмежовувати дві правові категорії «місце проживання» та «місце перебування», які з першого погляду схожі між собою, та все ж таки кожна з них має своє законодавче закріплення.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8790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6345047" cy="4017446"/>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відповідно до Закону України «Про свободу пересування та вільний вибір місця проживання в Україні» під м</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ісце</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розуміється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спеціалізована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бездомних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надавач</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довідку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строком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менше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шести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місяців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0A1B56A9-DBFD-D784-3154-31C3DE663A8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314683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423032"/>
            <a:ext cx="6345047" cy="3227102"/>
          </a:xfrm>
          <a:prstGeom prst="rect">
            <a:avLst/>
          </a:prstGeom>
          <a:noFill/>
        </p:spPr>
        <p:txBody>
          <a:bodyPr wrap="square" rtlCol="0">
            <a:spAutoFit/>
          </a:bodyPr>
          <a:lstStyle/>
          <a:p>
            <a:pPr>
              <a:lnSpc>
                <a:spcPct val="107000"/>
              </a:lnSpc>
              <a:spcAft>
                <a:spcPts val="800"/>
              </a:spcAft>
            </a:pPr>
            <a:r>
              <a:rPr lang="uk-UA"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ісце</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присвоєною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адресою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заклад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бездомних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надавач</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стаціонарна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соціально-медична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підтримки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(догляду),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49C5BB58-FE7B-521B-5F1F-31566A55A86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036630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204961"/>
            <a:ext cx="6345047" cy="4448077"/>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метою:</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створення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умов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реалізації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зокрема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виборчих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права на участь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публічних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ведення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офіційного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листування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комунікацій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особою;</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77FA81AD-4A0B-9498-721B-AE22ED5AF51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473940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830274"/>
            <a:ext cx="6345047" cy="4412618"/>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використання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знеособлених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громад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обґрунтованого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розроблення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органами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самоврядування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програм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економічного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розвитку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адміністративно-територіальних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одиниць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правомочності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зборів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жителів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статистичних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наукових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потреб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та актами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E4DCC96C-E13D-6747-9DD5-B0A5BA10CA8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4644301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B4D6E6A2-BC41-AEF3-82CE-3B83EC59240E}"/>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174150"/>
            <a:ext cx="6156362" cy="372486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Відносини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публічних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публічних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поширюються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облік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межами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ведеться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закордонними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дипломатичними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0797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225446"/>
            <a:ext cx="5834742" cy="3622274"/>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 на свободу пересування являється одним з показників рівня свободи особистості та розвитку демократизму в суспільстві. У традиційному розумінні право на свободу пересування </a:t>
            </a:r>
            <a:r>
              <a:rPr lang="uk-UA"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являє собою право громадян вільно пересуватися всередині країни, змінювати місце проживання, роботи або виїжджати за кордон і повертатися назад.</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996232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8" y="1423032"/>
            <a:ext cx="6374076" cy="3622274"/>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періоду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обов’язковість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Верховною Радою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строк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продовжено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порядку.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7817E083-DFFA-CEBA-615E-D6BB6700A1BE}"/>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133406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6374076" cy="401744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одночасно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Тобто, 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соба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адресою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коли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двох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більше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таких адрес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вибором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78D0506-2BB3-9B3D-DB7F-75D4CD8385B9}"/>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690737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6374076" cy="401744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розташоване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окупованих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Донецькій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Луганській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областях,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Автономної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Республіки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м. Севастополя,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межами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окупованої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внесення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відміток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паспорта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виготовленого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книжечки.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0BBF29BF-FBDC-9251-C0A1-31CFC2366CF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05944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225446"/>
            <a:ext cx="6374076" cy="3622274"/>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законодавством передбачено, що г</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ромадянин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30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календарних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після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прибуття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нового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4BA7892B-CB6A-50B5-4D38-C44EF09D5C8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4593056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067B21A0-FD6B-6CDF-160F-187F8BA1DA52}"/>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58985"/>
            <a:ext cx="6693390" cy="5700728"/>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14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тому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числі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новонароджених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батьками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30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календарних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дня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потребує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після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188561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818204"/>
            <a:ext cx="6156362" cy="2436757"/>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новонародженої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трьох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місяців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дня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народження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4EC3450D-DCE6-6E34-FE00-3C6675FA7A09}"/>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97066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122854"/>
            <a:ext cx="6156362" cy="372486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10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з них,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F753829-764D-D631-2D45-6685426AF7C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248616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6156362" cy="401744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10 до 14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з них,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батьками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усиновлювачами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опікуном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стосовно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функції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опікуна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B577CE4A-DBB4-770B-FB6E-B542F251E81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03687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25267"/>
            <a:ext cx="6678876" cy="4222631"/>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залишає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вибору</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способу реєстрації свого місця поживання (перебування)  за особою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традиційний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подати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паперовій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органу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через центр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адресою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декларацією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такою особою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вебпорталу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43084606-E0BE-311E-E242-A9A24121377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683566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88B1A314-74C0-29A1-0551-04C0DF8D0FDC}"/>
              </a:ext>
            </a:extLst>
          </p:cNvPr>
          <p:cNvPicPr>
            <a:picLocks noChangeAspect="1"/>
          </p:cNvPicPr>
          <p:nvPr/>
        </p:nvPicPr>
        <p:blipFill>
          <a:blip r:embed="rId2"/>
          <a:stretch>
            <a:fillRect/>
          </a:stretch>
        </p:blipFill>
        <p:spPr>
          <a:xfrm>
            <a:off x="7750628" y="1686766"/>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371736"/>
            <a:ext cx="6794990" cy="3329694"/>
          </a:xfrm>
          <a:prstGeom prst="rect">
            <a:avLst/>
          </a:prstGeom>
          <a:noFill/>
        </p:spPr>
        <p:txBody>
          <a:bodyPr wrap="square" rtlCol="0">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декларацією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такою особою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веб-порталу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виключно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приватної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внесення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Державного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речових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нерухоме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3563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18204"/>
            <a:ext cx="5834742" cy="2436757"/>
          </a:xfrm>
          <a:prstGeom prst="rect">
            <a:avLst/>
          </a:prstGeom>
          <a:noFill/>
        </p:spPr>
        <p:txBody>
          <a:bodyPr wrap="square">
            <a:spAutoFit/>
          </a:bodyPr>
          <a:lstStyle/>
          <a:p>
            <a:pPr>
              <a:lnSpc>
                <a:spcPct val="107000"/>
              </a:lnSpc>
              <a:spcAft>
                <a:spcPts val="800"/>
              </a:spcAft>
            </a:pPr>
            <a:r>
              <a:rPr lang="uk-UA"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іжнародні стандарти знайшли своє відображення в Конституції України, а саме ст. 33, яка встановлює право кожного, хто законно перебуває на території України, на вільне пересування, вибір місця перебування і проживання.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434546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513215"/>
            <a:ext cx="6504704" cy="3227102"/>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гуртожитку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часткової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сумісної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управління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гуртожитку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управління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підприємств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незалежно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88081D66-5AAF-CAA5-AC87-0526FB002630}"/>
              </a:ext>
            </a:extLst>
          </p:cNvPr>
          <p:cNvPicPr>
            <a:picLocks noChangeAspect="1"/>
          </p:cNvPicPr>
          <p:nvPr/>
        </p:nvPicPr>
        <p:blipFill>
          <a:blip r:embed="rId4"/>
          <a:stretch>
            <a:fillRect/>
          </a:stretch>
        </p:blipFill>
        <p:spPr>
          <a:xfrm>
            <a:off x="7750628" y="1686766"/>
            <a:ext cx="2880000" cy="2880000"/>
          </a:xfrm>
          <a:prstGeom prst="rect">
            <a:avLst/>
          </a:prstGeom>
        </p:spPr>
      </p:pic>
    </p:spTree>
    <p:extLst>
      <p:ext uri="{BB962C8B-B14F-4D97-AF65-F5344CB8AC3E}">
        <p14:creationId xmlns:p14="http://schemas.microsoft.com/office/powerpoint/2010/main" val="30913600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25267"/>
            <a:ext cx="6504704" cy="4222631"/>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Адміністративний збір не справляється у разі зняття із задекларованого/зареєстрованого місця проживання/зміни місця проживання: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за повідомленням територіального органу або підрозділу центрального органу виконавчої влади, що реалізує державну політику у сфері реєстрації фізичних осіб;</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за повідомленням спеціалізованої соціальної установи, закладу для бездомних осіб, іншого надавача соціальних послуг з проживанням;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5D9392C5-0DA0-E137-3994-4664FD910A18}"/>
              </a:ext>
            </a:extLst>
          </p:cNvPr>
          <p:cNvPicPr>
            <a:picLocks noChangeAspect="1"/>
          </p:cNvPicPr>
          <p:nvPr/>
        </p:nvPicPr>
        <p:blipFill>
          <a:blip r:embed="rId4"/>
          <a:stretch>
            <a:fillRect/>
          </a:stretch>
        </p:blipFill>
        <p:spPr>
          <a:xfrm>
            <a:off x="7750628" y="1686766"/>
            <a:ext cx="2880000" cy="2880000"/>
          </a:xfrm>
          <a:prstGeom prst="rect">
            <a:avLst/>
          </a:prstGeom>
        </p:spPr>
      </p:pic>
    </p:spTree>
    <p:extLst>
      <p:ext uri="{BB962C8B-B14F-4D97-AF65-F5344CB8AC3E}">
        <p14:creationId xmlns:p14="http://schemas.microsoft.com/office/powerpoint/2010/main" val="726087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461919"/>
            <a:ext cx="6272476" cy="3329694"/>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на підставі судового рішення, яке набрало законної сили, про позбавлення права власності на житло або права користування житлом, про виселення, про визнання особи безвісно відсутньою або оголошення її померлою;</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4) за повідомленням уповноваженої особи житла.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5AE44AB-5614-A4E1-9194-31FC2E043ECF}"/>
              </a:ext>
            </a:extLst>
          </p:cNvPr>
          <p:cNvPicPr>
            <a:picLocks noChangeAspect="1"/>
          </p:cNvPicPr>
          <p:nvPr/>
        </p:nvPicPr>
        <p:blipFill>
          <a:blip r:embed="rId4"/>
          <a:stretch>
            <a:fillRect/>
          </a:stretch>
        </p:blipFill>
        <p:spPr>
          <a:xfrm>
            <a:off x="7750628" y="1686766"/>
            <a:ext cx="2880000" cy="2880000"/>
          </a:xfrm>
          <a:prstGeom prst="rect">
            <a:avLst/>
          </a:prstGeom>
        </p:spPr>
      </p:pic>
    </p:spTree>
    <p:extLst>
      <p:ext uri="{BB962C8B-B14F-4D97-AF65-F5344CB8AC3E}">
        <p14:creationId xmlns:p14="http://schemas.microsoft.com/office/powerpoint/2010/main" val="24915911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410623"/>
            <a:ext cx="6504704" cy="343228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довільній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придатній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сприйняття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змісту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особу</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сплату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збору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8993A05-2432-61BA-C23F-7518F483535B}"/>
              </a:ext>
            </a:extLst>
          </p:cNvPr>
          <p:cNvPicPr>
            <a:picLocks noChangeAspect="1"/>
          </p:cNvPicPr>
          <p:nvPr/>
        </p:nvPicPr>
        <p:blipFill>
          <a:blip r:embed="rId4"/>
          <a:stretch>
            <a:fillRect/>
          </a:stretch>
        </p:blipFill>
        <p:spPr>
          <a:xfrm>
            <a:off x="7750628" y="1686766"/>
            <a:ext cx="2880000" cy="2880000"/>
          </a:xfrm>
          <a:prstGeom prst="rect">
            <a:avLst/>
          </a:prstGeom>
        </p:spPr>
      </p:pic>
    </p:spTree>
    <p:extLst>
      <p:ext uri="{BB962C8B-B14F-4D97-AF65-F5344CB8AC3E}">
        <p14:creationId xmlns:p14="http://schemas.microsoft.com/office/powerpoint/2010/main" val="7079537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63BC699D-4BA0-72CF-2967-647FEC5FE112}"/>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594312"/>
            <a:ext cx="6345047" cy="4884542"/>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 заяви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довідка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особу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особистими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свідоцтво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народження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14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endPar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3</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особу законного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33913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830274"/>
            <a:ext cx="6504704" cy="4412618"/>
          </a:xfrm>
          <a:prstGeom prst="rect">
            <a:avLst/>
          </a:prstGeom>
          <a:noFill/>
        </p:spPr>
        <p:txBody>
          <a:bodyPr wrap="square" rtlCol="0">
            <a:spAutoFit/>
          </a:bodyPr>
          <a:lstStyle/>
          <a:p>
            <a:pPr>
              <a:lnSpc>
                <a:spcPct val="107000"/>
              </a:lnSpc>
              <a:spcAft>
                <a:spcPts val="800"/>
              </a:spcAft>
            </a:pPr>
            <a:r>
              <a:rPr lang="ru-RU"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адреса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яке набрало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вселення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особою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користування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жилим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приміщенням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договір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найму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піднайму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оренди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2" name="Рисунок 1">
            <a:extLst>
              <a:ext uri="{FF2B5EF4-FFF2-40B4-BE49-F238E27FC236}">
                <a16:creationId xmlns:a16="http://schemas.microsoft.com/office/drawing/2014/main" xmlns="" id="{1400FE2A-8489-4FF4-207F-A5C98B080E2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2598905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731963"/>
            <a:ext cx="6011219" cy="4617803"/>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повноваження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як законного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крім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батьки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один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6)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сплату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збору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7)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військово-обліковий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підлягають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взяттю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військовий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облік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військовому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обліку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71C19363-B93A-D7E8-6FB7-1CA23566A51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0726669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83805"/>
            <a:ext cx="6504704" cy="5305555"/>
          </a:xfrm>
          <a:prstGeom prst="rect">
            <a:avLst/>
          </a:prstGeom>
          <a:noFill/>
        </p:spPr>
        <p:txBody>
          <a:bodyPr wrap="square" rtlCol="0">
            <a:spAutoFit/>
          </a:bodyPr>
          <a:lstStyle/>
          <a:p>
            <a:pPr>
              <a:lnSpc>
                <a:spcPct val="107000"/>
              </a:lnSpc>
              <a:spcAft>
                <a:spcPts val="800"/>
              </a:spcAft>
            </a:pPr>
            <a:r>
              <a:rPr lang="ru-RU" sz="2400" i="1" dirty="0" err="1">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З</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няття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паперовій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такою особою,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Така з</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аява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подаватися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веб-порталу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заяви,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BEB2E844-E9A4-EBCF-820F-0983AEA19CA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4356411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64004"/>
            <a:ext cx="6969161" cy="559813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приватної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паперовій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стосовно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повнолітньої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заяви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з них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підлягає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разом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батьками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одним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них.</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a:extLst>
              <a:ext uri="{FF2B5EF4-FFF2-40B4-BE49-F238E27FC236}">
                <a16:creationId xmlns:a16="http://schemas.microsoft.com/office/drawing/2014/main" xmlns="" id="{025BA9FD-56A2-CAF8-6BAE-320A6BA42BC9}"/>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944491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4B40956F-AA83-D457-F136-F87B953580D3}"/>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25267"/>
            <a:ext cx="6345047" cy="4222631"/>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заяви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паперовій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повноваження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13560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14870"/>
            <a:ext cx="5834742" cy="2443426"/>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Segoe UI" panose="020B0502040204020203" pitchFamily="34" charset="0"/>
                <a:ea typeface="Times New Roman" panose="02020603050405020304" pitchFamily="18" charset="0"/>
              </a:rPr>
              <a:t>Переломним моментом у регулюванні свободи пересування громадян України стало прийняття Верховною Радою України Закону «Про свободу пересування та вільний вибір місця проживання в Україні»</a:t>
            </a:r>
            <a:r>
              <a:rPr lang="x-none" sz="2400" dirty="0">
                <a:effectLst/>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0527079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444936"/>
            <a:ext cx="6606304" cy="5012975"/>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випаддках</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рган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няти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зокрема,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особа подала не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обсязі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особу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недійсним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документах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2B277BD7-D094-01D6-055C-22FFA47EADDE}"/>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137515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66954" y="2015790"/>
            <a:ext cx="5619333" cy="2041585"/>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звернулася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14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580AC39-413C-478E-D4BA-D5ECC44E06D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3715736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a:t>
            </a:r>
            <a:r>
              <a:rPr lang="de-DE" dirty="0">
                <a:latin typeface="Times New Roman" panose="02020603050405020304" pitchFamily="18" charset="0"/>
                <a:cs typeface="Times New Roman" panose="02020603050405020304" pitchFamily="18" charset="0"/>
              </a:rPr>
              <a:t>3</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543154"/>
            <a:ext cx="5883342" cy="1569660"/>
          </a:xfrm>
          <a:prstGeom prst="rect">
            <a:avLst/>
          </a:prstGeom>
          <a:noFill/>
        </p:spPr>
        <p:txBody>
          <a:bodyPr wrap="none" rtlCol="0">
            <a:spAutoFit/>
          </a:bodyPr>
          <a:lstStyle/>
          <a:p>
            <a:r>
              <a:rPr lang="uk-UA" sz="3200" b="1" dirty="0">
                <a:solidFill>
                  <a:srgbClr val="373A3C"/>
                </a:solidFill>
                <a:effectLst/>
                <a:latin typeface="Times" pitchFamily="2" charset="0"/>
                <a:ea typeface="Times New Roman" panose="02020603050405020304" pitchFamily="18" charset="0"/>
              </a:rPr>
              <a:t>ПОРЯДОК ПЕРЕТИНАННЯ</a:t>
            </a:r>
            <a:endParaRPr lang="de-DE" sz="3200" b="1" dirty="0">
              <a:solidFill>
                <a:srgbClr val="373A3C"/>
              </a:solidFill>
              <a:effectLst/>
              <a:latin typeface="Times" pitchFamily="2" charset="0"/>
              <a:ea typeface="Times New Roman" panose="02020603050405020304" pitchFamily="18" charset="0"/>
            </a:endParaRPr>
          </a:p>
          <a:p>
            <a:r>
              <a:rPr lang="uk-UA" sz="3200" b="1" dirty="0">
                <a:solidFill>
                  <a:srgbClr val="373A3C"/>
                </a:solidFill>
                <a:effectLst/>
                <a:latin typeface="Times" pitchFamily="2" charset="0"/>
                <a:ea typeface="Times New Roman" panose="02020603050405020304" pitchFamily="18" charset="0"/>
              </a:rPr>
              <a:t>ДЕРЖАВНОГО КОРДОНУ</a:t>
            </a:r>
            <a:endParaRPr lang="de-DE" sz="3200" b="1" dirty="0">
              <a:solidFill>
                <a:srgbClr val="373A3C"/>
              </a:solidFill>
              <a:effectLst/>
              <a:latin typeface="Times" pitchFamily="2" charset="0"/>
              <a:ea typeface="Times New Roman" panose="02020603050405020304" pitchFamily="18" charset="0"/>
            </a:endParaRPr>
          </a:p>
          <a:p>
            <a:r>
              <a:rPr lang="uk-UA" sz="3200" b="1" dirty="0">
                <a:solidFill>
                  <a:srgbClr val="373A3C"/>
                </a:solidFill>
                <a:effectLst/>
                <a:latin typeface="Times" pitchFamily="2" charset="0"/>
                <a:ea typeface="Times New Roman" panose="02020603050405020304" pitchFamily="18" charset="0"/>
              </a:rPr>
              <a:t>ГРОМАДЯНАМИ УКРАЇНИ.</a:t>
            </a:r>
            <a:r>
              <a:rPr lang="x-none" sz="3200" dirty="0">
                <a:effectLst/>
                <a:latin typeface="Times" pitchFamily="2" charset="0"/>
              </a:rPr>
              <a:t> </a:t>
            </a:r>
            <a:endParaRPr lang="ru-RU" sz="3200" b="1" dirty="0">
              <a:solidFill>
                <a:srgbClr val="373A3C"/>
              </a:solidFill>
              <a:effectLst/>
              <a:latin typeface="Times" pitchFamily="2"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94096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78B3BDE2-780C-DC57-6BDA-A99154F7640E}"/>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6359562" cy="401744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одночасно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Тобто, 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соба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адресою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коли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двох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більше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однією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таких адрес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вибором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59200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435101"/>
            <a:ext cx="6606304" cy="5202963"/>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період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окупації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Донецькій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Луганській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областях,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Автономної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Республіки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м. Севастополя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правило, щодо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лище</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задеклароваого</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 місця проживання(перебування)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поширюється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розташоване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окупованих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Донецькій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Луганській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областях,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Автономної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Республіки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м. Севастополя.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попереднього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5252F14-B84C-5A03-2243-E7ACF1F1751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5245623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5866076" cy="4017446"/>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законодавством передбачено, що г</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ромадянин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30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календарних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після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прибуття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нового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BCD79713-7F1C-B19A-74F9-164EDCB233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6146852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76563"/>
            <a:ext cx="6025733" cy="4120039"/>
          </a:xfrm>
          <a:prstGeom prst="rect">
            <a:avLst/>
          </a:prstGeom>
          <a:noFill/>
        </p:spPr>
        <p:txBody>
          <a:bodyPr wrap="square" rtlCol="0">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декларацією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такою особою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Єдиного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веб-порталу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електронних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виключно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приватної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внесення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Державного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речових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нерухоме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CB009955-E7D2-41DC-6763-FEF13280B73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7180333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225446"/>
            <a:ext cx="5851562" cy="3622274"/>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гуртожитку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часткової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спільної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сумісної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управління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гуртожитку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належить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управління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підприємств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незалежно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53EFD8D-910A-916E-EF51-DED5429C200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6735103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0397D61B-D218-A7BE-BFD9-9D75F42A6026}"/>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25267"/>
            <a:ext cx="6374076" cy="4222631"/>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Адміністративний збір не справляється у разі зняття із задекларованого/зареєстрованого місця проживання/зміни місця проживання: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за повідомленням територіального органу або підрозділу центрального органу виконавчої влади, що реалізує державну політику у сфері реєстрації фізичних осіб;</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за повідомленням спеціалізованої соціальної установи, закладу для бездомних осіб, іншого надавача соціальних послуг з проживанням;</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2249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371736"/>
            <a:ext cx="6374076" cy="3329694"/>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на підставі судового рішення, яке набрало законної сили, про позбавлення права власності на житло або права користування житлом, про виселення, про визнання особи безвісно відсутньою або оголошення її померлою;</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4) за повідомленням уповноваженої особи житла.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70553147-0934-8DA0-30F1-0F1B0F6FA9D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763742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025458"/>
            <a:ext cx="5834742" cy="4017446"/>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Серед основних найголовніших засад Закону України «Про свободу пересування та вільний вибір місця проживання в Україні» стало визнання положення, що наявність або відсутність реєстрації місця проживання чи місця перебування особи не можуть бути умовою реалізації прав і свобод, передбачених Конституцією та законодавством України, або підставою для їх обмеження.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2549759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83805"/>
            <a:ext cx="6112819" cy="5305555"/>
          </a:xfrm>
          <a:prstGeom prst="rect">
            <a:avLst/>
          </a:prstGeom>
          <a:noFill/>
        </p:spPr>
        <p:txBody>
          <a:bodyPr wrap="square" rtlCol="0">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Особливості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бездомних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Бездомні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своє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адресою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закладу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бездомних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надавача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послуг</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створеного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u="none" strike="noStrike" dirty="0">
                <a:solidFill>
                  <a:srgbClr val="1177D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Закону 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соціального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бездомних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безпритульних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BBF54AAD-B936-8F51-7FE8-2B0E59B4445A}"/>
              </a:ext>
            </a:extLst>
          </p:cNvPr>
          <p:cNvPicPr>
            <a:picLocks noChangeAspect="1"/>
          </p:cNvPicPr>
          <p:nvPr/>
        </p:nvPicPr>
        <p:blipFill>
          <a:blip r:embed="rId5"/>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3039867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37924" y="581391"/>
            <a:ext cx="6374076" cy="4910383"/>
          </a:xfrm>
          <a:prstGeom prst="rect">
            <a:avLst/>
          </a:prstGeom>
          <a:noFill/>
        </p:spPr>
        <p:txBody>
          <a:bodyPr wrap="square" rtlCol="0">
            <a:spAutoFit/>
          </a:bodyPr>
          <a:lstStyle/>
          <a:p>
            <a:pPr>
              <a:lnSpc>
                <a:spcPct val="107000"/>
              </a:lnSpc>
              <a:spcAft>
                <a:spcPts val="800"/>
              </a:spcAft>
            </a:pP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Особливості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дітей-сиріт</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позбавлених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батьківського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піклування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влаштування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-сироти,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позбавленої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батьківського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піклування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закладу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дітей-сиріт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позбавлених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батьківського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піклування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дитячого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будинку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сімейного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типу,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прийомної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сім’ї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адресою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такого закладу,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дитячого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будинку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сімейного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типу,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житла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прийомної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сім’ї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33479368-6AF8-0AA2-4534-57A96673C829}"/>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100781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122854"/>
            <a:ext cx="6374076" cy="3827458"/>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заяви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паперовій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формі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повноваження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3194FB03-7A79-51A9-8C09-E0D5A5A5B01B}"/>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348025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405063E1-2600-C72D-5E81-2C1A0373EDA3}"/>
              </a:ext>
            </a:extLst>
          </p:cNvPr>
          <p:cNvPicPr>
            <a:picLocks noChangeAspect="1"/>
          </p:cNvPicPr>
          <p:nvPr/>
        </p:nvPicPr>
        <p:blipFill>
          <a:blip r:embed="rId2"/>
          <a:stretch>
            <a:fillRect/>
          </a:stretch>
        </p:blipFill>
        <p:spPr>
          <a:xfrm>
            <a:off x="7750628" y="1596582"/>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76562"/>
            <a:ext cx="5924133" cy="4120039"/>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випаддках</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рган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няти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зокрема,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особа подала не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обсязі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особу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недійсним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676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371735"/>
            <a:ext cx="6025733" cy="3329694"/>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документах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звернулася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14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18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FA3B9A5-786A-30EA-4284-FFDBCC5B1608}"/>
              </a:ext>
            </a:extLst>
          </p:cNvPr>
          <p:cNvPicPr>
            <a:picLocks noChangeAspect="1"/>
          </p:cNvPicPr>
          <p:nvPr/>
        </p:nvPicPr>
        <p:blipFill>
          <a:blip r:embed="rId4"/>
          <a:stretch>
            <a:fillRect/>
          </a:stretch>
        </p:blipFill>
        <p:spPr>
          <a:xfrm>
            <a:off x="7750628" y="1596582"/>
            <a:ext cx="2880000" cy="2880000"/>
          </a:xfrm>
          <a:prstGeom prst="rect">
            <a:avLst/>
          </a:prstGeom>
        </p:spPr>
      </p:pic>
    </p:spTree>
    <p:extLst>
      <p:ext uri="{BB962C8B-B14F-4D97-AF65-F5344CB8AC3E}">
        <p14:creationId xmlns:p14="http://schemas.microsoft.com/office/powerpoint/2010/main" val="36539068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174149"/>
            <a:ext cx="5851562" cy="372486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реєстру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документах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зняттям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задекларованого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звернулася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14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1800" dirty="0">
                <a:solidFill>
                  <a:srgbClr val="373A3C"/>
                </a:solidFill>
                <a:effectLst/>
                <a:latin typeface="Segoe UI" panose="020B0502040204020203" pitchFamily="34" charset="0"/>
                <a:ea typeface="Times New Roman" panose="02020603050405020304" pitchFamily="18" charset="0"/>
                <a:cs typeface="Times New Roman" panose="02020603050405020304" pitchFamily="18" charset="0"/>
              </a:rPr>
              <a:t>.</a:t>
            </a:r>
            <a:endParaRPr lang="x-none"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B9D3B521-E760-57AB-74D6-DB132823397B}"/>
              </a:ext>
            </a:extLst>
          </p:cNvPr>
          <p:cNvPicPr>
            <a:picLocks noChangeAspect="1"/>
          </p:cNvPicPr>
          <p:nvPr/>
        </p:nvPicPr>
        <p:blipFill>
          <a:blip r:embed="rId4"/>
          <a:stretch>
            <a:fillRect/>
          </a:stretch>
        </p:blipFill>
        <p:spPr>
          <a:xfrm>
            <a:off x="7750628" y="1596582"/>
            <a:ext cx="2880000" cy="2880000"/>
          </a:xfrm>
          <a:prstGeom prst="rect">
            <a:avLst/>
          </a:prstGeom>
        </p:spPr>
      </p:pic>
    </p:spTree>
    <p:extLst>
      <p:ext uri="{BB962C8B-B14F-4D97-AF65-F5344CB8AC3E}">
        <p14:creationId xmlns:p14="http://schemas.microsoft.com/office/powerpoint/2010/main" val="31591607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1998073"/>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a:t>
            </a:r>
            <a:r>
              <a:rPr lang="de-DE" dirty="0">
                <a:latin typeface="Times New Roman" panose="02020603050405020304" pitchFamily="18" charset="0"/>
                <a:cs typeface="Times New Roman" panose="02020603050405020304" pitchFamily="18" charset="0"/>
              </a:rPr>
              <a:t>4</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52439" y="2367405"/>
            <a:ext cx="7297960" cy="1842812"/>
          </a:xfrm>
          <a:prstGeom prst="rect">
            <a:avLst/>
          </a:prstGeom>
          <a:noFill/>
        </p:spPr>
        <p:txBody>
          <a:bodyPr wrap="none" rtlCol="0">
            <a:spAutoFit/>
          </a:bodyPr>
          <a:lstStyle/>
          <a:p>
            <a:pPr>
              <a:lnSpc>
                <a:spcPct val="107000"/>
              </a:lnSpc>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ПРАВОВІ ПІДСТАВИ ОБМЕЖЕННЯ</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 ГРОМАДЯН УКРАЇНИ</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uk-UA"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 КОРДОН.</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3297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01021E91-857C-9604-E686-ACB5DDE3F01C}"/>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225446"/>
            <a:ext cx="6374076" cy="3622274"/>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оформлення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зарубіжних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поїздок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аткож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розв'язання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спорів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регулюється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806676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720083"/>
            <a:ext cx="6374076" cy="4633000"/>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кордон;</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дипломатичний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службовий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моряка;</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члена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екіпажу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повернення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3EAD1FC-6323-923A-0EF9-38974A2084CC}"/>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7026770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458608"/>
            <a:ext cx="6809504" cy="5202963"/>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Особи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першочергове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проходження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контролю в пунктах пропуску через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кордон. Разом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зазначеними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особами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пріоритетному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можуть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слідувати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більше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ніж</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У пунктах пропуску через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кордон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автомобільного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сполучення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пріоритет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надаватися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слідування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пішому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легковому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автомобілі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відсутності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транспортному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прямують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зазначені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2E164BC8-7B2D-3571-1DBA-C51B88BDD62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805850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225446"/>
            <a:ext cx="5834742" cy="3622274"/>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Також на законодавчому рівні було розкрито поняття «вільний вибір місця проживання чи перебування», що означає право громадянина України, а також іноземця та особи без громадянства, які на законних підставах перебувають на території України, на вибір адміністративно-територіальної одиниці, де вони хочуть проживати чи перебувати.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8732249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688940"/>
            <a:ext cx="5482533" cy="4617803"/>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еретин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кордону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здійснюватися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особою з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інвалідністю</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II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утриманні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дружини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чоловіка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повнолітніх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доньки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дружини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чоловіка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наявності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родинні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2D3D5276-2563-8EF2-6669-4709F3C07B7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7344104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632687"/>
            <a:ext cx="5851562" cy="4910383"/>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II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потребує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догляду,  -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яка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догляд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зазначеними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категоріями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наявності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довідки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компенсації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допомоги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надбавки)  на  догляд,  а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II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групи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7D559562-7279-E970-38B1-CBD6F790DDE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6345764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231F7ACA-8734-B963-CFC2-1261148B0BAB}"/>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6069276" cy="401744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недієздатною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опікуна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наявності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призначення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опікуном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над  такою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недієздатною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а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коли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опікуна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призначено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повнолітніх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членів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сім’ї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наявності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родинні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інвалідність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71483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83805"/>
            <a:ext cx="6374076" cy="5305555"/>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досягли</a:t>
            </a:r>
            <a:r>
              <a:rPr lang="de-DE" sz="2400" i="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16-річного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віку</a:t>
            </a:r>
            <a:r>
              <a:rPr lang="de-DE"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усиновлювачів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ними,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момент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досягли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18-річного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тому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числі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членів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екіпажу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повітряного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судна,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прямують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досягли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16-річного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одним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ватись</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 і без неї.</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02C5B1BE-6D97-42D8-2F8C-4124C184798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3212985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83805"/>
            <a:ext cx="6374076" cy="5305555"/>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Зокрема,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другий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відсутній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пункті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пропуску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досягл</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16-річного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відбувається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супроводі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одного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другого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зазначенням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прямування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часового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проміжку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другого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досягл</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16-річного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віку</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можливий </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3740C6F6-728D-AB8E-514D-FC425C0B73D2}"/>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8150393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237515"/>
            <a:ext cx="6374076" cy="559813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строк до одного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місяця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пред’явлення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піклування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районної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районної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мм.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Києві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Севастополі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держадміністрацій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виконавчого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районної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йогоутворення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сільської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селищної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ради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об’єднаної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копій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засвідчених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видав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одним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намір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уповноважив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A1E5347-3236-4C6E-BC71-E8544FBB00AE}"/>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2785511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237515"/>
            <a:ext cx="6374076" cy="5598136"/>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строк до одного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місяця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пред’явлення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суду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опіки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піклування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районної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районної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мм.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Києві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Севастополі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держадміністрацій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виконавчого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районної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йогоутворення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сільської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селищної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ради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об’єднаної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копій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засвідчених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видав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підтверджено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місце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одним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намір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уповноважив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AECA6CFD-09C5-F71C-5599-0F2349BE806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3872513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2AB86E89-C91C-9E0E-FC53-8D4D4198A1B4}"/>
              </a:ext>
            </a:extLst>
          </p:cNvPr>
          <p:cNvPicPr>
            <a:picLocks noChangeAspect="1"/>
          </p:cNvPicPr>
          <p:nvPr/>
        </p:nvPicPr>
        <p:blipFill>
          <a:blip r:embed="rId2"/>
          <a:stretch>
            <a:fillRect/>
          </a:stretch>
        </p:blipFill>
        <p:spPr>
          <a:xfrm>
            <a:off x="7750627"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6" y="237515"/>
            <a:ext cx="6969161" cy="5700728"/>
          </a:xfrm>
          <a:prstGeom prst="rect">
            <a:avLst/>
          </a:prstGeom>
          <a:noFill/>
        </p:spPr>
        <p:txBody>
          <a:bodyPr wrap="square" rtlCol="0">
            <a:spAutoFit/>
          </a:bodyPr>
          <a:lstStyle/>
          <a:p>
            <a:pPr>
              <a:lnSpc>
                <a:spcPct val="107000"/>
              </a:lnSpc>
              <a:spcAft>
                <a:spcPts val="800"/>
              </a:spcAft>
            </a:pP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громадянина</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випадках</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коли:</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обізнаний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відомостями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становлять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таємницю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таким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громадянам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не дозволено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u="none" strike="noStrike" dirty="0">
                <a:solidFill>
                  <a:srgbClr val="1177D1"/>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a:rPr>
              <a:t>Законом 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таємницю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повинно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повідомлено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ним органом,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керівником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навчального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закладу,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командуванням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військової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час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прийняття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роботу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навчання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зарахування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військову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службу,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допуском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відомостей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становлять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таємницю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3186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76563"/>
            <a:ext cx="6156362" cy="4120039"/>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стосовно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кримінальним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процесуальним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застосовано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запобіжний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умовами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заборонено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виїжджати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кордон, -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закінчення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кримінального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провадження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скасування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засуджений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вчинення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кримінального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відбуття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покарання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звільнення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покарання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48FDCD4-8B58-6023-F9E5-332FCCDD7CB2}"/>
              </a:ext>
            </a:extLst>
          </p:cNvPr>
          <p:cNvPicPr>
            <a:picLocks noChangeAspect="1"/>
          </p:cNvPicPr>
          <p:nvPr/>
        </p:nvPicPr>
        <p:blipFill>
          <a:blip r:embed="rId4"/>
          <a:stretch>
            <a:fillRect/>
          </a:stretch>
        </p:blipFill>
        <p:spPr>
          <a:xfrm>
            <a:off x="7750627" y="1596583"/>
            <a:ext cx="2880000" cy="2880000"/>
          </a:xfrm>
          <a:prstGeom prst="rect">
            <a:avLst/>
          </a:prstGeom>
        </p:spPr>
      </p:pic>
    </p:spTree>
    <p:extLst>
      <p:ext uri="{BB962C8B-B14F-4D97-AF65-F5344CB8AC3E}">
        <p14:creationId xmlns:p14="http://schemas.microsoft.com/office/powerpoint/2010/main" val="931684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76563"/>
            <a:ext cx="5982190" cy="4120039"/>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ухиляється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покладених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нього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судовим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посадових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підлягає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примусовому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виконанню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сплати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заборгованості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сплати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аліментів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наглядом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припинення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нагляду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D09B6A80-7AD4-3BA4-58DB-1B41A731FDE5}"/>
              </a:ext>
            </a:extLst>
          </p:cNvPr>
          <p:cNvPicPr>
            <a:picLocks noChangeAspect="1"/>
          </p:cNvPicPr>
          <p:nvPr/>
        </p:nvPicPr>
        <p:blipFill>
          <a:blip r:embed="rId4"/>
          <a:stretch>
            <a:fillRect/>
          </a:stretch>
        </p:blipFill>
        <p:spPr>
          <a:xfrm>
            <a:off x="7750627" y="1596583"/>
            <a:ext cx="2880000" cy="2880000"/>
          </a:xfrm>
          <a:prstGeom prst="rect">
            <a:avLst/>
          </a:prstGeom>
        </p:spPr>
      </p:pic>
    </p:spTree>
    <p:extLst>
      <p:ext uri="{BB962C8B-B14F-4D97-AF65-F5344CB8AC3E}">
        <p14:creationId xmlns:p14="http://schemas.microsoft.com/office/powerpoint/2010/main" val="3079033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8CBE2E99-DDA4-EF5E-3882-3ADE78BF2140}"/>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84368"/>
            <a:ext cx="6487885" cy="4704429"/>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 правовому регулюванні свободи вибору місця проживання, досі залишається низка недоліків. Проблеми існують у двох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площинах</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реалізація багатьох прав та свобод і надалі залежить від офіційного місця реєстрації. Можливість реалізації багатьох прав і свобод лише за місцем реєстрації походить, очевидно, ще з кріпосного права та радянської системи "прописки". Громадяни без місця проживання та реєстрації не можуть відновити документи, влаштуватися на роботу, отримати медичну та соціальну допомогу тощо.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819591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435101"/>
            <a:ext cx="6635333" cy="5202963"/>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керівником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представництва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нерезидента</a:t>
            </a:r>
            <a:r>
              <a:rPr lang="de-DE" sz="2400"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u="none" strike="noStrike" dirty="0">
                <a:solidFill>
                  <a:srgbClr val="1177D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Податковим кодексом 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податкового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сплати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грошових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призвело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виникнення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представництва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нерезидента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податкового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боргу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сумі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перевищує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мільйон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гривень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податковий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борг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сплачено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240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календарних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дня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вручення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платнику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податків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податкової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вимоги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погашення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такого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податкового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боргу,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таке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встановлюється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56536BD-8848-39D8-B4E6-0F08194871CE}"/>
              </a:ext>
            </a:extLst>
          </p:cNvPr>
          <p:cNvPicPr>
            <a:picLocks noChangeAspect="1"/>
          </p:cNvPicPr>
          <p:nvPr/>
        </p:nvPicPr>
        <p:blipFill>
          <a:blip r:embed="rId5"/>
          <a:stretch>
            <a:fillRect/>
          </a:stretch>
        </p:blipFill>
        <p:spPr>
          <a:xfrm>
            <a:off x="7750627" y="1596583"/>
            <a:ext cx="2880000" cy="2880000"/>
          </a:xfrm>
          <a:prstGeom prst="rect">
            <a:avLst/>
          </a:prstGeom>
        </p:spPr>
      </p:pic>
    </p:spTree>
    <p:extLst>
      <p:ext uri="{BB962C8B-B14F-4D97-AF65-F5344CB8AC3E}">
        <p14:creationId xmlns:p14="http://schemas.microsoft.com/office/powerpoint/2010/main" val="22714767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8" y="632687"/>
            <a:ext cx="6199904" cy="4807791"/>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накладення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стягнення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вчинення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частиною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сьомою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u="none" strike="noStrike" dirty="0">
                <a:solidFill>
                  <a:srgbClr val="1177D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статті 184</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Кодексу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правопорушення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Невиконання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батьками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замінюють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виховання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дітей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йому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обмежується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строком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один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рік</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дня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накладення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адміністративного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стягнення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крім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коли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нотаріально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згода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дитини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другого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батьків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73365BEE-72CD-AB81-C423-4E0B6CB4D39D}"/>
              </a:ext>
            </a:extLst>
          </p:cNvPr>
          <p:cNvPicPr>
            <a:picLocks noChangeAspect="1"/>
          </p:cNvPicPr>
          <p:nvPr/>
        </p:nvPicPr>
        <p:blipFill>
          <a:blip r:embed="rId5"/>
          <a:stretch>
            <a:fillRect/>
          </a:stretch>
        </p:blipFill>
        <p:spPr>
          <a:xfrm>
            <a:off x="7750627" y="1596583"/>
            <a:ext cx="2880000" cy="2880000"/>
          </a:xfrm>
          <a:prstGeom prst="rect">
            <a:avLst/>
          </a:prstGeom>
        </p:spPr>
      </p:pic>
    </p:spTree>
    <p:extLst>
      <p:ext uri="{BB962C8B-B14F-4D97-AF65-F5344CB8AC3E}">
        <p14:creationId xmlns:p14="http://schemas.microsoft.com/office/powerpoint/2010/main" val="265650423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E0F3DC9C-C541-8E8F-77F8-2BC532AA142F}"/>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778978"/>
            <a:ext cx="5808019" cy="4910383"/>
          </a:xfrm>
          <a:prstGeom prst="rect">
            <a:avLst/>
          </a:prstGeom>
          <a:noFill/>
        </p:spPr>
        <p:txBody>
          <a:bodyPr wrap="square" rtlCol="0">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державного  органу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кордон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заборону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вилучення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паспортного   документа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уповноваженою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службовою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підрозділу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державного кордону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оскаржене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порядку.</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781971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721095"/>
            <a:ext cx="6112819" cy="4515210"/>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Кабінет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Міністрів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особливий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інформація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доводяться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відома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намір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виїхати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намір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виїхати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прийнято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15DF9372-0A76-F19F-793B-F65546E5F24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5624958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025458"/>
            <a:ext cx="5866076" cy="401744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намір</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виїхати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щодо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прийнято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рішення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попереджаються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неможливість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боку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необхідну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безпеку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виникненням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надзвичайної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ситуації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попередження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забороною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074C7E92-D353-0F6A-E7D0-15E4D6B3FEA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5022011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1925498"/>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a:t>
            </a:r>
            <a:r>
              <a:rPr lang="de-DE" dirty="0">
                <a:latin typeface="Times New Roman" panose="02020603050405020304" pitchFamily="18" charset="0"/>
                <a:cs typeface="Times New Roman" panose="02020603050405020304" pitchFamily="18" charset="0"/>
              </a:rPr>
              <a:t>5</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281893"/>
            <a:ext cx="7611123" cy="2472343"/>
          </a:xfrm>
          <a:prstGeom prst="rect">
            <a:avLst/>
          </a:prstGeom>
          <a:noFill/>
        </p:spPr>
        <p:txBody>
          <a:bodyPr wrap="none" rtlCol="0">
            <a:spAutoFit/>
          </a:bodyPr>
          <a:lstStyle/>
          <a:p>
            <a:pPr>
              <a:lnSpc>
                <a:spcPct val="107000"/>
              </a:lnSpc>
              <a:spcAft>
                <a:spcPts val="800"/>
              </a:spcAft>
            </a:pP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П</a:t>
            </a: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ОРЯДОК В’ЇЗДУ ТА ПЕРЕБУВАННЯ</a:t>
            </a:r>
            <a:endParaRPr lang="de-D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 ТА ОСІБ БЕЗ</a:t>
            </a:r>
          </a:p>
          <a:p>
            <a:pPr>
              <a:lnSpc>
                <a:spcPct val="107000"/>
              </a:lnSpc>
              <a:spcAft>
                <a:spcPts val="800"/>
              </a:spcAft>
            </a:pP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uk-UA"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НАТЕРИТОРІЇ</a:t>
            </a:r>
          </a:p>
          <a:p>
            <a:pPr>
              <a:lnSpc>
                <a:spcPct val="107000"/>
              </a:lnSpc>
              <a:spcAft>
                <a:spcPts val="800"/>
              </a:spcAft>
            </a:pP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У</a:t>
            </a:r>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КРАЇНИ</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461404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6BEE5DD9-0B6E-7CC4-E93D-7BBBCDC04A09}"/>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225446"/>
            <a:ext cx="6011219" cy="401744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стосується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то вони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в’їжджають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наявності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визначеного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статус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паспортного документа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одержаної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495711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02724" y="1569322"/>
            <a:ext cx="6359562" cy="2934521"/>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здійснюється</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підставі таких документів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наявності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відповідної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порядок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договором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83D2D195-F94B-4F6E-5199-D224448A7DC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0091145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02724" y="1569322"/>
            <a:ext cx="6359562" cy="2934521"/>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de-DE"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посвідченням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кордон;</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83D2D195-F94B-4F6E-5199-D224448A7DC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5259729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174150"/>
            <a:ext cx="5938647" cy="3724866"/>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біженцями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потребують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додаткового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проїзним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 кордон;</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шлюбі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D2CED28E-95DC-A674-8BB7-7DB21155442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115919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76251" y="670101"/>
            <a:ext cx="6867562" cy="5202963"/>
          </a:xfrm>
          <a:prstGeom prst="rect">
            <a:avLst/>
          </a:prstGeom>
          <a:noFill/>
        </p:spPr>
        <p:txBody>
          <a:bodyPr wrap="square">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громадяни, що не мають власного житла, кількість яких постійно зростає, у більшості випадків не мають можливості реєструватися за місцем фактичного проживання через вузьке визначення підстав для реєстрації. Тобто, поняття реєстрації не чітко розділене з поняттями право володіння чи користування житлом, що створює багато перешкод у реєстрації. Такі перешкоди, насправді, шкодять державі, оскільки це пояснює те що значна кількість громадян проживають без реєстрації або не за місцем реєстрації (вони реєструються в місцях, де це юридично можливо, наприклад, у рідних). </a:t>
            </a:r>
            <a:endParaRPr lang="x-none" sz="32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Рисунок 4">
            <a:extLst>
              <a:ext uri="{FF2B5EF4-FFF2-40B4-BE49-F238E27FC236}">
                <a16:creationId xmlns:a16="http://schemas.microsoft.com/office/drawing/2014/main" xmlns="" id="{D3ED16E9-4755-F1B6-9EE5-96B1FC2A1F9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44895002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1818204"/>
            <a:ext cx="5938647" cy="2436757"/>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шлюбі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особами,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D2CED28E-95DC-A674-8BB7-7DB21155442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963237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976563"/>
            <a:ext cx="6345047" cy="4120039"/>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працевлаштуванням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реалізації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проектів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технічної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допомоги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B86376BA-3E29-3C2D-4718-6554EA337EC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5648373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2015790"/>
            <a:ext cx="6345047" cy="2041585"/>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релігійних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D28A3CF9-EAB8-E74E-3296-753C8FE462D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7821472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581391"/>
            <a:ext cx="6359562" cy="4910383"/>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релігійних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діяльності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філій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відділень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представництв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структурних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осередків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неурядових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організацій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5F6C18C6-FE84-17D7-516A-D7E5D512249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0368443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2015790"/>
            <a:ext cx="6359562" cy="2041585"/>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працюють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представництвах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господарювання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0371FF42-10C7-033A-3088-02AC2081E69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1514042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xmlns="" id="{EC9877E2-530D-9646-892D-A3C81D13956A}"/>
              </a:ext>
            </a:extLst>
          </p:cNvPr>
          <p:cNvPicPr>
            <a:picLocks noChangeAspect="1"/>
          </p:cNvPicPr>
          <p:nvPr/>
        </p:nvPicPr>
        <p:blipFill>
          <a:blip r:embed="rId2"/>
          <a:stretch>
            <a:fillRect/>
          </a:stretch>
        </p:blipFill>
        <p:spPr>
          <a:xfrm>
            <a:off x="7750628" y="1500396"/>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734087"/>
            <a:ext cx="6606304" cy="4412618"/>
          </a:xfrm>
          <a:prstGeom prst="rect">
            <a:avLst/>
          </a:prstGeom>
          <a:noFill/>
        </p:spPr>
        <p:txBody>
          <a:bodyPr wrap="square" rtlCol="0">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засновниками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учасниками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бенефіціарними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власниками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(контролерами)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зареєстрованої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прибули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метою контролю за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діяльністю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таких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вважаються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такими,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період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такому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випадку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для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видачі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наступне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49133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xmlns="" id="{1AAB638F-3DE8-2819-DCE9-C6DA824078DA}"/>
              </a:ext>
            </a:extLst>
          </p:cNvPr>
          <p:cNvSpPr txBox="1"/>
          <p:nvPr/>
        </p:nvSpPr>
        <p:spPr>
          <a:xfrm>
            <a:off x="781467" y="383805"/>
            <a:ext cx="7213600" cy="5305555"/>
          </a:xfrm>
          <a:prstGeom prst="rect">
            <a:avLst/>
          </a:prstGeom>
          <a:noFill/>
        </p:spPr>
        <p:txBody>
          <a:bodyPr wrap="square" rtlCol="0">
            <a:spAutoFit/>
          </a:bodyPr>
          <a:lstStyle/>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1) іноземець та особа без громадянства є засновником та/або учасником, та/або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бенефіціарним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власником (контролером) юридичної особи, дані про яку внесені до Єдиного державного реєстру юридичних осіб, фізичних осіб - підприємців та громадських формувань;</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2) розмір частки власності іноземця або особи без громадянства, або іноземної юридичної особи, </a:t>
            </a:r>
            <a:r>
              <a:rPr lang="uk-UA"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бенефіціаром</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(контролером) якої він є, у статутному капіталі української юридичної особи становить не менше 100 тисяч євро за офіційним валютним курсом, встановленим Національним банком України на дату внесення іноземної інвестиції.</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F5D44D29-1647-A317-509A-92CABEA91C16}"/>
              </a:ext>
            </a:extLst>
          </p:cNvPr>
          <p:cNvPicPr>
            <a:picLocks noChangeAspect="1"/>
          </p:cNvPicPr>
          <p:nvPr/>
        </p:nvPicPr>
        <p:blipFill>
          <a:blip r:embed="rId4"/>
          <a:stretch>
            <a:fillRect/>
          </a:stretch>
        </p:blipFill>
        <p:spPr>
          <a:xfrm>
            <a:off x="7750628" y="1500396"/>
            <a:ext cx="2880000" cy="2880000"/>
          </a:xfrm>
          <a:prstGeom prst="rect">
            <a:avLst/>
          </a:prstGeom>
        </p:spPr>
      </p:pic>
    </p:spTree>
    <p:extLst>
      <p:ext uri="{BB962C8B-B14F-4D97-AF65-F5344CB8AC3E}">
        <p14:creationId xmlns:p14="http://schemas.microsoft.com/office/powerpoint/2010/main" val="22382782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734087"/>
            <a:ext cx="6228932" cy="4412618"/>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особи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зобов’язані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дійсний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втрати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обміну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паспортного документа</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такі особи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повинні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протягом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трьох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робочих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днів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письмово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повідомити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центральний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орган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виконавчої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влади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реалізує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сфері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імміграції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еміграції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тому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числі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протидії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нелегальній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незаконній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міграції</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(ДМС)</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6424DAA1-DC18-D371-CE03-E9830053812A}"/>
              </a:ext>
            </a:extLst>
          </p:cNvPr>
          <p:cNvPicPr>
            <a:picLocks noChangeAspect="1"/>
          </p:cNvPicPr>
          <p:nvPr/>
        </p:nvPicPr>
        <p:blipFill>
          <a:blip r:embed="rId4"/>
          <a:stretch>
            <a:fillRect/>
          </a:stretch>
        </p:blipFill>
        <p:spPr>
          <a:xfrm>
            <a:off x="7750628" y="1500396"/>
            <a:ext cx="2880000" cy="2880000"/>
          </a:xfrm>
          <a:prstGeom prst="rect">
            <a:avLst/>
          </a:prstGeom>
        </p:spPr>
      </p:pic>
    </p:spTree>
    <p:extLst>
      <p:ext uri="{BB962C8B-B14F-4D97-AF65-F5344CB8AC3E}">
        <p14:creationId xmlns:p14="http://schemas.microsoft.com/office/powerpoint/2010/main" val="20104042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5229" y="287618"/>
            <a:ext cx="7308526" cy="5305555"/>
          </a:xfrm>
          <a:prstGeom prst="rect">
            <a:avLst/>
          </a:prstGeom>
          <a:noFill/>
        </p:spPr>
        <p:txBody>
          <a:bodyPr wrap="square">
            <a:spAutoFit/>
          </a:bodyPr>
          <a:lstStyle/>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Особа, яка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паспортний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документ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вона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розглядається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будь-</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державою в силу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має</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звернутися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uk-UA"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ДМС</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заявою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особою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незважаючи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незаконність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її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pP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особами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встановленому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Законом,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отримали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вважаються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такими,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підставах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період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отримання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посвідки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постійне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набуття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2BA27051-4E07-C292-89A5-87C0E85512E4}"/>
              </a:ext>
            </a:extLst>
          </p:cNvPr>
          <p:cNvPicPr>
            <a:picLocks noChangeAspect="1"/>
          </p:cNvPicPr>
          <p:nvPr/>
        </p:nvPicPr>
        <p:blipFill>
          <a:blip r:embed="rId4"/>
          <a:stretch>
            <a:fillRect/>
          </a:stretch>
        </p:blipFill>
        <p:spPr>
          <a:xfrm>
            <a:off x="7750628" y="1500396"/>
            <a:ext cx="2880000" cy="2880000"/>
          </a:xfrm>
          <a:prstGeom prst="rect">
            <a:avLst/>
          </a:prstGeom>
        </p:spPr>
      </p:pic>
    </p:spTree>
    <p:extLst>
      <p:ext uri="{BB962C8B-B14F-4D97-AF65-F5344CB8AC3E}">
        <p14:creationId xmlns:p14="http://schemas.microsoft.com/office/powerpoint/2010/main" val="36644042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C3F957D3-722B-AC50-6382-77972809E5D1}"/>
              </a:ext>
            </a:extLst>
          </p:cNvPr>
          <p:cNvSpPr txBox="1"/>
          <p:nvPr/>
        </p:nvSpPr>
        <p:spPr>
          <a:xfrm>
            <a:off x="3048000" y="1752553"/>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xmlns="" id="{875EBA87-F210-E1A4-9019-715EEC61FFC1}"/>
              </a:ext>
            </a:extLst>
          </p:cNvPr>
          <p:cNvSpPr txBox="1"/>
          <p:nvPr/>
        </p:nvSpPr>
        <p:spPr>
          <a:xfrm>
            <a:off x="1997755" y="1500396"/>
            <a:ext cx="6096000" cy="344133"/>
          </a:xfrm>
          <a:prstGeom prst="rect">
            <a:avLst/>
          </a:prstGeom>
          <a:noFill/>
        </p:spPr>
        <p:txBody>
          <a:bodyPr wrap="square">
            <a:spAutoFit/>
          </a:bodyPr>
          <a:lstStyle/>
          <a:p>
            <a:pPr>
              <a:lnSpc>
                <a:spcPct val="107000"/>
              </a:lnSpc>
              <a:spcAft>
                <a:spcPts val="800"/>
              </a:spcAft>
            </a:pPr>
            <a:endParaRPr lang="x-none"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xmlns="" id="{7DA309FC-B5F0-AAE2-E282-0D033570FE38}"/>
              </a:ext>
            </a:extLst>
          </p:cNvPr>
          <p:cNvSpPr txBox="1"/>
          <p:nvPr/>
        </p:nvSpPr>
        <p:spPr>
          <a:xfrm>
            <a:off x="781467" y="631494"/>
            <a:ext cx="6602542" cy="4617803"/>
          </a:xfrm>
          <a:prstGeom prst="rect">
            <a:avLst/>
          </a:prstGeom>
          <a:noFill/>
        </p:spPr>
        <p:txBody>
          <a:bodyPr wrap="square">
            <a:spAutoFit/>
          </a:bodyPr>
          <a:lstStyle/>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Іноземцю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особі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без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може</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бути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відмовлено</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наданні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візи</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разі</a:t>
            </a:r>
            <a:r>
              <a:rPr lang="ru-RU" sz="2400"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загрози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національній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безпеці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громадського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порядку,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забезпеченню</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охорони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здоров'я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захисту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 і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інтересів</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інших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проживають</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території</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перебування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базі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даних</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осіб</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яким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згідно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із</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законодавством</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не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дозволяється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в'їзд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тимчасово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обмежено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виїзду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 name="Рисунок 1">
            <a:extLst>
              <a:ext uri="{FF2B5EF4-FFF2-40B4-BE49-F238E27FC236}">
                <a16:creationId xmlns:a16="http://schemas.microsoft.com/office/drawing/2014/main" xmlns="" id="{929C27E5-234C-0680-7E8A-A3F3F3118C21}"/>
              </a:ext>
            </a:extLst>
          </p:cNvPr>
          <p:cNvPicPr>
            <a:picLocks noChangeAspect="1"/>
          </p:cNvPicPr>
          <p:nvPr/>
        </p:nvPicPr>
        <p:blipFill>
          <a:blip r:embed="rId4"/>
          <a:stretch>
            <a:fillRect/>
          </a:stretch>
        </p:blipFill>
        <p:spPr>
          <a:xfrm>
            <a:off x="7750628" y="1500396"/>
            <a:ext cx="2880000" cy="2880000"/>
          </a:xfrm>
          <a:prstGeom prst="rect">
            <a:avLst/>
          </a:prstGeom>
        </p:spPr>
      </p:pic>
    </p:spTree>
    <p:extLst>
      <p:ext uri="{BB962C8B-B14F-4D97-AF65-F5344CB8AC3E}">
        <p14:creationId xmlns:p14="http://schemas.microsoft.com/office/powerpoint/2010/main" val="372296596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TotalTime>
  <Words>4416</Words>
  <Application>Microsoft Office PowerPoint</Application>
  <PresentationFormat>Произвольный</PresentationFormat>
  <Paragraphs>222</Paragraphs>
  <Slides>110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110</vt:i4>
      </vt:variant>
    </vt:vector>
  </HeadingPairs>
  <TitlesOfParts>
    <vt:vector size="11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Владя Дядя</dc:creator>
  <cp:lastModifiedBy>USER</cp:lastModifiedBy>
  <cp:revision>20</cp:revision>
  <dcterms:created xsi:type="dcterms:W3CDTF">2023-04-27T16:50:10Z</dcterms:created>
  <dcterms:modified xsi:type="dcterms:W3CDTF">2023-06-04T18:38:42Z</dcterms:modified>
</cp:coreProperties>
</file>