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8" r:id="rId3"/>
    <p:sldId id="26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  <p:sldId id="388" r:id="rId36"/>
    <p:sldId id="389" r:id="rId37"/>
    <p:sldId id="390" r:id="rId38"/>
    <p:sldId id="391" r:id="rId39"/>
    <p:sldId id="392" r:id="rId40"/>
    <p:sldId id="393" r:id="rId41"/>
    <p:sldId id="394" r:id="rId42"/>
    <p:sldId id="395" r:id="rId43"/>
    <p:sldId id="396" r:id="rId44"/>
    <p:sldId id="397" r:id="rId45"/>
    <p:sldId id="398" r:id="rId46"/>
    <p:sldId id="399" r:id="rId47"/>
    <p:sldId id="400" r:id="rId48"/>
    <p:sldId id="401" r:id="rId49"/>
    <p:sldId id="402" r:id="rId50"/>
    <p:sldId id="403" r:id="rId51"/>
    <p:sldId id="404" r:id="rId52"/>
    <p:sldId id="405" r:id="rId53"/>
    <p:sldId id="406" r:id="rId54"/>
    <p:sldId id="407" r:id="rId55"/>
    <p:sldId id="408" r:id="rId56"/>
    <p:sldId id="409" r:id="rId57"/>
    <p:sldId id="410" r:id="rId58"/>
    <p:sldId id="411" r:id="rId59"/>
    <p:sldId id="412" r:id="rId60"/>
    <p:sldId id="413" r:id="rId61"/>
    <p:sldId id="414" r:id="rId62"/>
    <p:sldId id="415" r:id="rId63"/>
    <p:sldId id="416" r:id="rId64"/>
    <p:sldId id="417" r:id="rId65"/>
    <p:sldId id="418" r:id="rId66"/>
    <p:sldId id="419" r:id="rId67"/>
    <p:sldId id="420" r:id="rId68"/>
    <p:sldId id="421" r:id="rId69"/>
    <p:sldId id="422" r:id="rId70"/>
    <p:sldId id="423" r:id="rId71"/>
    <p:sldId id="424" r:id="rId72"/>
    <p:sldId id="425" r:id="rId73"/>
    <p:sldId id="426" r:id="rId74"/>
    <p:sldId id="427" r:id="rId75"/>
    <p:sldId id="428" r:id="rId76"/>
    <p:sldId id="429" r:id="rId77"/>
    <p:sldId id="431" r:id="rId78"/>
    <p:sldId id="432" r:id="rId79"/>
    <p:sldId id="433" r:id="rId80"/>
    <p:sldId id="434" r:id="rId81"/>
    <p:sldId id="435" r:id="rId82"/>
    <p:sldId id="436" r:id="rId83"/>
    <p:sldId id="437" r:id="rId84"/>
    <p:sldId id="438" r:id="rId85"/>
    <p:sldId id="439" r:id="rId86"/>
    <p:sldId id="440" r:id="rId87"/>
    <p:sldId id="441" r:id="rId88"/>
    <p:sldId id="442" r:id="rId89"/>
    <p:sldId id="356" r:id="rId90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98"/>
  </p:normalViewPr>
  <p:slideViewPr>
    <p:cSldViewPr snapToGrid="0">
      <p:cViewPr>
        <p:scale>
          <a:sx n="76" d="100"/>
          <a:sy n="76" d="100"/>
        </p:scale>
        <p:origin x="-480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A4EC74-1DF8-1374-A71A-3892CEA8D6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40ACAC2-2C50-FFAA-FDC6-F542F8C027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5E6E06E-28AD-640A-24BF-1CFFE0366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8A66761-2D4B-5E79-3DB1-91BB11C13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C9EFC90-B4F4-152A-4FD1-F321C86B0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13911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837939-9707-339D-5648-E110E0155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943AF22-AF36-A543-88CB-BB9F14E55A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E960E51-4120-2BEB-64D4-D94D28298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D53C7F3-A447-1F9E-2069-2B974BCB5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91C3685-87FE-680B-B967-5431AFD1D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67895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EDEBF760-6BD1-4CB2-745F-FAA9A421BA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816AF5C-5969-01AD-D11C-9DE3E40ADE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DD5D9E2-78D0-9D46-349A-2E171E68E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274D5C6-E564-B766-F1CB-B7B9DBCB0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821CE79-0D05-FCD6-44AB-5D814FEB0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4840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9E223D-57B6-5FD7-87DD-C6744F9A8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85EE83E-7635-FD5E-1B64-07CC034CD0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3F7F7F6-36E6-5C70-1016-768F0805A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CC6743A-0232-81FB-27D3-D8A074952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101ECF0-52C6-6B29-F80C-2CEEDDA05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53099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CA0A41-D82A-BF24-F53C-ED69C2751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6838E5A-048D-2F8B-B957-137617B545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768CA60-D70B-56DC-4761-09865DB9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89ECF6D-4D56-3C43-594B-5995FF970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D5A4999-24AF-2CDA-E591-F7BFDB4E3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02288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EC86C8-CA20-5B09-15CF-B0FDEF53F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B075392-D961-81E6-D758-610D3808F6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5B57137-B407-9B94-3DC4-81F687CF00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A783650-23AE-2797-4EEB-E8B092E5D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DFDAE43-898A-6F13-8C29-BA017BFB4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5BE3846-FA5A-75F0-D1C4-827CFF5DE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16383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232EF1-AD1E-17C9-997C-0D0ECC51C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8585385-1CDC-D69F-DFC8-D560FAC53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D7D74EF-28D3-4FB2-0BCE-B43A2F23AE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AA8E4AA-1FEF-55D4-9D11-58D8331C7C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6C990571-B6F9-1BE1-1B17-D8D992011E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6979CF7-7D20-B2C4-9C7A-C69F5D992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D831B759-C46F-CA92-AC76-0877321FB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C2069A9-363D-4AB8-B1D1-D5715AAFB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76284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147924-8F77-7D47-66CA-9DFC57A4D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BDC82FC-CF44-3BF9-EF77-860DC7352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D63E85C-20BF-0EB0-5FF6-93032A3B5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2B54A53-0B70-FE73-F147-D9E5CD39B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79945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DFAA500-07B5-DC8A-DD19-197CE94D1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FA8882F-9FB8-391C-27B4-1E53852DA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1F7DFFD-28F1-2154-13BC-0F27CE78D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42299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70AB84-054D-1851-E9EC-002AF9DCF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18D112A-1675-89EE-CF10-93C183A6F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002D666-836B-722B-D6D9-7CE326B9A1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6284145-CC4C-1E51-82A4-946634DCC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A6B6EC5-6C7C-E730-8219-F164B6D55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3AEA706-8793-E093-EF24-4AF4FA230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40339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458AF67-FB77-4416-15A6-A69BCBC62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7AFA92D-DDE0-F501-A1E5-68906DC3DC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1A901A5-320C-1E58-160A-DB928115BD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0738E21-4D08-4C50-7460-09570FD21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978FEC2-5345-5720-0FCB-45A4DB02F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F23C618-474F-199C-22EB-4A44F87EB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35349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698DBE-CF83-1BCF-55E8-CD461A362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0CE169D-CE44-EA8A-D373-FA26CF9BF7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3F7EFD6-7039-4939-CF87-DD827498F5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26567-79AC-3F43-AF5E-13108F9D1C25}" type="datetimeFigureOut">
              <a:rPr lang="x-none" smtClean="0"/>
              <a:t>04.06.2023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DDBB2D3-0799-47AE-D06D-CA4BC1533D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B7D037C-40A8-0157-DA92-A7499E101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764B9-1218-C943-95D4-CE68EA44F9D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95393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CD18BED-AD58-4998-23D2-889E726D8D26}"/>
              </a:ext>
            </a:extLst>
          </p:cNvPr>
          <p:cNvSpPr txBox="1"/>
          <p:nvPr/>
        </p:nvSpPr>
        <p:spPr>
          <a:xfrm>
            <a:off x="781467" y="2543154"/>
            <a:ext cx="541321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ІНСТИТУТ </a:t>
            </a:r>
            <a:r>
              <a:rPr lang="ru-RU" sz="3200" b="1" dirty="0">
                <a:solidFill>
                  <a:srgbClr val="373A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ІММІГРАЦІЇ</a:t>
            </a:r>
          </a:p>
          <a:p>
            <a:r>
              <a:rPr lang="ru-RU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МІГРАЦІЙНОМУ ПРОВІ</a:t>
            </a:r>
            <a:endParaRPr lang="x-none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08BE057-85D3-F397-3167-AD9C29E0AE8A}"/>
              </a:ext>
            </a:extLst>
          </p:cNvPr>
          <p:cNvSpPr txBox="1"/>
          <p:nvPr/>
        </p:nvSpPr>
        <p:spPr>
          <a:xfrm>
            <a:off x="781467" y="2172245"/>
            <a:ext cx="836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uk-UA" dirty="0"/>
              <a:t> 3</a:t>
            </a:r>
            <a:endParaRPr lang="x-none" dirty="0"/>
          </a:p>
        </p:txBody>
      </p:sp>
      <p:pic>
        <p:nvPicPr>
          <p:cNvPr id="2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DF041984-C4A1-98BC-2404-BC52C902B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49" y="1927926"/>
            <a:ext cx="2394856" cy="240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5738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826683"/>
            <a:ext cx="5834742" cy="4419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процес ухвалення рішення про переселення впливають </a:t>
            </a: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об’єктивні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(економічна, політична нестабільність у державі, загроза екологічної безпеки) та </a:t>
            </a: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суб’єктивні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фактори (необхідність вирішити власні матеріальні проблеми, можливість заробити гроші для допомоги сім’ї, втрата місця роботи в Україні і можливість працевлаштування за кордоном тощо.</a:t>
            </a:r>
            <a:endParaRPr lang="x-none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DB96FAE-EFCD-7E6A-AD7C-A44CFEF964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683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018276"/>
            <a:ext cx="5834742" cy="402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Ступінь реалізації міграційної рухливості виявляється на другій стадії — переміщенні. Сукупність переселень, які відбуваються в певний час в одному напрямку, складають міграційні потоки, що мають досить цікаві властивості процесу розгалуження по території різних держав, областей чи регіонів із неоднаковою інтенсивністю, масштабністю та скупченістю.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DB96FAE-EFCD-7E6A-AD7C-A44CFEF964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490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2012200"/>
            <a:ext cx="5834742" cy="2048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Важливе значення у переміщенні людей відіграє сформованість мотивації до переселення. </a:t>
            </a: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сформованістю мотивації до переселення</a:t>
            </a:r>
            <a:r>
              <a:rPr lang="uk-UA" sz="2400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розрізняють міграцію добровільну та вимушену.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DB96FAE-EFCD-7E6A-AD7C-A44CFEF964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5393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1D59E1F-E27C-D024-F6DD-7787B276F2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576138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617027"/>
            <a:ext cx="5834742" cy="2839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Добровільна міграція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переміщення фізичних осіб з метою добровільної зміни місця проживання/перебування, що супроводжується перетинанням державного кордону або меж адміністративно-територіальних одиниць України.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371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431511"/>
            <a:ext cx="5834742" cy="5210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Вимушена міграція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переміщення фізичних осіб, що супроводжується перетинанням державного кордону України або меж адміністративно-територіальних одиниць України у зв’язку з вчиненням щодо фізичної особи  або  членів  її сім’ї  насилля  чи переслідування в будь-якій формі або реальною можливістю зазнати насилля чи переслідування, а також переміщення, що відбувається у зв’язку з екологічними, техногенними та іншими обставинами надзвичайного характеру.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0FCEC0A-BA06-3642-6258-CC26D75AC4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76138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521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2209786"/>
            <a:ext cx="5834742" cy="1653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часовим критерієм перебування мігрантів у країнах приймання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можна розглядати як постійну, так і тимчасову міграцію.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2FF80E8-15E5-0878-7D26-2F729E2DDC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76138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458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814613"/>
            <a:ext cx="5834742" cy="2443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Постійна міграція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це різновиди соціальних переміщень і соціальної мобільності людських ресурсів, які характеризуються тривалістю у часі й просторі, стабільністю у певних виробничих галузях.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CC43108-F0FC-53B0-0F40-106D28BB1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76138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6137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629097"/>
            <a:ext cx="5834742" cy="48149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Тимчасова міграція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переміщення фізичної особи, що супроводжується перетинанням державного кордону або меж адміністративно-територіальних одиниць України з наступним поверненням до місця проживання/перебування і має певне обмеження у часі. У цьому випадку дослідники звертають увагу на проблему реадаптації особи, йдеться про дискомфорт, розчарування, депресією, що пов’язане з поверненням на батьківщину.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5BAEFEF-E0BA-2837-761F-10741468CA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76138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0148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1621125-951D-F96A-57D5-B0FA02D59E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960904"/>
            <a:ext cx="5834742" cy="2151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формою</a:t>
            </a:r>
            <a:r>
              <a:rPr lang="uk-UA" sz="2400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міграція поділяється на трудову, сімейну, рекреаційну, туристичну та інші.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Особливої уваги потребує трудова міграція.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4002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826683"/>
            <a:ext cx="5834742" cy="4419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Трудова міграція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переміщення фізичних осіб, що супроводжується перетинанням державного кордону або меж адміністративно-територіальних одиниць України з метою виконання робіт, надання послуг на платній основі чи заняття будь-яким видом господарської діяльності, не забороненої законом. Як різновиди трудової міграції можна визначити сезонну, маятникову й епізодичну міграції.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04787C0-C12E-5A68-9DDE-A1B2106604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119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08BE057-85D3-F397-3167-AD9C29E0AE8A}"/>
              </a:ext>
            </a:extLst>
          </p:cNvPr>
          <p:cNvSpPr txBox="1"/>
          <p:nvPr/>
        </p:nvSpPr>
        <p:spPr>
          <a:xfrm>
            <a:off x="781467" y="2172245"/>
            <a:ext cx="1206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 1</a:t>
            </a:r>
            <a:endParaRPr lang="x-none" dirty="0"/>
          </a:p>
        </p:txBody>
      </p:sp>
      <p:pic>
        <p:nvPicPr>
          <p:cNvPr id="11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B1C167CB-F3CA-4271-AC83-A5C17A794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49" y="1927926"/>
            <a:ext cx="2394856" cy="240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D2D13E7-FD17-4089-8128-C926A927825F}"/>
              </a:ext>
            </a:extLst>
          </p:cNvPr>
          <p:cNvSpPr txBox="1"/>
          <p:nvPr/>
        </p:nvSpPr>
        <p:spPr>
          <a:xfrm>
            <a:off x="781467" y="2543154"/>
            <a:ext cx="498001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ПОНЯТТЯ ТА ПРАВОВІ</a:t>
            </a:r>
            <a:r>
              <a:rPr lang="x-none" sz="3200" b="1" dirty="0">
                <a:solidFill>
                  <a:srgbClr val="373A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x-none" sz="3200" b="1" dirty="0">
                <a:solidFill>
                  <a:srgbClr val="373A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x-none" sz="3200" b="1" dirty="0">
                <a:solidFill>
                  <a:srgbClr val="373A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ПІДСТАВИ ІММІГРАЦІЇ</a:t>
            </a:r>
            <a:endParaRPr lang="ru-RU" sz="3200" b="1" dirty="0">
              <a:solidFill>
                <a:srgbClr val="373A3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511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814613"/>
            <a:ext cx="5834742" cy="2443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Сезонна міграція</a:t>
            </a:r>
            <a:r>
              <a:rPr lang="uk-UA" sz="2400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це переміщення переважно працездатного населення до місць тимчасової праці й проживання на термін зазвичай у кілька місяців, із збереженням можливості повернення до місць постійного проживання.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4C01E69-2775-FBD6-BE34-7BE1394664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4169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431511"/>
            <a:ext cx="5834742" cy="5210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Маятникова міграція</a:t>
            </a:r>
            <a:r>
              <a:rPr lang="uk-UA" sz="2400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це масові за своїми розмірами щоденні, щотижневі або щомісячні переміщення населення від місць постійного проживання до місця роботи та водночас і систематично — у зворотний бік. У маятникових міграціях бере участь значна частина населення. У процесі маятникової міграції здійснюється територіальне переміщення одного з головних ресурсів виробництва — робочої сили, яке має зворотній характер, одноденний цикл і не супроводжується зміною постійного місця проживання.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9228B86-1603-621A-149A-DEC36FD8A5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331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419441"/>
            <a:ext cx="5834742" cy="323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Епізодична міграція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це ділові поїздки, які робляться не тільки не регулярно як у часі, так і в просторі, а й необов’язково в тих самих напрямках. До епізодичної міграції належать внутрішньодержавні та транскордонні переміщення з метою виконання трудових функцій, торгівлі тощо.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65996D0-E645-9BE8-2AED-91FE13AF6E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299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432E943-1B25-53BF-15AF-039E30559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617027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617027"/>
            <a:ext cx="5834742" cy="2839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Сімейна міграція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переміщення фізичних осіб, що супроводжується перетинанням державного кордону або меж адміністративно-територіальних одиниць України, що має головним чином моральний та етичний характер і пов’язана зі з’єднанням сімей.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9057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221855"/>
            <a:ext cx="5834742" cy="362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Рекреаційна міграція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(її називають «заможна») — переміщення фізичних осіб, що супроводжується перетинанням державного кордону або меж адміністративно-територіальних одиниць України з метою, що пов’язана з відпочинком або з приводу стажування, науково-дослідної роботи, роботи, пов’язаної з переданням досвіду, тощо.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9007820-3B94-9473-D7E1-DD07BF17B9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17027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320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826683"/>
            <a:ext cx="5834742" cy="4419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Туристична міграція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переміщення фізичних осіб, що супроводжується перетинанням державного кордону або меж адміністративно-територіальних одиниць України з метою, що характеризується задоволенням певних інтересів людей, подекуди з можливим відпочинком, обміном туристичними групами тощо. Це, зазвичай, короткострокове переміщення окремих верств населення.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2E7FA12-D2CE-D191-7E10-D19E682B69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17027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0788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431511"/>
            <a:ext cx="5834742" cy="5210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ознакою перетинання кордонів</a:t>
            </a:r>
            <a:r>
              <a:rPr lang="uk-UA" sz="2400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(державних або адміністративно-територіальних) тих чи інших територій — держави, області, населеного пункту — виділяють місцеві, локальні, міжконтинентальні та внутрішньоконтинентальні міграції. Якщо переселення відбувається у межах адміністративно-територіальних одиниць, то воно поділяється на внутрішньо обласну і міжобласну, внутрішньорайонну та міжрайонну, міжселищну й міжміську міграцію.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86000ED-E098-6580-0B9B-79BE23AF56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17027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0420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2209786"/>
            <a:ext cx="5834742" cy="1653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напрямком міграції відносно країни постійного проживання</a:t>
            </a:r>
            <a:r>
              <a:rPr lang="uk-UA" sz="2400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виділяють такі види: міжнародна міграція, внутрішня міграція, рееміграція,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реімміграція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A46E55F-CD61-A181-0FD6-A9C444278F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17027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708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4E01DAE-8A57-5F82-E259-44CF6C23B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576138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617027"/>
            <a:ext cx="5834742" cy="2839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Міжнародна міграція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(еміграція, зовнішня міграція) — від лат.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emigrattio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— виселення, переселення — масове переселення з батьківщини в іншу країну; тривале перебування за межами батьківщини внаслідок переселення. Це — досить негативне явище для держав. </a:t>
            </a:r>
            <a:endParaRPr lang="x-none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777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921677"/>
            <a:ext cx="5834742" cy="4229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Внутрішня міграція (імміграція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— від лат.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immigrattio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вселення — в’їзд у країну іноземців чи осіб без громадянства на тривале або постійне проживання.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Рееміграція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(від лат.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зворотня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дія — та еміграція) — повернення емігрантів на батьківщину; зворотній відтік з країни фізичних осіб, які прибули туди в результаті імміграції.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85960FF-31F7-E19C-6341-248D109BB0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76138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441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8BDBBD1-85FD-F776-0DD2-7C93FFEE5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018276"/>
            <a:ext cx="5834742" cy="402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демократизації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суспільства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політичні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економічні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зміни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призвели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відкритості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міграційній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сфері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Світові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глобалізаційні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перетворення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знайшли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відображення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чисельному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рівні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іммігрантів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прибували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територію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нашої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держави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Але, як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відомо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кожен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міграція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виключенням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дві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сторони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"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позитивну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 та "</a:t>
            </a:r>
            <a:r>
              <a:rPr lang="ru-RU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негативну</a:t>
            </a:r>
            <a:r>
              <a:rPr lang="ru-RU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6232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170559"/>
            <a:ext cx="5834742" cy="3732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наявністю правової підстави перебування осіб у країнах приймання</a:t>
            </a:r>
            <a:r>
              <a:rPr lang="uk-UA" sz="2400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розрізняють законну та незаконну міграцію.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Законна міграція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перетинання міжнародних кордонів на законних підставах, тобто за наявності в’їзної візи на певний термін, строк дії якої не закінчився.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0C41011-5BF9-3752-1A3E-3D8C894916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76138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003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221855"/>
            <a:ext cx="5834742" cy="362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Незаконна (нелегальна) міграція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перетинання державного кордону іноземцем або особою без громадянства поза пунктами пропуску або в пунктах пропуску, але з уникненням прикордонного контролю і не звернення (невідкладно) із заявою про надання статусу біженця чи отримання притулку в Україні.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1B0A76F-5FBA-F163-CA97-23C1C95F7C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76138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2106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08BE057-85D3-F397-3167-AD9C29E0AE8A}"/>
              </a:ext>
            </a:extLst>
          </p:cNvPr>
          <p:cNvSpPr txBox="1"/>
          <p:nvPr/>
        </p:nvSpPr>
        <p:spPr>
          <a:xfrm>
            <a:off x="781467" y="2172245"/>
            <a:ext cx="1206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 2</a:t>
            </a:r>
            <a:endParaRPr lang="x-none" dirty="0"/>
          </a:p>
        </p:txBody>
      </p:sp>
      <p:pic>
        <p:nvPicPr>
          <p:cNvPr id="11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B1C167CB-F3CA-4271-AC83-A5C17A794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49" y="1927926"/>
            <a:ext cx="2394856" cy="240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D2D13E7-FD17-4089-8128-C926A927825F}"/>
              </a:ext>
            </a:extLst>
          </p:cNvPr>
          <p:cNvSpPr txBox="1"/>
          <p:nvPr/>
        </p:nvSpPr>
        <p:spPr>
          <a:xfrm>
            <a:off x="781467" y="2543154"/>
            <a:ext cx="764658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ПОНЯТТЯ ТА </a:t>
            </a:r>
            <a:r>
              <a:rPr lang="uk-UA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ПІДСТАВИ ЕМІГРАЦІЇ.</a:t>
            </a:r>
          </a:p>
          <a:p>
            <a:r>
              <a:rPr lang="uk-UA" sz="3200" b="1" dirty="0">
                <a:solidFill>
                  <a:srgbClr val="373A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ВИДИ ЕМІГРАЦІЇ</a:t>
            </a:r>
            <a:endParaRPr lang="ru-RU" sz="3200" b="1" dirty="0">
              <a:solidFill>
                <a:srgbClr val="373A3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0267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6FFC541-156C-85C6-AE92-5DC47E60BA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590590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018276"/>
            <a:ext cx="5834742" cy="402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Еміграцією називають і сукупність емігрантів за межами вітчизни. Поняття не набагато відрізняється від поняття діаспора: останнє втім ширше, адже охоплює не тільки осіб, що виїхали з країни, а й тих, що в силу різноманітних обставин, нікуди не переселяючись, опинилися в тій чи іншій країні унаслідок змін державних кордонів етнічної батьківщини.</a:t>
            </a:r>
            <a:endParaRPr lang="x-none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7905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355546"/>
            <a:ext cx="5834742" cy="3362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Окремі науковці стверджують, що еміграція для України нині має переважно негативні наслідки: масовий відплив продуктивної робочої сили, особливо вчених і спеціалістів, негативно впливає на трудовий потенціал країни та її регіони, знижується інтелектуальний потенціал країни.</a:t>
            </a:r>
            <a:endParaRPr lang="x-none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E9CE3BB-B15F-70F1-76BD-FF68C1E397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0590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4227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617027"/>
            <a:ext cx="5834742" cy="2839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Причини та види еміграції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У залежності від її тривалості еміграція може бути </a:t>
            </a:r>
            <a:r>
              <a:rPr lang="uk-UA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довготривалою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з метою постійного проживання; </a:t>
            </a:r>
            <a:r>
              <a:rPr lang="uk-UA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тимчасовою,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якщо емігранти через певний час повертаються, та </a:t>
            </a:r>
            <a:r>
              <a:rPr lang="uk-UA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сезонною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у певну пору року або на періодичні заробітки.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B83BF55-8D35-612C-0071-1B9301EC8B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0590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337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814613"/>
            <a:ext cx="5834742" cy="2443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Залежно від причин, що зумовлюють переселення, вирізняють еміграцію </a:t>
            </a:r>
            <a:r>
              <a:rPr lang="uk-UA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економічну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(соціально-економічні причини) і </a:t>
            </a:r>
            <a:r>
              <a:rPr lang="uk-UA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політичну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(опозиційне ставлення до політичного режиму). </a:t>
            </a:r>
            <a:endParaRPr lang="x-none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4A30799-8CED-BEEB-4485-1FEA40F932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0590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1702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826683"/>
            <a:ext cx="5834742" cy="4419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Соціально-економічними причинами є передовсім загальна бідність і голод, що, в свою чергу, можуть бути викликані військовими діями у країні проживання або участю країни у таких; природні лиха, екологічні катастрофи, в тому числі техногенного характеру тощо. Іншими соціально-економічними причинами можуть бути безробіття або неможливість знайти роботу за фахом (чи запрошення роботодавця на роботу в іншій державі).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667DA4F-62BD-01C9-B152-E6AE9FD90B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0590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4114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52E332D-CDEC-6465-99DD-F5436E610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590590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018276"/>
            <a:ext cx="5834742" cy="402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Саме тому економічну еміграцію також називають трудовою, тобто переселення людей з метою пошуку роботи або для здійснення трудової діяльності за контрактом. До соціально-економічних причин еміграції також належать труднощі або неможливість отримати (або продовжити) навчання, реалізувати свій творчий потенціал, вести або розширити бізнес у країні проживання тощо.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3813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018276"/>
            <a:ext cx="5834742" cy="402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Еміграція може бути також у силу інших причин, наприклад, у зв'язку з особистими або сімейними обставинами (шлюб, возз'єднання родини тощо). Як правило, еміграція обумовлюється декількома причинами. Так, політична еміграція часто поєднана з неможливістю або перепонами у виконанні тієї чи іншої трудової діяльності, складністю реалізувати свій потенціал тощо.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8F46F15-8299-3ACB-436A-BF5FAFECDF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0590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549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423912"/>
            <a:ext cx="5834742" cy="5225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Серед позитивних моментів імміграції можна виділити: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залучення в країну бізнес-іммігрантів, які своїми знаннями і капіталами сприяють процвітанню національної економіки;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збалансування негативного демографічного сальдо за допомогою іммігрантів;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розвиток "депресивних" регіонів;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поява "нових" робочих рук, особливо в секторі економіки, що потребують дешевою робочої сили тощо.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29CE99-8672-924C-494D-54110160DF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0727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221855"/>
            <a:ext cx="5834742" cy="362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 національного масиву еміграційного законодавства слід включити насамперед Конституцію України, а саме ст. 33 Основного Закону, що закріплює право громадянина України на свободу пересування, вільний вибір місця проживання та право вільно залишати територію України, за винятком окремих обмежень, які встановлюються законом.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2C37974-CF64-CF1B-6287-5765D2B681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0590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8931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617027"/>
            <a:ext cx="5834742" cy="2839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Відповідно до статті 1 Закону громадянин України має реалізувати свою конституційне право на свободу пересування та виїхати з України та в'їхати на її територію. Громадянин України ні за яких підстав не може бути обмежений у праві на в'їзд в Україну.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EC23ADB-FEF1-505F-C1F1-A27F099FAE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0590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8655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617027"/>
            <a:ext cx="5834742" cy="2839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Постанова Кабінету Міністрів України "Про затвердження Правил перетинання державного кордону громадянами України" від 27.01.1995 р. №57, що визначають та закріплюють порядок перетинання громадянами України державного кордону.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D6F2ADE-CC4F-2A59-34CC-455749ED90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0590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7435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6701C45-07A5-5E78-219D-AA4E29E2E4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593587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721095"/>
            <a:ext cx="5834742" cy="462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Основними механізмами реалізації державної міграційної політики у сфері виїзду з України і в'їзду в Україну громадян України є: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створення умов для мінімізації неврегульованої зовнішньої трудової міграції громадян України;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забезпечення ефективного державного регулювання ринку праці з метою збалансування попиту та пропозиції робочої сили на внутрішньому ринку;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4566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368145"/>
            <a:ext cx="5834742" cy="3336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створення сприятливих соціально-економічних умов для вкладення трудовими мігрантами з України та українською діаспорою інвестицій у національну економіку;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посилення соціального і правового захисту громадян України, які перебувають за кордоном;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510C4C5-A780-2722-F038-49901ED7A5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3587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0494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565731"/>
            <a:ext cx="5834742" cy="2941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проведення моніторингу стану зовнішньої трудової міграції;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посилення міжнародного співробітництва України у сфері міграції з метою створення сприятливих умов для перетинання трудовими мігрантами з України державних кордонів.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7C1CF0A-79C6-5A2C-C596-44D09D1DFC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3587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32883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08BE057-85D3-F397-3167-AD9C29E0AE8A}"/>
              </a:ext>
            </a:extLst>
          </p:cNvPr>
          <p:cNvSpPr txBox="1"/>
          <p:nvPr/>
        </p:nvSpPr>
        <p:spPr>
          <a:xfrm>
            <a:off x="781467" y="2172245"/>
            <a:ext cx="1206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 3</a:t>
            </a:r>
            <a:endParaRPr lang="x-none" dirty="0"/>
          </a:p>
        </p:txBody>
      </p:sp>
      <p:pic>
        <p:nvPicPr>
          <p:cNvPr id="11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B1C167CB-F3CA-4271-AC83-A5C17A794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49" y="1927926"/>
            <a:ext cx="2394856" cy="240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D2D13E7-FD17-4089-8128-C926A927825F}"/>
              </a:ext>
            </a:extLst>
          </p:cNvPr>
          <p:cNvSpPr txBox="1"/>
          <p:nvPr/>
        </p:nvSpPr>
        <p:spPr>
          <a:xfrm>
            <a:off x="781467" y="2543154"/>
            <a:ext cx="71957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ПОРЯДОК ІММІГРАЦІЇ В УКРАЇНУ</a:t>
            </a:r>
          </a:p>
          <a:p>
            <a:r>
              <a:rPr lang="uk-UA" sz="3200" b="1" dirty="0">
                <a:solidFill>
                  <a:srgbClr val="373A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ІНОЗЕМЦІВ ТА ОСІБ БЕЗ</a:t>
            </a:r>
          </a:p>
          <a:p>
            <a:r>
              <a:rPr lang="uk-UA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ГРОМАДЯНСТВА</a:t>
            </a:r>
            <a:endParaRPr lang="ru-RU" sz="3200" b="1" dirty="0">
              <a:solidFill>
                <a:srgbClr val="373A3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41178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763317"/>
            <a:ext cx="5834742" cy="2546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Умови і порядок імміграції в Україну іноземців та осіб без громадянства регулюється Законом України «Про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іміграцію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Вище зазн</a:t>
            </a:r>
            <a:r>
              <a:rPr lang="uk-UA" sz="2400" dirty="0">
                <a:solidFill>
                  <a:srgbClr val="373A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чений закон містить наступні визначення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70405C8-47EF-2E2D-16CF-4A4B293640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3587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4479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784352"/>
            <a:ext cx="5834742" cy="45223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імміграція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це прибуття в Україну чи залишення в Україні у встановленому законом порядку іноземців та осіб без громадянства на постійне проживання;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іммігрант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іноземець чи особа без громадянства, який отримав дозвіл на імміграцію і прибув в Україну на постійне проживання, або, перебуваючи в Україні на законних підставах, отримав дозвіл на імміграцію і залишився в Україні на постійне проживання.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F489341-E2F8-5D4E-EF12-C1FFCAAC59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3587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4105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814613"/>
            <a:ext cx="5834742" cy="2443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Дозвіл на імміграцію надається в межах квоти імміграції. </a:t>
            </a:r>
            <a:r>
              <a:rPr lang="uk-UA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Квота імміграції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це гранична кількість іноземців та осіб без громадянства, яким передбачено надати дозвіл на імміграцію протягом календарного року.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DF7BF38-6BA2-A9D2-7287-B2E71C5460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3587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325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518906"/>
            <a:ext cx="6591790" cy="5035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Серед негативних моментів імміграції можна виділити: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збільшення кількості нелегальних мігрантів;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зростання соціальної та етнічної напруги в суспільстві;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відсутність належної асиміляції мігрантів;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зростання конкуренції на ринку праці;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погіршення криміногенної ситуації та правопорядку;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надмірне навантаження на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правоохороні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органи, тощо.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5A46BC4-4A81-D1EC-FC35-3CF99564F2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1025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41A90AB-AC65-9549-E647-B3B5DDF57E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596582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119263"/>
            <a:ext cx="5834742" cy="3834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Квота імміграції встановлюється Кабінетом Міністрів України у визначеному ним порядку по </a:t>
            </a: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категоріях іммігрантів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діячі науки та культури, імміграція яких відповідає інтересам України;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висококваліфіковані спеціалісти і робітники, гостра потреба в яких є відчутною для економіки України;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58371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672795"/>
            <a:ext cx="5834742" cy="4727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особи, які здійснили іноземну інвестицію в економіку України іноземною конвертованою валютою на суму не менше 100 (ста) тисяч доларів США;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особи, які є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повнорідними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братом чи сестрою, дідом чи бабою, онуком чи онукою громадян України;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особи, які раніше перебували в громадянстві України;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6) батьки, чоловік (дружина) іммігранта та його неповнолітні діти;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519F855-0388-E0B1-4C6E-986144504C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2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07448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763317"/>
            <a:ext cx="5834742" cy="2546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8) особи, які безперервно проживали на території України протягом трьох років з дня встановлення їм статусу особи, яка постраждала від торгівлі людьми;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9) особи, які прослужили у Збройних Силах України три і більше років.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1712518-6CB2-371B-5E81-02F2FD59B7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2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86787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921677"/>
            <a:ext cx="5834742" cy="4229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Дозвіл на імміграцію поза квотою імміграції надається: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одному з подружжя, якщо другий з подружжя, з яким він перебуває у шлюбі понад два роки, є громадянином України, дітям і батькам громадян України;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особам, які є опікунами чи піклувальниками громадян України, або перебувають під опікою чи піклуванням громадян України;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7D0CD81-E736-B37E-9ADC-C34728498B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2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75992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119263"/>
            <a:ext cx="5834742" cy="3834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особам, які мають право на набуття громадянства України за територіальним походженням;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особам, імміграція яких становить державний інтерес для України;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закордонним українцям, подружжям закордонних українців, їх дітям у разі їх спільного в'їзду та перебування на території України;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FD10D17-73A7-01E3-A89A-370030098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2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6650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368145"/>
            <a:ext cx="5834742" cy="3336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6) особам без громадянства, які проживали на території України на підставі посвідки на тимчасове проживання протягом двох років з дня визнання їх особами без громадянства.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Також, окрему увагу слід приділити розмежуванню повноважень між органами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деожавної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влади в сфері міграції.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984245F-5053-8EA4-FC53-5EACD11DCD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2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19100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0056D34-2035-B2B4-0F55-CD9D491E0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672795"/>
            <a:ext cx="6519219" cy="4727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Так, до повноважень Кабінет Міністрів України: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визначає </a:t>
            </a:r>
            <a:r>
              <a:rPr lang="uk-UA" sz="2400" dirty="0">
                <a:solidFill>
                  <a:srgbClr val="1177D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порядок формування квоти імміграції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і встановлює квоту імміграції на кожний календарний рік;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визначає </a:t>
            </a:r>
            <a:r>
              <a:rPr lang="uk-UA" sz="2400" dirty="0">
                <a:solidFill>
                  <a:srgbClr val="1177D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порядок провадження за заявами про надання дозволів на імміграцію і поданнями про скасування дозволів на імміграцію та виконання прийнятих рішень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затверджує </a:t>
            </a:r>
            <a:r>
              <a:rPr lang="uk-UA" sz="2400" dirty="0">
                <a:solidFill>
                  <a:srgbClr val="1177D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зразок посвідки на постійне проживання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правила та </a:t>
            </a:r>
            <a:r>
              <a:rPr lang="uk-UA" sz="2400" dirty="0">
                <a:solidFill>
                  <a:srgbClr val="1177D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порядок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її оформлення і видачі.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22403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328918"/>
            <a:ext cx="5834742" cy="5415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Державна міграційна служба України (ДМС):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організовує роботу з прийняття заяв разом із визначеними Законом документами щодо надання дозволу на імміграцію від осіб, які перебувають в Україні на законних підставах;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організовує роботу з перевірки правильності оформлення документів щодо надання дозволу на імміграцію, виконання умов для надання такого дозволу, відсутності підстав для відмови у його наданні;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50C474-9665-84FD-21C8-106BBDA5B9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28155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681760"/>
            <a:ext cx="6722419" cy="462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організовує роботу з прийняття рішень про надання дозволу на імміграцію, про відмову у наданні дозволу на імміграцію, про скасування дозволу на імміграцію та видання копій цих рішень особам, яких вони стосуються;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організовує роботу з видання та вилучення у випадках, передбачених Законом, посвідок на постійне проживання;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забезпечує ведення обліку осіб, які подали заяви про надання дозволу на імміграцію, та осіб, яким надано такий дозвіл.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32F6C79-9033-64D3-0A7D-CD837DA5E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12393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65155"/>
            <a:ext cx="6722419" cy="5707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Дипломатичні представництва і консульські установи України: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приймають від осіб, які постійно проживають за межами України, заяви про надання дозволу на імміграцію разом з визначеними Законом документами, перевіряють правильність їх оформлення і надсилають через Міністерство закордонних справ України до центрального органу виконавчої влади, що реалізує державну політику у сфері міграції (імміграції та еміграції), у тому числі протидії нелегальній (незаконній) міграції, громадянства, реєстрації фізичних осіб, біженців та інших визначених законодавством категорій мігрантів;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68D9663-E46F-3AE7-A391-8525575238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566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629097"/>
            <a:ext cx="5834742" cy="48149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Інститут імміграції займає особливе місце в структурі міграційних процесів, що викликано насамперед його впливом на соціальну, економічну та політичну стабільність в країні. Імміграція впливає на правовий порядок, стан захищеності країни, рівень злочинності тощо. З підвищенням рівня імміграції правоохоронні органи відчувають певне навантаження, причиною якого є збільшення кількості іммігрантів в державі.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9A8558-C69E-7FD8-AFCE-90ADBAD55C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08113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763317"/>
            <a:ext cx="5834742" cy="2546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видають копії рішень про надання дозволу на імміграцію та про відмову у наданні дозволу на імміграцію особам, яких вони стосуються;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оформляють особам, яким надано дозвіл на імміграцію, довгострокові візи.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8E398C9-D57C-1140-EB7A-A4FA217E67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49643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214257"/>
            <a:ext cx="5834742" cy="3644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надання дозволу на імміграцію до заяви додаються такі документи: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три фотокартки;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копія документа, що посвідчує особу;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документ про місце проживання особи;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відомості про склад сім'ї, копія свідоцтва про шлюб (якщо особа, яка подає заяву, перебуває в шлюбі);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2BA3288-ABA9-5091-DD9E-406D958345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4493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775387"/>
            <a:ext cx="5834742" cy="45223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документ про те, що особа не є хворою на хронічний алкоголізм, токсикоманію, наркоманію або інфекційні захворювання, перелік яких визначено центральним органом виконавчої влади, що забезпечує формування державної політики у сфері охорони здоров'я.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Термін розгляду заяви про надання дозволу на імміграцію не може перевищувати одного року з дня її подання.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648EF4E-740E-A7CB-A28F-B08653E4BE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211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EEDA5A0-D769-6BE8-1628-9543DAA00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627434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565731"/>
            <a:ext cx="5834742" cy="2941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Дозвіл на імміграцію не надається: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особам, засудженим до позбавлення волі на строк більше одного року за вчинення діяння, що відповідно до законів України визнається злочином, якщо судимість не погашена і не знята у встановленому законом порядку;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2064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018276"/>
            <a:ext cx="5834742" cy="402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особам, які вчинили злочин проти миру, воєнний злочин або злочин проти людяності та людства, як їх визначено в міжнародному праві, або розшукуються у зв'язку із вчиненням діяння, що відповідно до законів України визнається тяжким злочином, або їм повідомлено про підозру у вчиненні кримінального правопорушення, досудове розслідування якого не закінчено;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983786B-DFD2-F92F-5543-76130E6D25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27434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23254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5" y="1596583"/>
            <a:ext cx="5834742" cy="2839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особам, хворим на хронічний алкоголізм, токсикоманію, наркоманію або інфекційні захворювання, перелік яких визначено центральним органом виконавчої влади, що забезпечує формування державної політики у сфері охорони здоров'я;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D5B78FE-C008-911E-1D1F-796907636D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27434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77911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316849"/>
            <a:ext cx="5834742" cy="34394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особам, які в заявах про надання дозволу на імміграцію зазначили свідомо неправдиві відомості чи подали підроблені документи;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особам, яким на підставі закону заборонено в'їзд на територію України;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6) в інших випадках, передбачених законами України.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239326E-AEF1-C81D-61F6-FD6D84DE1C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27434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19034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921677"/>
            <a:ext cx="5834742" cy="4229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Підстави для скасування дозволу на імміграцію.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Дозвіл на імміграцію може бути скасовано, якщо: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з'ясується, що його надано на підставі свідомо неправдивих відомостей, підроблених документів чи документів, що втратили чинність;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іммігранта засуджено в Україні до позбавлення волі на строк більше одного року і вирок суду набрав законної сили;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FAC35CF-96AA-E160-2E61-681B424D0D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27434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86205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672795"/>
            <a:ext cx="5834742" cy="4727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дії іммігранта становлять загрозу національній безпеці України, громадському порядку в Україні;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це є необхідним для охорони здоров'я, захисту прав і законних інтересів громадян України;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іммігрант порушив законодавство про правовий статус іноземців та осіб без громадянства;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6) в інших випадках, передбачених законами України.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4700CCA-4227-56C0-A229-BE05FC386A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27434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35799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672795"/>
            <a:ext cx="5834742" cy="4727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дії іммігранта становлять загрозу національній безпеці України, громадському порядку в Україні;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це є необхідним для охорони здоров'я, захисту прав і законних інтересів громадян України;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іммігрант порушив законодавство про правовий статус іноземців та осіб без громадянства;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6) в інших випадках, передбачених законами України.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CB924C8-2977-FEF5-769F-08F3A0FD92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27434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184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2012200"/>
            <a:ext cx="5834742" cy="2048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свідомості більшості при слові "іммігрант" виникає образ гранично незахищеної людини. У ХХІ столітті проблема імміграції перетворилася на глобальну.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BF5311A-B09D-7B10-7FF1-375C83418E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83515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08BE057-85D3-F397-3167-AD9C29E0AE8A}"/>
              </a:ext>
            </a:extLst>
          </p:cNvPr>
          <p:cNvSpPr txBox="1"/>
          <p:nvPr/>
        </p:nvSpPr>
        <p:spPr>
          <a:xfrm>
            <a:off x="781467" y="2172245"/>
            <a:ext cx="1206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 4</a:t>
            </a:r>
            <a:endParaRPr lang="x-none" dirty="0"/>
          </a:p>
        </p:txBody>
      </p:sp>
      <p:pic>
        <p:nvPicPr>
          <p:cNvPr id="11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B1C167CB-F3CA-4271-AC83-A5C17A794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49" y="1927926"/>
            <a:ext cx="2394856" cy="240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D2D13E7-FD17-4089-8128-C926A927825F}"/>
              </a:ext>
            </a:extLst>
          </p:cNvPr>
          <p:cNvSpPr txBox="1"/>
          <p:nvPr/>
        </p:nvSpPr>
        <p:spPr>
          <a:xfrm>
            <a:off x="781467" y="2543154"/>
            <a:ext cx="59546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ПОНЯТТЯ ВІЗИ ТА ВІЗОВИХ</a:t>
            </a:r>
          </a:p>
          <a:p>
            <a:r>
              <a:rPr lang="uk-UA" sz="3200" b="1" dirty="0">
                <a:solidFill>
                  <a:srgbClr val="373A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ДОКУМЕНТІВ. ТИПИ ВІЗ</a:t>
            </a:r>
            <a:endParaRPr lang="ru-RU" sz="3200" b="1" dirty="0">
              <a:solidFill>
                <a:srgbClr val="373A3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87849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B312B6D-E99D-320B-A72A-6DC8D931B4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609098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2407372"/>
            <a:ext cx="5834742" cy="1258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Віза (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франц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uk-UA" sz="2400" i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visa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від лат. </a:t>
            </a:r>
            <a:r>
              <a:rPr lang="uk-UA" sz="2400" i="1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visum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)— це дозвіл на в’їзд кого-небудь у країну, на виїзд чи проїзд через неї.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87412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617027"/>
            <a:ext cx="5834742" cy="2839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Чинне законодавство України встановлює, що візою є наданий уповноваженим органом України в установленій законодавством формі дозвіл, необхідний для в’їзду або для транзитного проїзду через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тери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торію України протягом відповідного строку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1A501AB-D2BD-807C-C65C-527C063BDB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09098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29887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463139"/>
            <a:ext cx="5834742" cy="3146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Уповноваженими органами, що мають право надавати та оформляти візу, є: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дипломатичне представництво або консульська установа України;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департамент консульської служби МЗС;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представництво МЗС на території України.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36CEEE5-7BB8-8E25-A780-00EA319B18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09098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57353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463139"/>
            <a:ext cx="5834742" cy="3146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Візи залежно від мети поїздки поділяються на такі типи, що позначаються літерним та цифровим кодом (літерами латинського алфавіту — в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машинозчитуваній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зоні):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транзитна віза;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короткострокова віза;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довгострокова віза.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AB54D5B-DA73-5444-05F8-E0EFA9FC6D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09098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97657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419441"/>
            <a:ext cx="5834742" cy="323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Транзитна віза </a:t>
            </a:r>
            <a:r>
              <a:rPr lang="uk-UA" sz="24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позначається літерою В, у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машинозчитуваній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зоні — VB), оформляється іноземцям та особам без громадянства у разі транзитного проїзду через територію України до третьої держави, а також здійснення транзитного перевезення вантажів і пасажирів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автомо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більним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транспортом.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A2B2FD4-7C89-2D25-BA28-01DF5BD5BC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09098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5702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596583"/>
            <a:ext cx="5834742" cy="2839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Короткострокова віза</a:t>
            </a:r>
            <a:r>
              <a:rPr lang="uk-UA" sz="2400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(позначається літерою C, у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машинозчитуваній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зоні — VC), оформляється іноземцям та особам без громадянства для в’їзду в Україну, якщо строк їх перебування в Україні не перевищує 90 днів протягом 180 днів з дати першого в’їзду.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7D4B175-CFED-DEEB-D791-21C29C8484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09098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73005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611109"/>
            <a:ext cx="5834742" cy="2839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Довгострокова віза</a:t>
            </a:r>
            <a:r>
              <a:rPr lang="uk-UA" sz="2400" i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(позначається літерою, у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машинозчитуваній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зоні — VD), видається іноземцям та особам без громадянства для в’їзду в Україну з метою оформлення документів, що дають право на перебування або проживання в Україні на строк, що перевищує 90 днів.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E33EAB9-D2B9-5C0A-CC25-692F68E045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09098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96960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577800"/>
            <a:ext cx="6678876" cy="4917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Віза скасовується під час перебування іноземця та особи без громадянства на території України у випадку: а) виявлення факту подання особою під час оформлення візи недійсного чи виданого іншій особі паспортного документа або підроблених інших документів, або подання завідомо неправдивих відомостей; б) ухвалення рішення про примусове повернення або примусове видворення іноземця чи особи без громадянства за межі території України.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 про скасування візи може бути оскаржене в порядку, передбаченому законом.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B400C9-BEA4-756F-07AD-55A18FBA6E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609098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9246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08BE057-85D3-F397-3167-AD9C29E0AE8A}"/>
              </a:ext>
            </a:extLst>
          </p:cNvPr>
          <p:cNvSpPr txBox="1"/>
          <p:nvPr/>
        </p:nvSpPr>
        <p:spPr>
          <a:xfrm>
            <a:off x="781467" y="2172245"/>
            <a:ext cx="1206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 5</a:t>
            </a:r>
            <a:endParaRPr lang="x-none" dirty="0"/>
          </a:p>
        </p:txBody>
      </p:sp>
      <p:pic>
        <p:nvPicPr>
          <p:cNvPr id="11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B1C167CB-F3CA-4271-AC83-A5C17A794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49" y="1927926"/>
            <a:ext cx="2394856" cy="240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D2D13E7-FD17-4089-8128-C926A927825F}"/>
              </a:ext>
            </a:extLst>
          </p:cNvPr>
          <p:cNvSpPr txBox="1"/>
          <p:nvPr/>
        </p:nvSpPr>
        <p:spPr>
          <a:xfrm>
            <a:off x="781467" y="2543154"/>
            <a:ext cx="77241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ПІДСТАВИ ТА ПОРЯДОК ВИСЛАННЯ</a:t>
            </a:r>
          </a:p>
          <a:p>
            <a:r>
              <a:rPr lang="uk-UA" sz="3200" b="1" dirty="0">
                <a:solidFill>
                  <a:srgbClr val="373A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ІНОЗЕМЦЯ ТА ОСОБИ БЕЗ </a:t>
            </a:r>
          </a:p>
          <a:p>
            <a:r>
              <a:rPr lang="uk-UA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ГРОМАДЯНСТВА ЗА</a:t>
            </a:r>
            <a:r>
              <a:rPr lang="uk-UA" sz="3200" b="1" dirty="0">
                <a:solidFill>
                  <a:srgbClr val="373A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МЕЖІ УКРАЇНИ</a:t>
            </a:r>
            <a:endParaRPr lang="ru-RU" sz="3200" b="1" dirty="0">
              <a:solidFill>
                <a:srgbClr val="373A3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556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067967"/>
            <a:ext cx="5834742" cy="3937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думку Н.П.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Тиндик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імміграція характеризується низкою особливостей, серед яких потрібно виділити основні, а саме: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зростаючі масштаби та інтенсивність;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зміни статево-вікової та кваліфікаційної структури іммігрантів;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 різке зростання чисельності біженців серед іммігрантів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DB96FAE-EFCD-7E6A-AD7C-A44CFEF964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77003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1EE0982-3A43-B580-5197-AC6803FF64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628" y="1553132"/>
            <a:ext cx="2880000" cy="2880000"/>
          </a:xfrm>
          <a:prstGeom prst="rect">
            <a:avLst/>
          </a:prstGeom>
        </p:spPr>
      </p:pic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553132"/>
            <a:ext cx="5834742" cy="2966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Іноземці та особи без громадянства, які отримали повідомлення про відмову у визнанні біженцем або особою, яка потребує додаткового захисту, які втратили або були позбавлені статусу біженця або додаткового захисту і не використали права на оскарження таких рішень</a:t>
            </a:r>
            <a:r>
              <a:rPr lang="x-none" sz="3200" dirty="0">
                <a:effectLst/>
              </a:rPr>
              <a:t> </a:t>
            </a:r>
            <a:endParaRPr lang="x-none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62197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419441"/>
            <a:ext cx="5834742" cy="323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вирішення питання щодо визнання біженцем або особою, яка потребує додаткового захисту в Україні, повинні добровільно повернутися в країну походження або третю країну в установлений строк, якщо вони не мають інших законних підстав для перебування в Україні.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003B54A-4A83-C944-62FC-F4705937AE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53132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39710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419441"/>
            <a:ext cx="5834742" cy="323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 про добровільне повернення іноземців та осіб без громадянства ухвалюється центральним органом виконавчої влади, що реалізує державну політику у сфері міграції, за заявою іноземця та особи без громадянства про добровільне повернення та у порядку, визначеному Кабінетом Міністрів України.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B623FA2-2AFA-B6E5-11C9-A54D3246E9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53132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090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617027"/>
            <a:ext cx="5834742" cy="2839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разі ухвалення рішення про добровільне повернення іноземця або особи без громадянства, які не досягли 18-річного віку, має бути з’ясовано, що в разі добровільного повернення така особа повертається до одного з членів сім’ї або опікуна.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6CD0745-02E2-555D-DD8C-127A7B1CE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53132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98018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018276"/>
            <a:ext cx="5834742" cy="402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 про примусове повернення іноземців та осіб без громадянства може супроводжуватися забороною щодо подальшого в’їзду в Україну строком на 3 роки. Строк заборони щодо подальшого в’їзду в Україну обчислюється з дня винесення такого рішення. Порядок ви- конання рішення про заборону щодо подальшого в’їзду в Україну визначає Кабінет Міністрів України.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60E4DB8-2C23-6DC7-3DEF-8F53B54F3F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53132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46301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419441"/>
            <a:ext cx="5834742" cy="323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рішення про примусове повернення іноземців та осіб без громадянства затверджується спільним наказом МВС України, Служби безпеки України та центрального органу виконавчої влади, що забезпечує формування державної політики у сфері захисту державного кордону.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7D9753C-34A8-4B78-A4DB-43CD46F850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53132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47290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617027"/>
            <a:ext cx="5834742" cy="2839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Примусове повернення не застосовується до іноземців та осіб без громадянства, які не досягли 18-річного віку, до іноземців та осіб без громадянства, на яких поширюється дія закону України «Про біженців та осіб, які потребують додаткового або тимчасового захисту».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BA7727C-246D-EC3A-E676-9A82109673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53132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49899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826683"/>
            <a:ext cx="5834742" cy="4419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Рішення суду про примусове видворення іноземця або особи без громадянства виконується центральним органом виконавчої влади, що реалізує державну політику у сфері міграції, а стосовно іноземців та осіб без громадянства, затриманих ним у межах контрольованих при- кордонних районів під час спроби або після незаконного перетинання державного кордону України, — органом охорони державного кордону.</a:t>
            </a:r>
            <a:endParaRPr lang="x-none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EFC736B-DB64-0156-59F6-7A27CE7950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53132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6666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1221855"/>
            <a:ext cx="5834742" cy="362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Центральний орган виконавчої влади, що реалізує державну політику у сфері міграції, службова особа якого супроводжувала іноземця або особу без громадянства, яких примусово видворено за зверненням органу Служби безпеки України, інформує такий орган про виконання рішення про примусове видворення.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79C717B-5552-AFCF-117A-57C5F5636B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53132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16622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4E6B204-5F3A-1AA3-D1B1-B06AD201C5DE}"/>
              </a:ext>
            </a:extLst>
          </p:cNvPr>
          <p:cNvSpPr txBox="1"/>
          <p:nvPr/>
        </p:nvSpPr>
        <p:spPr>
          <a:xfrm>
            <a:off x="781467" y="2543154"/>
            <a:ext cx="541321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ІНСТИТУТ </a:t>
            </a:r>
            <a:r>
              <a:rPr lang="ru-RU" sz="3200" b="1" dirty="0">
                <a:solidFill>
                  <a:srgbClr val="373A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ІММІГРАЦІЇ</a:t>
            </a:r>
          </a:p>
          <a:p>
            <a:r>
              <a:rPr lang="ru-RU" sz="3200" b="1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МІГРАЦІЙНОМУ ПРОВІ</a:t>
            </a:r>
            <a:endParaRPr lang="x-none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99A99D5-83D3-A5D1-88CD-1548CD187518}"/>
              </a:ext>
            </a:extLst>
          </p:cNvPr>
          <p:cNvSpPr txBox="1"/>
          <p:nvPr/>
        </p:nvSpPr>
        <p:spPr>
          <a:xfrm rot="19800000">
            <a:off x="2253788" y="1884411"/>
            <a:ext cx="768442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3800" b="1" dirty="0">
                <a:ln w="76200">
                  <a:solidFill>
                    <a:srgbClr val="0070C0"/>
                  </a:solidFill>
                </a:ln>
                <a:noFill/>
              </a:rPr>
              <a:t>ВИВЧЕНО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3E81E512-C30F-F11E-48D6-25FBB022A257}"/>
              </a:ext>
            </a:extLst>
          </p:cNvPr>
          <p:cNvSpPr/>
          <p:nvPr/>
        </p:nvSpPr>
        <p:spPr>
          <a:xfrm rot="19800000">
            <a:off x="2134850" y="2026655"/>
            <a:ext cx="7738912" cy="2048933"/>
          </a:xfrm>
          <a:prstGeom prst="round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6EC70BF2-6A4E-B7C7-1415-D33F937F2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49" y="1927926"/>
            <a:ext cx="2394856" cy="240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253CC1C-F4E3-A5AA-39E3-04AE96769526}"/>
              </a:ext>
            </a:extLst>
          </p:cNvPr>
          <p:cNvSpPr txBox="1"/>
          <p:nvPr/>
        </p:nvSpPr>
        <p:spPr>
          <a:xfrm>
            <a:off x="781467" y="2172245"/>
            <a:ext cx="836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uk-UA" dirty="0"/>
              <a:t> 3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406815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іпропетровський державний університет внутрішніх справ — Вікіпедія">
            <a:extLst>
              <a:ext uri="{FF2B5EF4-FFF2-40B4-BE49-F238E27FC236}">
                <a16:creationId xmlns:a16="http://schemas.microsoft.com/office/drawing/2014/main" xmlns="" id="{8F47CAEE-3148-5807-3217-86AD04E06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4" y="5873064"/>
            <a:ext cx="537251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ідкриті конкурси на вакансії в Національній поліції України">
            <a:extLst>
              <a:ext uri="{FF2B5EF4-FFF2-40B4-BE49-F238E27FC236}">
                <a16:creationId xmlns:a16="http://schemas.microsoft.com/office/drawing/2014/main" xmlns="" id="{9ABC5937-6FFA-2E2D-83A5-665686DF6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7" y="5873064"/>
            <a:ext cx="53576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0B692C9-4C90-457E-FF75-DD7D5A96B2A7}"/>
              </a:ext>
            </a:extLst>
          </p:cNvPr>
          <p:cNvCxnSpPr>
            <a:cxnSpLocks/>
          </p:cNvCxnSpPr>
          <p:nvPr/>
        </p:nvCxnSpPr>
        <p:spPr>
          <a:xfrm flipH="1">
            <a:off x="2191655" y="6136904"/>
            <a:ext cx="92601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B257D5-941A-47C4-0070-FE8FB530C224}"/>
              </a:ext>
            </a:extLst>
          </p:cNvPr>
          <p:cNvSpPr txBox="1"/>
          <p:nvPr/>
        </p:nvSpPr>
        <p:spPr>
          <a:xfrm>
            <a:off x="781467" y="372616"/>
            <a:ext cx="5834742" cy="5327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Однією із класифікацій іммігрантів, є така: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іноземці, що допущені в країну в’їзду для набуття освіти і навчання;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іммігранти, що прибувають на роботу;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 іммігранти, що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в’їздять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 лінії об’єднання сімей чи створення нових сімей;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 іммігранти, що </a:t>
            </a:r>
            <a:r>
              <a:rPr lang="uk-UA" sz="2400" dirty="0" err="1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в’їздять</a:t>
            </a: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постійне місце проживання;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solidFill>
                  <a:srgbClr val="373A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іноземці, що допущені в країну в’їзду із гуманітарних міркувань (біженці, особи, що шукають притулку тощо).</a:t>
            </a:r>
            <a:endParaRPr lang="x-non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DB96FAE-EFCD-7E6A-AD7C-A44CFEF964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628" y="1596583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99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842</TotalTime>
  <Words>2480</Words>
  <Application>Microsoft Office PowerPoint</Application>
  <PresentationFormat>Произвольный</PresentationFormat>
  <Paragraphs>176</Paragraphs>
  <Slides>89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89</vt:i4>
      </vt:variant>
    </vt:vector>
  </HeadingPairs>
  <TitlesOfParts>
    <vt:vector size="9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Владя Дядя</dc:creator>
  <cp:lastModifiedBy>USER</cp:lastModifiedBy>
  <cp:revision>14</cp:revision>
  <dcterms:created xsi:type="dcterms:W3CDTF">2023-04-27T16:50:10Z</dcterms:created>
  <dcterms:modified xsi:type="dcterms:W3CDTF">2023-06-04T18:36:22Z</dcterms:modified>
</cp:coreProperties>
</file>