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6" r:id="rId3"/>
    <p:sldId id="268" r:id="rId4"/>
    <p:sldId id="267"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8" r:id="rId24"/>
    <p:sldId id="287" r:id="rId25"/>
    <p:sldId id="289" r:id="rId26"/>
    <p:sldId id="290" r:id="rId27"/>
    <p:sldId id="291" r:id="rId28"/>
    <p:sldId id="292"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3" r:id="rId48"/>
    <p:sldId id="312"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7" r:id="rId72"/>
    <p:sldId id="339" r:id="rId73"/>
    <p:sldId id="340" r:id="rId74"/>
    <p:sldId id="341" r:id="rId75"/>
    <p:sldId id="342" r:id="rId76"/>
    <p:sldId id="343" r:id="rId77"/>
    <p:sldId id="344" r:id="rId78"/>
    <p:sldId id="345" r:id="rId79"/>
    <p:sldId id="346" r:id="rId80"/>
    <p:sldId id="347" r:id="rId81"/>
    <p:sldId id="348" r:id="rId82"/>
    <p:sldId id="349" r:id="rId83"/>
    <p:sldId id="350" r:id="rId84"/>
    <p:sldId id="351" r:id="rId85"/>
    <p:sldId id="352" r:id="rId86"/>
    <p:sldId id="353" r:id="rId87"/>
    <p:sldId id="354" r:id="rId88"/>
    <p:sldId id="355" r:id="rId89"/>
    <p:sldId id="356" r:id="rId90"/>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98"/>
  </p:normalViewPr>
  <p:slideViewPr>
    <p:cSldViewPr snapToGrid="0">
      <p:cViewPr>
        <p:scale>
          <a:sx n="75" d="100"/>
          <a:sy n="75" d="100"/>
        </p:scale>
        <p:origin x="-516" y="-222"/>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2A4EC74-1DF8-1374-A71A-3892CEA8D68B}"/>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x-none"/>
          </a:p>
        </p:txBody>
      </p:sp>
      <p:sp>
        <p:nvSpPr>
          <p:cNvPr id="3" name="Подзаголовок 2">
            <a:extLst>
              <a:ext uri="{FF2B5EF4-FFF2-40B4-BE49-F238E27FC236}">
                <a16:creationId xmlns:a16="http://schemas.microsoft.com/office/drawing/2014/main" xmlns="" id="{240ACAC2-2C50-FFAA-FDC6-F542F8C027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x-none"/>
          </a:p>
        </p:txBody>
      </p:sp>
      <p:sp>
        <p:nvSpPr>
          <p:cNvPr id="4" name="Дата 3">
            <a:extLst>
              <a:ext uri="{FF2B5EF4-FFF2-40B4-BE49-F238E27FC236}">
                <a16:creationId xmlns:a16="http://schemas.microsoft.com/office/drawing/2014/main" xmlns="" id="{55E6E06E-28AD-640A-24BF-1CFFE0366D69}"/>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58A66761-2D4B-5E79-3DB1-91BB11C13564}"/>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BC9EFC90-B4F4-152A-4FD1-F321C86B0A89}"/>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2113911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C837939-9707-339D-5648-E110E0155F14}"/>
              </a:ext>
            </a:extLst>
          </p:cNvPr>
          <p:cNvSpPr>
            <a:spLocks noGrp="1"/>
          </p:cNvSpPr>
          <p:nvPr>
            <p:ph type="title"/>
          </p:nvPr>
        </p:nvSpPr>
        <p:spPr/>
        <p:txBody>
          <a:bodyPr/>
          <a:lstStyle/>
          <a:p>
            <a:r>
              <a:rPr lang="ru-RU"/>
              <a:t>Образец заголовка</a:t>
            </a:r>
            <a:endParaRPr lang="x-none"/>
          </a:p>
        </p:txBody>
      </p:sp>
      <p:sp>
        <p:nvSpPr>
          <p:cNvPr id="3" name="Вертикальный текст 2">
            <a:extLst>
              <a:ext uri="{FF2B5EF4-FFF2-40B4-BE49-F238E27FC236}">
                <a16:creationId xmlns:a16="http://schemas.microsoft.com/office/drawing/2014/main" xmlns="" id="{1943AF22-AF36-A543-88CB-BB9F14E55A0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FE960E51-4120-2BEB-64D4-D94D28298E5F}"/>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3D53C7F3-A447-1F9E-2069-2B974BCB5BA6}"/>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791C3685-87FE-680B-B967-5431AFD1DB9B}"/>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367895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EDEBF760-6BD1-4CB2-745F-FAA9A421BA6B}"/>
              </a:ext>
            </a:extLst>
          </p:cNvPr>
          <p:cNvSpPr>
            <a:spLocks noGrp="1"/>
          </p:cNvSpPr>
          <p:nvPr>
            <p:ph type="title" orient="vert"/>
          </p:nvPr>
        </p:nvSpPr>
        <p:spPr>
          <a:xfrm>
            <a:off x="8724900" y="365125"/>
            <a:ext cx="2628900" cy="5811838"/>
          </a:xfrm>
        </p:spPr>
        <p:txBody>
          <a:bodyPr vert="eaVert"/>
          <a:lstStyle/>
          <a:p>
            <a:r>
              <a:rPr lang="ru-RU"/>
              <a:t>Образец заголовка</a:t>
            </a:r>
            <a:endParaRPr lang="x-none"/>
          </a:p>
        </p:txBody>
      </p:sp>
      <p:sp>
        <p:nvSpPr>
          <p:cNvPr id="3" name="Вертикальный текст 2">
            <a:extLst>
              <a:ext uri="{FF2B5EF4-FFF2-40B4-BE49-F238E27FC236}">
                <a16:creationId xmlns:a16="http://schemas.microsoft.com/office/drawing/2014/main" xmlns="" id="{C816AF5C-5969-01AD-D11C-9DE3E40ADEA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8DD5D9E2-78D0-9D46-349A-2E171E68E4EA}"/>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E274D5C6-E564-B766-F1CB-B7B9DBCB0CA3}"/>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E821CE79-0D05-FCD6-44AB-5D814FEB06B2}"/>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04840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29E223D-57B6-5FD7-87DD-C6744F9A87C8}"/>
              </a:ext>
            </a:extLst>
          </p:cNvPr>
          <p:cNvSpPr>
            <a:spLocks noGrp="1"/>
          </p:cNvSpPr>
          <p:nvPr>
            <p:ph type="title"/>
          </p:nvPr>
        </p:nvSpPr>
        <p:spPr/>
        <p:txBody>
          <a:bodyPr/>
          <a:lstStyle/>
          <a:p>
            <a:r>
              <a:rPr lang="ru-RU"/>
              <a:t>Образец заголовка</a:t>
            </a:r>
            <a:endParaRPr lang="x-none"/>
          </a:p>
        </p:txBody>
      </p:sp>
      <p:sp>
        <p:nvSpPr>
          <p:cNvPr id="3" name="Объект 2">
            <a:extLst>
              <a:ext uri="{FF2B5EF4-FFF2-40B4-BE49-F238E27FC236}">
                <a16:creationId xmlns:a16="http://schemas.microsoft.com/office/drawing/2014/main" xmlns="" id="{E85EE83E-7635-FD5E-1B64-07CC034CD0FD}"/>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F3F7F7F6-36E6-5C70-1016-768F0805A08F}"/>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CCC6743A-0232-81FB-27D3-D8A0749523FB}"/>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C101ECF0-52C6-6B29-F80C-2CEEDDA0568D}"/>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4253099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9CA0A41-D82A-BF24-F53C-ED69C27517CF}"/>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x-none"/>
          </a:p>
        </p:txBody>
      </p:sp>
      <p:sp>
        <p:nvSpPr>
          <p:cNvPr id="3" name="Текст 2">
            <a:extLst>
              <a:ext uri="{FF2B5EF4-FFF2-40B4-BE49-F238E27FC236}">
                <a16:creationId xmlns:a16="http://schemas.microsoft.com/office/drawing/2014/main" xmlns="" id="{E6838E5A-048D-2F8B-B957-137617B545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C768CA60-D70B-56DC-4761-09865DB97163}"/>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089ECF6D-4D56-3C43-594B-5995FF9707E9}"/>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5D5A4999-24AF-2CDA-E591-F7BFDB4E3415}"/>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702288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BEC86C8-CA20-5B09-15CF-B0FDEF53F53B}"/>
              </a:ext>
            </a:extLst>
          </p:cNvPr>
          <p:cNvSpPr>
            <a:spLocks noGrp="1"/>
          </p:cNvSpPr>
          <p:nvPr>
            <p:ph type="title"/>
          </p:nvPr>
        </p:nvSpPr>
        <p:spPr/>
        <p:txBody>
          <a:bodyPr/>
          <a:lstStyle/>
          <a:p>
            <a:r>
              <a:rPr lang="ru-RU"/>
              <a:t>Образец заголовка</a:t>
            </a:r>
            <a:endParaRPr lang="x-none"/>
          </a:p>
        </p:txBody>
      </p:sp>
      <p:sp>
        <p:nvSpPr>
          <p:cNvPr id="3" name="Объект 2">
            <a:extLst>
              <a:ext uri="{FF2B5EF4-FFF2-40B4-BE49-F238E27FC236}">
                <a16:creationId xmlns:a16="http://schemas.microsoft.com/office/drawing/2014/main" xmlns="" id="{DB075392-D961-81E6-D758-610D3808F6E0}"/>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Объект 3">
            <a:extLst>
              <a:ext uri="{FF2B5EF4-FFF2-40B4-BE49-F238E27FC236}">
                <a16:creationId xmlns:a16="http://schemas.microsoft.com/office/drawing/2014/main" xmlns="" id="{65B57137-B407-9B94-3DC4-81F687CF00F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5" name="Дата 4">
            <a:extLst>
              <a:ext uri="{FF2B5EF4-FFF2-40B4-BE49-F238E27FC236}">
                <a16:creationId xmlns:a16="http://schemas.microsoft.com/office/drawing/2014/main" xmlns="" id="{2A783650-23AE-2797-4EEB-E8B092E5D866}"/>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6" name="Нижний колонтитул 5">
            <a:extLst>
              <a:ext uri="{FF2B5EF4-FFF2-40B4-BE49-F238E27FC236}">
                <a16:creationId xmlns:a16="http://schemas.microsoft.com/office/drawing/2014/main" xmlns="" id="{7DFDAE43-898A-6F13-8C29-BA017BFB4740}"/>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a16="http://schemas.microsoft.com/office/drawing/2014/main" xmlns="" id="{F5BE3846-FA5A-75F0-D1C4-827CFF5DE4C4}"/>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616383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0232EF1-AD1E-17C9-997C-0D0ECC51CA0E}"/>
              </a:ext>
            </a:extLst>
          </p:cNvPr>
          <p:cNvSpPr>
            <a:spLocks noGrp="1"/>
          </p:cNvSpPr>
          <p:nvPr>
            <p:ph type="title"/>
          </p:nvPr>
        </p:nvSpPr>
        <p:spPr>
          <a:xfrm>
            <a:off x="839788" y="365125"/>
            <a:ext cx="10515600" cy="1325563"/>
          </a:xfrm>
        </p:spPr>
        <p:txBody>
          <a:bodyPr/>
          <a:lstStyle/>
          <a:p>
            <a:r>
              <a:rPr lang="ru-RU"/>
              <a:t>Образец заголовка</a:t>
            </a:r>
            <a:endParaRPr lang="x-none"/>
          </a:p>
        </p:txBody>
      </p:sp>
      <p:sp>
        <p:nvSpPr>
          <p:cNvPr id="3" name="Текст 2">
            <a:extLst>
              <a:ext uri="{FF2B5EF4-FFF2-40B4-BE49-F238E27FC236}">
                <a16:creationId xmlns:a16="http://schemas.microsoft.com/office/drawing/2014/main" xmlns="" id="{F8585385-1CDC-D69F-DFC8-D560FAC53C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8D7D74EF-28D3-4FB2-0BCE-B43A2F23AEB6}"/>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5" name="Текст 4">
            <a:extLst>
              <a:ext uri="{FF2B5EF4-FFF2-40B4-BE49-F238E27FC236}">
                <a16:creationId xmlns:a16="http://schemas.microsoft.com/office/drawing/2014/main" xmlns="" id="{AAA8E4AA-1FEF-55D4-9D11-58D8331C7C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6C990571-B6F9-1BE1-1B17-D8D992011EDF}"/>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7" name="Дата 6">
            <a:extLst>
              <a:ext uri="{FF2B5EF4-FFF2-40B4-BE49-F238E27FC236}">
                <a16:creationId xmlns:a16="http://schemas.microsoft.com/office/drawing/2014/main" xmlns="" id="{76979CF7-7D20-B2C4-9C7A-C69F5D9927CA}"/>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8" name="Нижний колонтитул 7">
            <a:extLst>
              <a:ext uri="{FF2B5EF4-FFF2-40B4-BE49-F238E27FC236}">
                <a16:creationId xmlns:a16="http://schemas.microsoft.com/office/drawing/2014/main" xmlns="" id="{D831B759-C46F-CA92-AC76-0877321FBAD7}"/>
              </a:ext>
            </a:extLst>
          </p:cNvPr>
          <p:cNvSpPr>
            <a:spLocks noGrp="1"/>
          </p:cNvSpPr>
          <p:nvPr>
            <p:ph type="ftr" sz="quarter" idx="11"/>
          </p:nvPr>
        </p:nvSpPr>
        <p:spPr/>
        <p:txBody>
          <a:bodyPr/>
          <a:lstStyle/>
          <a:p>
            <a:endParaRPr lang="x-none"/>
          </a:p>
        </p:txBody>
      </p:sp>
      <p:sp>
        <p:nvSpPr>
          <p:cNvPr id="9" name="Номер слайда 8">
            <a:extLst>
              <a:ext uri="{FF2B5EF4-FFF2-40B4-BE49-F238E27FC236}">
                <a16:creationId xmlns:a16="http://schemas.microsoft.com/office/drawing/2014/main" xmlns="" id="{4C2069A9-363D-4AB8-B1D1-D5715AAFBCDE}"/>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2876284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2147924-8F77-7D47-66CA-9DFC57A4DF38}"/>
              </a:ext>
            </a:extLst>
          </p:cNvPr>
          <p:cNvSpPr>
            <a:spLocks noGrp="1"/>
          </p:cNvSpPr>
          <p:nvPr>
            <p:ph type="title"/>
          </p:nvPr>
        </p:nvSpPr>
        <p:spPr/>
        <p:txBody>
          <a:bodyPr/>
          <a:lstStyle/>
          <a:p>
            <a:r>
              <a:rPr lang="ru-RU"/>
              <a:t>Образец заголовка</a:t>
            </a:r>
            <a:endParaRPr lang="x-none"/>
          </a:p>
        </p:txBody>
      </p:sp>
      <p:sp>
        <p:nvSpPr>
          <p:cNvPr id="3" name="Дата 2">
            <a:extLst>
              <a:ext uri="{FF2B5EF4-FFF2-40B4-BE49-F238E27FC236}">
                <a16:creationId xmlns:a16="http://schemas.microsoft.com/office/drawing/2014/main" xmlns="" id="{ABDC82FC-CF44-3BF9-EF77-860DC7352478}"/>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4" name="Нижний колонтитул 3">
            <a:extLst>
              <a:ext uri="{FF2B5EF4-FFF2-40B4-BE49-F238E27FC236}">
                <a16:creationId xmlns:a16="http://schemas.microsoft.com/office/drawing/2014/main" xmlns="" id="{0D63E85C-20BF-0EB0-5FF6-93032A3B5B4A}"/>
              </a:ext>
            </a:extLst>
          </p:cNvPr>
          <p:cNvSpPr>
            <a:spLocks noGrp="1"/>
          </p:cNvSpPr>
          <p:nvPr>
            <p:ph type="ftr" sz="quarter" idx="11"/>
          </p:nvPr>
        </p:nvSpPr>
        <p:spPr/>
        <p:txBody>
          <a:bodyPr/>
          <a:lstStyle/>
          <a:p>
            <a:endParaRPr lang="x-none"/>
          </a:p>
        </p:txBody>
      </p:sp>
      <p:sp>
        <p:nvSpPr>
          <p:cNvPr id="5" name="Номер слайда 4">
            <a:extLst>
              <a:ext uri="{FF2B5EF4-FFF2-40B4-BE49-F238E27FC236}">
                <a16:creationId xmlns:a16="http://schemas.microsoft.com/office/drawing/2014/main" xmlns="" id="{E2B54A53-0B70-FE73-F147-D9E5CD39B7D9}"/>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4279945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2DFAA500-07B5-DC8A-DD19-197CE94D12DF}"/>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3" name="Нижний колонтитул 2">
            <a:extLst>
              <a:ext uri="{FF2B5EF4-FFF2-40B4-BE49-F238E27FC236}">
                <a16:creationId xmlns:a16="http://schemas.microsoft.com/office/drawing/2014/main" xmlns="" id="{7FA8882F-9FB8-391C-27B4-1E53852DAB2F}"/>
              </a:ext>
            </a:extLst>
          </p:cNvPr>
          <p:cNvSpPr>
            <a:spLocks noGrp="1"/>
          </p:cNvSpPr>
          <p:nvPr>
            <p:ph type="ftr" sz="quarter" idx="11"/>
          </p:nvPr>
        </p:nvSpPr>
        <p:spPr/>
        <p:txBody>
          <a:bodyPr/>
          <a:lstStyle/>
          <a:p>
            <a:endParaRPr lang="x-none"/>
          </a:p>
        </p:txBody>
      </p:sp>
      <p:sp>
        <p:nvSpPr>
          <p:cNvPr id="4" name="Номер слайда 3">
            <a:extLst>
              <a:ext uri="{FF2B5EF4-FFF2-40B4-BE49-F238E27FC236}">
                <a16:creationId xmlns:a16="http://schemas.microsoft.com/office/drawing/2014/main" xmlns="" id="{41F7DFFD-28F1-2154-13BC-0F27CE78DC99}"/>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942299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070AB84-054D-1851-E9EC-002AF9DCF639}"/>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x-none"/>
          </a:p>
        </p:txBody>
      </p:sp>
      <p:sp>
        <p:nvSpPr>
          <p:cNvPr id="3" name="Объект 2">
            <a:extLst>
              <a:ext uri="{FF2B5EF4-FFF2-40B4-BE49-F238E27FC236}">
                <a16:creationId xmlns:a16="http://schemas.microsoft.com/office/drawing/2014/main" xmlns="" id="{A18D112A-1675-89EE-CF10-93C183A6F88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Текст 3">
            <a:extLst>
              <a:ext uri="{FF2B5EF4-FFF2-40B4-BE49-F238E27FC236}">
                <a16:creationId xmlns:a16="http://schemas.microsoft.com/office/drawing/2014/main" xmlns="" id="{8002D666-836B-722B-D6D9-7CE326B9A1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C6284145-CC4C-1E51-82A4-946634DCC7E2}"/>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6" name="Нижний колонтитул 5">
            <a:extLst>
              <a:ext uri="{FF2B5EF4-FFF2-40B4-BE49-F238E27FC236}">
                <a16:creationId xmlns:a16="http://schemas.microsoft.com/office/drawing/2014/main" xmlns="" id="{4A6B6EC5-6C7C-E730-8219-F164B6D55BA2}"/>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a16="http://schemas.microsoft.com/office/drawing/2014/main" xmlns="" id="{83AEA706-8793-E093-EF24-4AF4FA2309A6}"/>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840339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458AF67-FB77-4416-15A6-A69BCBC62EB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x-none"/>
          </a:p>
        </p:txBody>
      </p:sp>
      <p:sp>
        <p:nvSpPr>
          <p:cNvPr id="3" name="Рисунок 2">
            <a:extLst>
              <a:ext uri="{FF2B5EF4-FFF2-40B4-BE49-F238E27FC236}">
                <a16:creationId xmlns:a16="http://schemas.microsoft.com/office/drawing/2014/main" xmlns="" id="{07AFA92D-DDE0-F501-A1E5-68906DC3DC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Текст 3">
            <a:extLst>
              <a:ext uri="{FF2B5EF4-FFF2-40B4-BE49-F238E27FC236}">
                <a16:creationId xmlns:a16="http://schemas.microsoft.com/office/drawing/2014/main" xmlns="" id="{E1A901A5-320C-1E58-160A-DB928115BD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D0738E21-4D08-4C50-7460-09570FD2105E}"/>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6" name="Нижний колонтитул 5">
            <a:extLst>
              <a:ext uri="{FF2B5EF4-FFF2-40B4-BE49-F238E27FC236}">
                <a16:creationId xmlns:a16="http://schemas.microsoft.com/office/drawing/2014/main" xmlns="" id="{C978FEC2-5345-5720-0FCB-45A4DB02F5F5}"/>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a16="http://schemas.microsoft.com/office/drawing/2014/main" xmlns="" id="{AF23C618-474F-199C-22EB-4A44F87EB067}"/>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535349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7698DBE-CF83-1BCF-55E8-CD461A3628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x-none"/>
          </a:p>
        </p:txBody>
      </p:sp>
      <p:sp>
        <p:nvSpPr>
          <p:cNvPr id="3" name="Текст 2">
            <a:extLst>
              <a:ext uri="{FF2B5EF4-FFF2-40B4-BE49-F238E27FC236}">
                <a16:creationId xmlns:a16="http://schemas.microsoft.com/office/drawing/2014/main" xmlns="" id="{60CE169D-CE44-EA8A-D373-FA26CF9BF7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F3F7EFD6-7039-4939-CF87-DD827498F5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3DDBB2D3-0799-47AE-D06D-CA4BC1533D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Номер слайда 5">
            <a:extLst>
              <a:ext uri="{FF2B5EF4-FFF2-40B4-BE49-F238E27FC236}">
                <a16:creationId xmlns:a16="http://schemas.microsoft.com/office/drawing/2014/main" xmlns="" id="{FB7D037C-40A8-0157-DA92-A7499E101F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9764B9-1218-C943-95D4-CE68EA44F9D7}" type="slidenum">
              <a:rPr lang="x-none" smtClean="0"/>
              <a:t>‹#›</a:t>
            </a:fld>
            <a:endParaRPr lang="x-none"/>
          </a:p>
        </p:txBody>
      </p:sp>
    </p:spTree>
    <p:extLst>
      <p:ext uri="{BB962C8B-B14F-4D97-AF65-F5344CB8AC3E}">
        <p14:creationId xmlns:p14="http://schemas.microsoft.com/office/powerpoint/2010/main" val="2495393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CD18BED-AD58-4998-23D2-889E726D8D26}"/>
              </a:ext>
            </a:extLst>
          </p:cNvPr>
          <p:cNvSpPr txBox="1"/>
          <p:nvPr/>
        </p:nvSpPr>
        <p:spPr>
          <a:xfrm>
            <a:off x="781467" y="2541577"/>
            <a:ext cx="7346306" cy="1774845"/>
          </a:xfrm>
          <a:prstGeom prst="rect">
            <a:avLst/>
          </a:prstGeom>
          <a:noFill/>
        </p:spPr>
        <p:txBody>
          <a:bodyPr wrap="none" rtlCol="0">
            <a:spAutoFit/>
          </a:bodyPr>
          <a:lstStyle/>
          <a:p>
            <a:pPr>
              <a:spcAft>
                <a:spcPts val="800"/>
              </a:spcAft>
            </a:pPr>
            <a:r>
              <a:rPr lang="uk-UA"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ПРЕДМЕТ, МЕТОД, СИСТЕМА ТА</a:t>
            </a:r>
            <a:endParaRPr lang="de-DE"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800"/>
              </a:spcAft>
            </a:pPr>
            <a:r>
              <a:rPr lang="uk-UA"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ДЖЕРЕЛА МІГРАЦІЙНОГО ПРАВА. </a:t>
            </a:r>
            <a:endParaRPr lang="de-DE"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800"/>
              </a:spcAft>
            </a:pPr>
            <a:r>
              <a:rPr lang="uk-UA"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СУБ'ЄКТИ МІГРАЦІЙНОГО ПРАВА</a:t>
            </a:r>
            <a:endParaRPr lang="x-none" sz="32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172245"/>
            <a:ext cx="836319"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Тема</a:t>
            </a:r>
            <a:r>
              <a:rPr lang="uk-UA" dirty="0"/>
              <a:t> 1</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695806" y="2225444"/>
            <a:ext cx="2394856" cy="2407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5738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5195BE8E-D880-0E9A-B117-1594F4B7E281}"/>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025458"/>
            <a:ext cx="5834742" cy="4017446"/>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Важливою</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частина</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друга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статті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33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Конституції</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те,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позбавлений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в будь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повернутися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«Про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зобов’язані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допомогу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своїм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громадянам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поверненні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3421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0DEE692F-B43F-78C8-6F8E-B01505835D14}"/>
              </a:ext>
            </a:extLst>
          </p:cNvPr>
          <p:cNvPicPr>
            <a:picLocks noChangeAspect="1"/>
          </p:cNvPicPr>
          <p:nvPr/>
        </p:nvPicPr>
        <p:blipFill>
          <a:blip r:embed="rId2"/>
          <a:stretch>
            <a:fillRect/>
          </a:stretch>
        </p:blipFill>
        <p:spPr>
          <a:xfrm>
            <a:off x="7750628" y="159418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473063"/>
            <a:ext cx="5834742" cy="5122236"/>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Основними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напрямами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правового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міграційних</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процесів</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визначено</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b="1"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de-DE" sz="2400" i="1" dirty="0">
                <a:solidFill>
                  <a:srgbClr val="373A3C"/>
                </a:solidFill>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повернення</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репатріацію</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на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історичну</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батьківщину</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раніше</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депортованих</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з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території</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України</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x-none" sz="24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сприяння</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процесу</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повернення</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в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Україну</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вихідців</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з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України</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та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їхніх</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нащадків</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дітей</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онуків</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x-none" sz="24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збереження</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трудового та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інтелектуального</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потенціалу</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держави</a:t>
            </a:r>
            <a:r>
              <a:rPr lang="ru-RU" sz="2400" i="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x-none" sz="2400"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550894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0DEE692F-B43F-78C8-6F8E-B01505835D14}"/>
              </a:ext>
            </a:extLst>
          </p:cNvPr>
          <p:cNvPicPr>
            <a:picLocks noChangeAspect="1"/>
          </p:cNvPicPr>
          <p:nvPr/>
        </p:nvPicPr>
        <p:blipFill>
          <a:blip r:embed="rId2"/>
          <a:stretch>
            <a:fillRect/>
          </a:stretch>
        </p:blipFill>
        <p:spPr>
          <a:xfrm>
            <a:off x="7750628" y="159418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18038"/>
            <a:ext cx="5834742" cy="3432286"/>
          </a:xfrm>
          <a:prstGeom prst="rect">
            <a:avLst/>
          </a:prstGeom>
          <a:noFill/>
        </p:spPr>
        <p:txBody>
          <a:bodyPr wrap="square">
            <a:spAutoFit/>
          </a:bodyPr>
          <a:lstStyle/>
          <a:p>
            <a:pPr>
              <a:lnSpc>
                <a:spcPct val="107000"/>
              </a:lnSpc>
              <a:spcAft>
                <a:spcPts val="800"/>
              </a:spcAft>
            </a:pPr>
            <a:r>
              <a:rPr lang="de-DE"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соціально-економічних</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інтересів</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прав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українських</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трудящих-</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мігрантів</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i="1"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de-DE"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притулку</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забезпечення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захисту</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біженців</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національного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законодавства</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i="1"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de-DE"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створення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правових</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соціально-економічних</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засад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зовнішньої</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трудової</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міграції</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i="1"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9751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0DEE692F-B43F-78C8-6F8E-B01505835D14}"/>
              </a:ext>
            </a:extLst>
          </p:cNvPr>
          <p:cNvPicPr>
            <a:picLocks noChangeAspect="1"/>
          </p:cNvPicPr>
          <p:nvPr/>
        </p:nvPicPr>
        <p:blipFill>
          <a:blip r:embed="rId2"/>
          <a:stretch>
            <a:fillRect/>
          </a:stretch>
        </p:blipFill>
        <p:spPr>
          <a:xfrm>
            <a:off x="7750628" y="159418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578989"/>
            <a:ext cx="5834742" cy="4910383"/>
          </a:xfrm>
          <a:prstGeom prst="rect">
            <a:avLst/>
          </a:prstGeom>
          <a:noFill/>
        </p:spPr>
        <p:txBody>
          <a:bodyPr wrap="square">
            <a:spAutoFit/>
          </a:bodyPr>
          <a:lstStyle/>
          <a:p>
            <a:pPr>
              <a:lnSpc>
                <a:spcPct val="107000"/>
              </a:lnSpc>
              <a:spcAft>
                <a:spcPts val="800"/>
              </a:spcAft>
            </a:pPr>
            <a:r>
              <a:rPr lang="de-DE"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імплементацію</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національне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відповідних</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 і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принципів</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міжнародного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імміграції</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шляхом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застосування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законодавства</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загальноприйнятого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світі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селективного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підходу</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забезпечить</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структуру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імміграції</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i="1"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de-DE"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розвиток</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міжнародного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співробітництва</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метою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вирішення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актуальних</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питань</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зовнішньої</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міграції</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i="1"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4555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AF159343-67CA-09FE-90ED-9891E66218E2}"/>
              </a:ext>
            </a:extLst>
          </p:cNvPr>
          <p:cNvPicPr>
            <a:picLocks noChangeAspect="1"/>
          </p:cNvPicPr>
          <p:nvPr/>
        </p:nvPicPr>
        <p:blipFill>
          <a:blip r:embed="rId2"/>
          <a:stretch>
            <a:fillRect/>
          </a:stretch>
        </p:blipFill>
        <p:spPr>
          <a:xfrm>
            <a:off x="7750628" y="159418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161617"/>
            <a:ext cx="5834742" cy="3745128"/>
          </a:xfrm>
          <a:prstGeom prst="rect">
            <a:avLst/>
          </a:prstGeom>
          <a:noFill/>
        </p:spPr>
        <p:txBody>
          <a:bodyPr wrap="square">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система прав і свобод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різних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проявах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тут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міститься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міграційно-правових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проблем. Курс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демократизацію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вимагає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правового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забезпечення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самостійної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життєдіяльності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r>
              <a:rPr lang="x-none" sz="3200" dirty="0">
                <a:effectLst/>
                <a:latin typeface="Times New Roman" panose="02020603050405020304" pitchFamily="18" charset="0"/>
                <a:cs typeface="Times New Roman" panose="02020603050405020304" pitchFamily="18" charset="0"/>
              </a:rPr>
              <a:t> </a:t>
            </a:r>
            <a:endParaRPr lang="x-none" sz="3200" i="1"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40101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AF159343-67CA-09FE-90ED-9891E66218E2}"/>
              </a:ext>
            </a:extLst>
          </p:cNvPr>
          <p:cNvPicPr>
            <a:picLocks noChangeAspect="1"/>
          </p:cNvPicPr>
          <p:nvPr/>
        </p:nvPicPr>
        <p:blipFill>
          <a:blip r:embed="rId2"/>
          <a:stretch>
            <a:fillRect/>
          </a:stretch>
        </p:blipFill>
        <p:spPr>
          <a:xfrm>
            <a:off x="7750628" y="159418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024257"/>
            <a:ext cx="5834742" cy="4017446"/>
          </a:xfrm>
          <a:prstGeom prst="rect">
            <a:avLst/>
          </a:prstGeom>
          <a:noFill/>
        </p:spPr>
        <p:txBody>
          <a:bodyPr wrap="square">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Таким чином,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визначити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сукупність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пов’язані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фізичних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правового статусу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результаті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свободи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пересування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закріплення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гарантій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щодо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утвердження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забезпечення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різних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категорій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87733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AF159343-67CA-09FE-90ED-9891E66218E2}"/>
              </a:ext>
            </a:extLst>
          </p:cNvPr>
          <p:cNvPicPr>
            <a:picLocks noChangeAspect="1"/>
          </p:cNvPicPr>
          <p:nvPr/>
        </p:nvPicPr>
        <p:blipFill>
          <a:blip r:embed="rId2"/>
          <a:stretch>
            <a:fillRect/>
          </a:stretch>
        </p:blipFill>
        <p:spPr>
          <a:xfrm>
            <a:off x="7750628" y="159418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776576"/>
            <a:ext cx="5834742" cy="4515210"/>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Міграційне</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самостійна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галузь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національної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системи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необхідно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розуміти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науково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обґрунтований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об’єктивно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існуючий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зв’язок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норм,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становлять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єдину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самостійну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галузь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endParaRPr lang="de-DE"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сукупність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пов’язані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фізичних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правового статусу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43910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A05D3934-C4AF-9112-8907-52FCB86A1A69}"/>
              </a:ext>
            </a:extLst>
          </p:cNvPr>
          <p:cNvPicPr>
            <a:picLocks noChangeAspect="1"/>
          </p:cNvPicPr>
          <p:nvPr/>
        </p:nvPicPr>
        <p:blipFill>
          <a:blip r:embed="rId2"/>
          <a:stretch>
            <a:fillRect/>
          </a:stretch>
        </p:blipFill>
        <p:spPr>
          <a:xfrm>
            <a:off x="7750628" y="159418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815802"/>
            <a:ext cx="5834742" cy="2436757"/>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окремий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предмет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сукупність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засобів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впливу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учасників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регульованих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найважливіше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бажання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волевиявлення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розвитку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комплексної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галузі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38212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A05D3934-C4AF-9112-8907-52FCB86A1A69}"/>
              </a:ext>
            </a:extLst>
          </p:cNvPr>
          <p:cNvPicPr>
            <a:picLocks noChangeAspect="1"/>
          </p:cNvPicPr>
          <p:nvPr/>
        </p:nvPicPr>
        <p:blipFill>
          <a:blip r:embed="rId2"/>
          <a:stretch>
            <a:fillRect/>
          </a:stretch>
        </p:blipFill>
        <p:spPr>
          <a:xfrm>
            <a:off x="7750628" y="159418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420630"/>
            <a:ext cx="5834742" cy="3227102"/>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правовідносини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будучи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різновидом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природою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аналогічними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правовідносинам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складаються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властивих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усім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учасників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2)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об’єктів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3)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змісту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правовідносин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прав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учасників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16036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A05D3934-C4AF-9112-8907-52FCB86A1A69}"/>
              </a:ext>
            </a:extLst>
          </p:cNvPr>
          <p:cNvPicPr>
            <a:picLocks noChangeAspect="1"/>
          </p:cNvPicPr>
          <p:nvPr/>
        </p:nvPicPr>
        <p:blipFill>
          <a:blip r:embed="rId2"/>
          <a:stretch>
            <a:fillRect/>
          </a:stretch>
        </p:blipFill>
        <p:spPr>
          <a:xfrm>
            <a:off x="7750628" y="159418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2149547"/>
            <a:ext cx="6144266" cy="1769267"/>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Об’єкт</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типологія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значущими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підставами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система</a:t>
            </a:r>
            <a:r>
              <a:rPr lang="de-DE"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регулює</a:t>
            </a:r>
            <a:r>
              <a:rPr lang="de-DE"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a:t>
            </a:r>
            <a:r>
              <a:rPr lang="de-DE"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процеси</a:t>
            </a:r>
            <a:r>
              <a:rPr lang="x-none" sz="3200" dirty="0">
                <a:effectLst/>
                <a:latin typeface="Times New Roman" panose="02020603050405020304" pitchFamily="18" charset="0"/>
                <a:cs typeface="Times New Roman" panose="02020603050405020304" pitchFamily="18" charset="0"/>
              </a:rPr>
              <a:t> </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81291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638630" y="435440"/>
            <a:ext cx="5834742" cy="4807791"/>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Міграційні процеси в останні роки стали глобальним викликом перспективам подальшого розвитку людства у XXI ст. Досить сказати, що щорічна кількість мігрантів (від двох до чотирьох млн.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чол</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 суті, випереджає світовий приріст населення. А в цілому поза межами країни свого громадянства, за даними Міжнародної організації з міграції (МОМ), проживає понад 125 млн. осіб, а на планеті налічується близько мільярда внутрішніх мігрантів.</a:t>
            </a:r>
            <a:endParaRPr lang="x-none"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xmlns="" id="{5DB96FAE-EFCD-7E6A-AD7C-A44CFEF964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9996232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524DF1C2-038C-B17F-159A-72BE164C983C}"/>
              </a:ext>
            </a:extLst>
          </p:cNvPr>
          <p:cNvPicPr>
            <a:picLocks noChangeAspect="1"/>
          </p:cNvPicPr>
          <p:nvPr/>
        </p:nvPicPr>
        <p:blipFill>
          <a:blip r:embed="rId2"/>
          <a:stretch>
            <a:fillRect/>
          </a:stretch>
        </p:blipFill>
        <p:spPr>
          <a:xfrm>
            <a:off x="7750628" y="159298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024257"/>
            <a:ext cx="5834742" cy="4017446"/>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Об’єктами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міграційних</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правовідносин</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виступають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вибір</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трудова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підприємницька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діяльність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тощо</a:t>
            </a:r>
            <a:r>
              <a:rPr lang="ru-RU"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62124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524DF1C2-038C-B17F-159A-72BE164C983C}"/>
              </a:ext>
            </a:extLst>
          </p:cNvPr>
          <p:cNvPicPr>
            <a:picLocks noChangeAspect="1"/>
          </p:cNvPicPr>
          <p:nvPr/>
        </p:nvPicPr>
        <p:blipFill>
          <a:blip r:embed="rId2"/>
          <a:stretch>
            <a:fillRect/>
          </a:stretch>
        </p:blipFill>
        <p:spPr>
          <a:xfrm>
            <a:off x="7750628" y="159298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641051"/>
            <a:ext cx="5834742" cy="2831929"/>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міграційних</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специфічним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одного боку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 а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ними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виникають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підпорядкування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тобто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присутні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елементи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-правового методу правового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769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CD18BED-AD58-4998-23D2-889E726D8D26}"/>
              </a:ext>
            </a:extLst>
          </p:cNvPr>
          <p:cNvSpPr txBox="1"/>
          <p:nvPr/>
        </p:nvSpPr>
        <p:spPr>
          <a:xfrm>
            <a:off x="781467" y="2557393"/>
            <a:ext cx="5302605" cy="1213281"/>
          </a:xfrm>
          <a:prstGeom prst="rect">
            <a:avLst/>
          </a:prstGeom>
          <a:noFill/>
        </p:spPr>
        <p:txBody>
          <a:bodyPr wrap="none" rtlCol="0">
            <a:spAutoFit/>
          </a:bodyPr>
          <a:lstStyle/>
          <a:p>
            <a:pPr>
              <a:lnSpc>
                <a:spcPct val="107000"/>
              </a:lnSpc>
              <a:spcAft>
                <a:spcPts val="800"/>
              </a:spcAft>
            </a:pP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ПРИНЦИПИ ТА ФУНКЦІЇ</a:t>
            </a:r>
            <a:endPar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 ПРАВА</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172245"/>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2</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18615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9A311006-E5F1-06C0-BF3F-BC7D3E1717AC}"/>
              </a:ext>
            </a:extLst>
          </p:cNvPr>
          <p:cNvPicPr>
            <a:picLocks noChangeAspect="1"/>
          </p:cNvPicPr>
          <p:nvPr/>
        </p:nvPicPr>
        <p:blipFill>
          <a:blip r:embed="rId2"/>
          <a:stretch>
            <a:fillRect/>
          </a:stretch>
        </p:blipFill>
        <p:spPr>
          <a:xfrm>
            <a:off x="7750628" y="164105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665086"/>
            <a:ext cx="5834742" cy="2831929"/>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об’єктивні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закономірності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суспільстві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вони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завжди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відображають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пріоритети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можуть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реалізовані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тільки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ідеї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суперечать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корінним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інтересам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економічно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політично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пануючих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сил.</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272036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9A311006-E5F1-06C0-BF3F-BC7D3E1717AC}"/>
              </a:ext>
            </a:extLst>
          </p:cNvPr>
          <p:cNvPicPr>
            <a:picLocks noChangeAspect="1"/>
          </p:cNvPicPr>
          <p:nvPr/>
        </p:nvPicPr>
        <p:blipFill>
          <a:blip r:embed="rId2"/>
          <a:stretch>
            <a:fillRect/>
          </a:stretch>
        </p:blipFill>
        <p:spPr>
          <a:xfrm>
            <a:off x="7750628" y="164105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859370"/>
            <a:ext cx="5834742" cy="2443361"/>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Основні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загальні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являють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собою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керівні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відправні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ідеї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виступають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вихідні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права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цілому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немовби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головні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ідейні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несучі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конструкції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будинку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050836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9A311006-E5F1-06C0-BF3F-BC7D3E1717AC}"/>
              </a:ext>
            </a:extLst>
          </p:cNvPr>
          <p:cNvPicPr>
            <a:picLocks noChangeAspect="1"/>
          </p:cNvPicPr>
          <p:nvPr/>
        </p:nvPicPr>
        <p:blipFill>
          <a:blip r:embed="rId2"/>
          <a:stretch>
            <a:fillRect/>
          </a:stretch>
        </p:blipFill>
        <p:spPr>
          <a:xfrm>
            <a:off x="7750628" y="1641051"/>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823446"/>
            <a:ext cx="5834742" cy="4515210"/>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Міжгалузеві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керівні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ідеї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засади правового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низки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галузей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Наприклад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незалежності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суддів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підпорядкування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лише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судочинства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спільними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судоустрою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кримінально-процесуального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цивільно-процесуального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Галузеві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вихідні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засади,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покладені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основу правового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однієї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галузі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66918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300CA859-F295-5F1D-5D9F-08894155F3E9}"/>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2060258"/>
            <a:ext cx="5834742" cy="2041585"/>
          </a:xfrm>
          <a:prstGeom prst="rect">
            <a:avLst/>
          </a:prstGeom>
          <a:noFill/>
        </p:spPr>
        <p:txBody>
          <a:bodyPr wrap="square">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основних</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загальних</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принципів</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належать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демократизм,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гуманізм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справедливість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рівноправність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нерозривний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зв’язок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єдність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відповідальність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146605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300CA859-F295-5F1D-5D9F-08894155F3E9}"/>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874741"/>
            <a:ext cx="5834742" cy="4412618"/>
          </a:xfrm>
          <a:prstGeom prst="rect">
            <a:avLst/>
          </a:prstGeom>
          <a:noFill/>
        </p:spPr>
        <p:txBody>
          <a:bodyPr wrap="square">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наприклад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гуманізм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принцип,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означає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повинні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закріплювати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забезпечувати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охороняти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свободи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людини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забороняти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посягають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людську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гідність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ст. 28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ніхто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підданий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катуванню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жорстокому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нелюдському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принижує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його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гідність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поводженню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покаранню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804960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300CA859-F295-5F1D-5D9F-08894155F3E9}"/>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467499"/>
            <a:ext cx="5834742" cy="3227102"/>
          </a:xfrm>
          <a:prstGeom prst="rect">
            <a:avLst/>
          </a:prstGeom>
          <a:noFill/>
        </p:spPr>
        <p:txBody>
          <a:bodyPr wrap="square">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 </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демократизму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нормах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закріплено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механізми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представницького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безпосереднього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народовладдя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допомогою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можуть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брати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участь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управлінні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справами,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захищати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свободи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68448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300CA859-F295-5F1D-5D9F-08894155F3E9}"/>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467499"/>
            <a:ext cx="5834742" cy="3227102"/>
          </a:xfrm>
          <a:prstGeom prst="rect">
            <a:avLst/>
          </a:prstGeom>
          <a:noFill/>
        </p:spPr>
        <p:txBody>
          <a:bodyPr wrap="square">
            <a:spAutoFit/>
          </a:bodyPr>
          <a:lstStyle/>
          <a:p>
            <a:pPr>
              <a:lnSpc>
                <a:spcPct val="107000"/>
              </a:lnSpc>
              <a:spcAft>
                <a:spcPts val="800"/>
              </a:spcAft>
            </a:pP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законності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загальність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його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вимог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верховенство закону,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єдність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однаковість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гарантованість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і свобод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невідворотність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покарання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вчинене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правопорушення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неприпустимість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підміни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доцільністю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зв’язок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демократії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97429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CD18BED-AD58-4998-23D2-889E726D8D26}"/>
              </a:ext>
            </a:extLst>
          </p:cNvPr>
          <p:cNvSpPr txBox="1"/>
          <p:nvPr/>
        </p:nvSpPr>
        <p:spPr>
          <a:xfrm>
            <a:off x="781467" y="2541577"/>
            <a:ext cx="7052315" cy="1179810"/>
          </a:xfrm>
          <a:prstGeom prst="rect">
            <a:avLst/>
          </a:prstGeom>
          <a:noFill/>
        </p:spPr>
        <p:txBody>
          <a:bodyPr wrap="none" rtlCol="0">
            <a:spAutoFit/>
          </a:bodyPr>
          <a:lstStyle/>
          <a:p>
            <a:pPr>
              <a:spcAft>
                <a:spcPts val="800"/>
              </a:spcAft>
            </a:pP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ПОНЯТТЯ, ПРЕДМЕТ І МЕТОД</a:t>
            </a:r>
          </a:p>
          <a:p>
            <a:pPr>
              <a:spcAft>
                <a:spcPts val="800"/>
              </a:spcAft>
            </a:pP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 ПРАВА УКРАЇНИ</a:t>
            </a:r>
            <a:r>
              <a:rPr lang="x-none" sz="3200" dirty="0">
                <a:effectLst/>
                <a:latin typeface="Times New Roman" panose="02020603050405020304" pitchFamily="18" charset="0"/>
                <a:cs typeface="Times New Roman" panose="02020603050405020304" pitchFamily="18" charset="0"/>
              </a:rPr>
              <a:t> </a:t>
            </a:r>
            <a:endParaRPr lang="x-none" sz="32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172245"/>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1</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511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300CA859-F295-5F1D-5D9F-08894155F3E9}"/>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464165"/>
            <a:ext cx="5834742" cy="3233770"/>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Наступним</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є</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принцип </a:t>
            </a:r>
            <a:r>
              <a:rPr lang="ru-RU" sz="2400" b="1"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справедливості</a:t>
            </a:r>
            <a:r>
              <a:rPr lang="ru-RU" sz="2400" b="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визначає</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правове</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регулювання</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суспільних</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відносин</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суспільстві</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Найбільш</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явно принцип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справедливості</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можна</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визначити</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відповідальність</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тільки</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провину</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невинуватого</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бути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покладена</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відповідальність</a:t>
            </a:r>
            <a:r>
              <a:rPr lang="ru-RU" sz="2400" dirty="0">
                <a:solidFill>
                  <a:srgbClr val="373A3C"/>
                </a:solidFill>
                <a:latin typeface="Segoe UI" panose="020B0502040204020203" pitchFamily="34" charset="0"/>
                <a:ea typeface="Times New Roman" panose="02020603050405020304" pitchFamily="18" charset="0"/>
                <a:cs typeface="Times New Roman" panose="02020603050405020304" pitchFamily="18" charset="0"/>
              </a:rPr>
              <a:t>.</a:t>
            </a:r>
            <a:endParaRPr lang="x-none"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509446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8AE3A02E-9372-BAFD-ADFE-48397BE361FC}"/>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874741"/>
            <a:ext cx="5834742" cy="4412618"/>
          </a:xfrm>
          <a:prstGeom prst="rect">
            <a:avLst/>
          </a:prstGeom>
          <a:noFill/>
        </p:spPr>
        <p:txBody>
          <a:bodyPr wrap="square">
            <a:spAutoFit/>
          </a:bodyPr>
          <a:lstStyle/>
          <a:p>
            <a:pPr>
              <a:lnSpc>
                <a:spcPct val="107000"/>
              </a:lnSpc>
              <a:spcAft>
                <a:spcPts val="800"/>
              </a:spcAft>
            </a:pP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галузевих</a:t>
            </a:r>
            <a:r>
              <a:rPr lang="ru-RU" sz="24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принципів</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належать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служіння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виконавчої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апарату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суспільству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людині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обмеженість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втручання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виконавчої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громадянське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особисте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людини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повнота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і свобод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адміністративно-правовій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взаємна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відповідальність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мінімально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необхідних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повноважень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виконавчої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623220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8AE3A02E-9372-BAFD-ADFE-48397BE361FC}"/>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269913"/>
            <a:ext cx="5834742" cy="3622274"/>
          </a:xfrm>
          <a:prstGeom prst="rect">
            <a:avLst/>
          </a:prstGeom>
          <a:noFill/>
        </p:spPr>
        <p:txBody>
          <a:bodyPr wrap="square">
            <a:spAutoFit/>
          </a:bodyPr>
          <a:lstStyle/>
          <a:p>
            <a:pPr>
              <a:lnSpc>
                <a:spcPct val="107000"/>
              </a:lnSpc>
              <a:spcAft>
                <a:spcPts val="800"/>
              </a:spcAft>
            </a:pP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спеціально-юридичних</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принципів</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слід</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віднести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неприпустимість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дискримінації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вимушених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переселенців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ознакою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раси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віросповідання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приналежності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певної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групи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політичних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переконань</a:t>
            </a:r>
            <a:r>
              <a:rPr lang="ru-RU"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тощо</a:t>
            </a:r>
            <a:r>
              <a:rPr lang="ru-RU"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79691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8AE3A02E-9372-BAFD-ADFE-48397BE361FC}"/>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072327"/>
            <a:ext cx="5834742" cy="4017446"/>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Зокрема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Об’єднаних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(1945 р.)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заохочує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загальну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повагу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дотримання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людини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свобод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всіх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розрізнення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раси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релігії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Загальна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декларація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людини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(1948 р.)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проголошує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люди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народжуються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вільними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рівними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своїй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гідності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правах. Вони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наділені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розумом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совістю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повинні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діяти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один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щодо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одного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дусі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братерства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x-none" sz="4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868458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C9DB0DDE-7CE9-3BD5-CD14-8E08757CF740}"/>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813767"/>
            <a:ext cx="6703066" cy="4515210"/>
          </a:xfrm>
          <a:prstGeom prst="rect">
            <a:avLst/>
          </a:prstGeom>
          <a:noFill/>
        </p:spPr>
        <p:txBody>
          <a:bodyPr wrap="square">
            <a:spAutoFit/>
          </a:bodyPr>
          <a:lstStyle/>
          <a:p>
            <a:pPr>
              <a:lnSpc>
                <a:spcPct val="107000"/>
              </a:lnSpc>
              <a:spcAft>
                <a:spcPts val="800"/>
              </a:spcAft>
            </a:pP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Функції</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частина управлінської діяльності, яка здійснюється на основі закону або іншого правового акту органів виконавчої влади, притаманними їм методами для виконання завдань управління.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Функції поділяються на </a:t>
            </a:r>
            <a:r>
              <a:rPr lang="uk-UA" sz="2400" u="sng"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загальні:</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прогнозування, планування, організація, регулювання, координація, облік, контроль; </a:t>
            </a:r>
            <a:r>
              <a:rPr lang="uk-UA" sz="2400" u="sng"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спеціальні</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відображають специфіку або конкретного суб’єкта управління; </a:t>
            </a:r>
            <a:r>
              <a:rPr lang="uk-UA" sz="2400" u="sng"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допоміжні</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обслуговують виконання загальних і спеціальних функцій.</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268998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116025"/>
            <a:ext cx="5834742" cy="3930050"/>
          </a:xfrm>
          <a:prstGeom prst="rect">
            <a:avLst/>
          </a:prstGeom>
          <a:noFill/>
        </p:spPr>
        <p:txBody>
          <a:bodyPr wrap="square">
            <a:spAutoFit/>
          </a:bodyPr>
          <a:lstStyle/>
          <a:p>
            <a:pPr>
              <a:lnSpc>
                <a:spcPct val="107000"/>
              </a:lnSpc>
              <a:spcAft>
                <a:spcPts val="800"/>
              </a:spcAft>
            </a:pP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Функції міграційного права:</a:t>
            </a:r>
          </a:p>
          <a:p>
            <a:pPr>
              <a:lnSpc>
                <a:spcPct val="107000"/>
              </a:lnSpc>
              <a:spcAft>
                <a:spcPts val="800"/>
              </a:spcAft>
            </a:pP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Правовиконавча</a:t>
            </a: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є юридичною формою реалізації виконавчої влади Державної міграційної служби України.</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Правотворча</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наділяє суб’єктів виконавчої влади Державної міграційної служби України повноваженнями з адміністративної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нормотворчості</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Рисунок 2">
            <a:extLst>
              <a:ext uri="{FF2B5EF4-FFF2-40B4-BE49-F238E27FC236}">
                <a16:creationId xmlns:a16="http://schemas.microsoft.com/office/drawing/2014/main" xmlns="" id="{2719DF98-916B-14E9-5E71-B084456CD9C2}"/>
              </a:ext>
            </a:extLst>
          </p:cNvPr>
          <p:cNvPicPr>
            <a:picLocks noChangeAspect="1"/>
          </p:cNvPicPr>
          <p:nvPr/>
        </p:nvPicPr>
        <p:blipFill>
          <a:blip r:embed="rId4"/>
          <a:stretch>
            <a:fillRect/>
          </a:stretch>
        </p:blipFill>
        <p:spPr>
          <a:xfrm>
            <a:off x="7750628" y="1641050"/>
            <a:ext cx="2880000" cy="2880000"/>
          </a:xfrm>
          <a:prstGeom prst="rect">
            <a:avLst/>
          </a:prstGeom>
        </p:spPr>
      </p:pic>
    </p:spTree>
    <p:extLst>
      <p:ext uri="{BB962C8B-B14F-4D97-AF65-F5344CB8AC3E}">
        <p14:creationId xmlns:p14="http://schemas.microsoft.com/office/powerpoint/2010/main" val="17299437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625858"/>
            <a:ext cx="5834742" cy="4910383"/>
          </a:xfrm>
          <a:prstGeom prst="rect">
            <a:avLst/>
          </a:prstGeom>
          <a:noFill/>
        </p:spPr>
        <p:txBody>
          <a:bodyPr wrap="square">
            <a:spAutoFit/>
          </a:bodyPr>
          <a:lstStyle/>
          <a:p>
            <a:pPr>
              <a:lnSpc>
                <a:spcPct val="107000"/>
              </a:lnSpc>
              <a:spcAft>
                <a:spcPts val="800"/>
              </a:spcAft>
            </a:pP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Організаційна</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визначається організаційним характером Державної міграційної служби України та управлінської діяльності, що постійно підтримується нормами адміністративного права.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Правоохоронна</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забезпечує додержання встановленого у сфері публічного управління правового режиму та захист законних інтересів і прав усіх учасників регульованих управлінських відносин у сфері міграційного права.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Рисунок 2">
            <a:extLst>
              <a:ext uri="{FF2B5EF4-FFF2-40B4-BE49-F238E27FC236}">
                <a16:creationId xmlns:a16="http://schemas.microsoft.com/office/drawing/2014/main" xmlns="" id="{2719DF98-916B-14E9-5E71-B084456CD9C2}"/>
              </a:ext>
            </a:extLst>
          </p:cNvPr>
          <p:cNvPicPr>
            <a:picLocks noChangeAspect="1"/>
          </p:cNvPicPr>
          <p:nvPr/>
        </p:nvPicPr>
        <p:blipFill>
          <a:blip r:embed="rId4"/>
          <a:stretch>
            <a:fillRect/>
          </a:stretch>
        </p:blipFill>
        <p:spPr>
          <a:xfrm>
            <a:off x="7750628" y="1641050"/>
            <a:ext cx="2880000" cy="2880000"/>
          </a:xfrm>
          <a:prstGeom prst="rect">
            <a:avLst/>
          </a:prstGeom>
        </p:spPr>
      </p:pic>
    </p:spTree>
    <p:extLst>
      <p:ext uri="{BB962C8B-B14F-4D97-AF65-F5344CB8AC3E}">
        <p14:creationId xmlns:p14="http://schemas.microsoft.com/office/powerpoint/2010/main" val="8959013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CD18BED-AD58-4998-23D2-889E726D8D26}"/>
              </a:ext>
            </a:extLst>
          </p:cNvPr>
          <p:cNvSpPr txBox="1"/>
          <p:nvPr/>
        </p:nvSpPr>
        <p:spPr>
          <a:xfrm>
            <a:off x="706318" y="2846377"/>
            <a:ext cx="7202614" cy="583750"/>
          </a:xfrm>
          <a:prstGeom prst="rect">
            <a:avLst/>
          </a:prstGeom>
          <a:noFill/>
        </p:spPr>
        <p:txBody>
          <a:bodyPr wrap="none" rtlCol="0">
            <a:spAutoFit/>
          </a:bodyPr>
          <a:lstStyle/>
          <a:p>
            <a:pPr algn="ctr">
              <a:lnSpc>
                <a:spcPct val="107000"/>
              </a:lnSpc>
              <a:spcAft>
                <a:spcPts val="800"/>
              </a:spcAft>
            </a:pP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СИСТЕМА МІГРАЦІЙНОГО ПРАВА</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477045"/>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3</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1648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31158EAE-7C1B-34EE-50C4-FD56E50DA4EF}"/>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625858"/>
            <a:ext cx="6042666" cy="4807791"/>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Міграційне</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самостійна</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галузь</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національної</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правової</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системи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складна система,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необхідно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розумі­ти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науково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обґрунтований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об'єктивно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існуючий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зв'язок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норм,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становлять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єдину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самостійну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галузь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Вона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являє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со­бою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внутрішню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побудову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розмі­щення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складових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частин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зумовлений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характером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лежать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суб'єктивні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об'єктивні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чинники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72302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31158EAE-7C1B-34EE-50C4-FD56E50DA4EF}"/>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677154"/>
            <a:ext cx="6042666" cy="4807791"/>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Серед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суб'єктивних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факторів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воля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бажання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створити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національну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законодавчу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базу.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Необхідне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ком­плексне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Збільшення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кількості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нормативно-</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актів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забезпечує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цілісності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взаємозв'язку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Вони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роз­порошені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різних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галузях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й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зрідка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лише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узгоджені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собою, а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навіть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суперечать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один одному.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прогалини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залишаються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вагомими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3822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04494CC0-A6DA-1E2A-C270-915EB2569097}"/>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638630" y="435440"/>
            <a:ext cx="5834742" cy="4412618"/>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Нині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виявити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специфічний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підгалузі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механізм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особливе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поєднання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правовідносин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індивідуальних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актів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проявляються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особливості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методу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засобів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охорони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регульованих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допомогою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санкцій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закріплюються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кримінального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адміністративно-деліктного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618388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31158EAE-7C1B-34EE-50C4-FD56E50DA4EF}"/>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661751"/>
            <a:ext cx="6042666" cy="2838598"/>
          </a:xfrm>
          <a:prstGeom prst="rect">
            <a:avLst/>
          </a:prstGeom>
          <a:noFill/>
        </p:spPr>
        <p:txBody>
          <a:bodyPr wrap="square">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об'єктивних</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чинників</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належать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економічні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тощо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умови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життєдіяльності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лише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виникнення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існування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системи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цілому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необхідність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дієвого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функціонування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851373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1DC22089-A3C7-560F-E2BA-E7FE09E040D2}"/>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072327"/>
            <a:ext cx="6042666" cy="4017446"/>
          </a:xfrm>
          <a:prstGeom prst="rect">
            <a:avLst/>
          </a:prstGeom>
          <a:noFill/>
        </p:spPr>
        <p:txBody>
          <a:bodyPr wrap="square">
            <a:spAutoFit/>
          </a:bodyPr>
          <a:lstStyle/>
          <a:p>
            <a:pPr>
              <a:lnSpc>
                <a:spcPct val="107000"/>
              </a:lnSpc>
              <a:spcAft>
                <a:spcPts val="800"/>
              </a:spcAft>
            </a:pP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По-перше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дуалістична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природа предмета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безпосередньо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повер­нення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історичну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батьківщину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зважаючи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різні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обставини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опинилися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межами, свобода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пересування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імміграція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638068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1DC22089-A3C7-560F-E2BA-E7FE09E040D2}"/>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874741"/>
            <a:ext cx="6042666" cy="4412618"/>
          </a:xfrm>
          <a:prstGeom prst="rect">
            <a:avLst/>
          </a:prstGeom>
          <a:noFill/>
        </p:spPr>
        <p:txBody>
          <a:bodyPr wrap="square">
            <a:spAutoFit/>
          </a:bodyPr>
          <a:lstStyle/>
          <a:p>
            <a:pPr>
              <a:lnSpc>
                <a:spcPct val="107000"/>
              </a:lnSpc>
              <a:spcAft>
                <a:spcPts val="800"/>
              </a:spcAft>
            </a:pP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По-друге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одного й того самого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одночасно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тяжіють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норм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його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На­приклад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притулку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присутні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допущення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свободи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шукачів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притулку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отримали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відповідальність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повноваження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x-none" sz="4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945906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1DC22089-A3C7-560F-E2BA-E7FE09E040D2}"/>
              </a:ext>
            </a:extLst>
          </p:cNvPr>
          <p:cNvPicPr>
            <a:picLocks noChangeAspect="1"/>
          </p:cNvPicPr>
          <p:nvPr/>
        </p:nvPicPr>
        <p:blipFill>
          <a:blip r:embed="rId2"/>
          <a:stretch>
            <a:fillRect/>
          </a:stretch>
        </p:blipFill>
        <p:spPr>
          <a:xfrm>
            <a:off x="7750628" y="164105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665085"/>
            <a:ext cx="6042666" cy="2831929"/>
          </a:xfrm>
          <a:prstGeom prst="rect">
            <a:avLst/>
          </a:prstGeom>
          <a:noFill/>
        </p:spPr>
        <p:txBody>
          <a:bodyPr wrap="square">
            <a:spAutoFit/>
          </a:bodyPr>
          <a:lstStyle/>
          <a:p>
            <a:pPr>
              <a:lnSpc>
                <a:spcPct val="107000"/>
              </a:lnSpc>
              <a:spcAft>
                <a:spcPts val="800"/>
              </a:spcAft>
            </a:pP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По-третє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міжгалузевий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характер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багатьох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міграційно-правових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регламентації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видворення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межі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присутнє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видачі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фізичних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кримінальне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трудової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трудове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599381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90ED7DE4-60B0-F9B5-E39C-E996B3C80F46}"/>
              </a:ext>
            </a:extLst>
          </p:cNvPr>
          <p:cNvPicPr>
            <a:picLocks noChangeAspect="1"/>
          </p:cNvPicPr>
          <p:nvPr/>
        </p:nvPicPr>
        <p:blipFill>
          <a:blip r:embed="rId2"/>
          <a:stretch>
            <a:fillRect/>
          </a:stretch>
        </p:blipFill>
        <p:spPr>
          <a:xfrm>
            <a:off x="7750628" y="1665085"/>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488200"/>
            <a:ext cx="6042666" cy="3233770"/>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Норми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первинними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структурними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компонентами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системи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Вони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видаються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санкціонуються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загальнообов'язковими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пра­вилами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поведінки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всіх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міграційно-правових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774504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90ED7DE4-60B0-F9B5-E39C-E996B3C80F46}"/>
              </a:ext>
            </a:extLst>
          </p:cNvPr>
          <p:cNvPicPr>
            <a:picLocks noChangeAspect="1"/>
          </p:cNvPicPr>
          <p:nvPr/>
        </p:nvPicPr>
        <p:blipFill>
          <a:blip r:embed="rId2"/>
          <a:stretch>
            <a:fillRect/>
          </a:stretch>
        </p:blipFill>
        <p:spPr>
          <a:xfrm>
            <a:off x="7750628" y="1665085"/>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689344"/>
            <a:ext cx="6042666" cy="2831481"/>
          </a:xfrm>
          <a:prstGeom prst="rect">
            <a:avLst/>
          </a:prstGeom>
          <a:noFill/>
        </p:spPr>
        <p:txBody>
          <a:bodyPr wrap="square">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Другими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рівнем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міграційно-правові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теорією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являє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собою систему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взаємопов'язаних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самостійну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сукупність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компоненти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властивості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005975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90ED7DE4-60B0-F9B5-E39C-E996B3C80F46}"/>
              </a:ext>
            </a:extLst>
          </p:cNvPr>
          <p:cNvPicPr>
            <a:picLocks noChangeAspect="1"/>
          </p:cNvPicPr>
          <p:nvPr/>
        </p:nvPicPr>
        <p:blipFill>
          <a:blip r:embed="rId2"/>
          <a:stretch>
            <a:fillRect/>
          </a:stretch>
        </p:blipFill>
        <p:spPr>
          <a:xfrm>
            <a:off x="7750628" y="1665085"/>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832604"/>
            <a:ext cx="6042666" cy="4535472"/>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Виокремлюють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внутрішні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змішані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міграційно-правові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внутрішніми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емі­грації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межі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свободи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пересуван­ня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повернення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репресованих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ра­ніше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депортованих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народів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тощо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Прикладом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змішаного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видачі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фізичних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endParaRPr lang="x-none" sz="4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891459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CD18BED-AD58-4998-23D2-889E726D8D26}"/>
              </a:ext>
            </a:extLst>
          </p:cNvPr>
          <p:cNvSpPr txBox="1"/>
          <p:nvPr/>
        </p:nvSpPr>
        <p:spPr>
          <a:xfrm>
            <a:off x="747807" y="2626242"/>
            <a:ext cx="7119641" cy="843693"/>
          </a:xfrm>
          <a:prstGeom prst="rect">
            <a:avLst/>
          </a:prstGeom>
          <a:noFill/>
        </p:spPr>
        <p:txBody>
          <a:bodyPr wrap="none" rtlCol="0">
            <a:spAutoFit/>
          </a:bodyPr>
          <a:lstStyle/>
          <a:p>
            <a:pPr algn="ctr">
              <a:lnSpc>
                <a:spcPct val="107000"/>
              </a:lnSpc>
              <a:spcAft>
                <a:spcPts val="800"/>
              </a:spcAft>
            </a:pPr>
            <a:r>
              <a:rPr lang="ru-RU" sz="3200" b="1" dirty="0">
                <a:solidFill>
                  <a:srgbClr val="373A3C"/>
                </a:solidFill>
                <a:effectLst/>
                <a:latin typeface="Segoe UI" panose="020B0502040204020203" pitchFamily="34" charset="0"/>
                <a:ea typeface="Times New Roman" panose="02020603050405020304" pitchFamily="18" charset="0"/>
              </a:rPr>
              <a:t>ДЖЕРЕЛА МІГРАЦІЙНОГО ПРАВА</a:t>
            </a:r>
            <a:r>
              <a:rPr lang="x-none" sz="4800" dirty="0">
                <a:effectLst/>
              </a:rPr>
              <a:t> </a:t>
            </a:r>
            <a:endParaRPr lang="x-none" sz="48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477045"/>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4</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1465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EC57CAB5-8CF0-B7C4-B59A-BA373E454A83}"/>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487045"/>
            <a:ext cx="6042666" cy="3226589"/>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Для того щоб міграційне право України послідовно виконувало­ся, воно повинно мати своє зовнішнє вираження. У національній і зарубіжній юридичній літературі </a:t>
            </a:r>
            <a:r>
              <a:rPr lang="uk-UA"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«зовнішнє вираження»</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одних ви­падках називають формою чи формами права, в інших – джерела­ми або одночасно і формами, й джерелами. </a:t>
            </a:r>
            <a:endParaRPr lang="x-none" sz="4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86874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EC57CAB5-8CF0-B7C4-B59A-BA373E454A83}"/>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037018"/>
            <a:ext cx="6042666" cy="4126643"/>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теорії права термін </a:t>
            </a: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«джерело права»</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застосовується у таких значеннях – у матеріальному, ідеологічному, інституційному і формальному (юридичному).</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 </a:t>
            </a: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матеріальним</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джерелом права розуміють економічні, соціальні, політичні та інші об’єктивні умови, що спричиняють або об’єктивно зумовлюють виникнення правових норм.</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61413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638630" y="435440"/>
            <a:ext cx="5834742" cy="2308324"/>
          </a:xfrm>
          <a:prstGeom prst="rect">
            <a:avLst/>
          </a:prstGeom>
          <a:noFill/>
        </p:spPr>
        <p:txBody>
          <a:bodyPr wrap="square">
            <a:spAutoFit/>
          </a:bodyPr>
          <a:lstStyle/>
          <a:p>
            <a:pPr>
              <a:spcAft>
                <a:spcPts val="800"/>
              </a:spcAft>
            </a:pP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Міграційне право України</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це самостійна галузь національної правової системи, під якою необхідно розуміти науково обґрунтований, об’єктивно існуючий зв’язок інститутів і норм, що становлять єдину самостійну галузь права.</a:t>
            </a:r>
            <a:endParaRPr lang="de-DE"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xmlns="" id="{C938B727-8CD8-6AF1-E397-A901687E4CE8}"/>
              </a:ext>
            </a:extLst>
          </p:cNvPr>
          <p:cNvSpPr txBox="1"/>
          <p:nvPr/>
        </p:nvSpPr>
        <p:spPr>
          <a:xfrm>
            <a:off x="638630" y="3146269"/>
            <a:ext cx="9113585" cy="2144177"/>
          </a:xfrm>
          <a:prstGeom prst="rect">
            <a:avLst/>
          </a:prstGeom>
          <a:noFill/>
        </p:spPr>
        <p:txBody>
          <a:bodyPr wrap="none" rtlCol="0">
            <a:spAutoFit/>
          </a:bodyPr>
          <a:lstStyle/>
          <a:p>
            <a:pPr>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населення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розглядати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трьох</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стадійний</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de-DE" sz="2400" dirty="0">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по-перше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рухливості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населення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2400" dirty="0">
                <a:latin typeface="Times New Roman" panose="02020603050405020304" pitchFamily="18" charset="0"/>
                <a:ea typeface="Times New Roman" panose="02020603050405020304" pitchFamily="18" charset="0"/>
                <a:cs typeface="Times New Roman" panose="02020603050405020304" pitchFamily="18" charset="0"/>
              </a:rPr>
              <a:t> </a:t>
            </a:r>
            <a:br>
              <a:rPr lang="de-DE" sz="2400" dirty="0">
                <a:latin typeface="Times New Roman" panose="02020603050405020304" pitchFamily="18" charset="0"/>
                <a:ea typeface="Times New Roman" panose="02020603050405020304" pitchFamily="18" charset="0"/>
                <a:cs typeface="Times New Roman" panose="02020603050405020304" pitchFamily="18" charset="0"/>
              </a:rPr>
            </a:b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по-друге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переміщення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2400" dirty="0">
                <a:latin typeface="Times New Roman" panose="02020603050405020304" pitchFamily="18" charset="0"/>
                <a:ea typeface="Times New Roman" panose="02020603050405020304" pitchFamily="18" charset="0"/>
                <a:cs typeface="Times New Roman" panose="02020603050405020304" pitchFamily="18" charset="0"/>
              </a:rPr>
              <a:t/>
            </a:r>
            <a:br>
              <a:rPr lang="de-DE" sz="2400" dirty="0">
                <a:latin typeface="Times New Roman" panose="02020603050405020304" pitchFamily="18" charset="0"/>
                <a:ea typeface="Times New Roman" panose="02020603050405020304" pitchFamily="18" charset="0"/>
                <a:cs typeface="Times New Roman" panose="02020603050405020304" pitchFamily="18" charset="0"/>
              </a:rPr>
            </a:b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по-третє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адаптацію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нового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x-none"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1671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EC57CAB5-8CF0-B7C4-B59A-BA373E454A83}"/>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289203"/>
            <a:ext cx="6042666" cy="3622274"/>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 </a:t>
            </a: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ідеологічному значенні</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розуміють правову і політичну свідомість суб’єктів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нормотворчості</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ідеї, концепції, теорії, покладені у підставу правових норм.</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Інституційне розуміння</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джерела права пояснюється діяльністю публічних органів та інститутів ( громадянського суспільства, держави) як суб’єктів формування і встановлення права. </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214931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446DB2BB-3975-F32A-B623-D7F7F83CFD14}"/>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289203"/>
            <a:ext cx="6042666" cy="3622274"/>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формальному (юридичному) розумінні – це акти уповноважених суб’єктів права, що є формою вираження і закріплення правових норм і принципів, на основі яких виникають, змінюються чи припиняються правові відносини. Інакше, це зовнішні виявлення буття об’єктивно існуючих правових норм і принципів, які є мірою охоронюваного державою права.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527525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446DB2BB-3975-F32A-B623-D7F7F83CFD14}"/>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585557"/>
            <a:ext cx="6042666" cy="2954783"/>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Одночасно слід зазначити, що в теорії права є й інший підхід, який полягає в тому, що термін </a:t>
            </a: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«джерела права»</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застосовується тільки до матеріальних чинників, для означення будь – яких явищ, що мають вплив на формування змісту юридичних норм і позитивного права взагалі</a:t>
            </a:r>
            <a:r>
              <a:rPr lang="x-none" sz="3200" dirty="0">
                <a:effectLst/>
                <a:latin typeface="Times New Roman" panose="02020603050405020304" pitchFamily="18" charset="0"/>
                <a:cs typeface="Times New Roman" panose="02020603050405020304" pitchFamily="18" charset="0"/>
              </a:rPr>
              <a:t> </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11437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446DB2BB-3975-F32A-B623-D7F7F83CFD14}"/>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486789"/>
            <a:ext cx="6042666" cy="3227102"/>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«форма права» розуміється як зовнішнє вираження норм права, надання їм статусу юридичних і загальнообов’язкових правил поведінки. Застосовуючи таку концепцію до сфери міграційного права, можна було б використовувати поняття «джерела» і «форми» права без додаткових застережень, вкладаючи у них відповідний зміст.</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428940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F668C2A0-5FD1-F821-A532-A06A5E30857F}"/>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894031"/>
            <a:ext cx="6042666" cy="4412618"/>
          </a:xfrm>
          <a:prstGeom prst="rect">
            <a:avLst/>
          </a:prstGeom>
          <a:noFill/>
        </p:spPr>
        <p:txBody>
          <a:bodyPr wrap="square">
            <a:spAutoFit/>
          </a:bodyPr>
          <a:lstStyle/>
          <a:p>
            <a:pPr>
              <a:lnSpc>
                <a:spcPct val="107000"/>
              </a:lnSpc>
              <a:spcAft>
                <a:spcPts val="800"/>
              </a:spcAft>
            </a:pP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Форми права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вихідні від держави або визнані нею зовнішні, офіційно – документальні способи вираження змісту права, його норм і принципів, надання їм юридичного значення. При з’ясування «джерело (форма) права» підкреслюється, що мова йде саме про джерела права у формальному (юридичному) розумінні. Юридичні джерела (форми) права міграційного права можна класифікувати за різними підставами.</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738798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F668C2A0-5FD1-F821-A532-A06A5E30857F}"/>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881961"/>
            <a:ext cx="6042666" cy="2436757"/>
          </a:xfrm>
          <a:prstGeom prst="rect">
            <a:avLst/>
          </a:prstGeom>
          <a:noFill/>
        </p:spPr>
        <p:txBody>
          <a:bodyPr wrap="square">
            <a:spAutoFit/>
          </a:bodyPr>
          <a:lstStyle/>
          <a:p>
            <a:pPr>
              <a:lnSpc>
                <a:spcPct val="107000"/>
              </a:lnSpc>
              <a:spcAft>
                <a:spcPts val="800"/>
              </a:spcAft>
            </a:pPr>
            <a:r>
              <a:rPr lang="uk-UA"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 способом прийняття виділяються</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державні нормативно – правові акти, що прийняті уповноваженими державними органами, а також органами місцевого самоврядування (закони, укази, постанови, відомчі нормативні акти, рішення тощо).</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6151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F668C2A0-5FD1-F821-A532-A06A5E30857F}"/>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684375"/>
            <a:ext cx="6042666" cy="2831929"/>
          </a:xfrm>
          <a:prstGeom prst="rect">
            <a:avLst/>
          </a:prstGeom>
          <a:noFill/>
        </p:spPr>
        <p:txBody>
          <a:bodyPr wrap="square">
            <a:spAutoFit/>
          </a:bodyPr>
          <a:lstStyle/>
          <a:p>
            <a:pPr>
              <a:lnSpc>
                <a:spcPct val="107000"/>
              </a:lnSpc>
              <a:spcAft>
                <a:spcPts val="800"/>
              </a:spcAft>
            </a:pPr>
            <a:r>
              <a:rPr lang="uk-UA"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 територіальною спрямованістю</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виділяються внутрішньодержавні і міждержавні акти – багатосторонні і двосторонні договори, угоди, пакти про права мігрантів, конвенції МОП, ратифіковані Верховною Радою України. </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246120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F668C2A0-5FD1-F821-A532-A06A5E30857F}"/>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593852"/>
            <a:ext cx="6042666" cy="4910383"/>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 </a:t>
            </a:r>
            <a:r>
              <a:rPr lang="uk-UA"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юридичною силою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державні нормативно – правові акти , які поділяються на закони і підзаконні нормативно – правові акти. За сферою дії виділяються централізовані і локальні нормативно – правові акти (правила проживання у пункті (притулку) для біженців). </a:t>
            </a:r>
            <a:r>
              <a:rPr lang="de-DE"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a:r>
            <a:br>
              <a:rPr lang="de-DE"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br>
            <a:endParaRPr lang="de-DE"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Залежно від с</a:t>
            </a:r>
            <a:r>
              <a:rPr lang="uk-UA"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тупеня узагальненості</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розрізняють кодифіковані, комплексні і поточні нормативно правові акти як джерела міграційного права.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536856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C84FB52F-B514-866B-82F1-CBEBCE3A064A}"/>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842735"/>
            <a:ext cx="6042666" cy="4515210"/>
          </a:xfrm>
          <a:prstGeom prst="rect">
            <a:avLst/>
          </a:prstGeom>
          <a:noFill/>
        </p:spPr>
        <p:txBody>
          <a:bodyPr wrap="square">
            <a:spAutoFit/>
          </a:bodyPr>
          <a:lstStyle/>
          <a:p>
            <a:pPr>
              <a:lnSpc>
                <a:spcPct val="107000"/>
              </a:lnSpc>
              <a:spcAft>
                <a:spcPts val="800"/>
              </a:spcAft>
            </a:pPr>
            <a:r>
              <a:rPr lang="uk-UA"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Джерела міграційного права мають свої особливості.</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По-перше</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законодавство у сфері міграційного права є надзвичайно динамічним, воно зазнає численних змін. При цьому зміни, які мають бути внесені у відповідні нормативно – правові акти у зв’язку з прийняттям нових положень, вносяться невчасно, що впливає на нестабільність міграційного законодавства України і вносить ознаку дисбалансу.</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129939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C84FB52F-B514-866B-82F1-CBEBCE3A064A}"/>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234573"/>
            <a:ext cx="6042666" cy="3731534"/>
          </a:xfrm>
          <a:prstGeom prst="rect">
            <a:avLst/>
          </a:prstGeom>
          <a:noFill/>
        </p:spPr>
        <p:txBody>
          <a:bodyPr wrap="square">
            <a:spAutoFit/>
          </a:bodyPr>
          <a:lstStyle/>
          <a:p>
            <a:pPr>
              <a:lnSpc>
                <a:spcPct val="107000"/>
              </a:lnSpc>
              <a:spcAft>
                <a:spcPts val="800"/>
              </a:spcAft>
            </a:pP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По-друге</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Україні немає єдиного законодавчого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акта</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який би комплексно врегулював усю систему відносин у сфері міграційного права, визначив би суб’єктивний склад та організаційно – правові форми.</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По-третє</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джерел міграційного права належить значна кількість нормативно – правових актів.</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3266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596583"/>
            <a:ext cx="5834742" cy="2831929"/>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Міграція</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юридичне</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явище</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являє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собою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переміщення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супроводжується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зміною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їхнього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правового статусу.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переміщення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правило,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перетинання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кордону.</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xmlns="" id="{4AFC7FB9-DED1-7E7E-D747-729F329466C0}"/>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5358280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C84FB52F-B514-866B-82F1-CBEBCE3A064A}"/>
              </a:ext>
            </a:extLst>
          </p:cNvPr>
          <p:cNvPicPr>
            <a:picLocks noChangeAspect="1"/>
          </p:cNvPicPr>
          <p:nvPr/>
        </p:nvPicPr>
        <p:blipFill>
          <a:blip r:embed="rId2"/>
          <a:stretch>
            <a:fillRect/>
          </a:stretch>
        </p:blipFill>
        <p:spPr>
          <a:xfrm>
            <a:off x="7750628" y="166034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878627"/>
            <a:ext cx="6042666" cy="2443426"/>
          </a:xfrm>
          <a:prstGeom prst="rect">
            <a:avLst/>
          </a:prstGeom>
          <a:noFill/>
        </p:spPr>
        <p:txBody>
          <a:bodyPr wrap="square">
            <a:spAutoFit/>
          </a:bodyPr>
          <a:lstStyle/>
          <a:p>
            <a:pPr>
              <a:lnSpc>
                <a:spcPct val="107000"/>
              </a:lnSpc>
              <a:spcAft>
                <a:spcPts val="800"/>
              </a:spcAft>
            </a:pP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По-четверте</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міграційному праві присутній змішаний критерій щодо регулювання міграційних процесів. Це норми адміністративного, цивільного, трудового, кримінального, конституційного права тощо.</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04820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BD58DC75-B290-911C-93DD-8B480CBBFEDB}"/>
              </a:ext>
            </a:extLst>
          </p:cNvPr>
          <p:cNvPicPr>
            <a:picLocks noChangeAspect="1"/>
          </p:cNvPicPr>
          <p:nvPr/>
        </p:nvPicPr>
        <p:blipFill>
          <a:blip r:embed="rId2"/>
          <a:stretch>
            <a:fillRect/>
          </a:stretch>
        </p:blipFill>
        <p:spPr>
          <a:xfrm>
            <a:off x="7750628" y="1878627"/>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943026"/>
            <a:ext cx="6042666" cy="2751202"/>
          </a:xfrm>
          <a:prstGeom prst="rect">
            <a:avLst/>
          </a:prstGeom>
          <a:noFill/>
        </p:spPr>
        <p:txBody>
          <a:bodyPr wrap="square">
            <a:spAutoFit/>
          </a:bodyPr>
          <a:lstStyle/>
          <a:p>
            <a:pPr>
              <a:lnSpc>
                <a:spcPct val="107000"/>
              </a:lnSpc>
              <a:spcAft>
                <a:spcPts val="800"/>
              </a:spcAft>
            </a:pPr>
            <a:r>
              <a:rPr lang="uk-UA" sz="2400" b="1"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Правові акти за сферою обов'язковості поділяються на:</a:t>
            </a:r>
            <a:endParaRPr lang="x-none" sz="24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нормативні</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загальні</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x-none" sz="2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не­нормативні</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індивідуальні</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правозастосовчі</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x-none" sz="2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інтерпретаційні</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акти</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тлумачення</a:t>
            </a:r>
            <a:r>
              <a:rPr lang="ru-RU" sz="24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x-none"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176331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BD58DC75-B290-911C-93DD-8B480CBBFEDB}"/>
              </a:ext>
            </a:extLst>
          </p:cNvPr>
          <p:cNvPicPr>
            <a:picLocks noChangeAspect="1"/>
          </p:cNvPicPr>
          <p:nvPr/>
        </p:nvPicPr>
        <p:blipFill>
          <a:blip r:embed="rId2"/>
          <a:stretch>
            <a:fillRect/>
          </a:stretch>
        </p:blipFill>
        <p:spPr>
          <a:xfrm>
            <a:off x="7750628" y="1878627"/>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309904"/>
            <a:ext cx="6042666" cy="4017446"/>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Конституція</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найвищу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силу,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нормативно-</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акти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ухвалюються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повинні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містить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ухвалення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певних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Насамперед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115848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BD58DC75-B290-911C-93DD-8B480CBBFEDB}"/>
              </a:ext>
            </a:extLst>
          </p:cNvPr>
          <p:cNvPicPr>
            <a:picLocks noChangeAspect="1"/>
          </p:cNvPicPr>
          <p:nvPr/>
        </p:nvPicPr>
        <p:blipFill>
          <a:blip r:embed="rId2"/>
          <a:stretch>
            <a:fillRect/>
          </a:stretch>
        </p:blipFill>
        <p:spPr>
          <a:xfrm>
            <a:off x="7750628" y="1878627"/>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639974"/>
            <a:ext cx="6705486" cy="4807791"/>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Важливу роль щодо міграції та реєстрації фізичних осіб відіграють норми, які містяться в </a:t>
            </a:r>
            <a:r>
              <a:rPr lang="uk-UA"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міжнародних договорах та угодах</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які за Конституцією України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1 ст. 9) є частиною національного законодавства України. Відповідно до ст. 19 закону України «Про міжнародні договори України» від 29 червня 2004 року чинні міжнародні договори України, згода на обов’язковість яких надана Верховною Радою України, є частиною національного законодавства і застосовуються у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порядку,передбаченому</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норм національного законодавства.</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97294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75D91D5D-6BB8-57E1-ADE8-573A52AA103B}"/>
              </a:ext>
            </a:extLst>
          </p:cNvPr>
          <p:cNvPicPr>
            <a:picLocks noChangeAspect="1"/>
          </p:cNvPicPr>
          <p:nvPr/>
        </p:nvPicPr>
        <p:blipFill>
          <a:blip r:embed="rId2"/>
          <a:stretch>
            <a:fillRect/>
          </a:stretch>
        </p:blipFill>
        <p:spPr>
          <a:xfrm>
            <a:off x="7750628" y="1878627"/>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309904"/>
            <a:ext cx="6042666" cy="4017446"/>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Конституція</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найвищу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силу,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нормативно-</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акти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ухвалюються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повинні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містить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ухвалення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певних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Насамперед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60578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75D91D5D-6BB8-57E1-ADE8-573A52AA103B}"/>
              </a:ext>
            </a:extLst>
          </p:cNvPr>
          <p:cNvPicPr>
            <a:picLocks noChangeAspect="1"/>
          </p:cNvPicPr>
          <p:nvPr/>
        </p:nvPicPr>
        <p:blipFill>
          <a:blip r:embed="rId2"/>
          <a:stretch>
            <a:fillRect/>
          </a:stretch>
        </p:blipFill>
        <p:spPr>
          <a:xfrm>
            <a:off x="7750628" y="1878627"/>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057282"/>
            <a:ext cx="6042666" cy="4126643"/>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згрупувати</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колом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вони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розповсюджують</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своюдію</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дві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групи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Загальні</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поширюють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свою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все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населення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групи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слід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наприклад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віднести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свободу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пересування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вільний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вибір</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654961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75D91D5D-6BB8-57E1-ADE8-573A52AA103B}"/>
              </a:ext>
            </a:extLst>
          </p:cNvPr>
          <p:cNvPicPr>
            <a:picLocks noChangeAspect="1"/>
          </p:cNvPicPr>
          <p:nvPr/>
        </p:nvPicPr>
        <p:blipFill>
          <a:blip r:embed="rId2"/>
          <a:stretch>
            <a:fillRect/>
          </a:stretch>
        </p:blipFill>
        <p:spPr>
          <a:xfrm>
            <a:off x="7750628" y="1878627"/>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057282"/>
            <a:ext cx="6042666" cy="4017446"/>
          </a:xfrm>
          <a:prstGeom prst="rect">
            <a:avLst/>
          </a:prstGeom>
          <a:noFill/>
        </p:spPr>
        <p:txBody>
          <a:bodyPr wrap="square">
            <a:spAutoFit/>
          </a:bodyPr>
          <a:lstStyle/>
          <a:p>
            <a:pPr>
              <a:lnSpc>
                <a:spcPct val="107000"/>
              </a:lnSpc>
              <a:spcAft>
                <a:spcPts val="800"/>
              </a:spcAft>
            </a:pP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Спеціальні</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розповсюджуються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окреме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коло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тощо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групи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належать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України«Про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потребують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додаткового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892258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1FE02EC2-C486-05EE-9C25-059963786CC6}"/>
              </a:ext>
            </a:extLst>
          </p:cNvPr>
          <p:cNvPicPr>
            <a:picLocks noChangeAspect="1"/>
          </p:cNvPicPr>
          <p:nvPr/>
        </p:nvPicPr>
        <p:blipFill>
          <a:blip r:embed="rId2"/>
          <a:stretch>
            <a:fillRect/>
          </a:stretch>
        </p:blipFill>
        <p:spPr>
          <a:xfrm>
            <a:off x="7750628" y="1878627"/>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705300"/>
            <a:ext cx="6042666" cy="3226653"/>
          </a:xfrm>
          <a:prstGeom prst="rect">
            <a:avLst/>
          </a:prstGeom>
          <a:noFill/>
        </p:spPr>
        <p:txBody>
          <a:bodyPr wrap="square">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хронологічному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порядку першим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порядок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в’їзду</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Ключові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положення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положенням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міжнародно-правовим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документам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людини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приєдналась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3411238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1FE02EC2-C486-05EE-9C25-059963786CC6}"/>
              </a:ext>
            </a:extLst>
          </p:cNvPr>
          <p:cNvPicPr>
            <a:picLocks noChangeAspect="1"/>
          </p:cNvPicPr>
          <p:nvPr/>
        </p:nvPicPr>
        <p:blipFill>
          <a:blip r:embed="rId2"/>
          <a:stretch>
            <a:fillRect/>
          </a:stretch>
        </p:blipFill>
        <p:spPr>
          <a:xfrm>
            <a:off x="7750628" y="1878627"/>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721095"/>
            <a:ext cx="6042666" cy="4807791"/>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Наступним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фундаментальним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України«Про</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закріплює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свободи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питань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пов’язаних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3363082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1FE02EC2-C486-05EE-9C25-059963786CC6}"/>
              </a:ext>
            </a:extLst>
          </p:cNvPr>
          <p:cNvPicPr>
            <a:picLocks noChangeAspect="1"/>
          </p:cNvPicPr>
          <p:nvPr/>
        </p:nvPicPr>
        <p:blipFill>
          <a:blip r:embed="rId2"/>
          <a:stretch>
            <a:fillRect/>
          </a:stretch>
        </p:blipFill>
        <p:spPr>
          <a:xfrm>
            <a:off x="7750628" y="1878627"/>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721095"/>
            <a:ext cx="6042666" cy="4807791"/>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Наступним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фундаментальним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України«Про</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закріплює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свободи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питань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пов’язаних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95033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596583"/>
            <a:ext cx="5834742" cy="2831929"/>
          </a:xfrm>
          <a:prstGeom prst="rect">
            <a:avLst/>
          </a:prstGeom>
          <a:noFill/>
        </p:spPr>
        <p:txBody>
          <a:bodyPr wrap="square">
            <a:spAutoFit/>
          </a:bodyPr>
          <a:lstStyle/>
          <a:p>
            <a:pPr>
              <a:lnSpc>
                <a:spcPct val="107000"/>
              </a:lnSpc>
              <a:spcAft>
                <a:spcPts val="800"/>
              </a:spcAft>
            </a:pP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Предмет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становлять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виникають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приводу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реалізації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їхнього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правового статусу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xmlns="" id="{4AFC7FB9-DED1-7E7E-D747-729F329466C0}"/>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6164453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CD18BED-AD58-4998-23D2-889E726D8D26}"/>
              </a:ext>
            </a:extLst>
          </p:cNvPr>
          <p:cNvSpPr txBox="1"/>
          <p:nvPr/>
        </p:nvSpPr>
        <p:spPr>
          <a:xfrm>
            <a:off x="730667" y="2795578"/>
            <a:ext cx="6945107" cy="583108"/>
          </a:xfrm>
          <a:prstGeom prst="rect">
            <a:avLst/>
          </a:prstGeom>
          <a:noFill/>
        </p:spPr>
        <p:txBody>
          <a:bodyPr wrap="none" rtlCol="0">
            <a:spAutoFit/>
          </a:bodyPr>
          <a:lstStyle/>
          <a:p>
            <a:pPr algn="ctr">
              <a:lnSpc>
                <a:spcPct val="107000"/>
              </a:lnSpc>
              <a:spcAft>
                <a:spcPts val="800"/>
              </a:spcAft>
            </a:pPr>
            <a:r>
              <a:rPr lang="ru-RU" sz="3200" b="1" dirty="0">
                <a:solidFill>
                  <a:srgbClr val="373A3C"/>
                </a:solidFill>
                <a:effectLst/>
                <a:latin typeface="Segoe UI" panose="020B0502040204020203" pitchFamily="34" charset="0"/>
                <a:ea typeface="Times New Roman" panose="02020603050405020304" pitchFamily="18" charset="0"/>
              </a:rPr>
              <a:t>СУБ’ЄКТИ МІГРАЦІЙНОГО ПРАВА</a:t>
            </a:r>
            <a:endParaRPr lang="x-none" sz="72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477045"/>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a:t>
            </a:r>
            <a:r>
              <a:rPr lang="de-DE" dirty="0">
                <a:latin typeface="Times New Roman" panose="02020603050405020304" pitchFamily="18" charset="0"/>
                <a:cs typeface="Times New Roman" panose="02020603050405020304" pitchFamily="18" charset="0"/>
              </a:rPr>
              <a:t>5</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19438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130129A8-D1FF-D5A4-377B-72EDE020C9E7}"/>
              </a:ext>
            </a:extLst>
          </p:cNvPr>
          <p:cNvPicPr>
            <a:picLocks noChangeAspect="1"/>
          </p:cNvPicPr>
          <p:nvPr/>
        </p:nvPicPr>
        <p:blipFill>
          <a:blip r:embed="rId2"/>
          <a:stretch>
            <a:fillRect/>
          </a:stretch>
        </p:blipFill>
        <p:spPr>
          <a:xfrm>
            <a:off x="7750628" y="198900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616838"/>
            <a:ext cx="6042666" cy="3622274"/>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фізичні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шукають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притулку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внутрішньо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переміщені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самоврядування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громадські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сформульовані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нормах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92084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130129A8-D1FF-D5A4-377B-72EDE020C9E7}"/>
              </a:ext>
            </a:extLst>
          </p:cNvPr>
          <p:cNvPicPr>
            <a:picLocks noChangeAspect="1"/>
          </p:cNvPicPr>
          <p:nvPr/>
        </p:nvPicPr>
        <p:blipFill>
          <a:blip r:embed="rId2"/>
          <a:stretch>
            <a:fillRect/>
          </a:stretch>
        </p:blipFill>
        <p:spPr>
          <a:xfrm>
            <a:off x="7750628" y="198900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927874"/>
            <a:ext cx="6042666" cy="2941126"/>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характерними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рисами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суб’єкта</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наступні</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de-DE"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перш за все,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фізичні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шукають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притулку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вимушені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переселенці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33610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130129A8-D1FF-D5A4-377B-72EDE020C9E7}"/>
              </a:ext>
            </a:extLst>
          </p:cNvPr>
          <p:cNvPicPr>
            <a:picLocks noChangeAspect="1"/>
          </p:cNvPicPr>
          <p:nvPr/>
        </p:nvPicPr>
        <p:blipFill>
          <a:blip r:embed="rId2"/>
          <a:stretch>
            <a:fillRect/>
          </a:stretch>
        </p:blipFill>
        <p:spPr>
          <a:xfrm>
            <a:off x="7750628" y="198900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6" y="420964"/>
            <a:ext cx="6482933" cy="4910383"/>
          </a:xfrm>
          <a:prstGeom prst="rect">
            <a:avLst/>
          </a:prstGeom>
          <a:noFill/>
        </p:spPr>
        <p:txBody>
          <a:bodyPr wrap="square">
            <a:spAutoFit/>
          </a:bodyPr>
          <a:lstStyle/>
          <a:p>
            <a:pPr>
              <a:lnSpc>
                <a:spcPct val="107000"/>
              </a:lnSpc>
              <a:spcAft>
                <a:spcPts val="800"/>
              </a:spcAft>
            </a:pPr>
            <a:r>
              <a:rPr lang="de-DE"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самоврядування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громадські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de-DE"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являють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собою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єдине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системне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утворення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структурними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елементами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однієї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сторони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самоврядування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громадські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шукають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притулку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43786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130129A8-D1FF-D5A4-377B-72EDE020C9E7}"/>
              </a:ext>
            </a:extLst>
          </p:cNvPr>
          <p:cNvPicPr>
            <a:picLocks noChangeAspect="1"/>
          </p:cNvPicPr>
          <p:nvPr/>
        </p:nvPicPr>
        <p:blipFill>
          <a:blip r:embed="rId2"/>
          <a:stretch>
            <a:fillRect/>
          </a:stretch>
        </p:blipFill>
        <p:spPr>
          <a:xfrm>
            <a:off x="7750628" y="1989000"/>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2800046"/>
            <a:ext cx="6042666" cy="1257908"/>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наділені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певним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обсягом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чинним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250562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800C6BBB-F205-14DB-F715-A03415FA9272}"/>
              </a:ext>
            </a:extLst>
          </p:cNvPr>
          <p:cNvPicPr>
            <a:picLocks noChangeAspect="1"/>
          </p:cNvPicPr>
          <p:nvPr/>
        </p:nvPicPr>
        <p:blipFill>
          <a:blip r:embed="rId2"/>
          <a:stretch>
            <a:fillRect/>
          </a:stretch>
        </p:blipFill>
        <p:spPr>
          <a:xfrm>
            <a:off x="7750628" y="182033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990658"/>
            <a:ext cx="6042666" cy="2539350"/>
          </a:xfrm>
          <a:prstGeom prst="rect">
            <a:avLst/>
          </a:prstGeom>
          <a:noFill/>
        </p:spPr>
        <p:txBody>
          <a:bodyPr wrap="square">
            <a:spAutoFit/>
          </a:bodyPr>
          <a:lstStyle/>
          <a:p>
            <a:pPr>
              <a:lnSpc>
                <a:spcPct val="107000"/>
              </a:lnSpc>
              <a:spcAft>
                <a:spcPts val="800"/>
              </a:spcAft>
            </a:pP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Суб’єктів</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можна</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класифікувати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дві</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великі</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групи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недержавні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шукають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притулку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вимушені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переселенці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925439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800C6BBB-F205-14DB-F715-A03415FA9272}"/>
              </a:ext>
            </a:extLst>
          </p:cNvPr>
          <p:cNvPicPr>
            <a:picLocks noChangeAspect="1"/>
          </p:cNvPicPr>
          <p:nvPr/>
        </p:nvPicPr>
        <p:blipFill>
          <a:blip r:embed="rId2"/>
          <a:stretch>
            <a:fillRect/>
          </a:stretch>
        </p:blipFill>
        <p:spPr>
          <a:xfrm>
            <a:off x="7750628" y="182033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449196"/>
            <a:ext cx="6042666" cy="3622274"/>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(Президент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Верховна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Рада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нормотворчий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Кабінет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Міністрів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Міністерство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внутрішніх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справ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структурі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служба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прикордонна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служба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самоврядування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громадські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876062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800C6BBB-F205-14DB-F715-A03415FA9272}"/>
              </a:ext>
            </a:extLst>
          </p:cNvPr>
          <p:cNvPicPr>
            <a:picLocks noChangeAspect="1"/>
          </p:cNvPicPr>
          <p:nvPr/>
        </p:nvPicPr>
        <p:blipFill>
          <a:blip r:embed="rId2"/>
          <a:stretch>
            <a:fillRect/>
          </a:stretch>
        </p:blipFill>
        <p:spPr>
          <a:xfrm>
            <a:off x="7750628" y="182033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2239540"/>
            <a:ext cx="6042666" cy="2041585"/>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навести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класифікацію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поклавши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основу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поділу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критерій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кількість</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уповноважених</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ухвалювати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цьому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виділяються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788423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800C6BBB-F205-14DB-F715-A03415FA9272}"/>
              </a:ext>
            </a:extLst>
          </p:cNvPr>
          <p:cNvPicPr>
            <a:picLocks noChangeAspect="1"/>
          </p:cNvPicPr>
          <p:nvPr/>
        </p:nvPicPr>
        <p:blipFill>
          <a:blip r:embed="rId2"/>
          <a:stretch>
            <a:fillRect/>
          </a:stretch>
        </p:blipFill>
        <p:spPr>
          <a:xfrm>
            <a:off x="7750628" y="182033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760818"/>
            <a:ext cx="6042666" cy="3336363"/>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індивідуальні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іноземець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Президент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керівник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служби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колективні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Верховна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Рада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Кабінет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Міністрів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самоврядування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громадські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4827698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570C04FA-8858-0C64-C437-D0918621C3B4}"/>
              </a:ext>
            </a:extLst>
          </p:cNvPr>
          <p:cNvPicPr>
            <a:picLocks noChangeAspect="1"/>
          </p:cNvPicPr>
          <p:nvPr/>
        </p:nvPicPr>
        <p:blipFill>
          <a:blip r:embed="rId2"/>
          <a:stretch>
            <a:fillRect/>
          </a:stretch>
        </p:blipFill>
        <p:spPr>
          <a:xfrm>
            <a:off x="7750628" y="182033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054024"/>
            <a:ext cx="6042666" cy="4412618"/>
          </a:xfrm>
          <a:prstGeom prst="rect">
            <a:avLst/>
          </a:prstGeom>
          <a:noFill/>
        </p:spPr>
        <p:txBody>
          <a:bodyPr wrap="square">
            <a:spAutoFit/>
          </a:bodyPr>
          <a:lstStyle/>
          <a:p>
            <a:pPr>
              <a:lnSpc>
                <a:spcPct val="107000"/>
              </a:lnSpc>
              <a:spcAft>
                <a:spcPts val="800"/>
              </a:spcAft>
            </a:pPr>
            <a:r>
              <a:rPr lang="uk-UA" sz="24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П</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равовий</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система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закріплених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нормативно-</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актах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гарантованих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державою прав, свобод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індивід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тобто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володіючиправосуб’єктністю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координує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свою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поведінку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суспільстві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структурних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узвичаєно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правосуб’єктність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свободи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відповідальність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інтереси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гарантії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цьому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випадку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входять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структури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правового статусу.</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001683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5195BE8E-D880-0E9A-B117-1594F4B7E281}"/>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632687"/>
            <a:ext cx="5834742" cy="4807791"/>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Важливими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універсальні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норми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нормативно-</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конвенції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пакти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угоди),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усіма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складають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загальновизнане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питань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переміщення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мобільності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населення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Вони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базуються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універсальних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принципах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сприяють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охороні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і свобод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людини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x-none" sz="4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3595993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570C04FA-8858-0C64-C437-D0918621C3B4}"/>
              </a:ext>
            </a:extLst>
          </p:cNvPr>
          <p:cNvPicPr>
            <a:picLocks noChangeAspect="1"/>
          </p:cNvPicPr>
          <p:nvPr/>
        </p:nvPicPr>
        <p:blipFill>
          <a:blip r:embed="rId2"/>
          <a:stretch>
            <a:fillRect/>
          </a:stretch>
        </p:blipFill>
        <p:spPr>
          <a:xfrm>
            <a:off x="7750628" y="182033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6" y="444936"/>
            <a:ext cx="6686133" cy="5202963"/>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Міграційна</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правоздатність</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здатність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й нести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рівною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мірою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кожною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людиною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незалежно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раси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кольору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шкіри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політичних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релігійних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переконань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етнічного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походження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майнового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стану. Вона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виникає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моменту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народження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людини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припиняється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смертю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Зважаючи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розгорнуту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класифікацію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велику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кількість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потрібно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окремо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розглядати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окремо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54667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570C04FA-8858-0C64-C437-D0918621C3B4}"/>
              </a:ext>
            </a:extLst>
          </p:cNvPr>
          <p:cNvPicPr>
            <a:picLocks noChangeAspect="1"/>
          </p:cNvPicPr>
          <p:nvPr/>
        </p:nvPicPr>
        <p:blipFill>
          <a:blip r:embed="rId2"/>
          <a:stretch>
            <a:fillRect/>
          </a:stretch>
        </p:blipFill>
        <p:spPr>
          <a:xfrm>
            <a:off x="7750628" y="182033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2433792"/>
            <a:ext cx="6042666" cy="1653081"/>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Деліктоздатність</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розглядається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здатність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нести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відповідальність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скоєне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правопорушення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9550643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DAFC9BC2-F27C-A883-371F-72FCE3ADF946}"/>
              </a:ext>
            </a:extLst>
          </p:cNvPr>
          <p:cNvPicPr>
            <a:picLocks noChangeAspect="1"/>
          </p:cNvPicPr>
          <p:nvPr/>
        </p:nvPicPr>
        <p:blipFill>
          <a:blip r:embed="rId2"/>
          <a:stretch>
            <a:fillRect/>
          </a:stretch>
        </p:blipFill>
        <p:spPr>
          <a:xfrm>
            <a:off x="7750628" y="1815725"/>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608523"/>
            <a:ext cx="6042666" cy="4807791"/>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міграційною</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деліктоздатністю</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пропонуємо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розуміти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здатність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нести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певний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вид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відповідальності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порушення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ним норм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відповідальністю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називається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застосування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кожного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хто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здійснив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правопорушення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установленому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процесуальному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заходів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примусу,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санкцією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порушеної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208860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DAFC9BC2-F27C-A883-371F-72FCE3ADF946}"/>
              </a:ext>
            </a:extLst>
          </p:cNvPr>
          <p:cNvPicPr>
            <a:picLocks noChangeAspect="1"/>
          </p:cNvPicPr>
          <p:nvPr/>
        </p:nvPicPr>
        <p:blipFill>
          <a:blip r:embed="rId2"/>
          <a:stretch>
            <a:fillRect/>
          </a:stretch>
        </p:blipFill>
        <p:spPr>
          <a:xfrm>
            <a:off x="7750628" y="1815725"/>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049416"/>
            <a:ext cx="6042666" cy="4412618"/>
          </a:xfrm>
          <a:prstGeom prst="rect">
            <a:avLst/>
          </a:prstGeom>
          <a:noFill/>
        </p:spPr>
        <p:txBody>
          <a:bodyPr wrap="square">
            <a:spAutoFit/>
          </a:bodyPr>
          <a:lstStyle/>
          <a:p>
            <a:pPr>
              <a:lnSpc>
                <a:spcPct val="107000"/>
              </a:lnSpc>
              <a:spcAft>
                <a:spcPts val="800"/>
              </a:spcAft>
            </a:pP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Президент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  глава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Української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виступає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Глава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посадова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посідає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формально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найвище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структурі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представницьку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функцію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тобто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представляє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державу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відносинах,здійснює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керівництво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зовнішньополітичною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діяльністю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веде переговори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укладає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договори,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учасником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3122088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DAFC9BC2-F27C-A883-371F-72FCE3ADF946}"/>
              </a:ext>
            </a:extLst>
          </p:cNvPr>
          <p:cNvPicPr>
            <a:picLocks noChangeAspect="1"/>
          </p:cNvPicPr>
          <p:nvPr/>
        </p:nvPicPr>
        <p:blipFill>
          <a:blip r:embed="rId2"/>
          <a:stretch>
            <a:fillRect/>
          </a:stretch>
        </p:blipFill>
        <p:spPr>
          <a:xfrm>
            <a:off x="7750628" y="1815725"/>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049416"/>
            <a:ext cx="6042666" cy="4412618"/>
          </a:xfrm>
          <a:prstGeom prst="rect">
            <a:avLst/>
          </a:prstGeom>
          <a:noFill/>
        </p:spPr>
        <p:txBody>
          <a:bodyPr wrap="square">
            <a:spAutoFit/>
          </a:bodyPr>
          <a:lstStyle/>
          <a:p>
            <a:pPr>
              <a:lnSpc>
                <a:spcPct val="107000"/>
              </a:lnSpc>
              <a:spcAft>
                <a:spcPts val="800"/>
              </a:spcAft>
            </a:pP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Верховна</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Рада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єдиний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законодавчої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шляхом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ухвалення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політику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окреслює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можливі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позиції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щодо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реалізації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роль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населення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політичному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соціально-економічному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Виключно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ухваленими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Верховною Радою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засади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демографічних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процесів</a:t>
            </a:r>
            <a:r>
              <a:rPr lang="ru-RU"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2339535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DAFC9BC2-F27C-A883-371F-72FCE3ADF946}"/>
              </a:ext>
            </a:extLst>
          </p:cNvPr>
          <p:cNvPicPr>
            <a:picLocks noChangeAspect="1"/>
          </p:cNvPicPr>
          <p:nvPr/>
        </p:nvPicPr>
        <p:blipFill>
          <a:blip r:embed="rId2"/>
          <a:stretch>
            <a:fillRect/>
          </a:stretch>
        </p:blipFill>
        <p:spPr>
          <a:xfrm>
            <a:off x="7750628" y="1815725"/>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2037346"/>
            <a:ext cx="6042666" cy="2436757"/>
          </a:xfrm>
          <a:prstGeom prst="rect">
            <a:avLst/>
          </a:prstGeom>
          <a:noFill/>
        </p:spPr>
        <p:txBody>
          <a:bodyPr wrap="square">
            <a:spAutoFit/>
          </a:bodyPr>
          <a:lstStyle/>
          <a:p>
            <a:pPr>
              <a:lnSpc>
                <a:spcPct val="107000"/>
              </a:lnSpc>
              <a:spcAft>
                <a:spcPts val="800"/>
              </a:spcAft>
            </a:pPr>
            <a:r>
              <a:rPr lang="uk-UA"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Державна міграційна служба України</a:t>
            </a:r>
            <a:r>
              <a:rPr lang="uk-UA"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(далі — ДМС України) є центральним органом виконавчої влади, діяльність якого спрямовується та координується Кабінетом Міністрів України через міністра внутрішніх справ України. </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938455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xmlns="" id="{340A1A8E-4908-921E-238E-0BE2D1212EAE}"/>
              </a:ext>
            </a:extLst>
          </p:cNvPr>
          <p:cNvPicPr>
            <a:picLocks noChangeAspect="1"/>
          </p:cNvPicPr>
          <p:nvPr/>
        </p:nvPicPr>
        <p:blipFill>
          <a:blip r:embed="rId2"/>
          <a:stretch>
            <a:fillRect/>
          </a:stretch>
        </p:blipFill>
        <p:spPr>
          <a:xfrm>
            <a:off x="7750628" y="1815724"/>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243667"/>
            <a:ext cx="6042666" cy="4024115"/>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особи без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закріплюють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a:t>
            </a:r>
            <a:r>
              <a:rPr lang="ru-RU" sz="240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поняття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й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установлює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договори.</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7560046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xmlns="" id="{340A1A8E-4908-921E-238E-0BE2D1212EAE}"/>
              </a:ext>
            </a:extLst>
          </p:cNvPr>
          <p:cNvPicPr>
            <a:picLocks noChangeAspect="1"/>
          </p:cNvPicPr>
          <p:nvPr/>
        </p:nvPicPr>
        <p:blipFill>
          <a:blip r:embed="rId2"/>
          <a:stretch>
            <a:fillRect/>
          </a:stretch>
        </p:blipFill>
        <p:spPr>
          <a:xfrm>
            <a:off x="7750628" y="1815724"/>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9047" y="1325016"/>
            <a:ext cx="6042666" cy="3432286"/>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Іноземець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яка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підданим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 </a:t>
            </a:r>
          </a:p>
          <a:p>
            <a:pPr>
              <a:lnSpc>
                <a:spcPct val="107000"/>
              </a:lnSpc>
              <a:spcAft>
                <a:spcPts val="800"/>
              </a:spcAft>
            </a:pPr>
            <a:endParaRPr lang="ru-RU" sz="24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Особа без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яку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жодна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вважає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своїм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2651305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xmlns="" id="{340A1A8E-4908-921E-238E-0BE2D1212EAE}"/>
              </a:ext>
            </a:extLst>
          </p:cNvPr>
          <p:cNvPicPr>
            <a:picLocks noChangeAspect="1"/>
          </p:cNvPicPr>
          <p:nvPr/>
        </p:nvPicPr>
        <p:blipFill>
          <a:blip r:embed="rId2"/>
          <a:stretch>
            <a:fillRect/>
          </a:stretch>
        </p:blipFill>
        <p:spPr>
          <a:xfrm>
            <a:off x="7750628" y="1815724"/>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483020"/>
            <a:ext cx="7162686" cy="5202963"/>
          </a:xfrm>
          <a:prstGeom prst="rect">
            <a:avLst/>
          </a:prstGeom>
          <a:noFill/>
        </p:spPr>
        <p:txBody>
          <a:bodyPr wrap="square">
            <a:spAutoFit/>
          </a:bodyPr>
          <a:lstStyle/>
          <a:p>
            <a:pPr>
              <a:lnSpc>
                <a:spcPct val="107000"/>
              </a:lnSpc>
              <a:spcAft>
                <a:spcPts val="800"/>
              </a:spcAft>
            </a:pP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Біженець</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яка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внаслідок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обґрунтованих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побоювань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стати жертвою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переслідувань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ознаками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раси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віросповідання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національності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підданства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належності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певної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групи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політичних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переконань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межами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громадянської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належності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користуватися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бажає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користуватися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внаслідок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таких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побоювань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підданства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межами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попереднього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бажає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повернутися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внаслідок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зазначених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побоювань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246025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CD18BED-AD58-4998-23D2-889E726D8D26}"/>
              </a:ext>
            </a:extLst>
          </p:cNvPr>
          <p:cNvSpPr txBox="1"/>
          <p:nvPr/>
        </p:nvSpPr>
        <p:spPr>
          <a:xfrm>
            <a:off x="781467" y="2541577"/>
            <a:ext cx="7346306" cy="1774845"/>
          </a:xfrm>
          <a:prstGeom prst="rect">
            <a:avLst/>
          </a:prstGeom>
          <a:noFill/>
        </p:spPr>
        <p:txBody>
          <a:bodyPr wrap="none" rtlCol="0">
            <a:spAutoFit/>
          </a:bodyPr>
          <a:lstStyle/>
          <a:p>
            <a:pPr>
              <a:spcAft>
                <a:spcPts val="800"/>
              </a:spcAft>
            </a:pPr>
            <a:r>
              <a:rPr lang="uk-UA"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ПРЕДМЕТ, МЕТОД, СИСТЕМА ТА</a:t>
            </a:r>
            <a:endParaRPr lang="de-DE"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800"/>
              </a:spcAft>
            </a:pPr>
            <a:r>
              <a:rPr lang="uk-UA"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ДЖЕРЕЛА МІГРАЦІЙНОГО ПРАВА. </a:t>
            </a:r>
            <a:endParaRPr lang="de-DE"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800"/>
              </a:spcAft>
            </a:pPr>
            <a:r>
              <a:rPr lang="uk-UA"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СУБ'ЄКТИ МІГРАЦІЙНОГО ПРАВА</a:t>
            </a:r>
            <a:endParaRPr lang="x-none" sz="32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172245"/>
            <a:ext cx="836319"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Тема</a:t>
            </a:r>
            <a:r>
              <a:rPr lang="uk-UA" dirty="0"/>
              <a:t> 1</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695806" y="2225444"/>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B99A99D5-83D3-A5D1-88CD-1548CD187518}"/>
              </a:ext>
            </a:extLst>
          </p:cNvPr>
          <p:cNvSpPr txBox="1"/>
          <p:nvPr/>
        </p:nvSpPr>
        <p:spPr>
          <a:xfrm rot="19800000">
            <a:off x="2253788" y="1884411"/>
            <a:ext cx="7684424" cy="2215991"/>
          </a:xfrm>
          <a:prstGeom prst="rect">
            <a:avLst/>
          </a:prstGeom>
          <a:noFill/>
        </p:spPr>
        <p:txBody>
          <a:bodyPr wrap="square" rtlCol="0">
            <a:spAutoFit/>
          </a:bodyPr>
          <a:lstStyle/>
          <a:p>
            <a:r>
              <a:rPr lang="x-none" sz="13800" b="1" dirty="0">
                <a:ln w="76200">
                  <a:solidFill>
                    <a:srgbClr val="0070C0"/>
                  </a:solidFill>
                </a:ln>
                <a:noFill/>
              </a:rPr>
              <a:t>ВИВЧЕНО</a:t>
            </a:r>
          </a:p>
        </p:txBody>
      </p:sp>
      <p:sp>
        <p:nvSpPr>
          <p:cNvPr id="4" name="Скругленный прямоугольник 3">
            <a:extLst>
              <a:ext uri="{FF2B5EF4-FFF2-40B4-BE49-F238E27FC236}">
                <a16:creationId xmlns:a16="http://schemas.microsoft.com/office/drawing/2014/main" xmlns="" id="{3E81E512-C30F-F11E-48D6-25FBB022A257}"/>
              </a:ext>
            </a:extLst>
          </p:cNvPr>
          <p:cNvSpPr/>
          <p:nvPr/>
        </p:nvSpPr>
        <p:spPr>
          <a:xfrm rot="19800000">
            <a:off x="2134850" y="2026655"/>
            <a:ext cx="7738912" cy="2048933"/>
          </a:xfrm>
          <a:prstGeom prst="round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3406815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5195BE8E-D880-0E9A-B117-1594F4B7E281}"/>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632687"/>
            <a:ext cx="5834742" cy="4807791"/>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дотримується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зобов’язань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щодо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людини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вимушено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залишила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громадянської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належності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Зокрема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уже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зазначалося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особам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притулок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притулку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r>
            <a:br>
              <a:rPr lang="de-DE"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Законом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біженців</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потребують</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додаткового</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тимчасового</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захисту</a:t>
            </a:r>
            <a:r>
              <a:rPr lang="ru-RU" sz="24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5574198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TotalTime>
  <Words>1755</Words>
  <Application>Microsoft Office PowerPoint</Application>
  <PresentationFormat>Произвольный</PresentationFormat>
  <Paragraphs>133</Paragraphs>
  <Slides>89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89</vt:i4>
      </vt:variant>
    </vt:vector>
  </HeadingPairs>
  <TitlesOfParts>
    <vt:vector size="90"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Владя Дядя</dc:creator>
  <cp:lastModifiedBy>USER</cp:lastModifiedBy>
  <cp:revision>8</cp:revision>
  <dcterms:created xsi:type="dcterms:W3CDTF">2023-04-27T16:50:10Z</dcterms:created>
  <dcterms:modified xsi:type="dcterms:W3CDTF">2023-06-04T18:34:36Z</dcterms:modified>
</cp:coreProperties>
</file>