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69" r:id="rId3"/>
    <p:sldMasterId id="2147483781" r:id="rId4"/>
    <p:sldMasterId id="2147483793" r:id="rId5"/>
    <p:sldMasterId id="2147483810" r:id="rId6"/>
    <p:sldMasterId id="2147483822" r:id="rId7"/>
    <p:sldMasterId id="2147483834" r:id="rId8"/>
    <p:sldMasterId id="2147483846" r:id="rId9"/>
  </p:sldMasterIdLst>
  <p:notesMasterIdLst>
    <p:notesMasterId r:id="rId49"/>
  </p:notesMasterIdLst>
  <p:sldIdLst>
    <p:sldId id="293" r:id="rId10"/>
    <p:sldId id="301" r:id="rId11"/>
    <p:sldId id="294" r:id="rId12"/>
    <p:sldId id="287" r:id="rId13"/>
    <p:sldId id="288" r:id="rId14"/>
    <p:sldId id="291" r:id="rId15"/>
    <p:sldId id="295" r:id="rId16"/>
    <p:sldId id="263" r:id="rId17"/>
    <p:sldId id="264" r:id="rId18"/>
    <p:sldId id="322" r:id="rId19"/>
    <p:sldId id="257" r:id="rId20"/>
    <p:sldId id="266" r:id="rId21"/>
    <p:sldId id="265" r:id="rId22"/>
    <p:sldId id="258" r:id="rId23"/>
    <p:sldId id="269" r:id="rId24"/>
    <p:sldId id="280" r:id="rId25"/>
    <p:sldId id="278" r:id="rId26"/>
    <p:sldId id="279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20" r:id="rId42"/>
    <p:sldId id="321" r:id="rId43"/>
    <p:sldId id="316" r:id="rId44"/>
    <p:sldId id="318" r:id="rId45"/>
    <p:sldId id="317" r:id="rId46"/>
    <p:sldId id="319" r:id="rId47"/>
    <p:sldId id="29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2F77E-13A4-4E89-82BE-CA374DEC9EAB}" type="doc">
      <dgm:prSet loTypeId="urn:microsoft.com/office/officeart/2005/8/layout/gear1" loCatId="relationship" qsTypeId="urn:microsoft.com/office/officeart/2005/8/quickstyle/simple3" qsCatId="simple" csTypeId="urn:microsoft.com/office/officeart/2005/8/colors/colorful2" csCatId="colorful" phldr="1"/>
      <dgm:spPr/>
    </dgm:pt>
    <dgm:pt modelId="{0EB109A6-9D4F-4B48-B93D-31DCE0E2B495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Індивідуальні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2DAADB6-76E3-47EB-9F67-7E43EDB4E924}" type="parTrans" cxnId="{359841C2-6826-4203-BE1D-E31D93CBEFF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88BF6CC-166F-4DBA-95AA-88E229842869}" type="sibTrans" cxnId="{359841C2-6826-4203-BE1D-E31D93CBEFF5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5FD09C7-EDEF-4418-B4DC-D757974FE07A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Партнерські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9FD0412-EA7B-4F8C-9632-E0A4480FC4A7}" type="parTrans" cxnId="{C305BE2E-21FE-4CDD-8C23-DE69B76D4AA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9C6D98D-8489-426D-A700-06B26A160830}" type="sibTrans" cxnId="{C305BE2E-21FE-4CDD-8C23-DE69B76D4AA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6321F5C-13FF-4ACF-BBC7-B1A5AB423B14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Колективні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8C29232-B805-4218-850F-F63110A35614}" type="parTrans" cxnId="{839EA1EA-FDFF-4A95-BA22-F06B64A9178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213B5CFB-7D54-419A-A808-42D25B5147D6}" type="sibTrans" cxnId="{839EA1EA-FDFF-4A95-BA22-F06B64A9178D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9B4BFFC-BD53-4CEF-A105-6F49A46B533D}" type="pres">
      <dgm:prSet presAssocID="{2D82F77E-13A4-4E89-82BE-CA374DEC9E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78BF384-531D-41EB-9AB2-58F5A694DC5B}" type="pres">
      <dgm:prSet presAssocID="{0EB109A6-9D4F-4B48-B93D-31DCE0E2B49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0523-7FAD-4747-826A-940964DC647B}" type="pres">
      <dgm:prSet presAssocID="{0EB109A6-9D4F-4B48-B93D-31DCE0E2B495}" presName="gear1srcNode" presStyleLbl="node1" presStyleIdx="0" presStyleCnt="3"/>
      <dgm:spPr/>
      <dgm:t>
        <a:bodyPr/>
        <a:lstStyle/>
        <a:p>
          <a:endParaRPr lang="ru-RU"/>
        </a:p>
      </dgm:t>
    </dgm:pt>
    <dgm:pt modelId="{9478610D-B85B-4653-9EAE-9AAB90FA3046}" type="pres">
      <dgm:prSet presAssocID="{0EB109A6-9D4F-4B48-B93D-31DCE0E2B495}" presName="gear1dstNode" presStyleLbl="node1" presStyleIdx="0" presStyleCnt="3"/>
      <dgm:spPr/>
      <dgm:t>
        <a:bodyPr/>
        <a:lstStyle/>
        <a:p>
          <a:endParaRPr lang="ru-RU"/>
        </a:p>
      </dgm:t>
    </dgm:pt>
    <dgm:pt modelId="{8061325D-CDF7-4762-A5D1-3587D8ACF90B}" type="pres">
      <dgm:prSet presAssocID="{E5FD09C7-EDEF-4418-B4DC-D757974FE07A}" presName="gear2" presStyleLbl="node1" presStyleIdx="1" presStyleCnt="3" custScaleX="115433" custScaleY="1235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9655E-0A8F-46B6-91AE-2B55770901D2}" type="pres">
      <dgm:prSet presAssocID="{E5FD09C7-EDEF-4418-B4DC-D757974FE07A}" presName="gear2srcNode" presStyleLbl="node1" presStyleIdx="1" presStyleCnt="3"/>
      <dgm:spPr/>
      <dgm:t>
        <a:bodyPr/>
        <a:lstStyle/>
        <a:p>
          <a:endParaRPr lang="ru-RU"/>
        </a:p>
      </dgm:t>
    </dgm:pt>
    <dgm:pt modelId="{19D98DB5-598F-490F-8A4E-4C32F08CF200}" type="pres">
      <dgm:prSet presAssocID="{E5FD09C7-EDEF-4418-B4DC-D757974FE07A}" presName="gear2dstNode" presStyleLbl="node1" presStyleIdx="1" presStyleCnt="3"/>
      <dgm:spPr/>
      <dgm:t>
        <a:bodyPr/>
        <a:lstStyle/>
        <a:p>
          <a:endParaRPr lang="ru-RU"/>
        </a:p>
      </dgm:t>
    </dgm:pt>
    <dgm:pt modelId="{92E2738B-AA2C-4EBB-A785-3B6D104086F8}" type="pres">
      <dgm:prSet presAssocID="{46321F5C-13FF-4ACF-BBC7-B1A5AB423B14}" presName="gear3" presStyleLbl="node1" presStyleIdx="2" presStyleCnt="3"/>
      <dgm:spPr/>
      <dgm:t>
        <a:bodyPr/>
        <a:lstStyle/>
        <a:p>
          <a:endParaRPr lang="ru-RU"/>
        </a:p>
      </dgm:t>
    </dgm:pt>
    <dgm:pt modelId="{BE6DE90E-9B74-49E6-BD2D-3086883BA8F1}" type="pres">
      <dgm:prSet presAssocID="{46321F5C-13FF-4ACF-BBC7-B1A5AB423B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0E7A7-0CFD-4DA0-857A-E07B5A6BBCB8}" type="pres">
      <dgm:prSet presAssocID="{46321F5C-13FF-4ACF-BBC7-B1A5AB423B14}" presName="gear3srcNode" presStyleLbl="node1" presStyleIdx="2" presStyleCnt="3"/>
      <dgm:spPr/>
      <dgm:t>
        <a:bodyPr/>
        <a:lstStyle/>
        <a:p>
          <a:endParaRPr lang="ru-RU"/>
        </a:p>
      </dgm:t>
    </dgm:pt>
    <dgm:pt modelId="{7801A78B-7081-457C-9864-7B3F82A3E032}" type="pres">
      <dgm:prSet presAssocID="{46321F5C-13FF-4ACF-BBC7-B1A5AB423B14}" presName="gear3dstNode" presStyleLbl="node1" presStyleIdx="2" presStyleCnt="3"/>
      <dgm:spPr/>
      <dgm:t>
        <a:bodyPr/>
        <a:lstStyle/>
        <a:p>
          <a:endParaRPr lang="ru-RU"/>
        </a:p>
      </dgm:t>
    </dgm:pt>
    <dgm:pt modelId="{9BDF609B-FB41-4C7A-A32B-7CEAF3815243}" type="pres">
      <dgm:prSet presAssocID="{888BF6CC-166F-4DBA-95AA-88E22984286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B92D4DA-20DA-44B4-9074-166FADDC74E1}" type="pres">
      <dgm:prSet presAssocID="{99C6D98D-8489-426D-A700-06B26A160830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238D927-3CCD-4AD5-93A7-64B76A0FD0F7}" type="pres">
      <dgm:prSet presAssocID="{213B5CFB-7D54-419A-A808-42D25B5147D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7683FF8-DE45-4FFE-AC65-0037AD2072A2}" type="presOf" srcId="{E5FD09C7-EDEF-4418-B4DC-D757974FE07A}" destId="{8061325D-CDF7-4762-A5D1-3587D8ACF90B}" srcOrd="0" destOrd="0" presId="urn:microsoft.com/office/officeart/2005/8/layout/gear1"/>
    <dgm:cxn modelId="{C305BE2E-21FE-4CDD-8C23-DE69B76D4AAE}" srcId="{2D82F77E-13A4-4E89-82BE-CA374DEC9EAB}" destId="{E5FD09C7-EDEF-4418-B4DC-D757974FE07A}" srcOrd="1" destOrd="0" parTransId="{69FD0412-EA7B-4F8C-9632-E0A4480FC4A7}" sibTransId="{99C6D98D-8489-426D-A700-06B26A160830}"/>
    <dgm:cxn modelId="{628F5710-16C5-4CDB-B4DB-0DB6376BFE72}" type="presOf" srcId="{46321F5C-13FF-4ACF-BBC7-B1A5AB423B14}" destId="{7801A78B-7081-457C-9864-7B3F82A3E032}" srcOrd="3" destOrd="0" presId="urn:microsoft.com/office/officeart/2005/8/layout/gear1"/>
    <dgm:cxn modelId="{E666370C-E5F5-4728-A16F-110A3D5D739B}" type="presOf" srcId="{46321F5C-13FF-4ACF-BBC7-B1A5AB423B14}" destId="{BE6DE90E-9B74-49E6-BD2D-3086883BA8F1}" srcOrd="1" destOrd="0" presId="urn:microsoft.com/office/officeart/2005/8/layout/gear1"/>
    <dgm:cxn modelId="{E45D25BF-BE5B-40B0-982D-C2A65E5BFE76}" type="presOf" srcId="{E5FD09C7-EDEF-4418-B4DC-D757974FE07A}" destId="{1AA9655E-0A8F-46B6-91AE-2B55770901D2}" srcOrd="1" destOrd="0" presId="urn:microsoft.com/office/officeart/2005/8/layout/gear1"/>
    <dgm:cxn modelId="{39C3400D-E049-4CDD-9979-A37C95ABE86C}" type="presOf" srcId="{E5FD09C7-EDEF-4418-B4DC-D757974FE07A}" destId="{19D98DB5-598F-490F-8A4E-4C32F08CF200}" srcOrd="2" destOrd="0" presId="urn:microsoft.com/office/officeart/2005/8/layout/gear1"/>
    <dgm:cxn modelId="{4E443FD9-2E5E-4399-8C74-D81A17CAFE8A}" type="presOf" srcId="{0EB109A6-9D4F-4B48-B93D-31DCE0E2B495}" destId="{9478610D-B85B-4653-9EAE-9AAB90FA3046}" srcOrd="2" destOrd="0" presId="urn:microsoft.com/office/officeart/2005/8/layout/gear1"/>
    <dgm:cxn modelId="{7BF9465B-2D4A-4C7B-B453-75D284826980}" type="presOf" srcId="{46321F5C-13FF-4ACF-BBC7-B1A5AB423B14}" destId="{92E2738B-AA2C-4EBB-A785-3B6D104086F8}" srcOrd="0" destOrd="0" presId="urn:microsoft.com/office/officeart/2005/8/layout/gear1"/>
    <dgm:cxn modelId="{2933A0CC-BB82-402E-B108-BBA430456273}" type="presOf" srcId="{99C6D98D-8489-426D-A700-06B26A160830}" destId="{9B92D4DA-20DA-44B4-9074-166FADDC74E1}" srcOrd="0" destOrd="0" presId="urn:microsoft.com/office/officeart/2005/8/layout/gear1"/>
    <dgm:cxn modelId="{839EA1EA-FDFF-4A95-BA22-F06B64A9178D}" srcId="{2D82F77E-13A4-4E89-82BE-CA374DEC9EAB}" destId="{46321F5C-13FF-4ACF-BBC7-B1A5AB423B14}" srcOrd="2" destOrd="0" parTransId="{C8C29232-B805-4218-850F-F63110A35614}" sibTransId="{213B5CFB-7D54-419A-A808-42D25B5147D6}"/>
    <dgm:cxn modelId="{F67F9199-33BE-4A6A-B0C4-E47DCA9E2718}" type="presOf" srcId="{0EB109A6-9D4F-4B48-B93D-31DCE0E2B495}" destId="{A78BF384-531D-41EB-9AB2-58F5A694DC5B}" srcOrd="0" destOrd="0" presId="urn:microsoft.com/office/officeart/2005/8/layout/gear1"/>
    <dgm:cxn modelId="{262D9E4D-21C6-461F-9015-2421549416CD}" type="presOf" srcId="{213B5CFB-7D54-419A-A808-42D25B5147D6}" destId="{0238D927-3CCD-4AD5-93A7-64B76A0FD0F7}" srcOrd="0" destOrd="0" presId="urn:microsoft.com/office/officeart/2005/8/layout/gear1"/>
    <dgm:cxn modelId="{3910E5E3-A181-4B6A-825F-FAE3794C9540}" type="presOf" srcId="{0EB109A6-9D4F-4B48-B93D-31DCE0E2B495}" destId="{4B9B0523-7FAD-4747-826A-940964DC647B}" srcOrd="1" destOrd="0" presId="urn:microsoft.com/office/officeart/2005/8/layout/gear1"/>
    <dgm:cxn modelId="{06C9A8C6-6F2C-4F77-A78F-1F0C153EB352}" type="presOf" srcId="{46321F5C-13FF-4ACF-BBC7-B1A5AB423B14}" destId="{0D40E7A7-0CFD-4DA0-857A-E07B5A6BBCB8}" srcOrd="2" destOrd="0" presId="urn:microsoft.com/office/officeart/2005/8/layout/gear1"/>
    <dgm:cxn modelId="{359841C2-6826-4203-BE1D-E31D93CBEFF5}" srcId="{2D82F77E-13A4-4E89-82BE-CA374DEC9EAB}" destId="{0EB109A6-9D4F-4B48-B93D-31DCE0E2B495}" srcOrd="0" destOrd="0" parTransId="{52DAADB6-76E3-47EB-9F67-7E43EDB4E924}" sibTransId="{888BF6CC-166F-4DBA-95AA-88E229842869}"/>
    <dgm:cxn modelId="{D56872D9-B804-4CB6-8427-19D62CF436A5}" type="presOf" srcId="{888BF6CC-166F-4DBA-95AA-88E229842869}" destId="{9BDF609B-FB41-4C7A-A32B-7CEAF3815243}" srcOrd="0" destOrd="0" presId="urn:microsoft.com/office/officeart/2005/8/layout/gear1"/>
    <dgm:cxn modelId="{A6EE0B7D-1E34-437A-AF37-B23DC597F57B}" type="presOf" srcId="{2D82F77E-13A4-4E89-82BE-CA374DEC9EAB}" destId="{69B4BFFC-BD53-4CEF-A105-6F49A46B533D}" srcOrd="0" destOrd="0" presId="urn:microsoft.com/office/officeart/2005/8/layout/gear1"/>
    <dgm:cxn modelId="{E65F4D22-A400-4CF6-9CFB-D3133AA140F7}" type="presParOf" srcId="{69B4BFFC-BD53-4CEF-A105-6F49A46B533D}" destId="{A78BF384-531D-41EB-9AB2-58F5A694DC5B}" srcOrd="0" destOrd="0" presId="urn:microsoft.com/office/officeart/2005/8/layout/gear1"/>
    <dgm:cxn modelId="{08FA96AD-B53A-40BF-9D17-4CD021E2F21D}" type="presParOf" srcId="{69B4BFFC-BD53-4CEF-A105-6F49A46B533D}" destId="{4B9B0523-7FAD-4747-826A-940964DC647B}" srcOrd="1" destOrd="0" presId="urn:microsoft.com/office/officeart/2005/8/layout/gear1"/>
    <dgm:cxn modelId="{B6D3823D-B62D-4E75-B3DC-2D4809FC09A7}" type="presParOf" srcId="{69B4BFFC-BD53-4CEF-A105-6F49A46B533D}" destId="{9478610D-B85B-4653-9EAE-9AAB90FA3046}" srcOrd="2" destOrd="0" presId="urn:microsoft.com/office/officeart/2005/8/layout/gear1"/>
    <dgm:cxn modelId="{7CFFEEC4-5705-41E9-BFE9-D7C31C44DDDE}" type="presParOf" srcId="{69B4BFFC-BD53-4CEF-A105-6F49A46B533D}" destId="{8061325D-CDF7-4762-A5D1-3587D8ACF90B}" srcOrd="3" destOrd="0" presId="urn:microsoft.com/office/officeart/2005/8/layout/gear1"/>
    <dgm:cxn modelId="{8948DD7D-3B9E-471E-8ADE-F6DF7B43A0BC}" type="presParOf" srcId="{69B4BFFC-BD53-4CEF-A105-6F49A46B533D}" destId="{1AA9655E-0A8F-46B6-91AE-2B55770901D2}" srcOrd="4" destOrd="0" presId="urn:microsoft.com/office/officeart/2005/8/layout/gear1"/>
    <dgm:cxn modelId="{A3CBFE91-A9A1-4932-9D0F-36E24903EB9E}" type="presParOf" srcId="{69B4BFFC-BD53-4CEF-A105-6F49A46B533D}" destId="{19D98DB5-598F-490F-8A4E-4C32F08CF200}" srcOrd="5" destOrd="0" presId="urn:microsoft.com/office/officeart/2005/8/layout/gear1"/>
    <dgm:cxn modelId="{79534A01-ACFB-4A0A-8606-2F77E3ECDEDC}" type="presParOf" srcId="{69B4BFFC-BD53-4CEF-A105-6F49A46B533D}" destId="{92E2738B-AA2C-4EBB-A785-3B6D104086F8}" srcOrd="6" destOrd="0" presId="urn:microsoft.com/office/officeart/2005/8/layout/gear1"/>
    <dgm:cxn modelId="{C4CF6DFF-DAD2-4796-B6F3-567DD9909EE5}" type="presParOf" srcId="{69B4BFFC-BD53-4CEF-A105-6F49A46B533D}" destId="{BE6DE90E-9B74-49E6-BD2D-3086883BA8F1}" srcOrd="7" destOrd="0" presId="urn:microsoft.com/office/officeart/2005/8/layout/gear1"/>
    <dgm:cxn modelId="{5B88FA4C-5A7D-4BA1-AD2B-A69232C46654}" type="presParOf" srcId="{69B4BFFC-BD53-4CEF-A105-6F49A46B533D}" destId="{0D40E7A7-0CFD-4DA0-857A-E07B5A6BBCB8}" srcOrd="8" destOrd="0" presId="urn:microsoft.com/office/officeart/2005/8/layout/gear1"/>
    <dgm:cxn modelId="{3ABC902C-A0FC-4C16-BBE7-214C2D7BAB88}" type="presParOf" srcId="{69B4BFFC-BD53-4CEF-A105-6F49A46B533D}" destId="{7801A78B-7081-457C-9864-7B3F82A3E032}" srcOrd="9" destOrd="0" presId="urn:microsoft.com/office/officeart/2005/8/layout/gear1"/>
    <dgm:cxn modelId="{F64FA78A-D892-4438-BF49-B9D4F9BA8E42}" type="presParOf" srcId="{69B4BFFC-BD53-4CEF-A105-6F49A46B533D}" destId="{9BDF609B-FB41-4C7A-A32B-7CEAF3815243}" srcOrd="10" destOrd="0" presId="urn:microsoft.com/office/officeart/2005/8/layout/gear1"/>
    <dgm:cxn modelId="{FEFFD287-1BAA-4193-9542-5F082216B39E}" type="presParOf" srcId="{69B4BFFC-BD53-4CEF-A105-6F49A46B533D}" destId="{9B92D4DA-20DA-44B4-9074-166FADDC74E1}" srcOrd="11" destOrd="0" presId="urn:microsoft.com/office/officeart/2005/8/layout/gear1"/>
    <dgm:cxn modelId="{670E8787-FDEF-4E29-9C18-7FDF4AE89A1D}" type="presParOf" srcId="{69B4BFFC-BD53-4CEF-A105-6F49A46B533D}" destId="{0238D927-3CCD-4AD5-93A7-64B76A0FD0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BF384-531D-41EB-9AB2-58F5A694DC5B}">
      <dsp:nvSpPr>
        <dsp:cNvPr id="0" name=""/>
        <dsp:cNvSpPr/>
      </dsp:nvSpPr>
      <dsp:spPr>
        <a:xfrm>
          <a:off x="4962797" y="3014254"/>
          <a:ext cx="3684088" cy="368408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Індивідуальні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3463" y="3877234"/>
        <a:ext cx="2202756" cy="1893697"/>
      </dsp:txXfrm>
    </dsp:sp>
    <dsp:sp modelId="{8061325D-CDF7-4762-A5D1-3587D8ACF90B}">
      <dsp:nvSpPr>
        <dsp:cNvPr id="0" name=""/>
        <dsp:cNvSpPr/>
      </dsp:nvSpPr>
      <dsp:spPr>
        <a:xfrm>
          <a:off x="2612576" y="1828218"/>
          <a:ext cx="3092839" cy="3309838"/>
        </a:xfrm>
        <a:prstGeom prst="gear6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Партнерські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1208" y="2643570"/>
        <a:ext cx="1535575" cy="1679134"/>
      </dsp:txXfrm>
    </dsp:sp>
    <dsp:sp modelId="{92E2738B-AA2C-4EBB-A785-3B6D104086F8}">
      <dsp:nvSpPr>
        <dsp:cNvPr id="0" name=""/>
        <dsp:cNvSpPr/>
      </dsp:nvSpPr>
      <dsp:spPr>
        <a:xfrm rot="20700000">
          <a:off x="4320029" y="295000"/>
          <a:ext cx="2625203" cy="2625203"/>
        </a:xfrm>
        <a:prstGeom prst="gear6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Колективні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4895813" y="870784"/>
        <a:ext cx="1473635" cy="1473635"/>
      </dsp:txXfrm>
    </dsp:sp>
    <dsp:sp modelId="{9BDF609B-FB41-4C7A-A32B-7CEAF3815243}">
      <dsp:nvSpPr>
        <dsp:cNvPr id="0" name=""/>
        <dsp:cNvSpPr/>
      </dsp:nvSpPr>
      <dsp:spPr>
        <a:xfrm>
          <a:off x="4707861" y="2442061"/>
          <a:ext cx="4715633" cy="4715633"/>
        </a:xfrm>
        <a:prstGeom prst="circularArrow">
          <a:avLst>
            <a:gd name="adj1" fmla="val 4688"/>
            <a:gd name="adj2" fmla="val 299029"/>
            <a:gd name="adj3" fmla="val 2555144"/>
            <a:gd name="adj4" fmla="val 1577972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92D4DA-20DA-44B4-9074-166FADDC74E1}">
      <dsp:nvSpPr>
        <dsp:cNvPr id="0" name=""/>
        <dsp:cNvSpPr/>
      </dsp:nvSpPr>
      <dsp:spPr>
        <a:xfrm>
          <a:off x="2344822" y="1539887"/>
          <a:ext cx="3426202" cy="3426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38D927-3CCD-4AD5-93A7-64B76A0FD0F7}">
      <dsp:nvSpPr>
        <dsp:cNvPr id="0" name=""/>
        <dsp:cNvSpPr/>
      </dsp:nvSpPr>
      <dsp:spPr>
        <a:xfrm>
          <a:off x="3712793" y="-290763"/>
          <a:ext cx="3694136" cy="36941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62C9-1D28-4067-B486-58334067EC72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9A726-9016-4AD6-8A27-DABA8B51B1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4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AEB65F-E05B-4D47-A66E-D28AAFF40CCC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37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894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5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5" y="4777383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2" y="432381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4529544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8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70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82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73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07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527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2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17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99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9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5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548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4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265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88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44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4" y="627409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9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655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4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99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11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409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4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0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90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568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092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504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438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41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43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56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4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8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03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10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4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8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76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557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143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678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33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2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186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5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481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10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656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432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709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38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134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74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68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17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9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120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623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127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545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0968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555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79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7213600" y="3897318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213604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213604" y="4198943"/>
            <a:ext cx="2620433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7213603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9836151" y="4060827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8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8"/>
            <a:ext cx="12192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8551333" y="3643313"/>
            <a:ext cx="3640667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875"/>
            <a:ext cx="12805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E165-DA71-4AC2-99DE-FDEF3C2043AD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593"/>
            <a:ext cx="996949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A1BBA0-729F-4169-9050-CE87DEF1C1AE}" type="slidenum">
              <a:rPr lang="uk-UA" altLang="uk-U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uk-UA" altLang="uk-U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14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AC40-6770-41D8-AF10-F579E5D69870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4FC6-B162-4A37-8801-E6AF5AE75C83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912872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5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B62F-7A7D-4D31-9BAF-AA72E2EF8DBC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2005-9D81-49F4-86FE-3A9A69B17A1D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997163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A9BF-7E14-4229-AACF-D59E30C2F08D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C4CA-7434-4B48-968D-5D97881A73CB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7682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65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7DC478-464E-452E-9DDD-81508570A3D8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3A785B-A54B-49BB-A9F1-B550907BB920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91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7820" y="612775"/>
            <a:ext cx="12763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49D4-75EB-43BE-9C40-AB76D0AB8BAD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BD38-A592-470C-947F-8DB2C6A92E4D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717250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050B-286C-4C91-9927-FF33CF9D3D67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E09B-5B9B-40D5-ABFA-FF516C2FB3C6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023343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DACC-E6AE-41C3-A477-187B978D4D6B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D85E-3EA3-45C5-863A-018C31055EEC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417142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13"/>
            <a:ext cx="34544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59AD-89AD-441F-BC89-1D0B8D66670C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F49F-032A-4E73-90DD-6A4E3FFB126A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5420038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3256-7EB0-473B-A136-4388B66658C9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579D-C9DB-4678-8038-C88ECCD42160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491295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C29D-7210-46B3-8424-29D5F2486B69}" type="datetimeFigureOut">
              <a:rPr lang="en-US">
                <a:solidFill>
                  <a:srgbClr val="438086"/>
                </a:solidFill>
              </a:rPr>
              <a:pPr>
                <a:defRPr/>
              </a:pPr>
              <a:t>12/13/2019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D564-C0DC-4890-A030-E2466947ABF0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478618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30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30" y="43416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20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2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7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5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479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3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4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11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5" y="6135812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5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9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7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8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80"/>
            <a:ext cx="12192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600" y="360368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0" y="439743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370" y="496889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203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52" y="612775"/>
            <a:ext cx="1276349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FF25D-11C9-402D-B0CA-411790C1BBC3}" type="datetimeFigureOut">
              <a:rPr lang="en-US">
                <a:solidFill>
                  <a:srgbClr val="438086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12/13/2019</a:t>
            </a:fld>
            <a:endParaRPr lang="en-US" dirty="0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3" y="612775"/>
            <a:ext cx="1767417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2A714-BA04-4C41-BD5A-1A31D8EF0BE5}" type="slidenum">
              <a:rPr lang="uk-UA" altLang="uk-UA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uk-U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0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6B0E70-F075-49AC-946E-BA92D50F22E5}" type="datetimeFigureOut">
              <a:rPr lang="ru-RU" smtClean="0"/>
              <a:t>13.12.2019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F0C74F-2976-4EB4-BF25-DBB1110715A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tudyabroad.s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anting.fellowships-bourses.gc.ca/en/home-accueil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2.xml"/><Relationship Id="rId5" Type="http://schemas.openxmlformats.org/officeDocument/2006/relationships/hyperlink" Target="http://www.nserc-crsng.gc.ca/Students-Etudiants/PD-NP/Laboratories-Laboratoires/index_eng.asp" TargetMode="External"/><Relationship Id="rId4" Type="http://schemas.openxmlformats.org/officeDocument/2006/relationships/hyperlink" Target="http://www.nserc-crsng.gc.ca/Students-Etudiants/PD-NP/PDF-BP_eng.as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.org/grants-schemes-awards/grants/newton-international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wcfia.harvard.edu/programs/academy_scholar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visegradfund.org/scholarships/" TargetMode="Externa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kland.edu.pl/" TargetMode="External"/><Relationship Id="rId2" Type="http://schemas.openxmlformats.org/officeDocument/2006/relationships/hyperlink" Target="http://kijow.msz.gov.pl/uk/wspolpraca_dwustronna/stypen_konkur/" TargetMode="Externa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702486.sendpul.se/go/ec/ae88a87592b171573fa350b9227aac45/ci/MTA4NjEwOTY=/ui/NzAyNDg2/li/MjI4NjgxNjI2/pl/1/re/dmFrdWxpY2hfbWFyaWFAdWtyLm5ldA==/l/aHR0cHMlM0ElMkYlMkZ3d3cuc2NpZW5jZS1jb21tdW5pdHkub3JnJTJGZW4lMkZub2RlJTJGMjA5NzU5/ls/266c38edf52e7ee5ff9ee9fef485ed005b504bb202f3ba5fcd8201dcc8e794a11c4121d62c71dcb3d432db646093d566fcd2f39994a451df41328d86e2c2803f59976204dbd0520b8c5ab6a263b882643f8a83046b90f34990c6b57b6b56b236fa5855f1f11e3dc2a6bc1ecc297dc2fc2bf8e32afc78910523f60aaa17bf3296/" TargetMode="External"/><Relationship Id="rId2" Type="http://schemas.openxmlformats.org/officeDocument/2006/relationships/hyperlink" Target="https://s702486.sendpul.se/go/ec/ae88a87592b171573fa350b9227aac45/ci/MTA4NjEwOTY=/ui/NzAyNDg2/li/MjI4NjgxNjI1/pl/1/re/dmFrdWxpY2hfbWFyaWFAdWtyLm5ldA==/l/aHR0cHMlM0ElMkYlMkZ3d3cuc2NpZW5jZS1jb21tdW5pdHkub3JnJTJGZW4lMkZub2RlJTJGMjA5NzU4/ls/0e87565ae572d890d3e4de3728ebd67cabbfd60141979b86d4e052143dffbcf3de1342cc97411f9e833759f62cb4202fc37b9e2a1b2597effe9e643e18deb420d96cdfd22820ee244365d8b5e94addf0b9e4bf60d25ca78d2dad78701accc266c39aa27146e28e51c145357694b47a7b939d470e946172b6cfa81e7fa5c2aab6/" TargetMode="Externa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s://s702486.sendpul.se/go/ec/ae88a87592b171573fa350b9227aac45/ci/MTA4NjEwOTY=/ui/NzAyNDg2/li/MjI4NjgxNjI4/pl/1/re/dmFrdWxpY2hfbWFyaWFAdWtyLm5ldA==/l/aHR0cHMlM0ElMkYlMkZ3d3cuc2NpZW5jZS1jb21tdW5pdHkub3JnJTJGZW4lMkZub2RlJTJGMjA5NzYx/ls/823c5b20296c59b0e7a45ae9879066920f83bd43fc7f68d525f5be896d52e400ed3671dc3dfe27244e87eff14831ff2adb65e9e04cc0e7b05487c754a94797a70a5fa29b482e1071d26a7fa0179d6f020c645e19a6ab1ed57d4ac376ef3e1d61c3a03f97da484b2a4a628d8aff198fd22156bcb55ffd247d2710d90636db6be4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702486.sendpul.se/go/ec/ae88a87592b171573fa350b9227aac45/ci/MTA4NjEwOTY=/ui/NzAyNDg2/li/MjI4NjgxNjMz/pl/1/re/dmFrdWxpY2hfbWFyaWFAdWtyLm5ldA==/l/aHR0cHMlM0ElMkYlMkZ3d3cuc2NpZW5jZS1jb21tdW5pdHkub3JnJTJGZW4lMkZub2RlJTJGMjA5ODY3/ls/70629bf685efb0dab172af054b264c42bd52b085e0a88fdfd64aa199737e4ce36a1a266e521853d4299320a521c3224ce20334fec9493cb67b315d8412827fc2cab71e1a46d434ad3fcc9a5749c56c290a7c4d02300ec071536046b2205b4877abb6d0eb6f275c18edc6fb34c459d3ad8c215a2004cd02c394092f64c370e3a1/" TargetMode="External"/><Relationship Id="rId2" Type="http://schemas.openxmlformats.org/officeDocument/2006/relationships/hyperlink" Target="https://s702486.sendpul.se/go/ec/ae88a87592b171573fa350b9227aac45/ci/MTA4NjEwOTY=/ui/NzAyNDg2/li/MjI4NjgxNjMx/pl/1/re/dmFrdWxpY2hfbWFyaWFAdWtyLm5ldA==/l/aHR0cHMlM0ElMkYlMkZ3d3cuc2NpZW5jZS1jb21tdW5pdHkub3JnJTJGZW4lMkZub2RlJTJGMjA5NzY1/ls/08eca4feb6e95bb94065aeea55f9b19d8fdbee1dd5ee1b19bb5017aa41249b537b950ec8e0d895786f3e6ac2679a1c9141fddb35cab7dd64575134f03ab432f167ceaf666064c11b9b513e7583119e30302121a90afd20fee98fd72ae1187d596505a261f08be858137cc081b0741f2f939a37b36ac2549b3e3041f9c53d9817/" TargetMode="External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118">
            <a:off x="8269505" y="616085"/>
            <a:ext cx="3379471" cy="1507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72" y="2318766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ІНТЕГРАЦІЯ МОЛОДОГО ВЧЕНОГО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СВІТОВОЇ НАУКИ ЧЕРЕЗ НАУКОМЕТРИЧНІ БАЗИ ДАНИХ: ІННОВАЦІЙНІ ТРЕНДИ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3"/>
          <p:cNvSpPr>
            <a:spLocks noGrp="1"/>
          </p:cNvSpPr>
          <p:nvPr>
            <p:ph idx="1"/>
          </p:nvPr>
        </p:nvSpPr>
        <p:spPr>
          <a:xfrm>
            <a:off x="5572361" y="4490653"/>
            <a:ext cx="9720073" cy="1228725"/>
          </a:xfrm>
        </p:spPr>
        <p:txBody>
          <a:bodyPr>
            <a:noAutofit/>
          </a:bodyPr>
          <a:lstStyle/>
          <a:p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ВАКУЛИЧ МАРІЯ МИХАЙЛІВНА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голова Ради молодих вчених ДДУВС, 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кандидат економічних наук, доцент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5327" y="6219556"/>
            <a:ext cx="10875879" cy="44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грудня 2019 р.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467405"/>
            <a:ext cx="3143483" cy="119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89438" y="4416594"/>
            <a:ext cx="227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МОДЕРАТОР: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21627" r="13770" b="19246"/>
          <a:stretch/>
        </p:blipFill>
        <p:spPr bwMode="auto">
          <a:xfrm>
            <a:off x="145143" y="145141"/>
            <a:ext cx="11902395" cy="65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8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15" t="12032" r="2275" b="9915"/>
          <a:stretch/>
        </p:blipFill>
        <p:spPr>
          <a:xfrm>
            <a:off x="-21013" y="4"/>
            <a:ext cx="12213013" cy="72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492" t="11862" r="2381" b="8900"/>
          <a:stretch/>
        </p:blipFill>
        <p:spPr>
          <a:xfrm>
            <a:off x="0" y="-23063"/>
            <a:ext cx="12192000" cy="72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10" t="11523" r="2486" b="7715"/>
          <a:stretch/>
        </p:blipFill>
        <p:spPr>
          <a:xfrm>
            <a:off x="0" y="0"/>
            <a:ext cx="12192000" cy="73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388" t="11524" r="2274" b="10424"/>
          <a:stretch/>
        </p:blipFill>
        <p:spPr>
          <a:xfrm>
            <a:off x="0" y="-4879"/>
            <a:ext cx="12192000" cy="72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03" t="11524" r="2699" b="9746"/>
          <a:stretch/>
        </p:blipFill>
        <p:spPr>
          <a:xfrm>
            <a:off x="0" y="0"/>
            <a:ext cx="12192000" cy="72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492" t="11523" r="2593" b="9916"/>
          <a:stretch/>
        </p:blipFill>
        <p:spPr>
          <a:xfrm>
            <a:off x="-24561" y="0"/>
            <a:ext cx="12216561" cy="72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492" t="31970" r="2487" b="10085"/>
          <a:stretch/>
        </p:blipFill>
        <p:spPr>
          <a:xfrm>
            <a:off x="0" y="1727200"/>
            <a:ext cx="12192000" cy="5508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954">
            <a:off x="9506858" y="600198"/>
            <a:ext cx="2158192" cy="821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99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021" t="11862" r="2486" b="10254"/>
          <a:stretch/>
        </p:blipFill>
        <p:spPr>
          <a:xfrm>
            <a:off x="0" y="0"/>
            <a:ext cx="12192000" cy="73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057" y="1384838"/>
            <a:ext cx="10972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АКАДЕМІЧНА МОБІЛЬНІСТЬ ДЛЯ МОЛОДИХ НАУКОВЦІВ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52" y="4076704"/>
            <a:ext cx="1143634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Міжнародні стипендійні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221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1" y="1552744"/>
            <a:ext cx="9860623" cy="4412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3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 важливо знати про кожну програму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7" y="2286000"/>
            <a:ext cx="10827657" cy="4023360"/>
          </a:xfrm>
        </p:spPr>
        <p:txBody>
          <a:bodyPr rtlCol="0">
            <a:normAutofit/>
          </a:bodyPr>
          <a:lstStyle/>
          <a:p>
            <a:pPr marL="0"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1. Чи це програма для України? Чи ви підходите? </a:t>
            </a:r>
          </a:p>
          <a:p>
            <a:pPr marL="0"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2. Дедлайн! – розуміти ваші сили, аби фахово підготуватися. </a:t>
            </a:r>
          </a:p>
          <a:p>
            <a:pPr marL="0"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3. Аплікаційний процес – логіку і специфіку.</a:t>
            </a:r>
          </a:p>
          <a:p>
            <a:pPr marL="0"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4. Завжди можна спитати порад у тих, хто уже вчилися на програмі. </a:t>
            </a:r>
            <a:endParaRPr lang="en-US" altLang="uk-UA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2435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Найпопулярніші </a:t>
            </a:r>
            <a:br>
              <a:rPr lang="uk-UA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міжнародні стипендійні програми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5105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875090" y="349095"/>
            <a:ext cx="70787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СТИПЕНДІЇ УРЯДУ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СЛОВАЧЧИНИ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Картинки по запросу словаччина прап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8" y="349096"/>
            <a:ext cx="3735009" cy="1749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85750" y="2235737"/>
            <a:ext cx="1133051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7188"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стипендії залежить від програми:</a:t>
            </a:r>
          </a:p>
          <a:p>
            <a:pPr lvl="2" indent="357188" algn="just">
              <a:buFont typeface="Arial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аспіранти – 1-12 місяців;</a:t>
            </a:r>
          </a:p>
          <a:p>
            <a:pPr lvl="2" indent="357188" algn="just">
              <a:buFont typeface="Arial" charset="0"/>
              <a:buChar char="•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ауковці – 1-14 місяців.</a:t>
            </a:r>
          </a:p>
          <a:p>
            <a:pPr indent="357188"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всі спеціальності.</a:t>
            </a:r>
          </a:p>
          <a:p>
            <a:pPr indent="357188"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аспірантура, проведення наукових досліджень.</a:t>
            </a:r>
          </a:p>
          <a:p>
            <a:pPr indent="357188"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Розмір гранту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покриття коштів на проживання і харчування.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090" y="5472667"/>
            <a:ext cx="5973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  <a:hlinkClick r:id="rId3"/>
              </a:rPr>
              <a:t>helpdesk@studyabroad.sk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08479" y="461509"/>
            <a:ext cx="6255355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Стипендії Фонду </a:t>
            </a:r>
            <a:r>
              <a:rPr lang="uk-UA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Фріца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Тіссена</a:t>
            </a:r>
            <a:endParaRPr lang="uk-UA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1" y="1734233"/>
            <a:ext cx="11469913" cy="5123769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Дедлайн: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року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Область наук: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гранта: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2600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Фонд імені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Фріца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Тіссена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надає стипендії молодим науковцям на проведення досліджень у вищих навчальних закладах та некомерційних організаціях на території Німеччини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Стипендія охоплює цілий ряд гуманітарних, соціальних і природничих наук, серед яких: історія, лінгвістика, філософія, економіка, соціологія, політологія, міжнародні відносини, медицина та природничі 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0" name="Picture 2" descr="Картинки по запросу fritz thyssen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33" y="314101"/>
            <a:ext cx="457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4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619502" y="285752"/>
            <a:ext cx="63401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Marietta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Blau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Grant</a:t>
            </a:r>
          </a:p>
        </p:txBody>
      </p:sp>
      <p:pic>
        <p:nvPicPr>
          <p:cNvPr id="13315" name="Picture 2" descr="https://www.oead.at/uploads/pics/marietta_blau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5" y="431372"/>
            <a:ext cx="2677899" cy="3289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714751" y="1560513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1 лютого та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Австрія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Область наук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науки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 гранта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оплата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76252" y="4090989"/>
            <a:ext cx="113347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7188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Marietta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Blau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Grant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щомісячну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стипендію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аспірантурі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одному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університетів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€ 1200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вистачить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комфортне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Стипендія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покриє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6 до 12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://blogs.sfu.ca/departments/gradstudies/wp-content/uploads/2011/03/nse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21" y="1654629"/>
            <a:ext cx="8579757" cy="170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200" y="708723"/>
            <a:ext cx="1168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Канадська</a:t>
            </a:r>
            <a:r>
              <a:rPr lang="ru-RU" sz="32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3200" b="1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природничих</a:t>
            </a:r>
            <a:r>
              <a:rPr lang="ru-RU" sz="32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32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наук (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Canadian Natural Sciences and Engineering Research Council)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81002" y="3357565"/>
            <a:ext cx="1150619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канадськими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дослідниками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колегами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іноземним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вченим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Здобувачі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вони могли б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Здобувачі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запропоновані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приймаючою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канадською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стороною.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Banting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Postdoctoral Fellowships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 вересня 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Postdoctoral Fellowships Program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жовтня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Visiting Fellowships in Canadian Government Laboratories Program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безстроково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76249" y="612548"/>
            <a:ext cx="11525249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Міжнародна стипендіальна програма 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Newton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Fellowship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постдокторські дослідження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91042" y="2150714"/>
            <a:ext cx="58102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Грант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оплата витрат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Коли: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щороку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Місце проведення: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Великобританія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2" descr="&amp;Kcy;&amp;acy;&amp;rcy;&amp;tcy;&amp;icy;&amp;ncy;&amp;kcy;&amp;icy; &amp;pcy;&amp;ocy; &amp;zcy;&amp;acy;&amp;pcy;&amp;rcy;&amp;ocy;&amp;scy;&amp;ucy; Newton International Fellowships"/>
          <p:cNvSpPr>
            <a:spLocks noChangeAspect="1" noChangeArrowheads="1"/>
          </p:cNvSpPr>
          <p:nvPr/>
        </p:nvSpPr>
        <p:spPr bwMode="auto">
          <a:xfrm>
            <a:off x="84667" y="-136525"/>
            <a:ext cx="6223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9" name="Picture 3" descr="C:\Work\Відділ мобільності\logo univers\12_elijah_nep_mai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30" y="1797793"/>
            <a:ext cx="5338836" cy="2090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285751" y="4079292"/>
            <a:ext cx="116204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7188" algn="just"/>
            <a:r>
              <a:rPr lang="uk-UA" sz="2800">
                <a:latin typeface="Times New Roman" pitchFamily="18" charset="0"/>
                <a:cs typeface="Times New Roman" pitchFamily="18" charset="0"/>
              </a:rPr>
              <a:t>Завдяки програмі Newton Fellowship кандидати наук з усіх країн світу можуть займатися постдокторськими дослідженнями в дослідницьких центрах Великобританії протягом 2-х років. </a:t>
            </a:r>
          </a:p>
          <a:p>
            <a:pPr indent="357188" algn="just"/>
            <a:r>
              <a:rPr lang="uk-UA" sz="2800">
                <a:latin typeface="Times New Roman" pitchFamily="18" charset="0"/>
                <a:cs typeface="Times New Roman" pitchFamily="18" charset="0"/>
              </a:rPr>
              <a:t>Програма призначена для природних, соціальних і гуманітарних наук.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571500" y="5954032"/>
            <a:ext cx="11334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/>
              </a:rPr>
              <a:t>https://royalsociety.org/grants-schemes-awards/grants/newton-international/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707571"/>
            <a:ext cx="10972800" cy="1066800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Стипендії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Гарвардському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університеті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41235" y="2427743"/>
            <a:ext cx="7974994" cy="2303914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США</a:t>
            </a:r>
          </a:p>
          <a:p>
            <a:pPr marL="0" indent="0" algn="just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Область наук: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науки</a:t>
            </a:r>
          </a:p>
          <a:p>
            <a:pPr marL="0" indent="0" algn="just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гранта: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Post-Doc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 роки)</a:t>
            </a:r>
          </a:p>
          <a:p>
            <a:pPr marL="0" indent="0" algn="just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$55,000 - $122,000</a:t>
            </a:r>
          </a:p>
        </p:txBody>
      </p:sp>
      <p:pic>
        <p:nvPicPr>
          <p:cNvPr id="18438" name="Picture 2" descr="&amp;Kcy;&amp;acy;&amp;rcy;&amp;tcy;&amp;icy;&amp;ncy;&amp;kcy;&amp;icy; &amp;pcy;&amp;ocy; &amp;zcy;&amp;acy;&amp;pcy;&amp;rcy;&amp;ocy;&amp;scy;&amp;ucy; &amp;Gcy;&amp;acy;&amp;rcy;&amp;vcy;&amp;acy;&amp;rcy;&amp;dcy;&amp;scy;&amp;softcy;&amp;kcy;&amp;ocy;&amp;mcy;&amp;ucy; &amp;ucy;&amp;ncy;&amp;iukcy;&amp;vcy;&amp;iecy;&amp;rcy;&amp;scy;&amp;icy;&amp;tcy;&amp;iecy;&amp;tcy;&amp;iu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8882"/>
            <a:ext cx="2983291" cy="27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261257" y="5363889"/>
            <a:ext cx="1168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  <a:hlinkClick r:id="rId3"/>
              </a:rPr>
              <a:t>http://academy.wcfia.harvard.edu/programs/academy_scholar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-1453262" y="725715"/>
            <a:ext cx="10972800" cy="1066800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Institute of Humane Studies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відвідання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США з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науковою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метою</a:t>
            </a:r>
          </a:p>
        </p:txBody>
      </p:sp>
      <p:pic>
        <p:nvPicPr>
          <p:cNvPr id="19459" name="Picture 2" descr="Картинки по запросу Institute of Humane Stu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7" y="783318"/>
            <a:ext cx="4062923" cy="11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04800" y="2067908"/>
            <a:ext cx="1155276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Аспіранти будь-якої національності можуть претендувати на отримання грантів від фундації “IHS”, які дозволяють покрити частину витрат на подорож та участь у конференціях.</a:t>
            </a:r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Дедлайн: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 немає.</a:t>
            </a:r>
            <a:endParaRPr lang="uk-UA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6197903" y="3148240"/>
            <a:ext cx="544194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Підходить для спеціальностей: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Гендерні дослідження 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Економіка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Журналістика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Медіа та комунікації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Міжнародні відносини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Політологія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Публічне адміністрування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Соціологія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89" y="928914"/>
            <a:ext cx="8838897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 АКАДЕМІЧНИХ ОБМІНІВ ІМ. ФУЛБРАЙТА </a:t>
            </a:r>
            <a:b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(FULBRIGHT PROGRAM)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77371" y="2551567"/>
            <a:ext cx="11418958" cy="41767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Фулбрайта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шести до дев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яти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(Fulbright Faculty Development Program).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кандидатів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докторів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наук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дослідниківта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дослідницьких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інституціях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США на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дев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яти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(Fulbright Scholar Program)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nivsul.edu.iq/en/wena/2015061309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9486" y="653143"/>
            <a:ext cx="2666843" cy="102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66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281" y="165635"/>
            <a:ext cx="8583931" cy="177228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обліку ORCID надає можливість створювати реєстр, в якому можна отримати унікальний ідентифікатор           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(ID ORCID)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керувати записами результатів дослідницької роботи.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789" y="2034542"/>
            <a:ext cx="45974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вирішили зареєструватись у ORCID, перейдіть за наступним посиланням: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orcid.org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у розділ: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потім у розділ: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 ID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587" t="24730" r="32857" b="33111"/>
          <a:stretch/>
        </p:blipFill>
        <p:spPr>
          <a:xfrm>
            <a:off x="4822209" y="1482505"/>
            <a:ext cx="7253679" cy="5375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4789" y="5313922"/>
            <a:ext cx="4597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перейдіть у розділ: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«Зареєструватись та отримати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 ID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1" y="230155"/>
            <a:ext cx="3084468" cy="1488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1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800" y="769257"/>
            <a:ext cx="11135784" cy="608874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УМОВИ ВІДБОРУ НА ПРОГРАМУ: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мати українське громадянство та проживати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Україні на час проведення конкурсу;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володіти англійською мовою на рівні достатньому для професійного спілкування в англомовному академічному середовищі;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мати щонайменше диплом бакалавра на час призначення стипендії;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повернутись в Україну на 2 роки після завершення терміну гранту відповідно до вимог візи J-1, яку отримують учасники програм обмінів.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45" y="1248228"/>
            <a:ext cx="6197298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ВИШЕГРАДСЬКА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СТИПЕНДІЯ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18067" y="3042104"/>
            <a:ext cx="10972800" cy="4149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Стипендійна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Вишеградського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фонду </a:t>
            </a:r>
          </a:p>
          <a:p>
            <a:pPr algn="ctr">
              <a:buFont typeface="Arial" charset="0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Visegrad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Scholarship Program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 charset="0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Вишеградської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четвірки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Чехія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Словаччина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 до 4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семестрів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charset="0"/>
              <a:buNone/>
            </a:pPr>
            <a:endParaRPr lang="uk-UA" sz="2000" dirty="0" smtClean="0">
              <a:hlinkClick r:id="rId2"/>
            </a:endParaRPr>
          </a:p>
          <a:p>
            <a:pPr algn="ctr">
              <a:buFont typeface="Arial" charset="0"/>
              <a:buNone/>
            </a:pPr>
            <a:r>
              <a:rPr lang="en-US" dirty="0" smtClean="0">
                <a:hlinkClick r:id="rId2"/>
              </a:rPr>
              <a:t>http://visegradfund.org/scholarships/</a:t>
            </a:r>
            <a:r>
              <a:rPr lang="uk-UA" dirty="0" smtClean="0"/>
              <a:t> </a:t>
            </a:r>
            <a:endParaRPr lang="ru-RU" dirty="0" smtClean="0"/>
          </a:p>
        </p:txBody>
      </p:sp>
      <p:pic>
        <p:nvPicPr>
          <p:cNvPr id="34818" name="Picture 2" descr="http://old.visegradfund.org/wordpress/wp-content/themes/VF-2010/library/images/VF_EPP_logo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08721"/>
            <a:ext cx="5345404" cy="1606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95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7" y="0"/>
            <a:ext cx="109728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ПОЛЬЩА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670" y="748392"/>
            <a:ext cx="11713633" cy="59499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стипендії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конкурси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посольства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Києві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http://kijow.msz.gov.pl/uk/wspolpraca_dwustronna/stypen_konkur/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СТИПЕНДІЙНА ПРОГРАМА ІМ. ЛЕЙНА КІРКЛАНДА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Lane Kirkland Scholarship Program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Вебсторінка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http://www.kirkland.edu.pl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Реалізація Програми відбувається в рамках двосеместрового навчання у вищих навчальних закладах Польщі та 2-4-тижневих професійних стажувань у державних або приватних установах і організаціях.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Спеціальності: економіка і менеджмент; адміністрація / менеджмент (бізнес, культура);державне управління (органи державної влади і самоврядування); адміністрування бізнесу; право; суспільні науки (соціальна психологія, соціологія); політологія і міжнародні відносини; політика розвитку і гуманітарна допомога.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Термін подання документів: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 березня щороку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508814"/>
            <a:ext cx="11654971" cy="5627189"/>
          </a:xfrm>
        </p:spPr>
        <p:txBody>
          <a:bodyPr>
            <a:normAutofit/>
          </a:bodyPr>
          <a:lstStyle/>
          <a:p>
            <a:pPr marL="109537" indent="0" algn="just">
              <a:buNone/>
            </a:pPr>
            <a:r>
              <a:rPr lang="ru-RU" sz="2600" b="1" dirty="0" err="1">
                <a:latin typeface="Times New Roman" pitchFamily="18" charset="0"/>
                <a:cs typeface="Times New Roman" pitchFamily="18" charset="0"/>
                <a:hlinkClick r:id="rId2"/>
              </a:rPr>
              <a:t>Young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  <a:hlinkClick r:id="rId2"/>
              </a:rPr>
              <a:t>Leaders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  <a:hlinkClick r:id="rId2"/>
              </a:rPr>
              <a:t>Access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  <a:hlinkClick r:id="rId2"/>
              </a:rPr>
              <a:t>Program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2020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05.01.2020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Програма розвитку лідерського потенціалу молодих науковців (тривалість: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два тижні) на території Сполучених Штатів Америки.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SMC Internships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 06.01.2020</a:t>
            </a:r>
          </a:p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Сполучених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Штатах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Америки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12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  <a:hlinkClick r:id="rId4"/>
              </a:rPr>
              <a:t>The World Bank Summer Internship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Program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 31.01.2020</a:t>
            </a:r>
          </a:p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Оплачуване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Світовому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Банку (Вашингтон,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Сполучені Штати Америки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1703" y="768304"/>
            <a:ext cx="5290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Стажування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815" y="1596571"/>
            <a:ext cx="11791984" cy="5261429"/>
          </a:xfrm>
        </p:spPr>
        <p:txBody>
          <a:bodyPr/>
          <a:lstStyle/>
          <a:p>
            <a:pPr marL="109537" indent="0">
              <a:buNone/>
            </a:pPr>
            <a:r>
              <a:rPr lang="ru-RU" sz="2600" b="1" dirty="0" err="1">
                <a:hlinkClick r:id="rId2"/>
              </a:rPr>
              <a:t>Ukraine</a:t>
            </a:r>
            <a:r>
              <a:rPr lang="ru-RU" sz="2600" b="1" dirty="0">
                <a:hlinkClick r:id="rId2"/>
              </a:rPr>
              <a:t>: U.S. </a:t>
            </a:r>
            <a:r>
              <a:rPr lang="ru-RU" sz="2600" b="1" dirty="0" err="1">
                <a:hlinkClick r:id="rId2"/>
              </a:rPr>
              <a:t>Government</a:t>
            </a:r>
            <a:r>
              <a:rPr lang="ru-RU" sz="2600" b="1" dirty="0">
                <a:hlinkClick r:id="rId2"/>
              </a:rPr>
              <a:t> </a:t>
            </a:r>
            <a:r>
              <a:rPr lang="ru-RU" sz="2600" b="1" dirty="0" err="1">
                <a:hlinkClick r:id="rId2"/>
              </a:rPr>
              <a:t>Public</a:t>
            </a:r>
            <a:r>
              <a:rPr lang="ru-RU" sz="2600" b="1" dirty="0">
                <a:hlinkClick r:id="rId2"/>
              </a:rPr>
              <a:t> </a:t>
            </a:r>
            <a:r>
              <a:rPr lang="ru-RU" sz="2600" b="1" dirty="0" err="1">
                <a:hlinkClick r:id="rId2"/>
              </a:rPr>
              <a:t>Diplomacy</a:t>
            </a:r>
            <a:r>
              <a:rPr lang="ru-RU" sz="2600" b="1" dirty="0">
                <a:hlinkClick r:id="rId2"/>
              </a:rPr>
              <a:t> </a:t>
            </a:r>
            <a:r>
              <a:rPr lang="ru-RU" sz="2600" b="1" dirty="0" err="1">
                <a:hlinkClick r:id="rId2"/>
              </a:rPr>
              <a:t>Small</a:t>
            </a:r>
            <a:r>
              <a:rPr lang="ru-RU" sz="2600" b="1" dirty="0">
                <a:hlinkClick r:id="rId2"/>
              </a:rPr>
              <a:t> </a:t>
            </a:r>
            <a:r>
              <a:rPr lang="ru-RU" sz="2600" b="1" dirty="0" err="1">
                <a:hlinkClick r:id="rId2"/>
              </a:rPr>
              <a:t>Grants</a:t>
            </a:r>
            <a:r>
              <a:rPr lang="ru-RU" sz="2600" b="1" dirty="0">
                <a:hlinkClick r:id="rId2"/>
              </a:rPr>
              <a:t> </a:t>
            </a:r>
            <a:r>
              <a:rPr lang="ru-RU" sz="2600" b="1" dirty="0" err="1">
                <a:hlinkClick r:id="rId2"/>
              </a:rPr>
              <a:t>Program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 smtClean="0"/>
              <a:t>Дедлайн</a:t>
            </a:r>
            <a:r>
              <a:rPr lang="ru-RU" sz="2600" b="1" dirty="0"/>
              <a:t>: 13.01.2020</a:t>
            </a:r>
          </a:p>
          <a:p>
            <a:pPr marL="109537" indent="0" algn="just">
              <a:buNone/>
            </a:pPr>
            <a:r>
              <a:rPr lang="uk-UA" sz="2600" dirty="0" smtClean="0"/>
              <a:t>Програма грантів у сфері дипломатичних відносин від Посольства США  в Україні. </a:t>
            </a:r>
          </a:p>
          <a:p>
            <a:pPr marL="109537" indent="0" algn="just">
              <a:buNone/>
            </a:pPr>
            <a:r>
              <a:rPr lang="uk-UA" sz="2600" dirty="0" smtClean="0"/>
              <a:t>Розмір фінансування – </a:t>
            </a:r>
            <a:r>
              <a:rPr lang="uk-UA" sz="2600" dirty="0" err="1" smtClean="0"/>
              <a:t>до 200</a:t>
            </a:r>
            <a:r>
              <a:rPr lang="uk-UA" sz="2600" dirty="0" smtClean="0"/>
              <a:t> 000 доларів США.</a:t>
            </a:r>
          </a:p>
          <a:p>
            <a:pPr marL="109537" indent="0">
              <a:buNone/>
            </a:pPr>
            <a:endParaRPr lang="ru-RU" sz="2600" b="1" dirty="0" smtClean="0">
              <a:hlinkClick r:id="rId3"/>
            </a:endParaRPr>
          </a:p>
          <a:p>
            <a:pPr marL="109537" indent="0">
              <a:buNone/>
            </a:pPr>
            <a:r>
              <a:rPr lang="ru-RU" sz="2600" b="1" dirty="0" smtClean="0">
                <a:hlinkClick r:id="rId3"/>
              </a:rPr>
              <a:t>CISCO </a:t>
            </a:r>
            <a:r>
              <a:rPr lang="ru-RU" sz="2600" b="1" dirty="0" err="1">
                <a:hlinkClick r:id="rId3"/>
              </a:rPr>
              <a:t>global</a:t>
            </a:r>
            <a:r>
              <a:rPr lang="ru-RU" sz="2600" b="1" dirty="0">
                <a:hlinkClick r:id="rId3"/>
              </a:rPr>
              <a:t> </a:t>
            </a:r>
            <a:r>
              <a:rPr lang="ru-RU" sz="2600" b="1" dirty="0" err="1">
                <a:hlinkClick r:id="rId3"/>
              </a:rPr>
              <a:t>problem</a:t>
            </a:r>
            <a:r>
              <a:rPr lang="ru-RU" sz="2600" b="1" dirty="0">
                <a:hlinkClick r:id="rId3"/>
              </a:rPr>
              <a:t> </a:t>
            </a:r>
            <a:r>
              <a:rPr lang="ru-RU" sz="2600" b="1" dirty="0" err="1">
                <a:hlinkClick r:id="rId3"/>
              </a:rPr>
              <a:t>solver</a:t>
            </a:r>
            <a:r>
              <a:rPr lang="ru-RU" sz="2600" b="1" dirty="0">
                <a:hlinkClick r:id="rId3"/>
              </a:rPr>
              <a:t> </a:t>
            </a:r>
            <a:r>
              <a:rPr lang="ru-RU" sz="2600" b="1" dirty="0" err="1">
                <a:hlinkClick r:id="rId3"/>
              </a:rPr>
              <a:t>challenge</a:t>
            </a:r>
            <a:r>
              <a:rPr lang="ru-RU" sz="2600" b="1" dirty="0">
                <a:hlinkClick r:id="rId3"/>
              </a:rPr>
              <a:t> 2020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 smtClean="0"/>
              <a:t>Дедлайн</a:t>
            </a:r>
            <a:r>
              <a:rPr lang="ru-RU" sz="2600" b="1" dirty="0"/>
              <a:t>: 17.01.2020</a:t>
            </a:r>
          </a:p>
          <a:p>
            <a:pPr marL="109537" indent="0" algn="just">
              <a:buNone/>
            </a:pPr>
            <a:r>
              <a:rPr lang="uk-UA" sz="2600" dirty="0" smtClean="0"/>
              <a:t>Міжнародних конкурс наукових проектів і досліджень різних сфер. </a:t>
            </a:r>
          </a:p>
          <a:p>
            <a:pPr marL="109537" indent="0" algn="just">
              <a:buNone/>
            </a:pPr>
            <a:r>
              <a:rPr lang="uk-UA" sz="2600" dirty="0" smtClean="0"/>
              <a:t>Головний приз – 100 000 доларів США.</a:t>
            </a:r>
          </a:p>
          <a:p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9451" y="694152"/>
            <a:ext cx="34667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КонкурсИ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9000611"/>
              </p:ext>
            </p:extLst>
          </p:nvPr>
        </p:nvGraphicFramePr>
        <p:xfrm>
          <a:off x="827313" y="159657"/>
          <a:ext cx="10595429" cy="669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272101" cy="1499616"/>
          </a:xfrm>
        </p:spPr>
        <p:txBody>
          <a:bodyPr>
            <a:noAutofit/>
          </a:bodyPr>
          <a:lstStyle/>
          <a:p>
            <a:r>
              <a:rPr lang="uk-UA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Види грантів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27936" r="25317" b="7302"/>
          <a:stretch/>
        </p:blipFill>
        <p:spPr bwMode="auto">
          <a:xfrm>
            <a:off x="-1" y="0"/>
            <a:ext cx="91589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22011" r="25158" b="11817"/>
          <a:stretch/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26244" r="25000" b="8571"/>
          <a:stretch/>
        </p:blipFill>
        <p:spPr bwMode="auto">
          <a:xfrm>
            <a:off x="0" y="0"/>
            <a:ext cx="10508343" cy="78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194" y="4546216"/>
            <a:ext cx="8207829" cy="1778605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Вашу увагу!</a:t>
            </a: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29" y="859585"/>
            <a:ext cx="3489960" cy="132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39" y="2028251"/>
            <a:ext cx="3379471" cy="1507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58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973" t="19263" r="15948" b="16883"/>
          <a:stretch/>
        </p:blipFill>
        <p:spPr>
          <a:xfrm>
            <a:off x="1669146" y="870857"/>
            <a:ext cx="9390743" cy="5892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631" y="39864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ДОДАВАННЯ, РЕДАГУВАННЯ, ВИДАЛЕННЯ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 ПУБЛІКАЦІЙ У ORCID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2" y="135327"/>
            <a:ext cx="11639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Заходимо у свій акаунт у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«Мої цитати» і відмічаємо ті публікації, які є потрібними нам для перенесення. </a:t>
            </a:r>
          </a:p>
          <a:p>
            <a:pPr algn="just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Натискаємо «Експорт» – «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BibTeX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і файл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citations.bib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зберігається на Вашому комп'ютері.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t="11429" r="15000" b="34510"/>
          <a:stretch/>
        </p:blipFill>
        <p:spPr bwMode="auto">
          <a:xfrm>
            <a:off x="152400" y="1529534"/>
            <a:ext cx="11820525" cy="532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74" t="25916" r="16451" b="27016"/>
          <a:stretch/>
        </p:blipFill>
        <p:spPr>
          <a:xfrm>
            <a:off x="1465944" y="1625603"/>
            <a:ext cx="8752115" cy="50509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857" y="266452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Заходимо у профіль ORCID і натискаємо «Обрати файл». Знаходимо необхідний файл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citations.bib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натискаємо «відкрити» і він повністю експортується у Ваш профіль.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необхідно зберегти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172" y="1261295"/>
            <a:ext cx="9071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ідентифікатору ORCID: 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Додавайте та постійно оновлюйте інформацію у Вашому ідентифікаторі ORCID при відсиланні наукових публікацій, поданні документів на гранти та при  підготовці дослідницьких проектів.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97" y="4161208"/>
            <a:ext cx="4368475" cy="1948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79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3" t="12656" r="16639" b="8324"/>
          <a:stretch/>
        </p:blipFill>
        <p:spPr>
          <a:xfrm>
            <a:off x="856344" y="0"/>
            <a:ext cx="10537371" cy="70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598" t="12370" r="18571" b="8222"/>
          <a:stretch/>
        </p:blipFill>
        <p:spPr>
          <a:xfrm>
            <a:off x="885373" y="3"/>
            <a:ext cx="10377715" cy="76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2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691</Words>
  <Application>Microsoft Office PowerPoint</Application>
  <PresentationFormat>Произвольный</PresentationFormat>
  <Paragraphs>126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Тема Office</vt:lpstr>
      <vt:lpstr>1_Легкий дым</vt:lpstr>
      <vt:lpstr>1_Интеграл</vt:lpstr>
      <vt:lpstr>2_Интеграл</vt:lpstr>
      <vt:lpstr>Аспект</vt:lpstr>
      <vt:lpstr>Городская</vt:lpstr>
      <vt:lpstr>1_Аспект</vt:lpstr>
      <vt:lpstr>NewsPrint</vt:lpstr>
      <vt:lpstr>Изящная</vt:lpstr>
      <vt:lpstr>ІНТЕГРАЦІЯ МОЛОДОГО ВЧЕНОГО  ДО СВІТОВОЇ НАУКИ ЧЕРЕЗ НАУКОМЕТРИЧНІ БАЗИ ДАНИХ: ІННОВАЦІЙНІ ТРЕНДИ</vt:lpstr>
      <vt:lpstr>Презентация PowerPoint</vt:lpstr>
      <vt:lpstr> Система обліку ORCID надає можливість створювати реєстр, в якому можна отримати унікальний ідентифікатор                   (ID ORCID) та керувати записами результатів дослідницької роботи.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важливо знати про кожну програму </vt:lpstr>
      <vt:lpstr>Презентация PowerPoint</vt:lpstr>
      <vt:lpstr>Презентация PowerPoint</vt:lpstr>
      <vt:lpstr>Стипендії Фонду Фріца Тіссена</vt:lpstr>
      <vt:lpstr>Презентация PowerPoint</vt:lpstr>
      <vt:lpstr>Презентация PowerPoint</vt:lpstr>
      <vt:lpstr>Презентация PowerPoint</vt:lpstr>
      <vt:lpstr>Стипендії на проведення досліджень в Гарвардському університеті</vt:lpstr>
      <vt:lpstr>Гранти від Institute of Humane Studies  для відвідання США з науковою метою</vt:lpstr>
      <vt:lpstr>ПРОГРАМА АКАДЕМІЧНИХ ОБМІНІВ ІМ. ФУЛБРАЙТА  (FULBRIGHT PROGRAM)</vt:lpstr>
      <vt:lpstr>Презентация PowerPoint</vt:lpstr>
      <vt:lpstr>ВИШЕГРАДСЬКА  СТИПЕНДІЯ</vt:lpstr>
      <vt:lpstr>ПОЛЬЩА</vt:lpstr>
      <vt:lpstr>Презентация PowerPoint</vt:lpstr>
      <vt:lpstr>Презентация PowerPoint</vt:lpstr>
      <vt:lpstr>Види грантів</vt:lpstr>
      <vt:lpstr>Презентация PowerPoint</vt:lpstr>
      <vt:lpstr>Презентация PowerPoint</vt:lpstr>
      <vt:lpstr>Презентация PowerPoint</vt:lpstr>
      <vt:lpstr>Дякую за Вашу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СПОУ</cp:lastModifiedBy>
  <cp:revision>69</cp:revision>
  <dcterms:created xsi:type="dcterms:W3CDTF">2019-06-18T11:25:22Z</dcterms:created>
  <dcterms:modified xsi:type="dcterms:W3CDTF">2019-12-13T09:16:38Z</dcterms:modified>
</cp:coreProperties>
</file>