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48" r:id="rId1"/>
  </p:sldMasterIdLst>
  <p:notesMasterIdLst>
    <p:notesMasterId r:id="rId32"/>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Lst>
  <p:sldSz cx="14630400" cy="8229600"/>
  <p:notesSz cx="8229600" cy="14630400"/>
  <p:embeddedFontLst>
    <p:embeddedFont>
      <p:font typeface="Montserrat Black" charset="-52"/>
      <p:regular r:id="rId33"/>
      <p:bold r:id="rId34"/>
    </p:embeddedFont>
    <p:embeddedFont>
      <p:font typeface="Inconsolata" charset="0"/>
      <p:regular r:id="rId35"/>
    </p:embeddedFont>
    <p:embeddedFont>
      <p:font typeface="Calibri" pitchFamily="34" charset="0"/>
      <p:regular r:id="rId36"/>
      <p:bold r:id="rId37"/>
      <p:italic r:id="rId38"/>
      <p:boldItalic r:id="rId39"/>
    </p:embeddedFont>
    <p:embeddedFont>
      <p:font typeface="Inconsolata Medium" charset="0"/>
      <p:regular r:id="rId40"/>
    </p:embeddedFont>
  </p:embeddedFontLst>
  <p:defaultTextStyle>
    <a:defPPr>
      <a:defRPr lang="uk-UA"/>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8ECE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11"/>
    <p:restoredTop sz="94610"/>
  </p:normalViewPr>
  <p:slideViewPr>
    <p:cSldViewPr snapToGrid="0" snapToObjects="1">
      <p:cViewPr>
        <p:scale>
          <a:sx n="68" d="100"/>
          <a:sy n="68" d="100"/>
        </p:scale>
        <p:origin x="-258" y="-36"/>
      </p:cViewPr>
      <p:guideLst>
        <p:guide orient="horz" pos="2592"/>
        <p:guide pos="4608"/>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7.fntdata"/><Relationship Id="rId21" Type="http://schemas.openxmlformats.org/officeDocument/2006/relationships/slide" Target="slides/slide20.xml"/><Relationship Id="rId34" Type="http://schemas.openxmlformats.org/officeDocument/2006/relationships/font" Target="fonts/font2.fntdata"/><Relationship Id="rId42"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openxmlformats.org/officeDocument/2006/relationships/font" Target="fonts/font5.fntdata"/><Relationship Id="rId40" Type="http://schemas.openxmlformats.org/officeDocument/2006/relationships/font" Target="fonts/font8.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4.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3.fntdata"/><Relationship Id="rId43"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1.fntdata"/><Relationship Id="rId38" Type="http://schemas.openxmlformats.org/officeDocument/2006/relationships/font" Target="fonts/font6.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7238077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a:t>
            </a:fld>
            <a:endParaRPr lang="en-US" dirty="0"/>
          </a:p>
        </p:txBody>
      </p:sp>
    </p:spTree>
    <p:extLst>
      <p:ext uri="{BB962C8B-B14F-4D97-AF65-F5344CB8AC3E}">
        <p14:creationId xmlns:p14="http://schemas.microsoft.com/office/powerpoint/2010/main" val="10240869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10</a:t>
            </a:fld>
            <a:endParaRPr lang="en-US" dirty="0"/>
          </a:p>
        </p:txBody>
      </p:sp>
    </p:spTree>
    <p:extLst>
      <p:ext uri="{BB962C8B-B14F-4D97-AF65-F5344CB8AC3E}">
        <p14:creationId xmlns:p14="http://schemas.microsoft.com/office/powerpoint/2010/main" val="10240869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11</a:t>
            </a:fld>
            <a:endParaRPr lang="en-US" dirty="0"/>
          </a:p>
        </p:txBody>
      </p:sp>
    </p:spTree>
    <p:extLst>
      <p:ext uri="{BB962C8B-B14F-4D97-AF65-F5344CB8AC3E}">
        <p14:creationId xmlns:p14="http://schemas.microsoft.com/office/powerpoint/2010/main" val="132762115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12</a:t>
            </a:fld>
            <a:endParaRPr lang="en-US" dirty="0"/>
          </a:p>
        </p:txBody>
      </p:sp>
    </p:spTree>
    <p:extLst>
      <p:ext uri="{BB962C8B-B14F-4D97-AF65-F5344CB8AC3E}">
        <p14:creationId xmlns:p14="http://schemas.microsoft.com/office/powerpoint/2010/main" val="401919825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13</a:t>
            </a:fld>
            <a:endParaRPr lang="en-US" dirty="0"/>
          </a:p>
        </p:txBody>
      </p:sp>
    </p:spTree>
    <p:extLst>
      <p:ext uri="{BB962C8B-B14F-4D97-AF65-F5344CB8AC3E}">
        <p14:creationId xmlns:p14="http://schemas.microsoft.com/office/powerpoint/2010/main" val="167282978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14</a:t>
            </a:fld>
            <a:endParaRPr lang="en-US" dirty="0"/>
          </a:p>
        </p:txBody>
      </p:sp>
    </p:spTree>
    <p:extLst>
      <p:ext uri="{BB962C8B-B14F-4D97-AF65-F5344CB8AC3E}">
        <p14:creationId xmlns:p14="http://schemas.microsoft.com/office/powerpoint/2010/main" val="349870599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15</a:t>
            </a:fld>
            <a:endParaRPr lang="en-US" dirty="0"/>
          </a:p>
        </p:txBody>
      </p:sp>
    </p:spTree>
    <p:extLst>
      <p:ext uri="{BB962C8B-B14F-4D97-AF65-F5344CB8AC3E}">
        <p14:creationId xmlns:p14="http://schemas.microsoft.com/office/powerpoint/2010/main" val="325550348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16</a:t>
            </a:fld>
            <a:endParaRPr lang="en-US" dirty="0"/>
          </a:p>
        </p:txBody>
      </p:sp>
    </p:spTree>
    <p:extLst>
      <p:ext uri="{BB962C8B-B14F-4D97-AF65-F5344CB8AC3E}">
        <p14:creationId xmlns:p14="http://schemas.microsoft.com/office/powerpoint/2010/main" val="326164344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17</a:t>
            </a:fld>
            <a:endParaRPr lang="en-US" dirty="0"/>
          </a:p>
        </p:txBody>
      </p:sp>
    </p:spTree>
    <p:extLst>
      <p:ext uri="{BB962C8B-B14F-4D97-AF65-F5344CB8AC3E}">
        <p14:creationId xmlns:p14="http://schemas.microsoft.com/office/powerpoint/2010/main" val="363581420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18</a:t>
            </a:fld>
            <a:endParaRPr lang="en-US" dirty="0"/>
          </a:p>
        </p:txBody>
      </p:sp>
    </p:spTree>
    <p:extLst>
      <p:ext uri="{BB962C8B-B14F-4D97-AF65-F5344CB8AC3E}">
        <p14:creationId xmlns:p14="http://schemas.microsoft.com/office/powerpoint/2010/main" val="91066071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19</a:t>
            </a:fld>
            <a:endParaRPr lang="en-US" dirty="0"/>
          </a:p>
        </p:txBody>
      </p:sp>
    </p:spTree>
    <p:extLst>
      <p:ext uri="{BB962C8B-B14F-4D97-AF65-F5344CB8AC3E}">
        <p14:creationId xmlns:p14="http://schemas.microsoft.com/office/powerpoint/2010/main" val="29659758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a:t>
            </a:fld>
            <a:endParaRPr lang="en-US" dirty="0"/>
          </a:p>
        </p:txBody>
      </p:sp>
    </p:spTree>
    <p:extLst>
      <p:ext uri="{BB962C8B-B14F-4D97-AF65-F5344CB8AC3E}">
        <p14:creationId xmlns:p14="http://schemas.microsoft.com/office/powerpoint/2010/main" val="102408699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20</a:t>
            </a:fld>
            <a:endParaRPr lang="en-US" dirty="0"/>
          </a:p>
        </p:txBody>
      </p:sp>
    </p:spTree>
    <p:extLst>
      <p:ext uri="{BB962C8B-B14F-4D97-AF65-F5344CB8AC3E}">
        <p14:creationId xmlns:p14="http://schemas.microsoft.com/office/powerpoint/2010/main" val="138466475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21</a:t>
            </a:fld>
            <a:endParaRPr lang="en-US" dirty="0"/>
          </a:p>
        </p:txBody>
      </p:sp>
    </p:spTree>
    <p:extLst>
      <p:ext uri="{BB962C8B-B14F-4D97-AF65-F5344CB8AC3E}">
        <p14:creationId xmlns:p14="http://schemas.microsoft.com/office/powerpoint/2010/main" val="254901147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22</a:t>
            </a:fld>
            <a:endParaRPr lang="en-US" dirty="0"/>
          </a:p>
        </p:txBody>
      </p:sp>
    </p:spTree>
    <p:extLst>
      <p:ext uri="{BB962C8B-B14F-4D97-AF65-F5344CB8AC3E}">
        <p14:creationId xmlns:p14="http://schemas.microsoft.com/office/powerpoint/2010/main" val="211777360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23</a:t>
            </a:fld>
            <a:endParaRPr lang="en-US" dirty="0"/>
          </a:p>
        </p:txBody>
      </p:sp>
    </p:spTree>
    <p:extLst>
      <p:ext uri="{BB962C8B-B14F-4D97-AF65-F5344CB8AC3E}">
        <p14:creationId xmlns:p14="http://schemas.microsoft.com/office/powerpoint/2010/main" val="348510263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24</a:t>
            </a:fld>
            <a:endParaRPr lang="en-US" dirty="0"/>
          </a:p>
        </p:txBody>
      </p:sp>
    </p:spTree>
    <p:extLst>
      <p:ext uri="{BB962C8B-B14F-4D97-AF65-F5344CB8AC3E}">
        <p14:creationId xmlns:p14="http://schemas.microsoft.com/office/powerpoint/2010/main" val="313225654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25</a:t>
            </a:fld>
            <a:endParaRPr lang="en-US" dirty="0"/>
          </a:p>
        </p:txBody>
      </p:sp>
    </p:spTree>
    <p:extLst>
      <p:ext uri="{BB962C8B-B14F-4D97-AF65-F5344CB8AC3E}">
        <p14:creationId xmlns:p14="http://schemas.microsoft.com/office/powerpoint/2010/main" val="147265689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26</a:t>
            </a:fld>
            <a:endParaRPr lang="en-US" dirty="0"/>
          </a:p>
        </p:txBody>
      </p:sp>
    </p:spTree>
    <p:extLst>
      <p:ext uri="{BB962C8B-B14F-4D97-AF65-F5344CB8AC3E}">
        <p14:creationId xmlns:p14="http://schemas.microsoft.com/office/powerpoint/2010/main" val="35175222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27</a:t>
            </a:fld>
            <a:endParaRPr lang="en-US" dirty="0"/>
          </a:p>
        </p:txBody>
      </p:sp>
    </p:spTree>
    <p:extLst>
      <p:ext uri="{BB962C8B-B14F-4D97-AF65-F5344CB8AC3E}">
        <p14:creationId xmlns:p14="http://schemas.microsoft.com/office/powerpoint/2010/main" val="263897580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28</a:t>
            </a:fld>
            <a:endParaRPr lang="en-US" dirty="0"/>
          </a:p>
        </p:txBody>
      </p:sp>
    </p:spTree>
    <p:extLst>
      <p:ext uri="{BB962C8B-B14F-4D97-AF65-F5344CB8AC3E}">
        <p14:creationId xmlns:p14="http://schemas.microsoft.com/office/powerpoint/2010/main" val="8951092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29</a:t>
            </a:fld>
            <a:endParaRPr lang="en-US" dirty="0"/>
          </a:p>
        </p:txBody>
      </p:sp>
    </p:spTree>
    <p:extLst>
      <p:ext uri="{BB962C8B-B14F-4D97-AF65-F5344CB8AC3E}">
        <p14:creationId xmlns:p14="http://schemas.microsoft.com/office/powerpoint/2010/main" val="26168492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a:t>
            </a:fld>
            <a:endParaRPr lang="en-US" dirty="0"/>
          </a:p>
        </p:txBody>
      </p:sp>
    </p:spTree>
    <p:extLst>
      <p:ext uri="{BB962C8B-B14F-4D97-AF65-F5344CB8AC3E}">
        <p14:creationId xmlns:p14="http://schemas.microsoft.com/office/powerpoint/2010/main" val="102408699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30</a:t>
            </a:fld>
            <a:endParaRPr lang="en-US" dirty="0"/>
          </a:p>
        </p:txBody>
      </p:sp>
    </p:spTree>
    <p:extLst>
      <p:ext uri="{BB962C8B-B14F-4D97-AF65-F5344CB8AC3E}">
        <p14:creationId xmlns:p14="http://schemas.microsoft.com/office/powerpoint/2010/main" val="37738826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a:t>
            </a:fld>
            <a:endParaRPr lang="en-US" dirty="0"/>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a:t>
            </a:fld>
            <a:endParaRPr lang="en-US" dirty="0"/>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a:t>
            </a:fld>
            <a:endParaRPr lang="en-US" dirty="0"/>
          </a:p>
        </p:txBody>
      </p:sp>
    </p:spTree>
    <p:extLst>
      <p:ext uri="{BB962C8B-B14F-4D97-AF65-F5344CB8AC3E}">
        <p14:creationId xmlns:p14="http://schemas.microsoft.com/office/powerpoint/2010/main" val="1024086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a:t>
            </a:fld>
            <a:endParaRPr lang="en-US" dirty="0"/>
          </a:p>
        </p:txBody>
      </p:sp>
    </p:spTree>
    <p:extLst>
      <p:ext uri="{BB962C8B-B14F-4D97-AF65-F5344CB8AC3E}">
        <p14:creationId xmlns:p14="http://schemas.microsoft.com/office/powerpoint/2010/main" val="1024086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8</a:t>
            </a:fld>
            <a:endParaRPr lang="en-US" dirty="0"/>
          </a:p>
        </p:txBody>
      </p:sp>
    </p:spTree>
    <p:extLst>
      <p:ext uri="{BB962C8B-B14F-4D97-AF65-F5344CB8AC3E}">
        <p14:creationId xmlns:p14="http://schemas.microsoft.com/office/powerpoint/2010/main" val="1024086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9</a:t>
            </a:fld>
            <a:endParaRPr lang="en-US" dirty="0"/>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Slide 9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8ECE4"/>
          </a:solidFill>
          <a:ln/>
        </p:spPr>
      </p:sp>
      <p:sp>
        <p:nvSpPr>
          <p:cNvPr id="3" name="Shape 1"/>
          <p:cNvSpPr/>
          <p:nvPr/>
        </p:nvSpPr>
        <p:spPr>
          <a:xfrm>
            <a:off x="0" y="0"/>
            <a:ext cx="14630400" cy="8229600"/>
          </a:xfrm>
          <a:prstGeom prst="rect">
            <a:avLst/>
          </a:prstGeom>
          <a:solidFill>
            <a:srgbClr val="F8ECE4"/>
          </a:solidFill>
          <a:ln/>
        </p:spPr>
      </p:sp>
      <p:pic>
        <p:nvPicPr>
          <p:cNvPr id="4" name="Image 0" descr="preencoded.png">
            <a:hlinkClick r:id="rId2"/>
          </p:cNvPr>
          <p:cNvPicPr>
            <a:picLocks noChangeAspect="1"/>
          </p:cNvPicPr>
          <p:nvPr/>
        </p:nvPicPr>
        <p:blipFill>
          <a:blip r:embed="rId3"/>
          <a:stretch>
            <a:fillRect/>
          </a:stretch>
        </p:blipFill>
        <p:spPr>
          <a:xfrm>
            <a:off x="12839215" y="7749540"/>
            <a:ext cx="1722605" cy="411480"/>
          </a:xfrm>
          <a:prstGeom prst="rect">
            <a:avLst/>
          </a:prstGeom>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Slide 10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8ECE4"/>
          </a:solidFill>
          <a:ln/>
        </p:spPr>
      </p:sp>
      <p:sp>
        <p:nvSpPr>
          <p:cNvPr id="3" name="Shape 1"/>
          <p:cNvSpPr/>
          <p:nvPr/>
        </p:nvSpPr>
        <p:spPr>
          <a:xfrm>
            <a:off x="0" y="0"/>
            <a:ext cx="14630400" cy="8229600"/>
          </a:xfrm>
          <a:prstGeom prst="rect">
            <a:avLst/>
          </a:prstGeom>
          <a:solidFill>
            <a:srgbClr val="F8ECE4"/>
          </a:solidFill>
          <a:ln/>
        </p:spPr>
      </p:sp>
      <p:pic>
        <p:nvPicPr>
          <p:cNvPr id="4" name="Image 0" descr="preencoded.png">
            <a:hlinkClick r:id="rId2"/>
          </p:cNvPr>
          <p:cNvPicPr>
            <a:picLocks noChangeAspect="1"/>
          </p:cNvPicPr>
          <p:nvPr/>
        </p:nvPicPr>
        <p:blipFill>
          <a:blip r:embed="rId3"/>
          <a:stretch>
            <a:fillRect/>
          </a:stretch>
        </p:blipFill>
        <p:spPr>
          <a:xfrm>
            <a:off x="12839215" y="7749540"/>
            <a:ext cx="1722605" cy="411480"/>
          </a:xfrm>
          <a:prstGeom prst="rect">
            <a:avLst/>
          </a:prstGeom>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Slide 1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8ECE4"/>
          </a:solidFill>
          <a:ln/>
        </p:spPr>
      </p:sp>
      <p:sp>
        <p:nvSpPr>
          <p:cNvPr id="3" name="Shape 1"/>
          <p:cNvSpPr/>
          <p:nvPr/>
        </p:nvSpPr>
        <p:spPr>
          <a:xfrm>
            <a:off x="0" y="0"/>
            <a:ext cx="14630400" cy="8229600"/>
          </a:xfrm>
          <a:prstGeom prst="rect">
            <a:avLst/>
          </a:prstGeom>
          <a:solidFill>
            <a:srgbClr val="F8ECE4"/>
          </a:solidFill>
          <a:ln/>
        </p:spPr>
      </p:sp>
      <p:pic>
        <p:nvPicPr>
          <p:cNvPr id="4" name="Image 0" descr="preencoded.png">
            <a:hlinkClick r:id="rId2"/>
          </p:cNvPr>
          <p:cNvPicPr>
            <a:picLocks noChangeAspect="1"/>
          </p:cNvPicPr>
          <p:nvPr/>
        </p:nvPicPr>
        <p:blipFill>
          <a:blip r:embed="rId3"/>
          <a:stretch>
            <a:fillRect/>
          </a:stretch>
        </p:blipFill>
        <p:spPr>
          <a:xfrm>
            <a:off x="12839215" y="7749540"/>
            <a:ext cx="1722605" cy="411480"/>
          </a:xfrm>
          <a:prstGeom prst="rect">
            <a:avLst/>
          </a:prstGeom>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Slide 2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8ECE4"/>
          </a:solidFill>
          <a:ln/>
        </p:spPr>
      </p:sp>
      <p:sp>
        <p:nvSpPr>
          <p:cNvPr id="3" name="Shape 1"/>
          <p:cNvSpPr/>
          <p:nvPr/>
        </p:nvSpPr>
        <p:spPr>
          <a:xfrm>
            <a:off x="0" y="0"/>
            <a:ext cx="14630400" cy="8229600"/>
          </a:xfrm>
          <a:prstGeom prst="rect">
            <a:avLst/>
          </a:prstGeom>
          <a:solidFill>
            <a:srgbClr val="F8ECE4"/>
          </a:solidFill>
          <a:ln/>
        </p:spPr>
      </p:sp>
      <p:pic>
        <p:nvPicPr>
          <p:cNvPr id="4" name="Image 0" descr="preencoded.png">
            <a:hlinkClick r:id="rId2"/>
          </p:cNvPr>
          <p:cNvPicPr>
            <a:picLocks noChangeAspect="1"/>
          </p:cNvPicPr>
          <p:nvPr/>
        </p:nvPicPr>
        <p:blipFill>
          <a:blip r:embed="rId3"/>
          <a:stretch>
            <a:fillRect/>
          </a:stretch>
        </p:blipFill>
        <p:spPr>
          <a:xfrm>
            <a:off x="12839215" y="7749540"/>
            <a:ext cx="1722605" cy="411480"/>
          </a:xfrm>
          <a:prstGeom prst="rect">
            <a:avLst/>
          </a:prstGeom>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Slide 3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8ECE4"/>
          </a:solidFill>
          <a:ln/>
        </p:spPr>
      </p:sp>
      <p:sp>
        <p:nvSpPr>
          <p:cNvPr id="3" name="Shape 1"/>
          <p:cNvSpPr/>
          <p:nvPr/>
        </p:nvSpPr>
        <p:spPr>
          <a:xfrm>
            <a:off x="0" y="0"/>
            <a:ext cx="14630400" cy="8229600"/>
          </a:xfrm>
          <a:prstGeom prst="rect">
            <a:avLst/>
          </a:prstGeom>
          <a:solidFill>
            <a:srgbClr val="F8ECE4"/>
          </a:solidFill>
          <a:ln/>
        </p:spPr>
      </p:sp>
      <p:pic>
        <p:nvPicPr>
          <p:cNvPr id="4" name="Image 0" descr="preencoded.png">
            <a:hlinkClick r:id="rId2"/>
          </p:cNvPr>
          <p:cNvPicPr>
            <a:picLocks noChangeAspect="1"/>
          </p:cNvPicPr>
          <p:nvPr/>
        </p:nvPicPr>
        <p:blipFill>
          <a:blip r:embed="rId3"/>
          <a:stretch>
            <a:fillRect/>
          </a:stretch>
        </p:blipFill>
        <p:spPr>
          <a:xfrm>
            <a:off x="12839215" y="7749540"/>
            <a:ext cx="1722605" cy="411480"/>
          </a:xfrm>
          <a:prstGeom prst="rect">
            <a:avLst/>
          </a:prstGeom>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Slide 4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8ECE4"/>
          </a:solidFill>
          <a:ln/>
        </p:spPr>
      </p:sp>
      <p:sp>
        <p:nvSpPr>
          <p:cNvPr id="3" name="Shape 1"/>
          <p:cNvSpPr/>
          <p:nvPr/>
        </p:nvSpPr>
        <p:spPr>
          <a:xfrm>
            <a:off x="0" y="0"/>
            <a:ext cx="14630400" cy="8229600"/>
          </a:xfrm>
          <a:prstGeom prst="rect">
            <a:avLst/>
          </a:prstGeom>
          <a:solidFill>
            <a:srgbClr val="F8ECE4"/>
          </a:solidFill>
          <a:ln/>
        </p:spPr>
      </p:sp>
      <p:pic>
        <p:nvPicPr>
          <p:cNvPr id="4" name="Image 0" descr="preencoded.png">
            <a:hlinkClick r:id="rId2"/>
          </p:cNvPr>
          <p:cNvPicPr>
            <a:picLocks noChangeAspect="1"/>
          </p:cNvPicPr>
          <p:nvPr/>
        </p:nvPicPr>
        <p:blipFill>
          <a:blip r:embed="rId3"/>
          <a:stretch>
            <a:fillRect/>
          </a:stretch>
        </p:blipFill>
        <p:spPr>
          <a:xfrm>
            <a:off x="12839215" y="7749540"/>
            <a:ext cx="1722605" cy="411480"/>
          </a:xfrm>
          <a:prstGeom prst="rect">
            <a:avLst/>
          </a:prstGeom>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Slide 5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8ECE4"/>
          </a:solidFill>
          <a:ln/>
        </p:spPr>
      </p:sp>
      <p:sp>
        <p:nvSpPr>
          <p:cNvPr id="3" name="Shape 1"/>
          <p:cNvSpPr/>
          <p:nvPr/>
        </p:nvSpPr>
        <p:spPr>
          <a:xfrm>
            <a:off x="0" y="0"/>
            <a:ext cx="14630400" cy="8229600"/>
          </a:xfrm>
          <a:prstGeom prst="rect">
            <a:avLst/>
          </a:prstGeom>
          <a:solidFill>
            <a:srgbClr val="F8ECE4"/>
          </a:solidFill>
          <a:ln/>
        </p:spPr>
      </p:sp>
      <p:pic>
        <p:nvPicPr>
          <p:cNvPr id="4" name="Image 0" descr="preencoded.png">
            <a:hlinkClick r:id="rId2"/>
          </p:cNvPr>
          <p:cNvPicPr>
            <a:picLocks noChangeAspect="1"/>
          </p:cNvPicPr>
          <p:nvPr/>
        </p:nvPicPr>
        <p:blipFill>
          <a:blip r:embed="rId3"/>
          <a:stretch>
            <a:fillRect/>
          </a:stretch>
        </p:blipFill>
        <p:spPr>
          <a:xfrm>
            <a:off x="12839215" y="7749540"/>
            <a:ext cx="1722605" cy="411480"/>
          </a:xfrm>
          <a:prstGeom prst="rect">
            <a:avLst/>
          </a:prstGeom>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Slide 6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8ECE4"/>
          </a:solidFill>
          <a:ln/>
        </p:spPr>
      </p:sp>
      <p:sp>
        <p:nvSpPr>
          <p:cNvPr id="3" name="Shape 1"/>
          <p:cNvSpPr/>
          <p:nvPr/>
        </p:nvSpPr>
        <p:spPr>
          <a:xfrm>
            <a:off x="0" y="0"/>
            <a:ext cx="14630400" cy="8229600"/>
          </a:xfrm>
          <a:prstGeom prst="rect">
            <a:avLst/>
          </a:prstGeom>
          <a:solidFill>
            <a:srgbClr val="F8ECE4"/>
          </a:solidFill>
          <a:ln/>
        </p:spPr>
      </p:sp>
      <p:pic>
        <p:nvPicPr>
          <p:cNvPr id="4" name="Image 0" descr="preencoded.png">
            <a:hlinkClick r:id="rId2"/>
          </p:cNvPr>
          <p:cNvPicPr>
            <a:picLocks noChangeAspect="1"/>
          </p:cNvPicPr>
          <p:nvPr/>
        </p:nvPicPr>
        <p:blipFill>
          <a:blip r:embed="rId3"/>
          <a:stretch>
            <a:fillRect/>
          </a:stretch>
        </p:blipFill>
        <p:spPr>
          <a:xfrm>
            <a:off x="12839215" y="7749540"/>
            <a:ext cx="1722605" cy="411480"/>
          </a:xfrm>
          <a:prstGeom prst="rect">
            <a:avLst/>
          </a:prstGeom>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Slide 7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8ECE4"/>
          </a:solidFill>
          <a:ln/>
        </p:spPr>
      </p:sp>
      <p:sp>
        <p:nvSpPr>
          <p:cNvPr id="3" name="Shape 1"/>
          <p:cNvSpPr/>
          <p:nvPr/>
        </p:nvSpPr>
        <p:spPr>
          <a:xfrm>
            <a:off x="0" y="0"/>
            <a:ext cx="14630400" cy="8229600"/>
          </a:xfrm>
          <a:prstGeom prst="rect">
            <a:avLst/>
          </a:prstGeom>
          <a:solidFill>
            <a:srgbClr val="F8ECE4"/>
          </a:solidFill>
          <a:ln/>
        </p:spPr>
      </p:sp>
      <p:pic>
        <p:nvPicPr>
          <p:cNvPr id="4" name="Image 0" descr="preencoded.png">
            <a:hlinkClick r:id="rId2"/>
          </p:cNvPr>
          <p:cNvPicPr>
            <a:picLocks noChangeAspect="1"/>
          </p:cNvPicPr>
          <p:nvPr/>
        </p:nvPicPr>
        <p:blipFill>
          <a:blip r:embed="rId3"/>
          <a:stretch>
            <a:fillRect/>
          </a:stretch>
        </p:blipFill>
        <p:spPr>
          <a:xfrm>
            <a:off x="12839215" y="7749540"/>
            <a:ext cx="1722605" cy="411480"/>
          </a:xfrm>
          <a:prstGeom prst="rect">
            <a:avLst/>
          </a:prstGeom>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Slide 8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8ECE4"/>
          </a:solidFill>
          <a:ln/>
        </p:spPr>
      </p:sp>
      <p:sp>
        <p:nvSpPr>
          <p:cNvPr id="3" name="Shape 1"/>
          <p:cNvSpPr/>
          <p:nvPr/>
        </p:nvSpPr>
        <p:spPr>
          <a:xfrm>
            <a:off x="0" y="0"/>
            <a:ext cx="14630400" cy="8229600"/>
          </a:xfrm>
          <a:prstGeom prst="rect">
            <a:avLst/>
          </a:prstGeom>
          <a:solidFill>
            <a:srgbClr val="F8ECE4"/>
          </a:solidFill>
          <a:ln/>
        </p:spPr>
      </p:sp>
      <p:pic>
        <p:nvPicPr>
          <p:cNvPr id="4" name="Image 0" descr="preencoded.png">
            <a:hlinkClick r:id="rId2"/>
          </p:cNvPr>
          <p:cNvPicPr>
            <a:picLocks noChangeAspect="1"/>
          </p:cNvPicPr>
          <p:nvPr/>
        </p:nvPicPr>
        <p:blipFill>
          <a:blip r:embed="rId3"/>
          <a:stretch>
            <a:fillRect/>
          </a:stretch>
        </p:blipFill>
        <p:spPr>
          <a:xfrm>
            <a:off x="12839215" y="7749540"/>
            <a:ext cx="1722605" cy="411480"/>
          </a:xfrm>
          <a:prstGeom prst="rect">
            <a:avLst/>
          </a:prstGeom>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2.xml"/><Relationship Id="rId1" Type="http://schemas.openxmlformats.org/officeDocument/2006/relationships/slideLayout" Target="../slideLayouts/slideLayout3.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notesSlide" Target="../notesSlides/notesSlide14.xml"/><Relationship Id="rId1" Type="http://schemas.openxmlformats.org/officeDocument/2006/relationships/slideLayout" Target="../slideLayouts/slideLayout5.xml"/><Relationship Id="rId6" Type="http://schemas.openxmlformats.org/officeDocument/2006/relationships/image" Target="../media/image26.png"/><Relationship Id="rId5" Type="http://schemas.openxmlformats.org/officeDocument/2006/relationships/image" Target="../media/image25.png"/><Relationship Id="rId10" Type="http://schemas.openxmlformats.org/officeDocument/2006/relationships/image" Target="../media/image30.png"/><Relationship Id="rId4" Type="http://schemas.openxmlformats.org/officeDocument/2006/relationships/image" Target="../media/image24.png"/><Relationship Id="rId9" Type="http://schemas.openxmlformats.org/officeDocument/2006/relationships/image" Target="../media/image29.png"/></Relationships>
</file>

<file path=ppt/slides/_rels/slide15.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notesSlide" Target="../notesSlides/notesSlide15.xml"/><Relationship Id="rId1" Type="http://schemas.openxmlformats.org/officeDocument/2006/relationships/slideLayout" Target="../slideLayouts/slideLayout6.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1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38.png"/><Relationship Id="rId7" Type="http://schemas.openxmlformats.org/officeDocument/2006/relationships/image" Target="../media/image42.png"/><Relationship Id="rId2" Type="http://schemas.openxmlformats.org/officeDocument/2006/relationships/notesSlide" Target="../notesSlides/notesSlide17.xml"/><Relationship Id="rId1" Type="http://schemas.openxmlformats.org/officeDocument/2006/relationships/slideLayout" Target="../slideLayouts/slideLayout8.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1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8.xml"/><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9.xml"/><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45.png"/><Relationship Id="rId7" Type="http://schemas.openxmlformats.org/officeDocument/2006/relationships/image" Target="../media/image49.png"/><Relationship Id="rId2" Type="http://schemas.openxmlformats.org/officeDocument/2006/relationships/notesSlide" Target="../notesSlides/notesSlide20.xml"/><Relationship Id="rId1" Type="http://schemas.openxmlformats.org/officeDocument/2006/relationships/slideLayout" Target="../slideLayouts/slideLayout11.xml"/><Relationship Id="rId6" Type="http://schemas.openxmlformats.org/officeDocument/2006/relationships/image" Target="../media/image48.png"/><Relationship Id="rId5" Type="http://schemas.openxmlformats.org/officeDocument/2006/relationships/image" Target="../media/image47.png"/><Relationship Id="rId10" Type="http://schemas.openxmlformats.org/officeDocument/2006/relationships/image" Target="../media/image52.png"/><Relationship Id="rId4" Type="http://schemas.openxmlformats.org/officeDocument/2006/relationships/image" Target="../media/image46.png"/><Relationship Id="rId9" Type="http://schemas.openxmlformats.org/officeDocument/2006/relationships/image" Target="../media/image51.png"/></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53.png"/><Relationship Id="rId7" Type="http://schemas.openxmlformats.org/officeDocument/2006/relationships/image" Target="../media/image57.png"/><Relationship Id="rId2" Type="http://schemas.openxmlformats.org/officeDocument/2006/relationships/notesSlide" Target="../notesSlides/notesSlide22.xml"/><Relationship Id="rId1" Type="http://schemas.openxmlformats.org/officeDocument/2006/relationships/slideLayout" Target="../slideLayouts/slideLayout3.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_rels/slide23.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image" Target="../media/image58.png"/><Relationship Id="rId7" Type="http://schemas.openxmlformats.org/officeDocument/2006/relationships/image" Target="../media/image62.png"/><Relationship Id="rId2" Type="http://schemas.openxmlformats.org/officeDocument/2006/relationships/notesSlide" Target="../notesSlides/notesSlide23.xml"/><Relationship Id="rId1" Type="http://schemas.openxmlformats.org/officeDocument/2006/relationships/slideLayout" Target="../slideLayouts/slideLayout4.xml"/><Relationship Id="rId6" Type="http://schemas.openxmlformats.org/officeDocument/2006/relationships/image" Target="../media/image61.png"/><Relationship Id="rId5" Type="http://schemas.openxmlformats.org/officeDocument/2006/relationships/image" Target="../media/image60.png"/><Relationship Id="rId10" Type="http://schemas.openxmlformats.org/officeDocument/2006/relationships/image" Target="../media/image65.png"/><Relationship Id="rId4" Type="http://schemas.openxmlformats.org/officeDocument/2006/relationships/image" Target="../media/image59.png"/><Relationship Id="rId9" Type="http://schemas.openxmlformats.org/officeDocument/2006/relationships/image" Target="../media/image64.png"/></Relationships>
</file>

<file path=ppt/slides/_rels/slide24.xml.rels><?xml version="1.0" encoding="UTF-8" standalone="yes"?>
<Relationships xmlns="http://schemas.openxmlformats.org/package/2006/relationships"><Relationship Id="rId8" Type="http://schemas.openxmlformats.org/officeDocument/2006/relationships/image" Target="../media/image71.png"/><Relationship Id="rId3" Type="http://schemas.openxmlformats.org/officeDocument/2006/relationships/image" Target="../media/image66.png"/><Relationship Id="rId7" Type="http://schemas.openxmlformats.org/officeDocument/2006/relationships/image" Target="../media/image70.png"/><Relationship Id="rId2" Type="http://schemas.openxmlformats.org/officeDocument/2006/relationships/notesSlide" Target="../notesSlides/notesSlide24.xml"/><Relationship Id="rId1" Type="http://schemas.openxmlformats.org/officeDocument/2006/relationships/slideLayout" Target="../slideLayouts/slideLayout5.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67.png"/></Relationships>
</file>

<file path=ppt/slides/_rels/slide25.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74.png"/><Relationship Id="rId7" Type="http://schemas.openxmlformats.org/officeDocument/2006/relationships/image" Target="../media/image78.png"/><Relationship Id="rId2" Type="http://schemas.openxmlformats.org/officeDocument/2006/relationships/notesSlide" Target="../notesSlides/notesSlide27.xml"/><Relationship Id="rId1" Type="http://schemas.openxmlformats.org/officeDocument/2006/relationships/slideLayout" Target="../slideLayouts/slideLayout8.xml"/><Relationship Id="rId6" Type="http://schemas.openxmlformats.org/officeDocument/2006/relationships/image" Target="../media/image77.png"/><Relationship Id="rId5" Type="http://schemas.openxmlformats.org/officeDocument/2006/relationships/image" Target="../media/image76.png"/><Relationship Id="rId4" Type="http://schemas.openxmlformats.org/officeDocument/2006/relationships/image" Target="../media/image75.png"/></Relationships>
</file>

<file path=ppt/slides/_rels/slide28.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28.xml"/><Relationship Id="rId1" Type="http://schemas.openxmlformats.org/officeDocument/2006/relationships/slideLayout" Target="../slideLayouts/slideLayout9.xml"/><Relationship Id="rId5" Type="http://schemas.openxmlformats.org/officeDocument/2006/relationships/image" Target="../media/image81.png"/><Relationship Id="rId4" Type="http://schemas.openxmlformats.org/officeDocument/2006/relationships/image" Target="../media/image80.png"/></Relationships>
</file>

<file path=ppt/slides/_rels/slide29.xml.rels><?xml version="1.0" encoding="UTF-8" standalone="yes"?>
<Relationships xmlns="http://schemas.openxmlformats.org/package/2006/relationships"><Relationship Id="rId3" Type="http://schemas.openxmlformats.org/officeDocument/2006/relationships/image" Target="../media/image82.png"/><Relationship Id="rId7" Type="http://schemas.openxmlformats.org/officeDocument/2006/relationships/image" Target="../media/image53.png"/><Relationship Id="rId2" Type="http://schemas.openxmlformats.org/officeDocument/2006/relationships/notesSlide" Target="../notesSlides/notesSlide29.xml"/><Relationship Id="rId1" Type="http://schemas.openxmlformats.org/officeDocument/2006/relationships/slideLayout" Target="../slideLayouts/slideLayout10.xml"/><Relationship Id="rId6" Type="http://schemas.openxmlformats.org/officeDocument/2006/relationships/image" Target="../media/image85.png"/><Relationship Id="rId5" Type="http://schemas.openxmlformats.org/officeDocument/2006/relationships/image" Target="../media/image84.png"/><Relationship Id="rId4" Type="http://schemas.openxmlformats.org/officeDocument/2006/relationships/image" Target="../media/image83.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30.xml"/><Relationship Id="rId1" Type="http://schemas.openxmlformats.org/officeDocument/2006/relationships/slideLayout" Target="../slideLayouts/slideLayout11.xml"/><Relationship Id="rId5" Type="http://schemas.openxmlformats.org/officeDocument/2006/relationships/image" Target="../media/image88.png"/><Relationship Id="rId4" Type="http://schemas.openxmlformats.org/officeDocument/2006/relationships/image" Target="../media/image87.pn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5.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8.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name="Slide 1">
    <p:spTree>
      <p:nvGrpSpPr>
        <p:cNvPr id="1" name=""/>
        <p:cNvGrpSpPr/>
        <p:nvPr/>
      </p:nvGrpSpPr>
      <p:grpSpPr>
        <a:xfrm>
          <a:off x="0" y="0"/>
          <a:ext cx="0" cy="0"/>
          <a:chOff x="0" y="0"/>
          <a:chExt cx="0" cy="0"/>
        </a:xfrm>
      </p:grpSpPr>
      <p:sp>
        <p:nvSpPr>
          <p:cNvPr id="3" name="Text 0"/>
          <p:cNvSpPr/>
          <p:nvPr/>
        </p:nvSpPr>
        <p:spPr>
          <a:xfrm>
            <a:off x="723543" y="1378625"/>
            <a:ext cx="9737813" cy="2584133"/>
          </a:xfrm>
          <a:prstGeom prst="rect">
            <a:avLst/>
          </a:prstGeom>
          <a:noFill/>
          <a:ln/>
        </p:spPr>
        <p:txBody>
          <a:bodyPr wrap="square" lIns="0" tIns="0" rIns="0" bIns="0" rtlCol="0" anchor="t"/>
          <a:lstStyle/>
          <a:p>
            <a:pPr marL="0" indent="0" algn="l">
              <a:lnSpc>
                <a:spcPts val="5050"/>
              </a:lnSpc>
              <a:buNone/>
            </a:pPr>
            <a:r>
              <a:rPr lang="en-US" sz="4050" b="1" dirty="0">
                <a:solidFill>
                  <a:srgbClr val="151617"/>
                </a:solidFill>
                <a:latin typeface="Montserrat Black" pitchFamily="34" charset="0"/>
                <a:ea typeface="Montserrat Black" pitchFamily="34" charset="-122"/>
                <a:cs typeface="Montserrat Black" pitchFamily="34" charset="-120"/>
              </a:rPr>
              <a:t>Ресурсне забезпечення та стійкість територіальних громад в умовах дії воєнного стану</a:t>
            </a:r>
            <a:endParaRPr lang="en-US" sz="4050" dirty="0"/>
          </a:p>
        </p:txBody>
      </p:sp>
      <p:sp>
        <p:nvSpPr>
          <p:cNvPr id="4" name="Text 1"/>
          <p:cNvSpPr/>
          <p:nvPr/>
        </p:nvSpPr>
        <p:spPr>
          <a:xfrm>
            <a:off x="723543" y="4272796"/>
            <a:ext cx="8110492" cy="1983819"/>
          </a:xfrm>
          <a:prstGeom prst="rect">
            <a:avLst/>
          </a:prstGeom>
          <a:noFill/>
          <a:ln/>
        </p:spPr>
        <p:txBody>
          <a:bodyPr wrap="square" lIns="0" tIns="0" rIns="0" bIns="0" rtlCol="0" anchor="t"/>
          <a:lstStyle/>
          <a:p>
            <a:pPr marL="0" indent="0" algn="l">
              <a:lnSpc>
                <a:spcPts val="2600"/>
              </a:lnSpc>
              <a:buNone/>
            </a:pPr>
            <a:r>
              <a:rPr lang="en-US" sz="1600" dirty="0">
                <a:solidFill>
                  <a:srgbClr val="151617"/>
                </a:solidFill>
                <a:latin typeface="Inconsolata" pitchFamily="34" charset="0"/>
                <a:ea typeface="Inconsolata" pitchFamily="34" charset="-122"/>
                <a:cs typeface="Inconsolata" pitchFamily="34" charset="-120"/>
              </a:rPr>
              <a:t>Презентація присвячена дослідженню ресурсного забезпечення та стійкості територіальних громад в умовах воєнного стану. Розглянуто ресурсний підхід в сучасній науці, ідентифікацію системи ресурсного забезпечення територіальних громад та аспекти стійкості громад в умовах війни. Мета – визначити ключові фактори та механізми забезпечення стабільності та розвитку громад у складних умовах.</a:t>
            </a:r>
            <a:endParaRPr lang="en-US" sz="1600" dirty="0"/>
          </a:p>
        </p:txBody>
      </p:sp>
      <p:sp>
        <p:nvSpPr>
          <p:cNvPr id="6" name="Text 3"/>
          <p:cNvSpPr/>
          <p:nvPr/>
        </p:nvSpPr>
        <p:spPr>
          <a:xfrm>
            <a:off x="840105" y="6621185"/>
            <a:ext cx="97512" cy="97512"/>
          </a:xfrm>
          <a:prstGeom prst="rect">
            <a:avLst/>
          </a:prstGeom>
          <a:noFill/>
          <a:ln/>
        </p:spPr>
        <p:txBody>
          <a:bodyPr wrap="none" lIns="0" tIns="0" rIns="0" bIns="0" rtlCol="0" anchor="t"/>
          <a:lstStyle/>
          <a:p>
            <a:pPr marL="0" indent="0" algn="ctr">
              <a:lnSpc>
                <a:spcPts val="750"/>
              </a:lnSpc>
              <a:buNone/>
            </a:pPr>
            <a:r>
              <a:rPr lang="en-US" sz="750" dirty="0">
                <a:solidFill>
                  <a:srgbClr val="FFFFFF"/>
                </a:solidFill>
                <a:latin typeface="Inconsolata Medium" pitchFamily="34" charset="0"/>
                <a:ea typeface="Inconsolata Medium" pitchFamily="34" charset="-122"/>
                <a:cs typeface="Inconsolata Medium" pitchFamily="34" charset="-120"/>
              </a:rPr>
              <a:t>Aa</a:t>
            </a:r>
            <a:endParaRPr lang="en-US" sz="750" dirty="0"/>
          </a:p>
        </p:txBody>
      </p:sp>
      <p:pic>
        <p:nvPicPr>
          <p:cNvPr id="8" name="Image 0" descr="preencoded.png"/>
          <p:cNvPicPr>
            <a:picLocks noChangeAspect="1"/>
          </p:cNvPicPr>
          <p:nvPr/>
        </p:nvPicPr>
        <p:blipFill>
          <a:blip r:embed="rId3"/>
          <a:stretch>
            <a:fillRect/>
          </a:stretch>
        </p:blipFill>
        <p:spPr>
          <a:xfrm>
            <a:off x="9144000" y="0"/>
            <a:ext cx="5486400" cy="8229600"/>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name="Slide 10">
    <p:spTree>
      <p:nvGrpSpPr>
        <p:cNvPr id="1" name=""/>
        <p:cNvGrpSpPr/>
        <p:nvPr/>
      </p:nvGrpSpPr>
      <p:grpSpPr>
        <a:xfrm>
          <a:off x="0" y="0"/>
          <a:ext cx="0" cy="0"/>
          <a:chOff x="0" y="0"/>
          <a:chExt cx="0" cy="0"/>
        </a:xfrm>
      </p:grpSpPr>
      <p:sp>
        <p:nvSpPr>
          <p:cNvPr id="3" name="Text 0"/>
          <p:cNvSpPr/>
          <p:nvPr/>
        </p:nvSpPr>
        <p:spPr>
          <a:xfrm>
            <a:off x="1339046" y="1204163"/>
            <a:ext cx="3759897" cy="1414939"/>
          </a:xfrm>
          <a:prstGeom prst="rect">
            <a:avLst/>
          </a:prstGeom>
          <a:noFill/>
          <a:ln/>
        </p:spPr>
        <p:txBody>
          <a:bodyPr wrap="square" lIns="0" tIns="0" rIns="0" bIns="0" rtlCol="0" anchor="t"/>
          <a:lstStyle/>
          <a:p>
            <a:pPr marL="0" indent="0" algn="l">
              <a:lnSpc>
                <a:spcPts val="5550"/>
              </a:lnSpc>
              <a:buNone/>
            </a:pPr>
            <a:r>
              <a:rPr lang="en-US" sz="4450" b="1" dirty="0">
                <a:solidFill>
                  <a:srgbClr val="151617"/>
                </a:solidFill>
                <a:latin typeface="Montserrat Black" pitchFamily="34" charset="0"/>
                <a:ea typeface="Montserrat Black" pitchFamily="34" charset="-122"/>
                <a:cs typeface="Montserrat Black" pitchFamily="34" charset="-120"/>
              </a:rPr>
              <a:t>Ключові висновки та наступні кроки</a:t>
            </a:r>
            <a:endParaRPr lang="en-US" sz="4450" dirty="0"/>
          </a:p>
        </p:txBody>
      </p:sp>
      <p:sp>
        <p:nvSpPr>
          <p:cNvPr id="4" name="Shape 1"/>
          <p:cNvSpPr/>
          <p:nvPr/>
        </p:nvSpPr>
        <p:spPr>
          <a:xfrm>
            <a:off x="6278761" y="2631758"/>
            <a:ext cx="509349" cy="509349"/>
          </a:xfrm>
          <a:prstGeom prst="roundRect">
            <a:avLst>
              <a:gd name="adj" fmla="val 1795"/>
            </a:avLst>
          </a:prstGeom>
          <a:solidFill>
            <a:srgbClr val="F8ECE4"/>
          </a:solidFill>
          <a:ln w="7620">
            <a:solidFill>
              <a:srgbClr val="151617"/>
            </a:solidFill>
            <a:prstDash val="solid"/>
          </a:ln>
          <a:effectLst>
            <a:outerShdw dist="20320" dir="2700000" algn="bl" rotWithShape="0">
              <a:srgbClr val="151617">
                <a:alpha val="100000"/>
              </a:srgbClr>
            </a:outerShdw>
          </a:effectLst>
        </p:spPr>
      </p:sp>
      <p:sp>
        <p:nvSpPr>
          <p:cNvPr id="5" name="Text 2"/>
          <p:cNvSpPr/>
          <p:nvPr/>
        </p:nvSpPr>
        <p:spPr>
          <a:xfrm>
            <a:off x="7014448" y="2631758"/>
            <a:ext cx="2829997" cy="353735"/>
          </a:xfrm>
          <a:prstGeom prst="rect">
            <a:avLst/>
          </a:prstGeom>
          <a:noFill/>
          <a:ln/>
        </p:spPr>
        <p:txBody>
          <a:bodyPr wrap="none" lIns="0" tIns="0" rIns="0" bIns="0" rtlCol="0" anchor="t"/>
          <a:lstStyle/>
          <a:p>
            <a:pPr marL="0" indent="0" algn="l">
              <a:lnSpc>
                <a:spcPts val="2750"/>
              </a:lnSpc>
              <a:buNone/>
            </a:pPr>
            <a:r>
              <a:rPr lang="en-US" sz="2200" b="1" dirty="0">
                <a:solidFill>
                  <a:srgbClr val="151617"/>
                </a:solidFill>
                <a:latin typeface="Montserrat Black" pitchFamily="34" charset="0"/>
                <a:ea typeface="Montserrat Black" pitchFamily="34" charset="-122"/>
                <a:cs typeface="Montserrat Black" pitchFamily="34" charset="-120"/>
              </a:rPr>
              <a:t>Ресурсний підхід</a:t>
            </a:r>
            <a:endParaRPr lang="en-US" sz="2200" dirty="0"/>
          </a:p>
        </p:txBody>
      </p:sp>
      <p:sp>
        <p:nvSpPr>
          <p:cNvPr id="6" name="Text 3"/>
          <p:cNvSpPr/>
          <p:nvPr/>
        </p:nvSpPr>
        <p:spPr>
          <a:xfrm>
            <a:off x="7014448" y="3121223"/>
            <a:ext cx="2930843" cy="1086922"/>
          </a:xfrm>
          <a:prstGeom prst="rect">
            <a:avLst/>
          </a:prstGeom>
          <a:noFill/>
          <a:ln/>
        </p:spPr>
        <p:txBody>
          <a:bodyPr wrap="square" lIns="0" tIns="0" rIns="0" bIns="0" rtlCol="0" anchor="t"/>
          <a:lstStyle/>
          <a:p>
            <a:pPr marL="0" indent="0" algn="l">
              <a:lnSpc>
                <a:spcPts val="2850"/>
              </a:lnSpc>
              <a:buNone/>
            </a:pPr>
            <a:r>
              <a:rPr lang="en-US" sz="1750" dirty="0">
                <a:solidFill>
                  <a:srgbClr val="151617"/>
                </a:solidFill>
                <a:latin typeface="Inconsolata" pitchFamily="34" charset="0"/>
                <a:ea typeface="Inconsolata" pitchFamily="34" charset="-122"/>
                <a:cs typeface="Inconsolata" pitchFamily="34" charset="-120"/>
              </a:rPr>
              <a:t>Важливий для забезпечення стабільності громад.</a:t>
            </a:r>
            <a:endParaRPr lang="en-US" sz="1750" dirty="0"/>
          </a:p>
        </p:txBody>
      </p:sp>
      <p:sp>
        <p:nvSpPr>
          <p:cNvPr id="7" name="Shape 4"/>
          <p:cNvSpPr/>
          <p:nvPr/>
        </p:nvSpPr>
        <p:spPr>
          <a:xfrm>
            <a:off x="10171628" y="2631758"/>
            <a:ext cx="509349" cy="509349"/>
          </a:xfrm>
          <a:prstGeom prst="roundRect">
            <a:avLst>
              <a:gd name="adj" fmla="val 1795"/>
            </a:avLst>
          </a:prstGeom>
          <a:solidFill>
            <a:srgbClr val="F8ECE4"/>
          </a:solidFill>
          <a:ln w="7620">
            <a:solidFill>
              <a:srgbClr val="151617"/>
            </a:solidFill>
            <a:prstDash val="solid"/>
          </a:ln>
          <a:effectLst>
            <a:outerShdw dist="20320" dir="2700000" algn="bl" rotWithShape="0">
              <a:srgbClr val="151617">
                <a:alpha val="100000"/>
              </a:srgbClr>
            </a:outerShdw>
          </a:effectLst>
        </p:spPr>
      </p:sp>
      <p:sp>
        <p:nvSpPr>
          <p:cNvPr id="8" name="Text 5"/>
          <p:cNvSpPr/>
          <p:nvPr/>
        </p:nvSpPr>
        <p:spPr>
          <a:xfrm>
            <a:off x="10907316" y="2631758"/>
            <a:ext cx="2930843" cy="707469"/>
          </a:xfrm>
          <a:prstGeom prst="rect">
            <a:avLst/>
          </a:prstGeom>
          <a:noFill/>
          <a:ln/>
        </p:spPr>
        <p:txBody>
          <a:bodyPr wrap="square" lIns="0" tIns="0" rIns="0" bIns="0" rtlCol="0" anchor="t"/>
          <a:lstStyle/>
          <a:p>
            <a:pPr marL="0" indent="0" algn="l">
              <a:lnSpc>
                <a:spcPts val="2750"/>
              </a:lnSpc>
              <a:buNone/>
            </a:pPr>
            <a:r>
              <a:rPr lang="en-US" sz="2200" b="1" dirty="0">
                <a:solidFill>
                  <a:srgbClr val="151617"/>
                </a:solidFill>
                <a:latin typeface="Montserrat Black" pitchFamily="34" charset="0"/>
                <a:ea typeface="Montserrat Black" pitchFamily="34" charset="-122"/>
                <a:cs typeface="Montserrat Black" pitchFamily="34" charset="-120"/>
              </a:rPr>
              <a:t>Ідентифікація ресурсів</a:t>
            </a:r>
            <a:endParaRPr lang="en-US" sz="2200" dirty="0"/>
          </a:p>
        </p:txBody>
      </p:sp>
      <p:sp>
        <p:nvSpPr>
          <p:cNvPr id="9" name="Text 6"/>
          <p:cNvSpPr/>
          <p:nvPr/>
        </p:nvSpPr>
        <p:spPr>
          <a:xfrm>
            <a:off x="10907316" y="3474958"/>
            <a:ext cx="2930843" cy="724614"/>
          </a:xfrm>
          <a:prstGeom prst="rect">
            <a:avLst/>
          </a:prstGeom>
          <a:noFill/>
          <a:ln/>
        </p:spPr>
        <p:txBody>
          <a:bodyPr wrap="square" lIns="0" tIns="0" rIns="0" bIns="0" rtlCol="0" anchor="t"/>
          <a:lstStyle/>
          <a:p>
            <a:pPr marL="0" indent="0" algn="l">
              <a:lnSpc>
                <a:spcPts val="2850"/>
              </a:lnSpc>
              <a:buNone/>
            </a:pPr>
            <a:r>
              <a:rPr lang="en-US" sz="1750" dirty="0">
                <a:solidFill>
                  <a:srgbClr val="151617"/>
                </a:solidFill>
                <a:latin typeface="Inconsolata" pitchFamily="34" charset="0"/>
                <a:ea typeface="Inconsolata" pitchFamily="34" charset="-122"/>
                <a:cs typeface="Inconsolata" pitchFamily="34" charset="-120"/>
              </a:rPr>
              <a:t>Необхідна для ефективного управління.</a:t>
            </a:r>
            <a:endParaRPr lang="en-US" sz="1750" dirty="0"/>
          </a:p>
        </p:txBody>
      </p:sp>
      <p:sp>
        <p:nvSpPr>
          <p:cNvPr id="10" name="Shape 7"/>
          <p:cNvSpPr/>
          <p:nvPr/>
        </p:nvSpPr>
        <p:spPr>
          <a:xfrm>
            <a:off x="6278761" y="4689158"/>
            <a:ext cx="509349" cy="509349"/>
          </a:xfrm>
          <a:prstGeom prst="roundRect">
            <a:avLst>
              <a:gd name="adj" fmla="val 1795"/>
            </a:avLst>
          </a:prstGeom>
          <a:solidFill>
            <a:srgbClr val="F8ECE4"/>
          </a:solidFill>
          <a:ln w="7620">
            <a:solidFill>
              <a:srgbClr val="151617"/>
            </a:solidFill>
            <a:prstDash val="solid"/>
          </a:ln>
          <a:effectLst>
            <a:outerShdw dist="20320" dir="2700000" algn="bl" rotWithShape="0">
              <a:srgbClr val="151617">
                <a:alpha val="100000"/>
              </a:srgbClr>
            </a:outerShdw>
          </a:effectLst>
        </p:spPr>
      </p:sp>
      <p:sp>
        <p:nvSpPr>
          <p:cNvPr id="11" name="Text 8"/>
          <p:cNvSpPr/>
          <p:nvPr/>
        </p:nvSpPr>
        <p:spPr>
          <a:xfrm>
            <a:off x="7014448" y="4689158"/>
            <a:ext cx="2829997" cy="353735"/>
          </a:xfrm>
          <a:prstGeom prst="rect">
            <a:avLst/>
          </a:prstGeom>
          <a:noFill/>
          <a:ln/>
        </p:spPr>
        <p:txBody>
          <a:bodyPr wrap="none" lIns="0" tIns="0" rIns="0" bIns="0" rtlCol="0" anchor="t"/>
          <a:lstStyle/>
          <a:p>
            <a:pPr marL="0" indent="0" algn="l">
              <a:lnSpc>
                <a:spcPts val="2750"/>
              </a:lnSpc>
              <a:buNone/>
            </a:pPr>
            <a:r>
              <a:rPr lang="en-US" sz="2200" b="1" dirty="0">
                <a:solidFill>
                  <a:srgbClr val="151617"/>
                </a:solidFill>
                <a:latin typeface="Montserrat Black" pitchFamily="34" charset="0"/>
                <a:ea typeface="Montserrat Black" pitchFamily="34" charset="-122"/>
                <a:cs typeface="Montserrat Black" pitchFamily="34" charset="-120"/>
              </a:rPr>
              <a:t>Стійкість</a:t>
            </a:r>
            <a:endParaRPr lang="en-US" sz="2200" dirty="0"/>
          </a:p>
        </p:txBody>
      </p:sp>
      <p:sp>
        <p:nvSpPr>
          <p:cNvPr id="12" name="Text 9"/>
          <p:cNvSpPr/>
          <p:nvPr/>
        </p:nvSpPr>
        <p:spPr>
          <a:xfrm>
            <a:off x="7014448" y="5178623"/>
            <a:ext cx="6823591" cy="362307"/>
          </a:xfrm>
          <a:prstGeom prst="rect">
            <a:avLst/>
          </a:prstGeom>
          <a:noFill/>
          <a:ln/>
        </p:spPr>
        <p:txBody>
          <a:bodyPr wrap="none" lIns="0" tIns="0" rIns="0" bIns="0" rtlCol="0" anchor="t"/>
          <a:lstStyle/>
          <a:p>
            <a:pPr marL="0" indent="0" algn="l">
              <a:lnSpc>
                <a:spcPts val="2850"/>
              </a:lnSpc>
              <a:buNone/>
            </a:pPr>
            <a:r>
              <a:rPr lang="en-US" sz="1750" dirty="0">
                <a:solidFill>
                  <a:srgbClr val="151617"/>
                </a:solidFill>
                <a:latin typeface="Inconsolata" pitchFamily="34" charset="0"/>
                <a:ea typeface="Inconsolata" pitchFamily="34" charset="-122"/>
                <a:cs typeface="Inconsolata" pitchFamily="34" charset="-120"/>
              </a:rPr>
              <a:t>Забезпечується комплексною підтримкою.</a:t>
            </a:r>
            <a:endParaRPr lang="en-US" sz="1750" dirty="0"/>
          </a:p>
        </p:txBody>
      </p:sp>
      <p:sp>
        <p:nvSpPr>
          <p:cNvPr id="13" name="Text 10"/>
          <p:cNvSpPr/>
          <p:nvPr/>
        </p:nvSpPr>
        <p:spPr>
          <a:xfrm>
            <a:off x="6278761" y="5795605"/>
            <a:ext cx="7559278" cy="1811536"/>
          </a:xfrm>
          <a:prstGeom prst="rect">
            <a:avLst/>
          </a:prstGeom>
          <a:noFill/>
          <a:ln/>
        </p:spPr>
        <p:txBody>
          <a:bodyPr wrap="square" lIns="0" tIns="0" rIns="0" bIns="0" rtlCol="0" anchor="t"/>
          <a:lstStyle/>
          <a:p>
            <a:pPr marL="0" indent="0" algn="l">
              <a:lnSpc>
                <a:spcPts val="2850"/>
              </a:lnSpc>
              <a:buNone/>
            </a:pPr>
            <a:r>
              <a:rPr lang="en-US" sz="1750" dirty="0">
                <a:solidFill>
                  <a:srgbClr val="151617"/>
                </a:solidFill>
                <a:latin typeface="Inconsolata" pitchFamily="34" charset="0"/>
                <a:ea typeface="Inconsolata" pitchFamily="34" charset="-122"/>
                <a:cs typeface="Inconsolata" pitchFamily="34" charset="-120"/>
              </a:rPr>
              <a:t>Ключові висновки презентації підкреслюють важливість ресурсного підходу, ідентифікації ресурсів та комплексної підтримки для забезпечення стійкості територіальних громад в умовах воєнного стану. Наступні кроки включають розробку конкретних стратегій та планів дій.</a:t>
            </a:r>
            <a:endParaRPr lang="en-US" sz="1750" dirty="0"/>
          </a:p>
        </p:txBody>
      </p:sp>
      <p:sp>
        <p:nvSpPr>
          <p:cNvPr id="14" name="TextBox 13"/>
          <p:cNvSpPr txBox="1"/>
          <p:nvPr/>
        </p:nvSpPr>
        <p:spPr>
          <a:xfrm>
            <a:off x="12755105" y="7671661"/>
            <a:ext cx="1875295" cy="557939"/>
          </a:xfrm>
          <a:prstGeom prst="rect">
            <a:avLst/>
          </a:prstGeom>
          <a:solidFill>
            <a:srgbClr val="F8ECE4"/>
          </a:solidFill>
        </p:spPr>
        <p:txBody>
          <a:bodyPr wrap="square" rtlCol="0">
            <a:spAutoFit/>
          </a:bodyPr>
          <a:lstStyle/>
          <a:p>
            <a:endParaRPr lang="uk-UA"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9144000" y="0"/>
            <a:ext cx="5486400" cy="8229600"/>
          </a:xfrm>
          <a:prstGeom prst="rect">
            <a:avLst/>
          </a:prstGeom>
        </p:spPr>
      </p:pic>
      <p:sp>
        <p:nvSpPr>
          <p:cNvPr id="3" name="Text 0"/>
          <p:cNvSpPr/>
          <p:nvPr/>
        </p:nvSpPr>
        <p:spPr>
          <a:xfrm>
            <a:off x="702945" y="655140"/>
            <a:ext cx="7738110" cy="1255157"/>
          </a:xfrm>
          <a:prstGeom prst="rect">
            <a:avLst/>
          </a:prstGeom>
          <a:noFill/>
          <a:ln/>
        </p:spPr>
        <p:txBody>
          <a:bodyPr wrap="square" lIns="0" tIns="0" rIns="0" bIns="0" rtlCol="0" anchor="t"/>
          <a:lstStyle/>
          <a:p>
            <a:pPr>
              <a:lnSpc>
                <a:spcPts val="4900"/>
              </a:lnSpc>
            </a:pPr>
            <a:r>
              <a:rPr lang="ru-RU" sz="3950" b="1" dirty="0">
                <a:solidFill>
                  <a:srgbClr val="151617"/>
                </a:solidFill>
                <a:latin typeface="Montserrat Black" pitchFamily="34" charset="0"/>
                <a:ea typeface="Montserrat Black" pitchFamily="34" charset="-122"/>
                <a:cs typeface="Montserrat Black" pitchFamily="34" charset="-120"/>
              </a:rPr>
              <a:t>2. </a:t>
            </a:r>
            <a:r>
              <a:rPr lang="ru-RU" sz="3950" b="1" dirty="0">
                <a:solidFill>
                  <a:srgbClr val="151617"/>
                </a:solidFill>
                <a:latin typeface="Montserrat Black" pitchFamily="34" charset="0"/>
                <a:ea typeface="Montserrat Black" pitchFamily="34" charset="-122"/>
                <a:cs typeface="Montserrat Black" pitchFamily="34" charset="-120"/>
              </a:rPr>
              <a:t>Ідентифікація</a:t>
            </a:r>
            <a:r>
              <a:rPr lang="ru-RU" sz="3950" b="1" dirty="0">
                <a:solidFill>
                  <a:srgbClr val="151617"/>
                </a:solidFill>
                <a:latin typeface="Montserrat Black" pitchFamily="34" charset="0"/>
                <a:ea typeface="Montserrat Black" pitchFamily="34" charset="-122"/>
                <a:cs typeface="Montserrat Black" pitchFamily="34" charset="-120"/>
              </a:rPr>
              <a:t> </a:t>
            </a:r>
            <a:r>
              <a:rPr lang="ru-RU" sz="3950" b="1" dirty="0">
                <a:solidFill>
                  <a:srgbClr val="151617"/>
                </a:solidFill>
                <a:latin typeface="Montserrat Black" pitchFamily="34" charset="0"/>
                <a:ea typeface="Montserrat Black" pitchFamily="34" charset="-122"/>
                <a:cs typeface="Montserrat Black" pitchFamily="34" charset="-120"/>
              </a:rPr>
              <a:t>системи</a:t>
            </a:r>
            <a:r>
              <a:rPr lang="ru-RU" sz="3950" b="1" dirty="0">
                <a:solidFill>
                  <a:srgbClr val="151617"/>
                </a:solidFill>
                <a:latin typeface="Montserrat Black" pitchFamily="34" charset="0"/>
                <a:ea typeface="Montserrat Black" pitchFamily="34" charset="-122"/>
                <a:cs typeface="Montserrat Black" pitchFamily="34" charset="-120"/>
              </a:rPr>
              <a:t> ресурсного </a:t>
            </a:r>
            <a:r>
              <a:rPr lang="ru-RU" sz="3950" b="1" dirty="0">
                <a:solidFill>
                  <a:srgbClr val="151617"/>
                </a:solidFill>
                <a:latin typeface="Montserrat Black" pitchFamily="34" charset="0"/>
                <a:ea typeface="Montserrat Black" pitchFamily="34" charset="-122"/>
                <a:cs typeface="Montserrat Black" pitchFamily="34" charset="-120"/>
              </a:rPr>
              <a:t>забезпечення</a:t>
            </a:r>
            <a:r>
              <a:rPr lang="ru-RU" sz="3950" b="1" dirty="0">
                <a:solidFill>
                  <a:srgbClr val="151617"/>
                </a:solidFill>
                <a:latin typeface="Montserrat Black" pitchFamily="34" charset="0"/>
                <a:ea typeface="Montserrat Black" pitchFamily="34" charset="-122"/>
                <a:cs typeface="Montserrat Black" pitchFamily="34" charset="-120"/>
              </a:rPr>
              <a:t> </a:t>
            </a:r>
            <a:r>
              <a:rPr lang="ru-RU" sz="3950" b="1" dirty="0">
                <a:solidFill>
                  <a:srgbClr val="151617"/>
                </a:solidFill>
                <a:latin typeface="Montserrat Black" pitchFamily="34" charset="0"/>
                <a:ea typeface="Montserrat Black" pitchFamily="34" charset="-122"/>
                <a:cs typeface="Montserrat Black" pitchFamily="34" charset="-120"/>
              </a:rPr>
              <a:t>територіальних</a:t>
            </a:r>
            <a:r>
              <a:rPr lang="ru-RU" sz="3950" b="1" dirty="0">
                <a:solidFill>
                  <a:srgbClr val="151617"/>
                </a:solidFill>
                <a:latin typeface="Montserrat Black" pitchFamily="34" charset="0"/>
                <a:ea typeface="Montserrat Black" pitchFamily="34" charset="-122"/>
                <a:cs typeface="Montserrat Black" pitchFamily="34" charset="-120"/>
              </a:rPr>
              <a:t> громад</a:t>
            </a:r>
            <a:endParaRPr lang="en-US" sz="3950" dirty="0"/>
          </a:p>
        </p:txBody>
      </p:sp>
      <p:sp>
        <p:nvSpPr>
          <p:cNvPr id="4" name="Text 1"/>
          <p:cNvSpPr/>
          <p:nvPr/>
        </p:nvSpPr>
        <p:spPr>
          <a:xfrm>
            <a:off x="702945" y="2611041"/>
            <a:ext cx="7738110" cy="964049"/>
          </a:xfrm>
          <a:prstGeom prst="rect">
            <a:avLst/>
          </a:prstGeom>
          <a:noFill/>
          <a:ln/>
        </p:spPr>
        <p:txBody>
          <a:bodyPr wrap="square" lIns="0" tIns="0" rIns="0" bIns="0" rtlCol="0" anchor="t"/>
          <a:lstStyle/>
          <a:p>
            <a:pPr marL="0" indent="0" algn="l">
              <a:lnSpc>
                <a:spcPts val="2500"/>
              </a:lnSpc>
              <a:buNone/>
            </a:pPr>
            <a:r>
              <a:rPr lang="en-US" sz="1550" dirty="0">
                <a:solidFill>
                  <a:srgbClr val="151617"/>
                </a:solidFill>
                <a:latin typeface="Inconsolata" pitchFamily="34" charset="0"/>
                <a:ea typeface="Inconsolata" pitchFamily="34" charset="-122"/>
                <a:cs typeface="Inconsolata" pitchFamily="34" charset="-120"/>
              </a:rPr>
              <a:t>Ресурсне забезпечення територіальних громад є ключовим аспектом їх розвитку та функціонування. Базовими об'єктами управління виступають ресурсний потенціал території та ресурси у всіх їх проявах.</a:t>
            </a:r>
            <a:endParaRPr lang="en-US" sz="1550" dirty="0"/>
          </a:p>
        </p:txBody>
      </p:sp>
      <p:sp>
        <p:nvSpPr>
          <p:cNvPr id="5" name="Text 2"/>
          <p:cNvSpPr/>
          <p:nvPr/>
        </p:nvSpPr>
        <p:spPr>
          <a:xfrm>
            <a:off x="702945" y="3800951"/>
            <a:ext cx="7738110" cy="1606748"/>
          </a:xfrm>
          <a:prstGeom prst="rect">
            <a:avLst/>
          </a:prstGeom>
          <a:noFill/>
          <a:ln/>
        </p:spPr>
        <p:txBody>
          <a:bodyPr wrap="square" lIns="0" tIns="0" rIns="0" bIns="0" rtlCol="0" anchor="t"/>
          <a:lstStyle/>
          <a:p>
            <a:pPr marL="0" indent="0" algn="l">
              <a:lnSpc>
                <a:spcPts val="2500"/>
              </a:lnSpc>
              <a:buNone/>
            </a:pPr>
            <a:r>
              <a:rPr lang="en-US" sz="1550" dirty="0">
                <a:solidFill>
                  <a:srgbClr val="151617"/>
                </a:solidFill>
                <a:latin typeface="Inconsolata" pitchFamily="34" charset="0"/>
                <a:ea typeface="Inconsolata" pitchFamily="34" charset="-122"/>
                <a:cs typeface="Inconsolata" pitchFamily="34" charset="-120"/>
              </a:rPr>
              <a:t>Ресурсний потенціал території розглядається як можливості творення ресурсів, тоді як ресурси є продуктом управління цим потенціалом. У державному управлінні важливо охопити всі види ресурсів – як матеріальні, так і нематеріальні, включаючи найбільш ліквідний їх вид – фінансові ресурси.</a:t>
            </a:r>
            <a:endParaRPr lang="en-US" sz="1550" dirty="0"/>
          </a:p>
        </p:txBody>
      </p:sp>
      <p:sp>
        <p:nvSpPr>
          <p:cNvPr id="6" name="Text 3"/>
          <p:cNvSpPr/>
          <p:nvPr/>
        </p:nvSpPr>
        <p:spPr>
          <a:xfrm>
            <a:off x="702945" y="5633561"/>
            <a:ext cx="7738110" cy="964049"/>
          </a:xfrm>
          <a:prstGeom prst="rect">
            <a:avLst/>
          </a:prstGeom>
          <a:noFill/>
          <a:ln/>
        </p:spPr>
        <p:txBody>
          <a:bodyPr wrap="square" lIns="0" tIns="0" rIns="0" bIns="0" rtlCol="0" anchor="t"/>
          <a:lstStyle/>
          <a:p>
            <a:pPr marL="0" indent="0" algn="l">
              <a:lnSpc>
                <a:spcPts val="2500"/>
              </a:lnSpc>
              <a:buNone/>
            </a:pPr>
            <a:r>
              <a:rPr lang="en-US" sz="1550" dirty="0">
                <a:solidFill>
                  <a:srgbClr val="151617"/>
                </a:solidFill>
                <a:latin typeface="Inconsolata" pitchFamily="34" charset="0"/>
                <a:ea typeface="Inconsolata" pitchFamily="34" charset="-122"/>
                <a:cs typeface="Inconsolata" pitchFamily="34" charset="-120"/>
              </a:rPr>
              <a:t>Ефективне ресурсне забезпечення територіальних громад вимагає комплексного підходу до управління різними видами ресурсів та розкриття їх потенціалу.</a:t>
            </a:r>
            <a:endParaRPr lang="en-US" sz="1550" dirty="0"/>
          </a:p>
        </p:txBody>
      </p:sp>
      <p:sp>
        <p:nvSpPr>
          <p:cNvPr id="8" name="Text 5"/>
          <p:cNvSpPr/>
          <p:nvPr/>
        </p:nvSpPr>
        <p:spPr>
          <a:xfrm>
            <a:off x="814864" y="6950393"/>
            <a:ext cx="97512" cy="97512"/>
          </a:xfrm>
          <a:prstGeom prst="rect">
            <a:avLst/>
          </a:prstGeom>
          <a:noFill/>
          <a:ln/>
        </p:spPr>
        <p:txBody>
          <a:bodyPr wrap="none" lIns="0" tIns="0" rIns="0" bIns="0" rtlCol="0" anchor="t"/>
          <a:lstStyle/>
          <a:p>
            <a:pPr marL="0" indent="0" algn="ctr">
              <a:lnSpc>
                <a:spcPts val="750"/>
              </a:lnSpc>
              <a:buNone/>
            </a:pPr>
            <a:r>
              <a:rPr lang="en-US" sz="750" dirty="0">
                <a:solidFill>
                  <a:srgbClr val="FFFFFF"/>
                </a:solidFill>
                <a:latin typeface="Inconsolata Medium" pitchFamily="34" charset="0"/>
                <a:ea typeface="Inconsolata Medium" pitchFamily="34" charset="-122"/>
                <a:cs typeface="Inconsolata Medium" pitchFamily="34" charset="-120"/>
              </a:rPr>
              <a:t>Aa</a:t>
            </a:r>
            <a:endParaRPr lang="en-US" sz="750" dirty="0"/>
          </a:p>
        </p:txBody>
      </p:sp>
      <p:sp>
        <p:nvSpPr>
          <p:cNvPr id="9" name="TextBox 8"/>
          <p:cNvSpPr txBox="1"/>
          <p:nvPr/>
        </p:nvSpPr>
        <p:spPr>
          <a:xfrm>
            <a:off x="12755105" y="7671661"/>
            <a:ext cx="1875295" cy="557939"/>
          </a:xfrm>
          <a:prstGeom prst="rect">
            <a:avLst/>
          </a:prstGeom>
          <a:solidFill>
            <a:srgbClr val="F8ECE4"/>
          </a:solidFill>
        </p:spPr>
        <p:txBody>
          <a:bodyPr wrap="square" rtlCol="0">
            <a:spAutoFit/>
          </a:bodyPr>
          <a:lstStyle/>
          <a:p>
            <a:endParaRPr lang="uk-UA" dirty="0"/>
          </a:p>
        </p:txBody>
      </p:sp>
    </p:spTree>
    <p:extLst>
      <p:ext uri="{BB962C8B-B14F-4D97-AF65-F5344CB8AC3E}">
        <p14:creationId xmlns:p14="http://schemas.microsoft.com/office/powerpoint/2010/main" val="355940860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14630400" cy="2586038"/>
          </a:xfrm>
          <a:prstGeom prst="rect">
            <a:avLst/>
          </a:prstGeom>
        </p:spPr>
      </p:pic>
      <p:sp>
        <p:nvSpPr>
          <p:cNvPr id="3" name="Text 0"/>
          <p:cNvSpPr/>
          <p:nvPr/>
        </p:nvSpPr>
        <p:spPr>
          <a:xfrm>
            <a:off x="724019" y="3273147"/>
            <a:ext cx="13182362" cy="1293019"/>
          </a:xfrm>
          <a:prstGeom prst="rect">
            <a:avLst/>
          </a:prstGeom>
          <a:noFill/>
          <a:ln/>
        </p:spPr>
        <p:txBody>
          <a:bodyPr wrap="square" lIns="0" tIns="0" rIns="0" bIns="0" rtlCol="0" anchor="t"/>
          <a:lstStyle/>
          <a:p>
            <a:pPr marL="0" indent="0" algn="l">
              <a:lnSpc>
                <a:spcPts val="5050"/>
              </a:lnSpc>
              <a:buNone/>
            </a:pPr>
            <a:r>
              <a:rPr lang="en-US" sz="4050" b="1" dirty="0">
                <a:solidFill>
                  <a:srgbClr val="151617"/>
                </a:solidFill>
                <a:latin typeface="Montserrat Black" pitchFamily="34" charset="0"/>
                <a:ea typeface="Montserrat Black" pitchFamily="34" charset="-122"/>
                <a:cs typeface="Montserrat Black" pitchFamily="34" charset="-120"/>
              </a:rPr>
              <a:t>Класифікація ресурсного потенціалу території</a:t>
            </a:r>
            <a:endParaRPr lang="en-US" sz="4050" dirty="0"/>
          </a:p>
        </p:txBody>
      </p:sp>
      <p:sp>
        <p:nvSpPr>
          <p:cNvPr id="4" name="Shape 1"/>
          <p:cNvSpPr/>
          <p:nvPr/>
        </p:nvSpPr>
        <p:spPr>
          <a:xfrm>
            <a:off x="724019" y="5109091"/>
            <a:ext cx="465415" cy="465415"/>
          </a:xfrm>
          <a:prstGeom prst="roundRect">
            <a:avLst>
              <a:gd name="adj" fmla="val 1965"/>
            </a:avLst>
          </a:prstGeom>
          <a:solidFill>
            <a:srgbClr val="F8ECE4"/>
          </a:solidFill>
          <a:ln w="7620">
            <a:solidFill>
              <a:srgbClr val="151617"/>
            </a:solidFill>
            <a:prstDash val="solid"/>
          </a:ln>
          <a:effectLst>
            <a:outerShdw dist="19050" dir="2700000" algn="bl" rotWithShape="0">
              <a:srgbClr val="151617">
                <a:alpha val="100000"/>
              </a:srgbClr>
            </a:outerShdw>
          </a:effectLst>
        </p:spPr>
      </p:sp>
      <p:pic>
        <p:nvPicPr>
          <p:cNvPr id="5" name="Image 1" descr="preencoded.png"/>
          <p:cNvPicPr>
            <a:picLocks noChangeAspect="1"/>
          </p:cNvPicPr>
          <p:nvPr/>
        </p:nvPicPr>
        <p:blipFill>
          <a:blip r:embed="rId4"/>
          <a:stretch>
            <a:fillRect/>
          </a:stretch>
        </p:blipFill>
        <p:spPr>
          <a:xfrm>
            <a:off x="801529" y="5147786"/>
            <a:ext cx="310277" cy="387906"/>
          </a:xfrm>
          <a:prstGeom prst="rect">
            <a:avLst/>
          </a:prstGeom>
        </p:spPr>
      </p:pic>
      <p:sp>
        <p:nvSpPr>
          <p:cNvPr id="6" name="Text 2"/>
          <p:cNvSpPr/>
          <p:nvPr/>
        </p:nvSpPr>
        <p:spPr>
          <a:xfrm>
            <a:off x="1396246" y="5109091"/>
            <a:ext cx="2586038" cy="323255"/>
          </a:xfrm>
          <a:prstGeom prst="rect">
            <a:avLst/>
          </a:prstGeom>
          <a:noFill/>
          <a:ln/>
        </p:spPr>
        <p:txBody>
          <a:bodyPr wrap="none" lIns="0" tIns="0" rIns="0" bIns="0" rtlCol="0" anchor="t"/>
          <a:lstStyle/>
          <a:p>
            <a:pPr marL="0" indent="0" algn="l">
              <a:lnSpc>
                <a:spcPts val="2500"/>
              </a:lnSpc>
              <a:buNone/>
            </a:pPr>
            <a:r>
              <a:rPr lang="en-US" sz="2000" b="1" dirty="0">
                <a:solidFill>
                  <a:srgbClr val="151617"/>
                </a:solidFill>
                <a:latin typeface="Montserrat Black" pitchFamily="34" charset="0"/>
                <a:ea typeface="Montserrat Black" pitchFamily="34" charset="-122"/>
                <a:cs typeface="Montserrat Black" pitchFamily="34" charset="-120"/>
              </a:rPr>
              <a:t>Людські ресурси</a:t>
            </a:r>
            <a:endParaRPr lang="en-US" sz="2000" dirty="0"/>
          </a:p>
        </p:txBody>
      </p:sp>
      <p:sp>
        <p:nvSpPr>
          <p:cNvPr id="7" name="Text 3"/>
          <p:cNvSpPr/>
          <p:nvPr/>
        </p:nvSpPr>
        <p:spPr>
          <a:xfrm>
            <a:off x="1396246" y="5556409"/>
            <a:ext cx="3584019" cy="1985962"/>
          </a:xfrm>
          <a:prstGeom prst="rect">
            <a:avLst/>
          </a:prstGeom>
          <a:noFill/>
          <a:ln/>
        </p:spPr>
        <p:txBody>
          <a:bodyPr wrap="square" lIns="0" tIns="0" rIns="0" bIns="0" rtlCol="0" anchor="t"/>
          <a:lstStyle/>
          <a:p>
            <a:pPr marL="0" indent="0" algn="l">
              <a:lnSpc>
                <a:spcPts val="2600"/>
              </a:lnSpc>
              <a:buNone/>
            </a:pPr>
            <a:r>
              <a:rPr lang="en-US" sz="1600" dirty="0">
                <a:solidFill>
                  <a:srgbClr val="151617"/>
                </a:solidFill>
                <a:latin typeface="Inconsolata" pitchFamily="34" charset="0"/>
                <a:ea typeface="Inconsolata" pitchFamily="34" charset="-122"/>
                <a:cs typeface="Inconsolata" pitchFamily="34" charset="-120"/>
              </a:rPr>
              <a:t>Найцінніше багатство суспільства, що наділене інтелектом, здатне до удосконалення й розвитку, є довгостроковим джерелом ефективності.</a:t>
            </a:r>
            <a:endParaRPr lang="en-US" sz="1600" dirty="0"/>
          </a:p>
        </p:txBody>
      </p:sp>
      <p:sp>
        <p:nvSpPr>
          <p:cNvPr id="8" name="Shape 4"/>
          <p:cNvSpPr/>
          <p:nvPr/>
        </p:nvSpPr>
        <p:spPr>
          <a:xfrm>
            <a:off x="5187077" y="5109091"/>
            <a:ext cx="465415" cy="465415"/>
          </a:xfrm>
          <a:prstGeom prst="roundRect">
            <a:avLst>
              <a:gd name="adj" fmla="val 1965"/>
            </a:avLst>
          </a:prstGeom>
          <a:solidFill>
            <a:srgbClr val="F8ECE4"/>
          </a:solidFill>
          <a:ln w="7620">
            <a:solidFill>
              <a:srgbClr val="151617"/>
            </a:solidFill>
            <a:prstDash val="solid"/>
          </a:ln>
          <a:effectLst>
            <a:outerShdw dist="19050" dir="2700000" algn="bl" rotWithShape="0">
              <a:srgbClr val="151617">
                <a:alpha val="100000"/>
              </a:srgbClr>
            </a:outerShdw>
          </a:effectLst>
        </p:spPr>
      </p:sp>
      <p:pic>
        <p:nvPicPr>
          <p:cNvPr id="9" name="Image 2" descr="preencoded.png"/>
          <p:cNvPicPr>
            <a:picLocks noChangeAspect="1"/>
          </p:cNvPicPr>
          <p:nvPr/>
        </p:nvPicPr>
        <p:blipFill>
          <a:blip r:embed="rId5"/>
          <a:stretch>
            <a:fillRect/>
          </a:stretch>
        </p:blipFill>
        <p:spPr>
          <a:xfrm>
            <a:off x="5264587" y="5147786"/>
            <a:ext cx="310277" cy="387906"/>
          </a:xfrm>
          <a:prstGeom prst="rect">
            <a:avLst/>
          </a:prstGeom>
        </p:spPr>
      </p:pic>
      <p:sp>
        <p:nvSpPr>
          <p:cNvPr id="10" name="Text 5"/>
          <p:cNvSpPr/>
          <p:nvPr/>
        </p:nvSpPr>
        <p:spPr>
          <a:xfrm>
            <a:off x="5859304" y="5109091"/>
            <a:ext cx="2677716" cy="323255"/>
          </a:xfrm>
          <a:prstGeom prst="rect">
            <a:avLst/>
          </a:prstGeom>
          <a:noFill/>
          <a:ln/>
        </p:spPr>
        <p:txBody>
          <a:bodyPr wrap="none" lIns="0" tIns="0" rIns="0" bIns="0" rtlCol="0" anchor="t"/>
          <a:lstStyle/>
          <a:p>
            <a:pPr marL="0" indent="0" algn="l">
              <a:lnSpc>
                <a:spcPts val="2500"/>
              </a:lnSpc>
              <a:buNone/>
            </a:pPr>
            <a:r>
              <a:rPr lang="en-US" sz="2000" b="1" dirty="0">
                <a:solidFill>
                  <a:srgbClr val="151617"/>
                </a:solidFill>
                <a:latin typeface="Montserrat Black" pitchFamily="34" charset="0"/>
                <a:ea typeface="Montserrat Black" pitchFamily="34" charset="-122"/>
                <a:cs typeface="Montserrat Black" pitchFamily="34" charset="-120"/>
              </a:rPr>
              <a:t>Природні ресурси</a:t>
            </a:r>
            <a:endParaRPr lang="en-US" sz="2000" dirty="0"/>
          </a:p>
        </p:txBody>
      </p:sp>
      <p:sp>
        <p:nvSpPr>
          <p:cNvPr id="11" name="Text 6"/>
          <p:cNvSpPr/>
          <p:nvPr/>
        </p:nvSpPr>
        <p:spPr>
          <a:xfrm>
            <a:off x="5859304" y="5556409"/>
            <a:ext cx="3584019" cy="1985962"/>
          </a:xfrm>
          <a:prstGeom prst="rect">
            <a:avLst/>
          </a:prstGeom>
          <a:noFill/>
          <a:ln/>
        </p:spPr>
        <p:txBody>
          <a:bodyPr wrap="square" lIns="0" tIns="0" rIns="0" bIns="0" rtlCol="0" anchor="t"/>
          <a:lstStyle/>
          <a:p>
            <a:pPr marL="0" indent="0" algn="l">
              <a:lnSpc>
                <a:spcPts val="2600"/>
              </a:lnSpc>
              <a:buNone/>
            </a:pPr>
            <a:r>
              <a:rPr lang="en-US" sz="1600" dirty="0">
                <a:solidFill>
                  <a:srgbClr val="151617"/>
                </a:solidFill>
                <a:latin typeface="Inconsolata" pitchFamily="34" charset="0"/>
                <a:ea typeface="Inconsolata" pitchFamily="34" charset="-122"/>
                <a:cs typeface="Inconsolata" pitchFamily="34" charset="-120"/>
              </a:rPr>
              <a:t>Однорідні складники природи, що є елементами екосистеми і придатні для задоволення потреб людини; запас, який може бути використано у господарській діяльності.</a:t>
            </a:r>
            <a:endParaRPr lang="en-US" sz="1600" dirty="0"/>
          </a:p>
        </p:txBody>
      </p:sp>
      <p:sp>
        <p:nvSpPr>
          <p:cNvPr id="12" name="Shape 7"/>
          <p:cNvSpPr/>
          <p:nvPr/>
        </p:nvSpPr>
        <p:spPr>
          <a:xfrm>
            <a:off x="9650135" y="5109091"/>
            <a:ext cx="465415" cy="465415"/>
          </a:xfrm>
          <a:prstGeom prst="roundRect">
            <a:avLst>
              <a:gd name="adj" fmla="val 1965"/>
            </a:avLst>
          </a:prstGeom>
          <a:solidFill>
            <a:srgbClr val="F8ECE4"/>
          </a:solidFill>
          <a:ln w="7620">
            <a:solidFill>
              <a:srgbClr val="151617"/>
            </a:solidFill>
            <a:prstDash val="solid"/>
          </a:ln>
          <a:effectLst>
            <a:outerShdw dist="19050" dir="2700000" algn="bl" rotWithShape="0">
              <a:srgbClr val="151617">
                <a:alpha val="100000"/>
              </a:srgbClr>
            </a:outerShdw>
          </a:effectLst>
        </p:spPr>
      </p:sp>
      <p:pic>
        <p:nvPicPr>
          <p:cNvPr id="13" name="Image 3" descr="preencoded.png"/>
          <p:cNvPicPr>
            <a:picLocks noChangeAspect="1"/>
          </p:cNvPicPr>
          <p:nvPr/>
        </p:nvPicPr>
        <p:blipFill>
          <a:blip r:embed="rId6"/>
          <a:stretch>
            <a:fillRect/>
          </a:stretch>
        </p:blipFill>
        <p:spPr>
          <a:xfrm>
            <a:off x="9727644" y="5147786"/>
            <a:ext cx="310277" cy="387906"/>
          </a:xfrm>
          <a:prstGeom prst="rect">
            <a:avLst/>
          </a:prstGeom>
        </p:spPr>
      </p:pic>
      <p:sp>
        <p:nvSpPr>
          <p:cNvPr id="14" name="Text 8"/>
          <p:cNvSpPr/>
          <p:nvPr/>
        </p:nvSpPr>
        <p:spPr>
          <a:xfrm>
            <a:off x="10322362" y="5109091"/>
            <a:ext cx="3256240" cy="323255"/>
          </a:xfrm>
          <a:prstGeom prst="rect">
            <a:avLst/>
          </a:prstGeom>
          <a:noFill/>
          <a:ln/>
        </p:spPr>
        <p:txBody>
          <a:bodyPr wrap="none" lIns="0" tIns="0" rIns="0" bIns="0" rtlCol="0" anchor="t"/>
          <a:lstStyle/>
          <a:p>
            <a:pPr marL="0" indent="0" algn="l">
              <a:lnSpc>
                <a:spcPts val="2500"/>
              </a:lnSpc>
              <a:buNone/>
            </a:pPr>
            <a:r>
              <a:rPr lang="en-US" sz="2000" b="1" dirty="0">
                <a:solidFill>
                  <a:srgbClr val="151617"/>
                </a:solidFill>
                <a:latin typeface="Montserrat Black" pitchFamily="34" charset="0"/>
                <a:ea typeface="Montserrat Black" pitchFamily="34" charset="-122"/>
                <a:cs typeface="Montserrat Black" pitchFamily="34" charset="-120"/>
              </a:rPr>
              <a:t>Інформаційні ресурси</a:t>
            </a:r>
            <a:endParaRPr lang="en-US" sz="2000" dirty="0"/>
          </a:p>
        </p:txBody>
      </p:sp>
      <p:sp>
        <p:nvSpPr>
          <p:cNvPr id="15" name="Text 9"/>
          <p:cNvSpPr/>
          <p:nvPr/>
        </p:nvSpPr>
        <p:spPr>
          <a:xfrm>
            <a:off x="10322362" y="5556409"/>
            <a:ext cx="3584019" cy="1985962"/>
          </a:xfrm>
          <a:prstGeom prst="rect">
            <a:avLst/>
          </a:prstGeom>
          <a:noFill/>
          <a:ln/>
        </p:spPr>
        <p:txBody>
          <a:bodyPr wrap="square" lIns="0" tIns="0" rIns="0" bIns="0" rtlCol="0" anchor="t"/>
          <a:lstStyle/>
          <a:p>
            <a:pPr marL="0" indent="0" algn="l">
              <a:lnSpc>
                <a:spcPts val="2600"/>
              </a:lnSpc>
              <a:buNone/>
            </a:pPr>
            <a:r>
              <a:rPr lang="en-US" sz="1600" dirty="0">
                <a:solidFill>
                  <a:srgbClr val="151617"/>
                </a:solidFill>
                <a:latin typeface="Inconsolata" pitchFamily="34" charset="0"/>
                <a:ea typeface="Inconsolata" pitchFamily="34" charset="-122"/>
                <a:cs typeface="Inconsolata" pitchFamily="34" charset="-120"/>
              </a:rPr>
              <a:t>Сукупність документів у інформаційних системах, ключове поняття інформаційного суспільства, значущість якого зростає порівняно з традиційними видами ресурсів.</a:t>
            </a:r>
            <a:endParaRPr lang="en-US" sz="1600" dirty="0"/>
          </a:p>
        </p:txBody>
      </p:sp>
      <p:sp>
        <p:nvSpPr>
          <p:cNvPr id="16" name="TextBox 15"/>
          <p:cNvSpPr txBox="1"/>
          <p:nvPr/>
        </p:nvSpPr>
        <p:spPr>
          <a:xfrm>
            <a:off x="12755105" y="7671661"/>
            <a:ext cx="1875295" cy="557939"/>
          </a:xfrm>
          <a:prstGeom prst="rect">
            <a:avLst/>
          </a:prstGeom>
          <a:solidFill>
            <a:srgbClr val="F8ECE4"/>
          </a:solidFill>
        </p:spPr>
        <p:txBody>
          <a:bodyPr wrap="square" rtlCol="0">
            <a:spAutoFit/>
          </a:bodyPr>
          <a:lstStyle/>
          <a:p>
            <a:endParaRPr lang="uk-UA" dirty="0"/>
          </a:p>
        </p:txBody>
      </p:sp>
    </p:spTree>
    <p:extLst>
      <p:ext uri="{BB962C8B-B14F-4D97-AF65-F5344CB8AC3E}">
        <p14:creationId xmlns:p14="http://schemas.microsoft.com/office/powerpoint/2010/main" val="224760580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793790" y="986314"/>
            <a:ext cx="8009096" cy="708779"/>
          </a:xfrm>
          <a:prstGeom prst="rect">
            <a:avLst/>
          </a:prstGeom>
          <a:noFill/>
          <a:ln/>
        </p:spPr>
        <p:txBody>
          <a:bodyPr wrap="none" lIns="0" tIns="0" rIns="0" bIns="0" rtlCol="0" anchor="t"/>
          <a:lstStyle/>
          <a:p>
            <a:pPr marL="0" indent="0" algn="l">
              <a:lnSpc>
                <a:spcPts val="5550"/>
              </a:lnSpc>
              <a:buNone/>
            </a:pPr>
            <a:r>
              <a:rPr lang="en-US" sz="4450" b="1" dirty="0">
                <a:solidFill>
                  <a:srgbClr val="151617"/>
                </a:solidFill>
                <a:latin typeface="Montserrat Black" pitchFamily="34" charset="0"/>
                <a:ea typeface="Montserrat Black" pitchFamily="34" charset="-122"/>
                <a:cs typeface="Montserrat Black" pitchFamily="34" charset="-120"/>
              </a:rPr>
              <a:t>Додаткові види ресурсів</a:t>
            </a:r>
            <a:endParaRPr lang="en-US" sz="4450" dirty="0"/>
          </a:p>
        </p:txBody>
      </p:sp>
      <p:sp>
        <p:nvSpPr>
          <p:cNvPr id="3" name="Text 1"/>
          <p:cNvSpPr/>
          <p:nvPr/>
        </p:nvSpPr>
        <p:spPr>
          <a:xfrm>
            <a:off x="793790" y="2262068"/>
            <a:ext cx="2835235" cy="354330"/>
          </a:xfrm>
          <a:prstGeom prst="rect">
            <a:avLst/>
          </a:prstGeom>
          <a:noFill/>
          <a:ln/>
        </p:spPr>
        <p:txBody>
          <a:bodyPr wrap="none" lIns="0" tIns="0" rIns="0" bIns="0" rtlCol="0" anchor="t"/>
          <a:lstStyle/>
          <a:p>
            <a:pPr marL="0" indent="0" algn="l">
              <a:lnSpc>
                <a:spcPts val="2750"/>
              </a:lnSpc>
              <a:buNone/>
            </a:pPr>
            <a:r>
              <a:rPr lang="en-US" sz="2200" b="1" dirty="0">
                <a:solidFill>
                  <a:srgbClr val="151617"/>
                </a:solidFill>
                <a:latin typeface="Montserrat Black" pitchFamily="34" charset="0"/>
                <a:ea typeface="Montserrat Black" pitchFamily="34" charset="-122"/>
                <a:cs typeface="Montserrat Black" pitchFamily="34" charset="-120"/>
              </a:rPr>
              <a:t>Трудові ресурси</a:t>
            </a:r>
            <a:endParaRPr lang="en-US" sz="2200" dirty="0"/>
          </a:p>
        </p:txBody>
      </p:sp>
      <p:sp>
        <p:nvSpPr>
          <p:cNvPr id="4" name="Text 2"/>
          <p:cNvSpPr/>
          <p:nvPr/>
        </p:nvSpPr>
        <p:spPr>
          <a:xfrm>
            <a:off x="793790" y="2843213"/>
            <a:ext cx="3978116" cy="2177415"/>
          </a:xfrm>
          <a:prstGeom prst="rect">
            <a:avLst/>
          </a:prstGeom>
          <a:noFill/>
          <a:ln/>
        </p:spPr>
        <p:txBody>
          <a:bodyPr wrap="square" lIns="0" tIns="0" rIns="0" bIns="0" rtlCol="0" anchor="t"/>
          <a:lstStyle/>
          <a:p>
            <a:pPr marL="0" indent="0" algn="l">
              <a:lnSpc>
                <a:spcPts val="2850"/>
              </a:lnSpc>
              <a:buNone/>
            </a:pPr>
            <a:r>
              <a:rPr lang="en-US" sz="1750" dirty="0">
                <a:solidFill>
                  <a:srgbClr val="151617"/>
                </a:solidFill>
                <a:latin typeface="Inconsolata" pitchFamily="34" charset="0"/>
                <a:ea typeface="Inconsolata" pitchFamily="34" charset="-122"/>
                <a:cs typeface="Inconsolata" pitchFamily="34" charset="-120"/>
              </a:rPr>
              <a:t>Частина населення країни, яка, маючи відповідні психофізіологічні, фізичні та інтелектуальні якості, здатна виробляти матеріальні й духовні блага і послуги.</a:t>
            </a:r>
            <a:endParaRPr lang="en-US" sz="1750" dirty="0"/>
          </a:p>
        </p:txBody>
      </p:sp>
      <p:sp>
        <p:nvSpPr>
          <p:cNvPr id="5" name="Text 3"/>
          <p:cNvSpPr/>
          <p:nvPr/>
        </p:nvSpPr>
        <p:spPr>
          <a:xfrm>
            <a:off x="793790" y="5224701"/>
            <a:ext cx="3978116" cy="1814513"/>
          </a:xfrm>
          <a:prstGeom prst="rect">
            <a:avLst/>
          </a:prstGeom>
          <a:noFill/>
          <a:ln/>
        </p:spPr>
        <p:txBody>
          <a:bodyPr wrap="square" lIns="0" tIns="0" rIns="0" bIns="0" rtlCol="0" anchor="t"/>
          <a:lstStyle/>
          <a:p>
            <a:pPr marL="0" indent="0" algn="l">
              <a:lnSpc>
                <a:spcPts val="2850"/>
              </a:lnSpc>
              <a:buNone/>
            </a:pPr>
            <a:r>
              <a:rPr lang="en-US" sz="1750" dirty="0">
                <a:solidFill>
                  <a:srgbClr val="151617"/>
                </a:solidFill>
                <a:latin typeface="Inconsolata" pitchFamily="34" charset="0"/>
                <a:ea typeface="Inconsolata" pitchFamily="34" charset="-122"/>
                <a:cs typeface="Inconsolata" pitchFamily="34" charset="-120"/>
              </a:rPr>
              <a:t>Включають наявні нині і передбачувані в майбутньому ресурси праці суспільства з відповідними кількісними та якісними характеристиками.</a:t>
            </a:r>
            <a:endParaRPr lang="en-US" sz="1750" dirty="0"/>
          </a:p>
        </p:txBody>
      </p:sp>
      <p:sp>
        <p:nvSpPr>
          <p:cNvPr id="6" name="Text 4"/>
          <p:cNvSpPr/>
          <p:nvPr/>
        </p:nvSpPr>
        <p:spPr>
          <a:xfrm>
            <a:off x="5332928" y="2262068"/>
            <a:ext cx="3978116" cy="708660"/>
          </a:xfrm>
          <a:prstGeom prst="rect">
            <a:avLst/>
          </a:prstGeom>
          <a:noFill/>
          <a:ln/>
        </p:spPr>
        <p:txBody>
          <a:bodyPr wrap="square" lIns="0" tIns="0" rIns="0" bIns="0" rtlCol="0" anchor="t"/>
          <a:lstStyle/>
          <a:p>
            <a:pPr marL="0" indent="0" algn="l">
              <a:lnSpc>
                <a:spcPts val="2750"/>
              </a:lnSpc>
              <a:buNone/>
            </a:pPr>
            <a:r>
              <a:rPr lang="en-US" sz="2200" b="1" dirty="0">
                <a:solidFill>
                  <a:srgbClr val="151617"/>
                </a:solidFill>
                <a:latin typeface="Montserrat Black" pitchFamily="34" charset="0"/>
                <a:ea typeface="Montserrat Black" pitchFamily="34" charset="-122"/>
                <a:cs typeface="Montserrat Black" pitchFamily="34" charset="-120"/>
              </a:rPr>
              <a:t>Адміністративні ресурси</a:t>
            </a:r>
            <a:endParaRPr lang="en-US" sz="2200" dirty="0"/>
          </a:p>
        </p:txBody>
      </p:sp>
      <p:sp>
        <p:nvSpPr>
          <p:cNvPr id="7" name="Text 5"/>
          <p:cNvSpPr/>
          <p:nvPr/>
        </p:nvSpPr>
        <p:spPr>
          <a:xfrm>
            <a:off x="5332928" y="3197542"/>
            <a:ext cx="3978116" cy="2540318"/>
          </a:xfrm>
          <a:prstGeom prst="rect">
            <a:avLst/>
          </a:prstGeom>
          <a:noFill/>
          <a:ln/>
        </p:spPr>
        <p:txBody>
          <a:bodyPr wrap="square" lIns="0" tIns="0" rIns="0" bIns="0" rtlCol="0" anchor="t"/>
          <a:lstStyle/>
          <a:p>
            <a:pPr marL="0" indent="0" algn="l">
              <a:lnSpc>
                <a:spcPts val="2850"/>
              </a:lnSpc>
              <a:buNone/>
            </a:pPr>
            <a:r>
              <a:rPr lang="en-US" sz="1750" dirty="0">
                <a:solidFill>
                  <a:srgbClr val="151617"/>
                </a:solidFill>
                <a:latin typeface="Inconsolata" pitchFamily="34" charset="0"/>
                <a:ea typeface="Inconsolata" pitchFamily="34" charset="-122"/>
                <a:cs typeface="Inconsolata" pitchFamily="34" charset="-120"/>
              </a:rPr>
              <a:t>Наявні в системі державного управління засоби, механізми, владні повноваження та людські ресурси, що залучають для підвищення ефективності функціонування державних інституцій.</a:t>
            </a:r>
            <a:endParaRPr lang="en-US" sz="1750" dirty="0"/>
          </a:p>
        </p:txBody>
      </p:sp>
      <p:sp>
        <p:nvSpPr>
          <p:cNvPr id="8" name="Text 6"/>
          <p:cNvSpPr/>
          <p:nvPr/>
        </p:nvSpPr>
        <p:spPr>
          <a:xfrm>
            <a:off x="9872067" y="2262068"/>
            <a:ext cx="2997279" cy="354330"/>
          </a:xfrm>
          <a:prstGeom prst="rect">
            <a:avLst/>
          </a:prstGeom>
          <a:noFill/>
          <a:ln/>
        </p:spPr>
        <p:txBody>
          <a:bodyPr wrap="none" lIns="0" tIns="0" rIns="0" bIns="0" rtlCol="0" anchor="t"/>
          <a:lstStyle/>
          <a:p>
            <a:pPr marL="0" indent="0" algn="l">
              <a:lnSpc>
                <a:spcPts val="2750"/>
              </a:lnSpc>
              <a:buNone/>
            </a:pPr>
            <a:r>
              <a:rPr lang="en-US" sz="2200" b="1" dirty="0">
                <a:solidFill>
                  <a:srgbClr val="151617"/>
                </a:solidFill>
                <a:latin typeface="Montserrat Black" pitchFamily="34" charset="0"/>
                <a:ea typeface="Montserrat Black" pitchFamily="34" charset="-122"/>
                <a:cs typeface="Montserrat Black" pitchFamily="34" charset="-120"/>
              </a:rPr>
              <a:t>Фінансові ресурси</a:t>
            </a:r>
            <a:endParaRPr lang="en-US" sz="2200" dirty="0"/>
          </a:p>
        </p:txBody>
      </p:sp>
      <p:sp>
        <p:nvSpPr>
          <p:cNvPr id="9" name="Text 7"/>
          <p:cNvSpPr/>
          <p:nvPr/>
        </p:nvSpPr>
        <p:spPr>
          <a:xfrm>
            <a:off x="9872067" y="2843213"/>
            <a:ext cx="3978116" cy="2903220"/>
          </a:xfrm>
          <a:prstGeom prst="rect">
            <a:avLst/>
          </a:prstGeom>
          <a:noFill/>
          <a:ln/>
        </p:spPr>
        <p:txBody>
          <a:bodyPr wrap="square" lIns="0" tIns="0" rIns="0" bIns="0" rtlCol="0" anchor="t"/>
          <a:lstStyle/>
          <a:p>
            <a:pPr marL="0" indent="0" algn="l">
              <a:lnSpc>
                <a:spcPts val="2850"/>
              </a:lnSpc>
              <a:buNone/>
            </a:pPr>
            <a:r>
              <a:rPr lang="en-US" sz="1750" dirty="0">
                <a:solidFill>
                  <a:srgbClr val="151617"/>
                </a:solidFill>
                <a:latin typeface="Inconsolata" pitchFamily="34" charset="0"/>
                <a:ea typeface="Inconsolata" pitchFamily="34" charset="-122"/>
                <a:cs typeface="Inconsolata" pitchFamily="34" charset="-120"/>
              </a:rPr>
              <a:t>Сукупність фінансових ресурсів, які формуються та використовуються для вирішення проблем, пов'язаних з процесами проектування, будівництва, розвитку об'єктів та суб'єктів соціально-економічної інфраструктури регіону.</a:t>
            </a:r>
            <a:endParaRPr lang="en-US" sz="1750" dirty="0"/>
          </a:p>
        </p:txBody>
      </p:sp>
      <p:sp>
        <p:nvSpPr>
          <p:cNvPr id="10" name="TextBox 9"/>
          <p:cNvSpPr txBox="1"/>
          <p:nvPr/>
        </p:nvSpPr>
        <p:spPr>
          <a:xfrm>
            <a:off x="12755105" y="7671661"/>
            <a:ext cx="1875295" cy="557939"/>
          </a:xfrm>
          <a:prstGeom prst="rect">
            <a:avLst/>
          </a:prstGeom>
          <a:solidFill>
            <a:srgbClr val="F8ECE4"/>
          </a:solidFill>
        </p:spPr>
        <p:txBody>
          <a:bodyPr wrap="square" rtlCol="0">
            <a:spAutoFit/>
          </a:bodyPr>
          <a:lstStyle/>
          <a:p>
            <a:endParaRPr lang="uk-UA" dirty="0"/>
          </a:p>
        </p:txBody>
      </p:sp>
    </p:spTree>
    <p:extLst>
      <p:ext uri="{BB962C8B-B14F-4D97-AF65-F5344CB8AC3E}">
        <p14:creationId xmlns:p14="http://schemas.microsoft.com/office/powerpoint/2010/main" val="383095742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793790" y="896660"/>
            <a:ext cx="13042821" cy="1417558"/>
          </a:xfrm>
          <a:prstGeom prst="rect">
            <a:avLst/>
          </a:prstGeom>
          <a:noFill/>
          <a:ln/>
        </p:spPr>
        <p:txBody>
          <a:bodyPr wrap="square" lIns="0" tIns="0" rIns="0" bIns="0" rtlCol="0" anchor="t"/>
          <a:lstStyle/>
          <a:p>
            <a:pPr marL="0" indent="0" algn="l">
              <a:lnSpc>
                <a:spcPts val="5550"/>
              </a:lnSpc>
              <a:buNone/>
            </a:pPr>
            <a:r>
              <a:rPr lang="en-US" sz="4450" b="1" dirty="0">
                <a:solidFill>
                  <a:srgbClr val="151617"/>
                </a:solidFill>
                <a:latin typeface="Montserrat Black" pitchFamily="34" charset="0"/>
                <a:ea typeface="Montserrat Black" pitchFamily="34" charset="-122"/>
                <a:cs typeface="Montserrat Black" pitchFamily="34" charset="-120"/>
              </a:rPr>
              <a:t>Когнітивний потенціал територіальних громад</a:t>
            </a:r>
            <a:endParaRPr lang="en-US" sz="4450" dirty="0"/>
          </a:p>
        </p:txBody>
      </p:sp>
      <p:sp>
        <p:nvSpPr>
          <p:cNvPr id="3" name="Text 1"/>
          <p:cNvSpPr/>
          <p:nvPr/>
        </p:nvSpPr>
        <p:spPr>
          <a:xfrm>
            <a:off x="1733907" y="2852976"/>
            <a:ext cx="3298746" cy="354330"/>
          </a:xfrm>
          <a:prstGeom prst="rect">
            <a:avLst/>
          </a:prstGeom>
          <a:noFill/>
          <a:ln/>
        </p:spPr>
        <p:txBody>
          <a:bodyPr wrap="none" lIns="0" tIns="0" rIns="0" bIns="0" rtlCol="0" anchor="t"/>
          <a:lstStyle/>
          <a:p>
            <a:pPr marL="0" indent="0" algn="r">
              <a:lnSpc>
                <a:spcPts val="2750"/>
              </a:lnSpc>
              <a:buNone/>
            </a:pPr>
            <a:r>
              <a:rPr lang="en-US" sz="2200" b="1" dirty="0">
                <a:solidFill>
                  <a:srgbClr val="151617"/>
                </a:solidFill>
                <a:latin typeface="Montserrat Black" pitchFamily="34" charset="0"/>
                <a:ea typeface="Montserrat Black" pitchFamily="34" charset="-122"/>
                <a:cs typeface="Montserrat Black" pitchFamily="34" charset="-120"/>
              </a:rPr>
              <a:t>Зацікавлені сторони</a:t>
            </a:r>
            <a:endParaRPr lang="en-US" sz="2200" dirty="0"/>
          </a:p>
        </p:txBody>
      </p:sp>
      <p:sp>
        <p:nvSpPr>
          <p:cNvPr id="4" name="Text 2"/>
          <p:cNvSpPr/>
          <p:nvPr/>
        </p:nvSpPr>
        <p:spPr>
          <a:xfrm>
            <a:off x="793790" y="3343394"/>
            <a:ext cx="4238863" cy="1451610"/>
          </a:xfrm>
          <a:prstGeom prst="rect">
            <a:avLst/>
          </a:prstGeom>
          <a:noFill/>
          <a:ln/>
        </p:spPr>
        <p:txBody>
          <a:bodyPr wrap="square" lIns="0" tIns="0" rIns="0" bIns="0" rtlCol="0" anchor="t"/>
          <a:lstStyle/>
          <a:p>
            <a:pPr marL="0" indent="0" algn="r">
              <a:lnSpc>
                <a:spcPts val="2850"/>
              </a:lnSpc>
              <a:buNone/>
            </a:pPr>
            <a:r>
              <a:rPr lang="en-US" sz="1750" dirty="0">
                <a:solidFill>
                  <a:srgbClr val="151617"/>
                </a:solidFill>
                <a:latin typeface="Inconsolata" pitchFamily="34" charset="0"/>
                <a:ea typeface="Inconsolata" pitchFamily="34" charset="-122"/>
                <a:cs typeface="Inconsolata" pitchFamily="34" charset="-120"/>
              </a:rPr>
              <a:t>Сукупність стейкхолдерів, які можуть брати участь у формуванні структурних елементів ресурсного потенціалу територіальної громади.</a:t>
            </a:r>
            <a:endParaRPr lang="en-US" sz="1750" dirty="0"/>
          </a:p>
        </p:txBody>
      </p:sp>
      <p:pic>
        <p:nvPicPr>
          <p:cNvPr id="5" name="Image 0" descr="preencoded.png"/>
          <p:cNvPicPr>
            <a:picLocks noChangeAspect="1"/>
          </p:cNvPicPr>
          <p:nvPr/>
        </p:nvPicPr>
        <p:blipFill>
          <a:blip r:embed="rId3"/>
          <a:stretch>
            <a:fillRect/>
          </a:stretch>
        </p:blipFill>
        <p:spPr>
          <a:xfrm>
            <a:off x="5032653" y="2767846"/>
            <a:ext cx="4564975" cy="4564975"/>
          </a:xfrm>
          <a:prstGeom prst="rect">
            <a:avLst/>
          </a:prstGeom>
        </p:spPr>
      </p:pic>
      <p:pic>
        <p:nvPicPr>
          <p:cNvPr id="6" name="Image 1" descr="preencoded.png"/>
          <p:cNvPicPr>
            <a:picLocks noChangeAspect="1"/>
          </p:cNvPicPr>
          <p:nvPr/>
        </p:nvPicPr>
        <p:blipFill>
          <a:blip r:embed="rId4"/>
          <a:stretch>
            <a:fillRect/>
          </a:stretch>
        </p:blipFill>
        <p:spPr>
          <a:xfrm>
            <a:off x="6324362" y="4019788"/>
            <a:ext cx="318968" cy="398621"/>
          </a:xfrm>
          <a:prstGeom prst="rect">
            <a:avLst/>
          </a:prstGeom>
        </p:spPr>
      </p:pic>
      <p:sp>
        <p:nvSpPr>
          <p:cNvPr id="7" name="Text 3"/>
          <p:cNvSpPr/>
          <p:nvPr/>
        </p:nvSpPr>
        <p:spPr>
          <a:xfrm>
            <a:off x="9597628" y="2852976"/>
            <a:ext cx="2835235" cy="354330"/>
          </a:xfrm>
          <a:prstGeom prst="rect">
            <a:avLst/>
          </a:prstGeom>
          <a:noFill/>
          <a:ln/>
        </p:spPr>
        <p:txBody>
          <a:bodyPr wrap="none" lIns="0" tIns="0" rIns="0" bIns="0" rtlCol="0" anchor="t"/>
          <a:lstStyle/>
          <a:p>
            <a:pPr marL="0" indent="0" algn="l">
              <a:lnSpc>
                <a:spcPts val="2750"/>
              </a:lnSpc>
              <a:buNone/>
            </a:pPr>
            <a:r>
              <a:rPr lang="en-US" sz="2200" b="1" dirty="0">
                <a:solidFill>
                  <a:srgbClr val="151617"/>
                </a:solidFill>
                <a:latin typeface="Montserrat Black" pitchFamily="34" charset="0"/>
                <a:ea typeface="Montserrat Black" pitchFamily="34" charset="-122"/>
                <a:cs typeface="Montserrat Black" pitchFamily="34" charset="-120"/>
              </a:rPr>
              <a:t>Обізнаність</a:t>
            </a:r>
            <a:endParaRPr lang="en-US" sz="2200" dirty="0"/>
          </a:p>
        </p:txBody>
      </p:sp>
      <p:sp>
        <p:nvSpPr>
          <p:cNvPr id="8" name="Text 4"/>
          <p:cNvSpPr/>
          <p:nvPr/>
        </p:nvSpPr>
        <p:spPr>
          <a:xfrm>
            <a:off x="9597628" y="3343394"/>
            <a:ext cx="4238982" cy="1451610"/>
          </a:xfrm>
          <a:prstGeom prst="rect">
            <a:avLst/>
          </a:prstGeom>
          <a:noFill/>
          <a:ln/>
        </p:spPr>
        <p:txBody>
          <a:bodyPr wrap="square" lIns="0" tIns="0" rIns="0" bIns="0" rtlCol="0" anchor="t"/>
          <a:lstStyle/>
          <a:p>
            <a:pPr marL="0" indent="0" algn="l">
              <a:lnSpc>
                <a:spcPts val="2850"/>
              </a:lnSpc>
              <a:buNone/>
            </a:pPr>
            <a:r>
              <a:rPr lang="en-US" sz="1750" dirty="0">
                <a:solidFill>
                  <a:srgbClr val="151617"/>
                </a:solidFill>
                <a:latin typeface="Inconsolata" pitchFamily="34" charset="0"/>
                <a:ea typeface="Inconsolata" pitchFamily="34" charset="-122"/>
                <a:cs typeface="Inconsolata" pitchFamily="34" charset="-120"/>
              </a:rPr>
              <a:t>Рівень поінформованості резидентів і нерезидентів громади через "когнітивні карти" зацікавлених сторін.</a:t>
            </a:r>
            <a:endParaRPr lang="en-US" sz="1750" dirty="0"/>
          </a:p>
        </p:txBody>
      </p:sp>
      <p:pic>
        <p:nvPicPr>
          <p:cNvPr id="9" name="Image 2" descr="preencoded.png"/>
          <p:cNvPicPr>
            <a:picLocks noChangeAspect="1"/>
          </p:cNvPicPr>
          <p:nvPr/>
        </p:nvPicPr>
        <p:blipFill>
          <a:blip r:embed="rId5"/>
          <a:stretch>
            <a:fillRect/>
          </a:stretch>
        </p:blipFill>
        <p:spPr>
          <a:xfrm>
            <a:off x="5032653" y="2767846"/>
            <a:ext cx="4564975" cy="4564975"/>
          </a:xfrm>
          <a:prstGeom prst="rect">
            <a:avLst/>
          </a:prstGeom>
        </p:spPr>
      </p:pic>
      <p:pic>
        <p:nvPicPr>
          <p:cNvPr id="10" name="Image 3" descr="preencoded.png"/>
          <p:cNvPicPr>
            <a:picLocks noChangeAspect="1"/>
          </p:cNvPicPr>
          <p:nvPr/>
        </p:nvPicPr>
        <p:blipFill>
          <a:blip r:embed="rId6"/>
          <a:stretch>
            <a:fillRect/>
          </a:stretch>
        </p:blipFill>
        <p:spPr>
          <a:xfrm>
            <a:off x="7986713" y="4019788"/>
            <a:ext cx="318968" cy="398621"/>
          </a:xfrm>
          <a:prstGeom prst="rect">
            <a:avLst/>
          </a:prstGeom>
        </p:spPr>
      </p:pic>
      <p:sp>
        <p:nvSpPr>
          <p:cNvPr id="11" name="Text 5"/>
          <p:cNvSpPr/>
          <p:nvPr/>
        </p:nvSpPr>
        <p:spPr>
          <a:xfrm>
            <a:off x="9597628" y="5305544"/>
            <a:ext cx="2835235" cy="354330"/>
          </a:xfrm>
          <a:prstGeom prst="rect">
            <a:avLst/>
          </a:prstGeom>
          <a:noFill/>
          <a:ln/>
        </p:spPr>
        <p:txBody>
          <a:bodyPr wrap="none" lIns="0" tIns="0" rIns="0" bIns="0" rtlCol="0" anchor="t"/>
          <a:lstStyle/>
          <a:p>
            <a:pPr marL="0" indent="0" algn="l">
              <a:lnSpc>
                <a:spcPts val="2750"/>
              </a:lnSpc>
              <a:buNone/>
            </a:pPr>
            <a:r>
              <a:rPr lang="en-US" sz="2200" b="1" dirty="0">
                <a:solidFill>
                  <a:srgbClr val="151617"/>
                </a:solidFill>
                <a:latin typeface="Montserrat Black" pitchFamily="34" charset="0"/>
                <a:ea typeface="Montserrat Black" pitchFamily="34" charset="-122"/>
                <a:cs typeface="Montserrat Black" pitchFamily="34" charset="-120"/>
              </a:rPr>
              <a:t>Участь</a:t>
            </a:r>
            <a:endParaRPr lang="en-US" sz="2200" dirty="0"/>
          </a:p>
        </p:txBody>
      </p:sp>
      <p:sp>
        <p:nvSpPr>
          <p:cNvPr id="12" name="Text 6"/>
          <p:cNvSpPr/>
          <p:nvPr/>
        </p:nvSpPr>
        <p:spPr>
          <a:xfrm>
            <a:off x="9597628" y="5795963"/>
            <a:ext cx="4238982" cy="1451610"/>
          </a:xfrm>
          <a:prstGeom prst="rect">
            <a:avLst/>
          </a:prstGeom>
          <a:noFill/>
          <a:ln/>
        </p:spPr>
        <p:txBody>
          <a:bodyPr wrap="square" lIns="0" tIns="0" rIns="0" bIns="0" rtlCol="0" anchor="t"/>
          <a:lstStyle/>
          <a:p>
            <a:pPr marL="0" indent="0" algn="l">
              <a:lnSpc>
                <a:spcPts val="2850"/>
              </a:lnSpc>
              <a:buNone/>
            </a:pPr>
            <a:r>
              <a:rPr lang="en-US" sz="1750" dirty="0">
                <a:solidFill>
                  <a:srgbClr val="151617"/>
                </a:solidFill>
                <a:latin typeface="Inconsolata" pitchFamily="34" charset="0"/>
                <a:ea typeface="Inconsolata" pitchFamily="34" charset="-122"/>
                <a:cs typeface="Inconsolata" pitchFamily="34" charset="-120"/>
              </a:rPr>
              <a:t>Залучення різних груп за географічною, функціональною, виробничою та іншими ознаками до розвитку громади.</a:t>
            </a:r>
            <a:endParaRPr lang="en-US" sz="1750" dirty="0"/>
          </a:p>
        </p:txBody>
      </p:sp>
      <p:pic>
        <p:nvPicPr>
          <p:cNvPr id="13" name="Image 4" descr="preencoded.png"/>
          <p:cNvPicPr>
            <a:picLocks noChangeAspect="1"/>
          </p:cNvPicPr>
          <p:nvPr/>
        </p:nvPicPr>
        <p:blipFill>
          <a:blip r:embed="rId7"/>
          <a:stretch>
            <a:fillRect/>
          </a:stretch>
        </p:blipFill>
        <p:spPr>
          <a:xfrm>
            <a:off x="5032653" y="2767846"/>
            <a:ext cx="4564975" cy="4564975"/>
          </a:xfrm>
          <a:prstGeom prst="rect">
            <a:avLst/>
          </a:prstGeom>
        </p:spPr>
      </p:pic>
      <p:pic>
        <p:nvPicPr>
          <p:cNvPr id="14" name="Image 5" descr="preencoded.png"/>
          <p:cNvPicPr>
            <a:picLocks noChangeAspect="1"/>
          </p:cNvPicPr>
          <p:nvPr/>
        </p:nvPicPr>
        <p:blipFill>
          <a:blip r:embed="rId8"/>
          <a:stretch>
            <a:fillRect/>
          </a:stretch>
        </p:blipFill>
        <p:spPr>
          <a:xfrm>
            <a:off x="7986713" y="5682139"/>
            <a:ext cx="318968" cy="398621"/>
          </a:xfrm>
          <a:prstGeom prst="rect">
            <a:avLst/>
          </a:prstGeom>
        </p:spPr>
      </p:pic>
      <p:sp>
        <p:nvSpPr>
          <p:cNvPr id="15" name="Text 7"/>
          <p:cNvSpPr/>
          <p:nvPr/>
        </p:nvSpPr>
        <p:spPr>
          <a:xfrm>
            <a:off x="2197418" y="5305544"/>
            <a:ext cx="2835235" cy="354330"/>
          </a:xfrm>
          <a:prstGeom prst="rect">
            <a:avLst/>
          </a:prstGeom>
          <a:noFill/>
          <a:ln/>
        </p:spPr>
        <p:txBody>
          <a:bodyPr wrap="none" lIns="0" tIns="0" rIns="0" bIns="0" rtlCol="0" anchor="t"/>
          <a:lstStyle/>
          <a:p>
            <a:pPr marL="0" indent="0" algn="r">
              <a:lnSpc>
                <a:spcPts val="2750"/>
              </a:lnSpc>
              <a:buNone/>
            </a:pPr>
            <a:r>
              <a:rPr lang="en-US" sz="2200" b="1" dirty="0">
                <a:solidFill>
                  <a:srgbClr val="151617"/>
                </a:solidFill>
                <a:latin typeface="Montserrat Black" pitchFamily="34" charset="0"/>
                <a:ea typeface="Montserrat Black" pitchFamily="34" charset="-122"/>
                <a:cs typeface="Montserrat Black" pitchFamily="34" charset="-120"/>
              </a:rPr>
              <a:t>Знання</a:t>
            </a:r>
            <a:endParaRPr lang="en-US" sz="2200" dirty="0"/>
          </a:p>
        </p:txBody>
      </p:sp>
      <p:sp>
        <p:nvSpPr>
          <p:cNvPr id="16" name="Text 8"/>
          <p:cNvSpPr/>
          <p:nvPr/>
        </p:nvSpPr>
        <p:spPr>
          <a:xfrm>
            <a:off x="793790" y="5795963"/>
            <a:ext cx="4238863" cy="1451610"/>
          </a:xfrm>
          <a:prstGeom prst="rect">
            <a:avLst/>
          </a:prstGeom>
          <a:noFill/>
          <a:ln/>
        </p:spPr>
        <p:txBody>
          <a:bodyPr wrap="square" lIns="0" tIns="0" rIns="0" bIns="0" rtlCol="0" anchor="t"/>
          <a:lstStyle/>
          <a:p>
            <a:pPr marL="0" indent="0" algn="r">
              <a:lnSpc>
                <a:spcPts val="2850"/>
              </a:lnSpc>
              <a:buNone/>
            </a:pPr>
            <a:r>
              <a:rPr lang="en-US" sz="1750" dirty="0">
                <a:solidFill>
                  <a:srgbClr val="151617"/>
                </a:solidFill>
                <a:latin typeface="Inconsolata" pitchFamily="34" charset="0"/>
                <a:ea typeface="Inconsolata" pitchFamily="34" charset="-122"/>
                <a:cs typeface="Inconsolata" pitchFamily="34" charset="-120"/>
              </a:rPr>
              <a:t>Накопичений досвід та інформація, що використовуються для прийняття рішень щодо управління ресурсами.</a:t>
            </a:r>
            <a:endParaRPr lang="en-US" sz="1750" dirty="0"/>
          </a:p>
        </p:txBody>
      </p:sp>
      <p:pic>
        <p:nvPicPr>
          <p:cNvPr id="17" name="Image 6" descr="preencoded.png"/>
          <p:cNvPicPr>
            <a:picLocks noChangeAspect="1"/>
          </p:cNvPicPr>
          <p:nvPr/>
        </p:nvPicPr>
        <p:blipFill>
          <a:blip r:embed="rId9"/>
          <a:stretch>
            <a:fillRect/>
          </a:stretch>
        </p:blipFill>
        <p:spPr>
          <a:xfrm>
            <a:off x="5032653" y="2767846"/>
            <a:ext cx="4564975" cy="4564975"/>
          </a:xfrm>
          <a:prstGeom prst="rect">
            <a:avLst/>
          </a:prstGeom>
        </p:spPr>
      </p:pic>
      <p:pic>
        <p:nvPicPr>
          <p:cNvPr id="18" name="Image 7" descr="preencoded.png"/>
          <p:cNvPicPr>
            <a:picLocks noChangeAspect="1"/>
          </p:cNvPicPr>
          <p:nvPr/>
        </p:nvPicPr>
        <p:blipFill>
          <a:blip r:embed="rId10"/>
          <a:stretch>
            <a:fillRect/>
          </a:stretch>
        </p:blipFill>
        <p:spPr>
          <a:xfrm>
            <a:off x="6324362" y="5682139"/>
            <a:ext cx="318968" cy="398621"/>
          </a:xfrm>
          <a:prstGeom prst="rect">
            <a:avLst/>
          </a:prstGeom>
        </p:spPr>
      </p:pic>
      <p:sp>
        <p:nvSpPr>
          <p:cNvPr id="19" name="TextBox 18"/>
          <p:cNvSpPr txBox="1"/>
          <p:nvPr/>
        </p:nvSpPr>
        <p:spPr>
          <a:xfrm>
            <a:off x="12755105" y="7671661"/>
            <a:ext cx="1875295" cy="557939"/>
          </a:xfrm>
          <a:prstGeom prst="rect">
            <a:avLst/>
          </a:prstGeom>
          <a:solidFill>
            <a:srgbClr val="F8ECE4"/>
          </a:solidFill>
        </p:spPr>
        <p:txBody>
          <a:bodyPr wrap="square" rtlCol="0">
            <a:spAutoFit/>
          </a:bodyPr>
          <a:lstStyle/>
          <a:p>
            <a:endParaRPr lang="uk-UA" dirty="0"/>
          </a:p>
        </p:txBody>
      </p:sp>
    </p:spTree>
    <p:extLst>
      <p:ext uri="{BB962C8B-B14F-4D97-AF65-F5344CB8AC3E}">
        <p14:creationId xmlns:p14="http://schemas.microsoft.com/office/powerpoint/2010/main" val="243646184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715685" y="725091"/>
            <a:ext cx="8141375" cy="639008"/>
          </a:xfrm>
          <a:prstGeom prst="rect">
            <a:avLst/>
          </a:prstGeom>
          <a:noFill/>
          <a:ln/>
        </p:spPr>
        <p:txBody>
          <a:bodyPr wrap="none" lIns="0" tIns="0" rIns="0" bIns="0" rtlCol="0" anchor="t"/>
          <a:lstStyle/>
          <a:p>
            <a:pPr marL="0" indent="0" algn="l">
              <a:lnSpc>
                <a:spcPts val="5000"/>
              </a:lnSpc>
              <a:buNone/>
            </a:pPr>
            <a:r>
              <a:rPr lang="en-US" sz="4000" b="1" dirty="0">
                <a:solidFill>
                  <a:srgbClr val="151617"/>
                </a:solidFill>
                <a:latin typeface="Montserrat Black" pitchFamily="34" charset="0"/>
                <a:ea typeface="Montserrat Black" pitchFamily="34" charset="-122"/>
                <a:cs typeface="Montserrat Black" pitchFamily="34" charset="-120"/>
              </a:rPr>
              <a:t>Кадровий потенціал громад</a:t>
            </a:r>
            <a:endParaRPr lang="en-US" sz="4000" dirty="0"/>
          </a:p>
        </p:txBody>
      </p:sp>
      <p:pic>
        <p:nvPicPr>
          <p:cNvPr id="3" name="Image 0" descr="preencoded.png"/>
          <p:cNvPicPr>
            <a:picLocks noChangeAspect="1"/>
          </p:cNvPicPr>
          <p:nvPr/>
        </p:nvPicPr>
        <p:blipFill>
          <a:blip r:embed="rId3"/>
          <a:stretch>
            <a:fillRect/>
          </a:stretch>
        </p:blipFill>
        <p:spPr>
          <a:xfrm>
            <a:off x="2926437" y="1772960"/>
            <a:ext cx="2177772" cy="1178004"/>
          </a:xfrm>
          <a:prstGeom prst="rect">
            <a:avLst/>
          </a:prstGeom>
        </p:spPr>
      </p:pic>
      <p:pic>
        <p:nvPicPr>
          <p:cNvPr id="4" name="Image 1" descr="preencoded.png"/>
          <p:cNvPicPr>
            <a:picLocks noChangeAspect="1"/>
          </p:cNvPicPr>
          <p:nvPr/>
        </p:nvPicPr>
        <p:blipFill>
          <a:blip r:embed="rId4"/>
          <a:stretch>
            <a:fillRect/>
          </a:stretch>
        </p:blipFill>
        <p:spPr>
          <a:xfrm>
            <a:off x="3871555" y="2328267"/>
            <a:ext cx="287536" cy="359331"/>
          </a:xfrm>
          <a:prstGeom prst="rect">
            <a:avLst/>
          </a:prstGeom>
        </p:spPr>
      </p:pic>
      <p:sp>
        <p:nvSpPr>
          <p:cNvPr id="5" name="Text 1"/>
          <p:cNvSpPr/>
          <p:nvPr/>
        </p:nvSpPr>
        <p:spPr>
          <a:xfrm>
            <a:off x="5308640" y="1977390"/>
            <a:ext cx="3596283" cy="319445"/>
          </a:xfrm>
          <a:prstGeom prst="rect">
            <a:avLst/>
          </a:prstGeom>
          <a:noFill/>
          <a:ln/>
        </p:spPr>
        <p:txBody>
          <a:bodyPr wrap="none" lIns="0" tIns="0" rIns="0" bIns="0" rtlCol="0" anchor="t"/>
          <a:lstStyle/>
          <a:p>
            <a:pPr marL="0" indent="0" algn="l">
              <a:lnSpc>
                <a:spcPts val="2500"/>
              </a:lnSpc>
              <a:buNone/>
            </a:pPr>
            <a:r>
              <a:rPr lang="en-US" sz="2000" b="1" dirty="0">
                <a:solidFill>
                  <a:srgbClr val="151617"/>
                </a:solidFill>
                <a:latin typeface="Montserrat Black" pitchFamily="34" charset="0"/>
                <a:ea typeface="Montserrat Black" pitchFamily="34" charset="-122"/>
                <a:cs typeface="Montserrat Black" pitchFamily="34" charset="-120"/>
              </a:rPr>
              <a:t>Стратегічне керівництво</a:t>
            </a:r>
            <a:endParaRPr lang="en-US" sz="2000" dirty="0"/>
          </a:p>
        </p:txBody>
      </p:sp>
      <p:sp>
        <p:nvSpPr>
          <p:cNvPr id="6" name="Text 2"/>
          <p:cNvSpPr/>
          <p:nvPr/>
        </p:nvSpPr>
        <p:spPr>
          <a:xfrm>
            <a:off x="5308640" y="2419469"/>
            <a:ext cx="4058841" cy="327065"/>
          </a:xfrm>
          <a:prstGeom prst="rect">
            <a:avLst/>
          </a:prstGeom>
          <a:noFill/>
          <a:ln/>
        </p:spPr>
        <p:txBody>
          <a:bodyPr wrap="none" lIns="0" tIns="0" rIns="0" bIns="0" rtlCol="0" anchor="t"/>
          <a:lstStyle/>
          <a:p>
            <a:pPr marL="0" indent="0" algn="l">
              <a:lnSpc>
                <a:spcPts val="2550"/>
              </a:lnSpc>
              <a:buNone/>
            </a:pPr>
            <a:r>
              <a:rPr lang="en-US" sz="1600" dirty="0">
                <a:solidFill>
                  <a:srgbClr val="151617"/>
                </a:solidFill>
                <a:latin typeface="Inconsolata" pitchFamily="34" charset="0"/>
                <a:ea typeface="Inconsolata" pitchFamily="34" charset="-122"/>
                <a:cs typeface="Inconsolata" pitchFamily="34" charset="-120"/>
              </a:rPr>
              <a:t>Здатність визначати довгострокові цілі</a:t>
            </a:r>
            <a:endParaRPr lang="en-US" sz="1600" dirty="0"/>
          </a:p>
        </p:txBody>
      </p:sp>
      <p:sp>
        <p:nvSpPr>
          <p:cNvPr id="7" name="Shape 3"/>
          <p:cNvSpPr/>
          <p:nvPr/>
        </p:nvSpPr>
        <p:spPr>
          <a:xfrm>
            <a:off x="5155287" y="2966918"/>
            <a:ext cx="8708350" cy="11430"/>
          </a:xfrm>
          <a:prstGeom prst="roundRect">
            <a:avLst>
              <a:gd name="adj" fmla="val 80000"/>
            </a:avLst>
          </a:prstGeom>
          <a:solidFill>
            <a:srgbClr val="151617"/>
          </a:solidFill>
          <a:ln/>
        </p:spPr>
      </p:sp>
      <p:pic>
        <p:nvPicPr>
          <p:cNvPr id="8" name="Image 2" descr="preencoded.png"/>
          <p:cNvPicPr>
            <a:picLocks noChangeAspect="1"/>
          </p:cNvPicPr>
          <p:nvPr/>
        </p:nvPicPr>
        <p:blipFill>
          <a:blip r:embed="rId5"/>
          <a:stretch>
            <a:fillRect/>
          </a:stretch>
        </p:blipFill>
        <p:spPr>
          <a:xfrm>
            <a:off x="1837492" y="3002042"/>
            <a:ext cx="4355663" cy="1178004"/>
          </a:xfrm>
          <a:prstGeom prst="rect">
            <a:avLst/>
          </a:prstGeom>
        </p:spPr>
      </p:pic>
      <p:pic>
        <p:nvPicPr>
          <p:cNvPr id="9" name="Image 3" descr="preencoded.png"/>
          <p:cNvPicPr>
            <a:picLocks noChangeAspect="1"/>
          </p:cNvPicPr>
          <p:nvPr/>
        </p:nvPicPr>
        <p:blipFill>
          <a:blip r:embed="rId6"/>
          <a:stretch>
            <a:fillRect/>
          </a:stretch>
        </p:blipFill>
        <p:spPr>
          <a:xfrm>
            <a:off x="3871555" y="3411379"/>
            <a:ext cx="287536" cy="359331"/>
          </a:xfrm>
          <a:prstGeom prst="rect">
            <a:avLst/>
          </a:prstGeom>
        </p:spPr>
      </p:pic>
      <p:sp>
        <p:nvSpPr>
          <p:cNvPr id="10" name="Text 4"/>
          <p:cNvSpPr/>
          <p:nvPr/>
        </p:nvSpPr>
        <p:spPr>
          <a:xfrm>
            <a:off x="6397585" y="3206472"/>
            <a:ext cx="3706654" cy="319445"/>
          </a:xfrm>
          <a:prstGeom prst="rect">
            <a:avLst/>
          </a:prstGeom>
          <a:noFill/>
          <a:ln/>
        </p:spPr>
        <p:txBody>
          <a:bodyPr wrap="none" lIns="0" tIns="0" rIns="0" bIns="0" rtlCol="0" anchor="t"/>
          <a:lstStyle/>
          <a:p>
            <a:pPr marL="0" indent="0" algn="l">
              <a:lnSpc>
                <a:spcPts val="2500"/>
              </a:lnSpc>
              <a:buNone/>
            </a:pPr>
            <a:r>
              <a:rPr lang="en-US" sz="2000" b="1" dirty="0">
                <a:solidFill>
                  <a:srgbClr val="151617"/>
                </a:solidFill>
                <a:latin typeface="Montserrat Black" pitchFamily="34" charset="0"/>
                <a:ea typeface="Montserrat Black" pitchFamily="34" charset="-122"/>
                <a:cs typeface="Montserrat Black" pitchFamily="34" charset="-120"/>
              </a:rPr>
              <a:t>Управлінські компетенції</a:t>
            </a:r>
            <a:endParaRPr lang="en-US" sz="2000" dirty="0"/>
          </a:p>
        </p:txBody>
      </p:sp>
      <p:sp>
        <p:nvSpPr>
          <p:cNvPr id="11" name="Text 5"/>
          <p:cNvSpPr/>
          <p:nvPr/>
        </p:nvSpPr>
        <p:spPr>
          <a:xfrm>
            <a:off x="6397585" y="3648551"/>
            <a:ext cx="4457343" cy="327065"/>
          </a:xfrm>
          <a:prstGeom prst="rect">
            <a:avLst/>
          </a:prstGeom>
          <a:noFill/>
          <a:ln/>
        </p:spPr>
        <p:txBody>
          <a:bodyPr wrap="none" lIns="0" tIns="0" rIns="0" bIns="0" rtlCol="0" anchor="t"/>
          <a:lstStyle/>
          <a:p>
            <a:pPr marL="0" indent="0" algn="l">
              <a:lnSpc>
                <a:spcPts val="2550"/>
              </a:lnSpc>
              <a:buNone/>
            </a:pPr>
            <a:r>
              <a:rPr lang="en-US" sz="1600" dirty="0">
                <a:solidFill>
                  <a:srgbClr val="151617"/>
                </a:solidFill>
                <a:latin typeface="Inconsolata" pitchFamily="34" charset="0"/>
                <a:ea typeface="Inconsolata" pitchFamily="34" charset="-122"/>
                <a:cs typeface="Inconsolata" pitchFamily="34" charset="-120"/>
              </a:rPr>
              <a:t>Ефективне використання наявних ресурсів</a:t>
            </a:r>
            <a:endParaRPr lang="en-US" sz="1600" dirty="0"/>
          </a:p>
        </p:txBody>
      </p:sp>
      <p:sp>
        <p:nvSpPr>
          <p:cNvPr id="12" name="Shape 6"/>
          <p:cNvSpPr/>
          <p:nvPr/>
        </p:nvSpPr>
        <p:spPr>
          <a:xfrm>
            <a:off x="6244233" y="4196001"/>
            <a:ext cx="7619405" cy="11430"/>
          </a:xfrm>
          <a:prstGeom prst="roundRect">
            <a:avLst>
              <a:gd name="adj" fmla="val 80000"/>
            </a:avLst>
          </a:prstGeom>
          <a:solidFill>
            <a:srgbClr val="151617"/>
          </a:solidFill>
          <a:ln/>
        </p:spPr>
      </p:sp>
      <p:pic>
        <p:nvPicPr>
          <p:cNvPr id="13" name="Image 4" descr="preencoded.png"/>
          <p:cNvPicPr>
            <a:picLocks noChangeAspect="1"/>
          </p:cNvPicPr>
          <p:nvPr/>
        </p:nvPicPr>
        <p:blipFill>
          <a:blip r:embed="rId7"/>
          <a:stretch>
            <a:fillRect/>
          </a:stretch>
        </p:blipFill>
        <p:spPr>
          <a:xfrm>
            <a:off x="748665" y="4231124"/>
            <a:ext cx="6533436" cy="1178004"/>
          </a:xfrm>
          <a:prstGeom prst="rect">
            <a:avLst/>
          </a:prstGeom>
        </p:spPr>
      </p:pic>
      <p:pic>
        <p:nvPicPr>
          <p:cNvPr id="14" name="Image 5" descr="preencoded.png"/>
          <p:cNvPicPr>
            <a:picLocks noChangeAspect="1"/>
          </p:cNvPicPr>
          <p:nvPr/>
        </p:nvPicPr>
        <p:blipFill>
          <a:blip r:embed="rId8"/>
          <a:stretch>
            <a:fillRect/>
          </a:stretch>
        </p:blipFill>
        <p:spPr>
          <a:xfrm>
            <a:off x="3871555" y="4640461"/>
            <a:ext cx="287536" cy="359331"/>
          </a:xfrm>
          <a:prstGeom prst="rect">
            <a:avLst/>
          </a:prstGeom>
        </p:spPr>
      </p:pic>
      <p:sp>
        <p:nvSpPr>
          <p:cNvPr id="15" name="Text 7"/>
          <p:cNvSpPr/>
          <p:nvPr/>
        </p:nvSpPr>
        <p:spPr>
          <a:xfrm>
            <a:off x="7486531" y="4435554"/>
            <a:ext cx="3208973" cy="319445"/>
          </a:xfrm>
          <a:prstGeom prst="rect">
            <a:avLst/>
          </a:prstGeom>
          <a:noFill/>
          <a:ln/>
        </p:spPr>
        <p:txBody>
          <a:bodyPr wrap="none" lIns="0" tIns="0" rIns="0" bIns="0" rtlCol="0" anchor="t"/>
          <a:lstStyle/>
          <a:p>
            <a:pPr marL="0" indent="0" algn="l">
              <a:lnSpc>
                <a:spcPts val="2500"/>
              </a:lnSpc>
              <a:buNone/>
            </a:pPr>
            <a:r>
              <a:rPr lang="en-US" sz="2000" b="1" dirty="0">
                <a:solidFill>
                  <a:srgbClr val="151617"/>
                </a:solidFill>
                <a:latin typeface="Montserrat Black" pitchFamily="34" charset="0"/>
                <a:ea typeface="Montserrat Black" pitchFamily="34" charset="-122"/>
                <a:cs typeface="Montserrat Black" pitchFamily="34" charset="-120"/>
              </a:rPr>
              <a:t>Виконавчий персонал</a:t>
            </a:r>
            <a:endParaRPr lang="en-US" sz="2000" dirty="0"/>
          </a:p>
        </p:txBody>
      </p:sp>
      <p:sp>
        <p:nvSpPr>
          <p:cNvPr id="16" name="Text 8"/>
          <p:cNvSpPr/>
          <p:nvPr/>
        </p:nvSpPr>
        <p:spPr>
          <a:xfrm>
            <a:off x="7486531" y="4877633"/>
            <a:ext cx="3319582" cy="327065"/>
          </a:xfrm>
          <a:prstGeom prst="rect">
            <a:avLst/>
          </a:prstGeom>
          <a:noFill/>
          <a:ln/>
        </p:spPr>
        <p:txBody>
          <a:bodyPr wrap="none" lIns="0" tIns="0" rIns="0" bIns="0" rtlCol="0" anchor="t"/>
          <a:lstStyle/>
          <a:p>
            <a:pPr marL="0" indent="0" algn="l">
              <a:lnSpc>
                <a:spcPts val="2550"/>
              </a:lnSpc>
              <a:buNone/>
            </a:pPr>
            <a:r>
              <a:rPr lang="en-US" sz="1600" dirty="0">
                <a:solidFill>
                  <a:srgbClr val="151617"/>
                </a:solidFill>
                <a:latin typeface="Inconsolata" pitchFamily="34" charset="0"/>
                <a:ea typeface="Inconsolata" pitchFamily="34" charset="-122"/>
                <a:cs typeface="Inconsolata" pitchFamily="34" charset="-120"/>
              </a:rPr>
              <a:t>Реалізація операційних завдань</a:t>
            </a:r>
            <a:endParaRPr lang="en-US" sz="1600" dirty="0"/>
          </a:p>
        </p:txBody>
      </p:sp>
      <p:sp>
        <p:nvSpPr>
          <p:cNvPr id="17" name="Text 9"/>
          <p:cNvSpPr/>
          <p:nvPr/>
        </p:nvSpPr>
        <p:spPr>
          <a:xfrm>
            <a:off x="715685" y="5639157"/>
            <a:ext cx="13199031" cy="981194"/>
          </a:xfrm>
          <a:prstGeom prst="rect">
            <a:avLst/>
          </a:prstGeom>
          <a:noFill/>
          <a:ln/>
        </p:spPr>
        <p:txBody>
          <a:bodyPr wrap="square" lIns="0" tIns="0" rIns="0" bIns="0" rtlCol="0" anchor="t"/>
          <a:lstStyle/>
          <a:p>
            <a:pPr marL="0" indent="0" algn="l">
              <a:lnSpc>
                <a:spcPts val="2550"/>
              </a:lnSpc>
              <a:buNone/>
            </a:pPr>
            <a:r>
              <a:rPr lang="en-US" sz="1600" dirty="0">
                <a:solidFill>
                  <a:srgbClr val="151617"/>
                </a:solidFill>
                <a:latin typeface="Inconsolata" pitchFamily="34" charset="0"/>
                <a:ea typeface="Inconsolata" pitchFamily="34" charset="-122"/>
                <a:cs typeface="Inconsolata" pitchFamily="34" charset="-120"/>
              </a:rPr>
              <a:t>Кадровий потенціал – це здатність працівників і керівництва органів місцевого самоврядування ефективно управляти наявними ресурсами та розширювати можливості їх генерування та акумуляції. Він включає відповідальність керівників за реалізацію операційних та стратегічних дій та їх представлення зовнішнім групам учасників.</a:t>
            </a:r>
            <a:endParaRPr lang="en-US" sz="1600" dirty="0"/>
          </a:p>
        </p:txBody>
      </p:sp>
      <p:sp>
        <p:nvSpPr>
          <p:cNvPr id="18" name="Text 10"/>
          <p:cNvSpPr/>
          <p:nvPr/>
        </p:nvSpPr>
        <p:spPr>
          <a:xfrm>
            <a:off x="715685" y="6850380"/>
            <a:ext cx="13199031" cy="654129"/>
          </a:xfrm>
          <a:prstGeom prst="rect">
            <a:avLst/>
          </a:prstGeom>
          <a:noFill/>
          <a:ln/>
        </p:spPr>
        <p:txBody>
          <a:bodyPr wrap="square" lIns="0" tIns="0" rIns="0" bIns="0" rtlCol="0" anchor="t"/>
          <a:lstStyle/>
          <a:p>
            <a:pPr marL="0" indent="0" algn="l">
              <a:lnSpc>
                <a:spcPts val="2550"/>
              </a:lnSpc>
              <a:buNone/>
            </a:pPr>
            <a:r>
              <a:rPr lang="en-US" sz="1600" dirty="0">
                <a:solidFill>
                  <a:srgbClr val="151617"/>
                </a:solidFill>
                <a:latin typeface="Inconsolata" pitchFamily="34" charset="0"/>
                <a:ea typeface="Inconsolata" pitchFamily="34" charset="-122"/>
                <a:cs typeface="Inconsolata" pitchFamily="34" charset="-120"/>
              </a:rPr>
              <a:t>Можна виокремити також два похідні види потенціалу: виконавчий та адміністративний, які забезпечують практичну реалізацію управлінських рішень на рівні громади.</a:t>
            </a:r>
            <a:endParaRPr lang="en-US" sz="1600" dirty="0"/>
          </a:p>
        </p:txBody>
      </p:sp>
      <p:sp>
        <p:nvSpPr>
          <p:cNvPr id="19" name="TextBox 18"/>
          <p:cNvSpPr txBox="1"/>
          <p:nvPr/>
        </p:nvSpPr>
        <p:spPr>
          <a:xfrm>
            <a:off x="12755105" y="7671661"/>
            <a:ext cx="1875295" cy="557939"/>
          </a:xfrm>
          <a:prstGeom prst="rect">
            <a:avLst/>
          </a:prstGeom>
          <a:solidFill>
            <a:srgbClr val="F8ECE4"/>
          </a:solidFill>
        </p:spPr>
        <p:txBody>
          <a:bodyPr wrap="square" rtlCol="0">
            <a:spAutoFit/>
          </a:bodyPr>
          <a:lstStyle/>
          <a:p>
            <a:endParaRPr lang="uk-UA" dirty="0"/>
          </a:p>
        </p:txBody>
      </p:sp>
    </p:spTree>
    <p:extLst>
      <p:ext uri="{BB962C8B-B14F-4D97-AF65-F5344CB8AC3E}">
        <p14:creationId xmlns:p14="http://schemas.microsoft.com/office/powerpoint/2010/main" val="412936336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5486400" cy="8229600"/>
          </a:xfrm>
          <a:prstGeom prst="rect">
            <a:avLst/>
          </a:prstGeom>
        </p:spPr>
      </p:pic>
      <p:sp>
        <p:nvSpPr>
          <p:cNvPr id="3" name="Text 0"/>
          <p:cNvSpPr/>
          <p:nvPr/>
        </p:nvSpPr>
        <p:spPr>
          <a:xfrm>
            <a:off x="6127552" y="527566"/>
            <a:ext cx="7861697" cy="1144905"/>
          </a:xfrm>
          <a:prstGeom prst="rect">
            <a:avLst/>
          </a:prstGeom>
          <a:noFill/>
          <a:ln/>
        </p:spPr>
        <p:txBody>
          <a:bodyPr wrap="square" lIns="0" tIns="0" rIns="0" bIns="0" rtlCol="0" anchor="t"/>
          <a:lstStyle/>
          <a:p>
            <a:pPr marL="0" indent="0" algn="l">
              <a:lnSpc>
                <a:spcPts val="4500"/>
              </a:lnSpc>
              <a:buNone/>
            </a:pPr>
            <a:r>
              <a:rPr lang="en-US" sz="3600" b="1" dirty="0">
                <a:solidFill>
                  <a:srgbClr val="151617"/>
                </a:solidFill>
                <a:latin typeface="Montserrat Black" pitchFamily="34" charset="0"/>
                <a:ea typeface="Montserrat Black" pitchFamily="34" charset="-122"/>
                <a:cs typeface="Montserrat Black" pitchFamily="34" charset="-120"/>
              </a:rPr>
              <a:t>Представницько-іміджевий потенціал</a:t>
            </a:r>
            <a:endParaRPr lang="en-US" sz="3600" dirty="0"/>
          </a:p>
        </p:txBody>
      </p:sp>
      <p:sp>
        <p:nvSpPr>
          <p:cNvPr id="4" name="Shape 1"/>
          <p:cNvSpPr/>
          <p:nvPr/>
        </p:nvSpPr>
        <p:spPr>
          <a:xfrm>
            <a:off x="6127552" y="1947148"/>
            <a:ext cx="3839289" cy="2536269"/>
          </a:xfrm>
          <a:prstGeom prst="roundRect">
            <a:avLst>
              <a:gd name="adj" fmla="val 361"/>
            </a:avLst>
          </a:prstGeom>
          <a:solidFill>
            <a:srgbClr val="F8ECE4"/>
          </a:solidFill>
          <a:ln w="7620">
            <a:solidFill>
              <a:srgbClr val="151617"/>
            </a:solidFill>
            <a:prstDash val="solid"/>
          </a:ln>
          <a:effectLst>
            <a:outerShdw dist="16510" dir="2700000" algn="bl" rotWithShape="0">
              <a:srgbClr val="151617">
                <a:alpha val="100000"/>
              </a:srgbClr>
            </a:outerShdw>
          </a:effectLst>
        </p:spPr>
      </p:sp>
      <p:sp>
        <p:nvSpPr>
          <p:cNvPr id="5" name="Text 2"/>
          <p:cNvSpPr/>
          <p:nvPr/>
        </p:nvSpPr>
        <p:spPr>
          <a:xfrm>
            <a:off x="6318290" y="2137886"/>
            <a:ext cx="2323981" cy="286107"/>
          </a:xfrm>
          <a:prstGeom prst="rect">
            <a:avLst/>
          </a:prstGeom>
          <a:noFill/>
          <a:ln/>
        </p:spPr>
        <p:txBody>
          <a:bodyPr wrap="none" lIns="0" tIns="0" rIns="0" bIns="0" rtlCol="0" anchor="t"/>
          <a:lstStyle/>
          <a:p>
            <a:pPr marL="0" indent="0" algn="l">
              <a:lnSpc>
                <a:spcPts val="2250"/>
              </a:lnSpc>
              <a:buNone/>
            </a:pPr>
            <a:r>
              <a:rPr lang="en-US" sz="1800" b="1" dirty="0">
                <a:solidFill>
                  <a:srgbClr val="151617"/>
                </a:solidFill>
                <a:latin typeface="Montserrat Black" pitchFamily="34" charset="0"/>
                <a:ea typeface="Montserrat Black" pitchFamily="34" charset="-122"/>
                <a:cs typeface="Montserrat Black" pitchFamily="34" charset="-120"/>
              </a:rPr>
              <a:t>Іміджевий аспект</a:t>
            </a:r>
            <a:endParaRPr lang="en-US" sz="1800" dirty="0"/>
          </a:p>
        </p:txBody>
      </p:sp>
      <p:sp>
        <p:nvSpPr>
          <p:cNvPr id="6" name="Text 3"/>
          <p:cNvSpPr/>
          <p:nvPr/>
        </p:nvSpPr>
        <p:spPr>
          <a:xfrm>
            <a:off x="6318290" y="2533888"/>
            <a:ext cx="3457813" cy="1758791"/>
          </a:xfrm>
          <a:prstGeom prst="rect">
            <a:avLst/>
          </a:prstGeom>
          <a:noFill/>
          <a:ln/>
        </p:spPr>
        <p:txBody>
          <a:bodyPr wrap="square" lIns="0" tIns="0" rIns="0" bIns="0" rtlCol="0" anchor="t"/>
          <a:lstStyle/>
          <a:p>
            <a:pPr marL="0" indent="0" algn="l">
              <a:lnSpc>
                <a:spcPts val="2300"/>
              </a:lnSpc>
              <a:buNone/>
            </a:pPr>
            <a:r>
              <a:rPr lang="en-US" sz="1400" dirty="0">
                <a:solidFill>
                  <a:srgbClr val="151617"/>
                </a:solidFill>
                <a:latin typeface="Inconsolata" pitchFamily="34" charset="0"/>
                <a:ea typeface="Inconsolata" pitchFamily="34" charset="-122"/>
                <a:cs typeface="Inconsolata" pitchFamily="34" charset="-120"/>
              </a:rPr>
              <a:t>Формування позитивного образу територіальної громади в очах зовнішніх стейкхолдерів, створення впізнаваного бренду громади та просування її унікальних особливостей.</a:t>
            </a:r>
            <a:endParaRPr lang="en-US" sz="1400" dirty="0"/>
          </a:p>
        </p:txBody>
      </p:sp>
      <p:sp>
        <p:nvSpPr>
          <p:cNvPr id="7" name="Shape 4"/>
          <p:cNvSpPr/>
          <p:nvPr/>
        </p:nvSpPr>
        <p:spPr>
          <a:xfrm>
            <a:off x="10149959" y="1947148"/>
            <a:ext cx="3839289" cy="2536269"/>
          </a:xfrm>
          <a:prstGeom prst="roundRect">
            <a:avLst>
              <a:gd name="adj" fmla="val 361"/>
            </a:avLst>
          </a:prstGeom>
          <a:solidFill>
            <a:srgbClr val="F8ECE4"/>
          </a:solidFill>
          <a:ln w="7620">
            <a:solidFill>
              <a:srgbClr val="151617"/>
            </a:solidFill>
            <a:prstDash val="solid"/>
          </a:ln>
          <a:effectLst>
            <a:outerShdw dist="16510" dir="2700000" algn="bl" rotWithShape="0">
              <a:srgbClr val="151617">
                <a:alpha val="100000"/>
              </a:srgbClr>
            </a:outerShdw>
          </a:effectLst>
        </p:spPr>
      </p:sp>
      <p:sp>
        <p:nvSpPr>
          <p:cNvPr id="8" name="Text 5"/>
          <p:cNvSpPr/>
          <p:nvPr/>
        </p:nvSpPr>
        <p:spPr>
          <a:xfrm>
            <a:off x="10340697" y="2137886"/>
            <a:ext cx="2838450" cy="286107"/>
          </a:xfrm>
          <a:prstGeom prst="rect">
            <a:avLst/>
          </a:prstGeom>
          <a:noFill/>
          <a:ln/>
        </p:spPr>
        <p:txBody>
          <a:bodyPr wrap="none" lIns="0" tIns="0" rIns="0" bIns="0" rtlCol="0" anchor="t"/>
          <a:lstStyle/>
          <a:p>
            <a:pPr marL="0" indent="0" algn="l">
              <a:lnSpc>
                <a:spcPts val="2250"/>
              </a:lnSpc>
              <a:buNone/>
            </a:pPr>
            <a:r>
              <a:rPr lang="en-US" sz="1800" b="1" dirty="0">
                <a:solidFill>
                  <a:srgbClr val="151617"/>
                </a:solidFill>
                <a:latin typeface="Montserrat Black" pitchFamily="34" charset="0"/>
                <a:ea typeface="Montserrat Black" pitchFamily="34" charset="-122"/>
                <a:cs typeface="Montserrat Black" pitchFamily="34" charset="-120"/>
              </a:rPr>
              <a:t>Інвестиційний аспект</a:t>
            </a:r>
            <a:endParaRPr lang="en-US" sz="1800" dirty="0"/>
          </a:p>
        </p:txBody>
      </p:sp>
      <p:sp>
        <p:nvSpPr>
          <p:cNvPr id="9" name="Text 6"/>
          <p:cNvSpPr/>
          <p:nvPr/>
        </p:nvSpPr>
        <p:spPr>
          <a:xfrm>
            <a:off x="10340697" y="2533888"/>
            <a:ext cx="3457813" cy="1465659"/>
          </a:xfrm>
          <a:prstGeom prst="rect">
            <a:avLst/>
          </a:prstGeom>
          <a:noFill/>
          <a:ln/>
        </p:spPr>
        <p:txBody>
          <a:bodyPr wrap="square" lIns="0" tIns="0" rIns="0" bIns="0" rtlCol="0" anchor="t"/>
          <a:lstStyle/>
          <a:p>
            <a:pPr marL="0" indent="0" algn="l">
              <a:lnSpc>
                <a:spcPts val="2300"/>
              </a:lnSpc>
              <a:buNone/>
            </a:pPr>
            <a:r>
              <a:rPr lang="en-US" sz="1400" dirty="0">
                <a:solidFill>
                  <a:srgbClr val="151617"/>
                </a:solidFill>
                <a:latin typeface="Inconsolata" pitchFamily="34" charset="0"/>
                <a:ea typeface="Inconsolata" pitchFamily="34" charset="-122"/>
                <a:cs typeface="Inconsolata" pitchFamily="34" charset="-120"/>
              </a:rPr>
              <a:t>Здатність презентувати інвестиційні можливості громади, залучати зовнішні фінансові ресурси та створювати сприятливий інвестиційний клімат.</a:t>
            </a:r>
            <a:endParaRPr lang="en-US" sz="1400" dirty="0"/>
          </a:p>
        </p:txBody>
      </p:sp>
      <p:sp>
        <p:nvSpPr>
          <p:cNvPr id="10" name="Shape 7"/>
          <p:cNvSpPr/>
          <p:nvPr/>
        </p:nvSpPr>
        <p:spPr>
          <a:xfrm>
            <a:off x="6127552" y="4666536"/>
            <a:ext cx="7861697" cy="1656874"/>
          </a:xfrm>
          <a:prstGeom prst="roundRect">
            <a:avLst>
              <a:gd name="adj" fmla="val 552"/>
            </a:avLst>
          </a:prstGeom>
          <a:solidFill>
            <a:srgbClr val="F8ECE4"/>
          </a:solidFill>
          <a:ln w="7620">
            <a:solidFill>
              <a:srgbClr val="151617"/>
            </a:solidFill>
            <a:prstDash val="solid"/>
          </a:ln>
          <a:effectLst>
            <a:outerShdw dist="16510" dir="2700000" algn="bl" rotWithShape="0">
              <a:srgbClr val="151617">
                <a:alpha val="100000"/>
              </a:srgbClr>
            </a:outerShdw>
          </a:effectLst>
        </p:spPr>
      </p:sp>
      <p:sp>
        <p:nvSpPr>
          <p:cNvPr id="11" name="Text 8"/>
          <p:cNvSpPr/>
          <p:nvPr/>
        </p:nvSpPr>
        <p:spPr>
          <a:xfrm>
            <a:off x="6318290" y="4857274"/>
            <a:ext cx="2992517" cy="286107"/>
          </a:xfrm>
          <a:prstGeom prst="rect">
            <a:avLst/>
          </a:prstGeom>
          <a:noFill/>
          <a:ln/>
        </p:spPr>
        <p:txBody>
          <a:bodyPr wrap="none" lIns="0" tIns="0" rIns="0" bIns="0" rtlCol="0" anchor="t"/>
          <a:lstStyle/>
          <a:p>
            <a:pPr marL="0" indent="0" algn="l">
              <a:lnSpc>
                <a:spcPts val="2250"/>
              </a:lnSpc>
              <a:buNone/>
            </a:pPr>
            <a:r>
              <a:rPr lang="en-US" sz="1800" b="1" dirty="0">
                <a:solidFill>
                  <a:srgbClr val="151617"/>
                </a:solidFill>
                <a:latin typeface="Montserrat Black" pitchFamily="34" charset="0"/>
                <a:ea typeface="Montserrat Black" pitchFamily="34" charset="-122"/>
                <a:cs typeface="Montserrat Black" pitchFamily="34" charset="-120"/>
              </a:rPr>
              <a:t>Маркетинговий аспект</a:t>
            </a:r>
            <a:endParaRPr lang="en-US" sz="1800" dirty="0"/>
          </a:p>
        </p:txBody>
      </p:sp>
      <p:sp>
        <p:nvSpPr>
          <p:cNvPr id="12" name="Text 9"/>
          <p:cNvSpPr/>
          <p:nvPr/>
        </p:nvSpPr>
        <p:spPr>
          <a:xfrm>
            <a:off x="6318290" y="5253276"/>
            <a:ext cx="7480221" cy="879396"/>
          </a:xfrm>
          <a:prstGeom prst="rect">
            <a:avLst/>
          </a:prstGeom>
          <a:noFill/>
          <a:ln/>
        </p:spPr>
        <p:txBody>
          <a:bodyPr wrap="square" lIns="0" tIns="0" rIns="0" bIns="0" rtlCol="0" anchor="t"/>
          <a:lstStyle/>
          <a:p>
            <a:pPr marL="0" indent="0" algn="l">
              <a:lnSpc>
                <a:spcPts val="2300"/>
              </a:lnSpc>
              <a:buNone/>
            </a:pPr>
            <a:r>
              <a:rPr lang="en-US" sz="1400" dirty="0">
                <a:solidFill>
                  <a:srgbClr val="151617"/>
                </a:solidFill>
                <a:latin typeface="Inconsolata" pitchFamily="34" charset="0"/>
                <a:ea typeface="Inconsolata" pitchFamily="34" charset="-122"/>
                <a:cs typeface="Inconsolata" pitchFamily="34" charset="-120"/>
              </a:rPr>
              <a:t>Просування ресурсів та можливостей громади на зовнішніх ринках, розробка маркетингових стратегій та комунікаційних кампаній для залучення туристів, інвесторів та нових мешканців.</a:t>
            </a:r>
            <a:endParaRPr lang="en-US" sz="1400" dirty="0"/>
          </a:p>
        </p:txBody>
      </p:sp>
      <p:sp>
        <p:nvSpPr>
          <p:cNvPr id="13" name="Text 10"/>
          <p:cNvSpPr/>
          <p:nvPr/>
        </p:nvSpPr>
        <p:spPr>
          <a:xfrm>
            <a:off x="6127552" y="6529387"/>
            <a:ext cx="7861697" cy="1172528"/>
          </a:xfrm>
          <a:prstGeom prst="rect">
            <a:avLst/>
          </a:prstGeom>
          <a:noFill/>
          <a:ln/>
        </p:spPr>
        <p:txBody>
          <a:bodyPr wrap="square" lIns="0" tIns="0" rIns="0" bIns="0" rtlCol="0" anchor="t"/>
          <a:lstStyle/>
          <a:p>
            <a:pPr marL="0" indent="0" algn="l">
              <a:lnSpc>
                <a:spcPts val="2300"/>
              </a:lnSpc>
              <a:buNone/>
            </a:pPr>
            <a:r>
              <a:rPr lang="en-US" sz="1400" dirty="0">
                <a:solidFill>
                  <a:srgbClr val="151617"/>
                </a:solidFill>
                <a:latin typeface="Inconsolata" pitchFamily="34" charset="0"/>
                <a:ea typeface="Inconsolata" pitchFamily="34" charset="-122"/>
                <a:cs typeface="Inconsolata" pitchFamily="34" charset="-120"/>
              </a:rPr>
              <a:t>Представницько-іміджевий потенціал показує здатність органів місцевого самоврядування презентувати територіальну громаду, її ресурс та можливості його розвитку стейкхолдерам. Цей вид потенціалу є основою політичної легітимності в демократично організованих суспільствах.</a:t>
            </a:r>
            <a:endParaRPr lang="en-US" sz="1400" dirty="0"/>
          </a:p>
        </p:txBody>
      </p:sp>
      <p:sp>
        <p:nvSpPr>
          <p:cNvPr id="14" name="TextBox 13"/>
          <p:cNvSpPr txBox="1"/>
          <p:nvPr/>
        </p:nvSpPr>
        <p:spPr>
          <a:xfrm>
            <a:off x="12755105" y="7671661"/>
            <a:ext cx="1875295" cy="557939"/>
          </a:xfrm>
          <a:prstGeom prst="rect">
            <a:avLst/>
          </a:prstGeom>
          <a:solidFill>
            <a:srgbClr val="F8ECE4"/>
          </a:solidFill>
        </p:spPr>
        <p:txBody>
          <a:bodyPr wrap="square" rtlCol="0">
            <a:spAutoFit/>
          </a:bodyPr>
          <a:lstStyle/>
          <a:p>
            <a:endParaRPr lang="uk-UA" dirty="0"/>
          </a:p>
        </p:txBody>
      </p:sp>
    </p:spTree>
    <p:extLst>
      <p:ext uri="{BB962C8B-B14F-4D97-AF65-F5344CB8AC3E}">
        <p14:creationId xmlns:p14="http://schemas.microsoft.com/office/powerpoint/2010/main" val="60251586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9144000" y="0"/>
            <a:ext cx="5486400" cy="8231148"/>
          </a:xfrm>
          <a:prstGeom prst="rect">
            <a:avLst/>
          </a:prstGeom>
        </p:spPr>
      </p:pic>
      <p:sp>
        <p:nvSpPr>
          <p:cNvPr id="3" name="Text 0"/>
          <p:cNvSpPr/>
          <p:nvPr/>
        </p:nvSpPr>
        <p:spPr>
          <a:xfrm>
            <a:off x="674846" y="530185"/>
            <a:ext cx="7794308" cy="1205151"/>
          </a:xfrm>
          <a:prstGeom prst="rect">
            <a:avLst/>
          </a:prstGeom>
          <a:noFill/>
          <a:ln/>
        </p:spPr>
        <p:txBody>
          <a:bodyPr wrap="square" lIns="0" tIns="0" rIns="0" bIns="0" rtlCol="0" anchor="t"/>
          <a:lstStyle/>
          <a:p>
            <a:pPr marL="0" indent="0" algn="l">
              <a:lnSpc>
                <a:spcPts val="4700"/>
              </a:lnSpc>
              <a:buNone/>
            </a:pPr>
            <a:r>
              <a:rPr lang="en-US" sz="3750" b="1" dirty="0">
                <a:solidFill>
                  <a:srgbClr val="151617"/>
                </a:solidFill>
                <a:latin typeface="Montserrat Black" pitchFamily="34" charset="0"/>
                <a:ea typeface="Montserrat Black" pitchFamily="34" charset="-122"/>
                <a:cs typeface="Montserrat Black" pitchFamily="34" charset="-120"/>
              </a:rPr>
              <a:t>Політичний потенціал громад</a:t>
            </a:r>
            <a:endParaRPr lang="en-US" sz="3750" dirty="0"/>
          </a:p>
        </p:txBody>
      </p:sp>
      <p:pic>
        <p:nvPicPr>
          <p:cNvPr id="4" name="Image 1" descr="preencoded.png"/>
          <p:cNvPicPr>
            <a:picLocks noChangeAspect="1"/>
          </p:cNvPicPr>
          <p:nvPr/>
        </p:nvPicPr>
        <p:blipFill>
          <a:blip r:embed="rId4"/>
          <a:stretch>
            <a:fillRect/>
          </a:stretch>
        </p:blipFill>
        <p:spPr>
          <a:xfrm>
            <a:off x="674846" y="2024539"/>
            <a:ext cx="964049" cy="1419106"/>
          </a:xfrm>
          <a:prstGeom prst="rect">
            <a:avLst/>
          </a:prstGeom>
        </p:spPr>
      </p:pic>
      <p:sp>
        <p:nvSpPr>
          <p:cNvPr id="5" name="Text 1"/>
          <p:cNvSpPr/>
          <p:nvPr/>
        </p:nvSpPr>
        <p:spPr>
          <a:xfrm>
            <a:off x="1928098" y="2217301"/>
            <a:ext cx="4764286" cy="301228"/>
          </a:xfrm>
          <a:prstGeom prst="rect">
            <a:avLst/>
          </a:prstGeom>
          <a:noFill/>
          <a:ln/>
        </p:spPr>
        <p:txBody>
          <a:bodyPr wrap="none" lIns="0" tIns="0" rIns="0" bIns="0" rtlCol="0" anchor="t"/>
          <a:lstStyle/>
          <a:p>
            <a:pPr marL="0" indent="0" algn="l">
              <a:lnSpc>
                <a:spcPts val="2350"/>
              </a:lnSpc>
              <a:buNone/>
            </a:pPr>
            <a:r>
              <a:rPr lang="en-US" sz="1850" b="1" dirty="0">
                <a:solidFill>
                  <a:srgbClr val="151617"/>
                </a:solidFill>
                <a:latin typeface="Montserrat Black" pitchFamily="34" charset="0"/>
                <a:ea typeface="Montserrat Black" pitchFamily="34" charset="-122"/>
                <a:cs typeface="Montserrat Black" pitchFamily="34" charset="-120"/>
              </a:rPr>
              <a:t>Вплив на центральні органи влади</a:t>
            </a:r>
            <a:endParaRPr lang="en-US" sz="1850" dirty="0"/>
          </a:p>
        </p:txBody>
      </p:sp>
      <p:sp>
        <p:nvSpPr>
          <p:cNvPr id="6" name="Text 2"/>
          <p:cNvSpPr/>
          <p:nvPr/>
        </p:nvSpPr>
        <p:spPr>
          <a:xfrm>
            <a:off x="1928098" y="2634139"/>
            <a:ext cx="6541056" cy="616744"/>
          </a:xfrm>
          <a:prstGeom prst="rect">
            <a:avLst/>
          </a:prstGeom>
          <a:noFill/>
          <a:ln/>
        </p:spPr>
        <p:txBody>
          <a:bodyPr wrap="square" lIns="0" tIns="0" rIns="0" bIns="0" rtlCol="0" anchor="t"/>
          <a:lstStyle/>
          <a:p>
            <a:pPr marL="0" indent="0" algn="l">
              <a:lnSpc>
                <a:spcPts val="2400"/>
              </a:lnSpc>
              <a:buNone/>
            </a:pPr>
            <a:r>
              <a:rPr lang="en-US" sz="1500" dirty="0">
                <a:solidFill>
                  <a:srgbClr val="151617"/>
                </a:solidFill>
                <a:latin typeface="Inconsolata" pitchFamily="34" charset="0"/>
                <a:ea typeface="Inconsolata" pitchFamily="34" charset="-122"/>
                <a:cs typeface="Inconsolata" pitchFamily="34" charset="-120"/>
              </a:rPr>
              <a:t>Здатність впливати на прийняття рішень, які стосуються місцевого самоврядування.</a:t>
            </a:r>
            <a:endParaRPr lang="en-US" sz="1500" dirty="0"/>
          </a:p>
        </p:txBody>
      </p:sp>
      <p:pic>
        <p:nvPicPr>
          <p:cNvPr id="7" name="Image 2" descr="preencoded.png"/>
          <p:cNvPicPr>
            <a:picLocks noChangeAspect="1"/>
          </p:cNvPicPr>
          <p:nvPr/>
        </p:nvPicPr>
        <p:blipFill>
          <a:blip r:embed="rId5"/>
          <a:stretch>
            <a:fillRect/>
          </a:stretch>
        </p:blipFill>
        <p:spPr>
          <a:xfrm>
            <a:off x="674846" y="3443645"/>
            <a:ext cx="964049" cy="1419106"/>
          </a:xfrm>
          <a:prstGeom prst="rect">
            <a:avLst/>
          </a:prstGeom>
        </p:spPr>
      </p:pic>
      <p:sp>
        <p:nvSpPr>
          <p:cNvPr id="8" name="Text 3"/>
          <p:cNvSpPr/>
          <p:nvPr/>
        </p:nvSpPr>
        <p:spPr>
          <a:xfrm>
            <a:off x="1928098" y="3636407"/>
            <a:ext cx="3023711" cy="301228"/>
          </a:xfrm>
          <a:prstGeom prst="rect">
            <a:avLst/>
          </a:prstGeom>
          <a:noFill/>
          <a:ln/>
        </p:spPr>
        <p:txBody>
          <a:bodyPr wrap="none" lIns="0" tIns="0" rIns="0" bIns="0" rtlCol="0" anchor="t"/>
          <a:lstStyle/>
          <a:p>
            <a:pPr marL="0" indent="0" algn="l">
              <a:lnSpc>
                <a:spcPts val="2350"/>
              </a:lnSpc>
              <a:buNone/>
            </a:pPr>
            <a:r>
              <a:rPr lang="en-US" sz="1850" b="1" dirty="0">
                <a:solidFill>
                  <a:srgbClr val="151617"/>
                </a:solidFill>
                <a:latin typeface="Montserrat Black" pitchFamily="34" charset="0"/>
                <a:ea typeface="Montserrat Black" pitchFamily="34" charset="-122"/>
                <a:cs typeface="Montserrat Black" pitchFamily="34" charset="-120"/>
              </a:rPr>
              <a:t>Політична мобілізація</a:t>
            </a:r>
            <a:endParaRPr lang="en-US" sz="1850" dirty="0"/>
          </a:p>
        </p:txBody>
      </p:sp>
      <p:sp>
        <p:nvSpPr>
          <p:cNvPr id="9" name="Text 4"/>
          <p:cNvSpPr/>
          <p:nvPr/>
        </p:nvSpPr>
        <p:spPr>
          <a:xfrm>
            <a:off x="1928098" y="4053245"/>
            <a:ext cx="6541056" cy="616744"/>
          </a:xfrm>
          <a:prstGeom prst="rect">
            <a:avLst/>
          </a:prstGeom>
          <a:noFill/>
          <a:ln/>
        </p:spPr>
        <p:txBody>
          <a:bodyPr wrap="square" lIns="0" tIns="0" rIns="0" bIns="0" rtlCol="0" anchor="t"/>
          <a:lstStyle/>
          <a:p>
            <a:pPr marL="0" indent="0" algn="l">
              <a:lnSpc>
                <a:spcPts val="2400"/>
              </a:lnSpc>
              <a:buNone/>
            </a:pPr>
            <a:r>
              <a:rPr lang="en-US" sz="1500" dirty="0">
                <a:solidFill>
                  <a:srgbClr val="151617"/>
                </a:solidFill>
                <a:latin typeface="Inconsolata" pitchFamily="34" charset="0"/>
                <a:ea typeface="Inconsolata" pitchFamily="34" charset="-122"/>
                <a:cs typeface="Inconsolata" pitchFamily="34" charset="-120"/>
              </a:rPr>
              <a:t>Залучення громадських активістів та недержавних діячів до відстоювання інтересів громади.</a:t>
            </a:r>
            <a:endParaRPr lang="en-US" sz="1500" dirty="0"/>
          </a:p>
        </p:txBody>
      </p:sp>
      <p:pic>
        <p:nvPicPr>
          <p:cNvPr id="10" name="Image 3" descr="preencoded.png"/>
          <p:cNvPicPr>
            <a:picLocks noChangeAspect="1"/>
          </p:cNvPicPr>
          <p:nvPr/>
        </p:nvPicPr>
        <p:blipFill>
          <a:blip r:embed="rId6"/>
          <a:stretch>
            <a:fillRect/>
          </a:stretch>
        </p:blipFill>
        <p:spPr>
          <a:xfrm>
            <a:off x="674846" y="4862751"/>
            <a:ext cx="964049" cy="1419106"/>
          </a:xfrm>
          <a:prstGeom prst="rect">
            <a:avLst/>
          </a:prstGeom>
        </p:spPr>
      </p:pic>
      <p:sp>
        <p:nvSpPr>
          <p:cNvPr id="11" name="Text 5"/>
          <p:cNvSpPr/>
          <p:nvPr/>
        </p:nvSpPr>
        <p:spPr>
          <a:xfrm>
            <a:off x="1928098" y="5055513"/>
            <a:ext cx="3983474" cy="301228"/>
          </a:xfrm>
          <a:prstGeom prst="rect">
            <a:avLst/>
          </a:prstGeom>
          <a:noFill/>
          <a:ln/>
        </p:spPr>
        <p:txBody>
          <a:bodyPr wrap="none" lIns="0" tIns="0" rIns="0" bIns="0" rtlCol="0" anchor="t"/>
          <a:lstStyle/>
          <a:p>
            <a:pPr marL="0" indent="0" algn="l">
              <a:lnSpc>
                <a:spcPts val="2350"/>
              </a:lnSpc>
              <a:buNone/>
            </a:pPr>
            <a:r>
              <a:rPr lang="en-US" sz="1850" b="1" dirty="0">
                <a:solidFill>
                  <a:srgbClr val="151617"/>
                </a:solidFill>
                <a:latin typeface="Montserrat Black" pitchFamily="34" charset="0"/>
                <a:ea typeface="Montserrat Black" pitchFamily="34" charset="-122"/>
                <a:cs typeface="Montserrat Black" pitchFamily="34" charset="-120"/>
              </a:rPr>
              <a:t>Оперативні політичні канали</a:t>
            </a:r>
            <a:endParaRPr lang="en-US" sz="1850" dirty="0"/>
          </a:p>
        </p:txBody>
      </p:sp>
      <p:sp>
        <p:nvSpPr>
          <p:cNvPr id="12" name="Text 6"/>
          <p:cNvSpPr/>
          <p:nvPr/>
        </p:nvSpPr>
        <p:spPr>
          <a:xfrm>
            <a:off x="1928098" y="5472351"/>
            <a:ext cx="6541056" cy="616744"/>
          </a:xfrm>
          <a:prstGeom prst="rect">
            <a:avLst/>
          </a:prstGeom>
          <a:noFill/>
          <a:ln/>
        </p:spPr>
        <p:txBody>
          <a:bodyPr wrap="square" lIns="0" tIns="0" rIns="0" bIns="0" rtlCol="0" anchor="t"/>
          <a:lstStyle/>
          <a:p>
            <a:pPr marL="0" indent="0" algn="l">
              <a:lnSpc>
                <a:spcPts val="2400"/>
              </a:lnSpc>
              <a:buNone/>
            </a:pPr>
            <a:r>
              <a:rPr lang="en-US" sz="1500" dirty="0">
                <a:solidFill>
                  <a:srgbClr val="151617"/>
                </a:solidFill>
                <a:latin typeface="Inconsolata" pitchFamily="34" charset="0"/>
                <a:ea typeface="Inconsolata" pitchFamily="34" charset="-122"/>
                <a:cs typeface="Inconsolata" pitchFamily="34" charset="-120"/>
              </a:rPr>
              <a:t>Використання формальних та неформальних каналів комунікації для просування інтересів громади.</a:t>
            </a:r>
            <a:endParaRPr lang="en-US" sz="1500" dirty="0"/>
          </a:p>
        </p:txBody>
      </p:sp>
      <p:pic>
        <p:nvPicPr>
          <p:cNvPr id="13" name="Image 4" descr="preencoded.png"/>
          <p:cNvPicPr>
            <a:picLocks noChangeAspect="1"/>
          </p:cNvPicPr>
          <p:nvPr/>
        </p:nvPicPr>
        <p:blipFill>
          <a:blip r:embed="rId7"/>
          <a:stretch>
            <a:fillRect/>
          </a:stretch>
        </p:blipFill>
        <p:spPr>
          <a:xfrm>
            <a:off x="674846" y="6281857"/>
            <a:ext cx="964049" cy="1419106"/>
          </a:xfrm>
          <a:prstGeom prst="rect">
            <a:avLst/>
          </a:prstGeom>
        </p:spPr>
      </p:pic>
      <p:sp>
        <p:nvSpPr>
          <p:cNvPr id="14" name="Text 7"/>
          <p:cNvSpPr/>
          <p:nvPr/>
        </p:nvSpPr>
        <p:spPr>
          <a:xfrm>
            <a:off x="1928098" y="6474619"/>
            <a:ext cx="2410182" cy="301228"/>
          </a:xfrm>
          <a:prstGeom prst="rect">
            <a:avLst/>
          </a:prstGeom>
          <a:noFill/>
          <a:ln/>
        </p:spPr>
        <p:txBody>
          <a:bodyPr wrap="none" lIns="0" tIns="0" rIns="0" bIns="0" rtlCol="0" anchor="t"/>
          <a:lstStyle/>
          <a:p>
            <a:pPr marL="0" indent="0" algn="l">
              <a:lnSpc>
                <a:spcPts val="2350"/>
              </a:lnSpc>
              <a:buNone/>
            </a:pPr>
            <a:r>
              <a:rPr lang="en-US" sz="1850" b="1" dirty="0">
                <a:solidFill>
                  <a:srgbClr val="151617"/>
                </a:solidFill>
                <a:latin typeface="Montserrat Black" pitchFamily="34" charset="0"/>
                <a:ea typeface="Montserrat Black" pitchFamily="34" charset="-122"/>
                <a:cs typeface="Montserrat Black" pitchFamily="34" charset="-120"/>
              </a:rPr>
              <a:t>Адвокація</a:t>
            </a:r>
            <a:endParaRPr lang="en-US" sz="1850" dirty="0"/>
          </a:p>
        </p:txBody>
      </p:sp>
      <p:sp>
        <p:nvSpPr>
          <p:cNvPr id="15" name="Text 8"/>
          <p:cNvSpPr/>
          <p:nvPr/>
        </p:nvSpPr>
        <p:spPr>
          <a:xfrm>
            <a:off x="1928098" y="6891457"/>
            <a:ext cx="6541056" cy="616744"/>
          </a:xfrm>
          <a:prstGeom prst="rect">
            <a:avLst/>
          </a:prstGeom>
          <a:noFill/>
          <a:ln/>
        </p:spPr>
        <p:txBody>
          <a:bodyPr wrap="square" lIns="0" tIns="0" rIns="0" bIns="0" rtlCol="0" anchor="t"/>
          <a:lstStyle/>
          <a:p>
            <a:pPr marL="0" indent="0" algn="l">
              <a:lnSpc>
                <a:spcPts val="2400"/>
              </a:lnSpc>
              <a:buNone/>
            </a:pPr>
            <a:r>
              <a:rPr lang="en-US" sz="1500" dirty="0">
                <a:solidFill>
                  <a:srgbClr val="151617"/>
                </a:solidFill>
                <a:latin typeface="Inconsolata" pitchFamily="34" charset="0"/>
                <a:ea typeface="Inconsolata" pitchFamily="34" charset="-122"/>
                <a:cs typeface="Inconsolata" pitchFamily="34" charset="-120"/>
              </a:rPr>
              <a:t>Системна діяльність з представництва та захисту інтересів територіальної громади на різних рівнях.</a:t>
            </a:r>
            <a:endParaRPr lang="en-US" sz="1500" dirty="0"/>
          </a:p>
        </p:txBody>
      </p:sp>
      <p:sp>
        <p:nvSpPr>
          <p:cNvPr id="16" name="TextBox 15"/>
          <p:cNvSpPr txBox="1"/>
          <p:nvPr/>
        </p:nvSpPr>
        <p:spPr>
          <a:xfrm>
            <a:off x="12755105" y="7671661"/>
            <a:ext cx="1875295" cy="557939"/>
          </a:xfrm>
          <a:prstGeom prst="rect">
            <a:avLst/>
          </a:prstGeom>
          <a:solidFill>
            <a:srgbClr val="F8ECE4"/>
          </a:solidFill>
        </p:spPr>
        <p:txBody>
          <a:bodyPr wrap="square" rtlCol="0">
            <a:spAutoFit/>
          </a:bodyPr>
          <a:lstStyle/>
          <a:p>
            <a:endParaRPr lang="uk-UA" dirty="0"/>
          </a:p>
        </p:txBody>
      </p:sp>
    </p:spTree>
    <p:extLst>
      <p:ext uri="{BB962C8B-B14F-4D97-AF65-F5344CB8AC3E}">
        <p14:creationId xmlns:p14="http://schemas.microsoft.com/office/powerpoint/2010/main" val="264709145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14630400" cy="2382679"/>
          </a:xfrm>
          <a:prstGeom prst="rect">
            <a:avLst/>
          </a:prstGeom>
        </p:spPr>
      </p:pic>
      <p:sp>
        <p:nvSpPr>
          <p:cNvPr id="3" name="Text 0"/>
          <p:cNvSpPr/>
          <p:nvPr/>
        </p:nvSpPr>
        <p:spPr>
          <a:xfrm>
            <a:off x="667107" y="2928580"/>
            <a:ext cx="8309848" cy="595670"/>
          </a:xfrm>
          <a:prstGeom prst="rect">
            <a:avLst/>
          </a:prstGeom>
          <a:noFill/>
          <a:ln/>
        </p:spPr>
        <p:txBody>
          <a:bodyPr wrap="none" lIns="0" tIns="0" rIns="0" bIns="0" rtlCol="0" anchor="t"/>
          <a:lstStyle/>
          <a:p>
            <a:pPr marL="0" indent="0" algn="l">
              <a:lnSpc>
                <a:spcPts val="4650"/>
              </a:lnSpc>
              <a:buNone/>
            </a:pPr>
            <a:r>
              <a:rPr lang="en-US" sz="3750" b="1" dirty="0">
                <a:solidFill>
                  <a:srgbClr val="151617"/>
                </a:solidFill>
                <a:latin typeface="Montserrat Black" pitchFamily="34" charset="0"/>
                <a:ea typeface="Montserrat Black" pitchFamily="34" charset="-122"/>
                <a:cs typeface="Montserrat Black" pitchFamily="34" charset="-120"/>
              </a:rPr>
              <a:t>Виробничий потенціал громад</a:t>
            </a:r>
            <a:endParaRPr lang="en-US" sz="3750" dirty="0"/>
          </a:p>
        </p:txBody>
      </p:sp>
      <p:sp>
        <p:nvSpPr>
          <p:cNvPr id="4" name="Shape 1"/>
          <p:cNvSpPr/>
          <p:nvPr/>
        </p:nvSpPr>
        <p:spPr>
          <a:xfrm>
            <a:off x="667107" y="4667845"/>
            <a:ext cx="3109555" cy="190619"/>
          </a:xfrm>
          <a:prstGeom prst="roundRect">
            <a:avLst>
              <a:gd name="adj" fmla="val 4797"/>
            </a:avLst>
          </a:prstGeom>
          <a:solidFill>
            <a:srgbClr val="F8ECE4"/>
          </a:solidFill>
          <a:ln w="7620">
            <a:solidFill>
              <a:srgbClr val="151617"/>
            </a:solidFill>
            <a:prstDash val="solid"/>
          </a:ln>
          <a:effectLst>
            <a:outerShdw dist="17780" dir="2700000" algn="bl" rotWithShape="0">
              <a:srgbClr val="151617">
                <a:alpha val="100000"/>
              </a:srgbClr>
            </a:outerShdw>
          </a:effectLst>
        </p:spPr>
      </p:sp>
      <p:sp>
        <p:nvSpPr>
          <p:cNvPr id="5" name="Text 2"/>
          <p:cNvSpPr/>
          <p:nvPr/>
        </p:nvSpPr>
        <p:spPr>
          <a:xfrm>
            <a:off x="667107" y="5144333"/>
            <a:ext cx="3109555" cy="595551"/>
          </a:xfrm>
          <a:prstGeom prst="rect">
            <a:avLst/>
          </a:prstGeom>
          <a:noFill/>
          <a:ln/>
        </p:spPr>
        <p:txBody>
          <a:bodyPr wrap="square" lIns="0" tIns="0" rIns="0" bIns="0" rtlCol="0" anchor="t"/>
          <a:lstStyle/>
          <a:p>
            <a:pPr marL="0" indent="0" algn="l">
              <a:lnSpc>
                <a:spcPts val="2300"/>
              </a:lnSpc>
              <a:buNone/>
            </a:pPr>
            <a:r>
              <a:rPr lang="en-US" sz="1850" b="1" dirty="0">
                <a:solidFill>
                  <a:srgbClr val="151617"/>
                </a:solidFill>
                <a:latin typeface="Montserrat Black" pitchFamily="34" charset="0"/>
                <a:ea typeface="Montserrat Black" pitchFamily="34" charset="-122"/>
                <a:cs typeface="Montserrat Black" pitchFamily="34" charset="-120"/>
              </a:rPr>
              <a:t>Ефективність управлінських рішень</a:t>
            </a:r>
            <a:endParaRPr lang="en-US" sz="1850" dirty="0"/>
          </a:p>
        </p:txBody>
      </p:sp>
      <p:sp>
        <p:nvSpPr>
          <p:cNvPr id="6" name="Text 3"/>
          <p:cNvSpPr/>
          <p:nvPr/>
        </p:nvSpPr>
        <p:spPr>
          <a:xfrm>
            <a:off x="667107" y="5854184"/>
            <a:ext cx="3109555" cy="1829514"/>
          </a:xfrm>
          <a:prstGeom prst="rect">
            <a:avLst/>
          </a:prstGeom>
          <a:noFill/>
          <a:ln/>
        </p:spPr>
        <p:txBody>
          <a:bodyPr wrap="square" lIns="0" tIns="0" rIns="0" bIns="0" rtlCol="0" anchor="t"/>
          <a:lstStyle/>
          <a:p>
            <a:pPr marL="0" indent="0" algn="l">
              <a:lnSpc>
                <a:spcPts val="2400"/>
              </a:lnSpc>
              <a:buNone/>
            </a:pPr>
            <a:r>
              <a:rPr lang="en-US" sz="1500" dirty="0">
                <a:solidFill>
                  <a:srgbClr val="151617"/>
                </a:solidFill>
                <a:latin typeface="Inconsolata" pitchFamily="34" charset="0"/>
                <a:ea typeface="Inconsolata" pitchFamily="34" charset="-122"/>
                <a:cs typeface="Inconsolata" pitchFamily="34" charset="-120"/>
              </a:rPr>
              <a:t>Здатність органів місцевого самоврядування приймати рішення, що сприяють розвитку виробництва та підприємництва на території громади.</a:t>
            </a:r>
            <a:endParaRPr lang="en-US" sz="1500" dirty="0"/>
          </a:p>
        </p:txBody>
      </p:sp>
      <p:sp>
        <p:nvSpPr>
          <p:cNvPr id="7" name="Shape 4"/>
          <p:cNvSpPr/>
          <p:nvPr/>
        </p:nvSpPr>
        <p:spPr>
          <a:xfrm>
            <a:off x="4062532" y="4381976"/>
            <a:ext cx="3109674" cy="190619"/>
          </a:xfrm>
          <a:prstGeom prst="roundRect">
            <a:avLst>
              <a:gd name="adj" fmla="val 4797"/>
            </a:avLst>
          </a:prstGeom>
          <a:solidFill>
            <a:srgbClr val="F8ECE4"/>
          </a:solidFill>
          <a:ln w="7620">
            <a:solidFill>
              <a:srgbClr val="151617"/>
            </a:solidFill>
            <a:prstDash val="solid"/>
          </a:ln>
          <a:effectLst>
            <a:outerShdw dist="17780" dir="2700000" algn="bl" rotWithShape="0">
              <a:srgbClr val="151617">
                <a:alpha val="100000"/>
              </a:srgbClr>
            </a:outerShdw>
          </a:effectLst>
        </p:spPr>
      </p:sp>
      <p:sp>
        <p:nvSpPr>
          <p:cNvPr id="8" name="Text 5"/>
          <p:cNvSpPr/>
          <p:nvPr/>
        </p:nvSpPr>
        <p:spPr>
          <a:xfrm>
            <a:off x="4062532" y="4858464"/>
            <a:ext cx="3109674" cy="595551"/>
          </a:xfrm>
          <a:prstGeom prst="rect">
            <a:avLst/>
          </a:prstGeom>
          <a:noFill/>
          <a:ln/>
        </p:spPr>
        <p:txBody>
          <a:bodyPr wrap="square" lIns="0" tIns="0" rIns="0" bIns="0" rtlCol="0" anchor="t"/>
          <a:lstStyle/>
          <a:p>
            <a:pPr marL="0" indent="0" algn="l">
              <a:lnSpc>
                <a:spcPts val="2300"/>
              </a:lnSpc>
              <a:buNone/>
            </a:pPr>
            <a:r>
              <a:rPr lang="en-US" sz="1850" b="1" dirty="0">
                <a:solidFill>
                  <a:srgbClr val="151617"/>
                </a:solidFill>
                <a:latin typeface="Montserrat Black" pitchFamily="34" charset="0"/>
                <a:ea typeface="Montserrat Black" pitchFamily="34" charset="-122"/>
                <a:cs typeface="Montserrat Black" pitchFamily="34" charset="-120"/>
              </a:rPr>
              <a:t>Інноваційні інструменти</a:t>
            </a:r>
            <a:endParaRPr lang="en-US" sz="1850" dirty="0"/>
          </a:p>
        </p:txBody>
      </p:sp>
      <p:sp>
        <p:nvSpPr>
          <p:cNvPr id="9" name="Text 6"/>
          <p:cNvSpPr/>
          <p:nvPr/>
        </p:nvSpPr>
        <p:spPr>
          <a:xfrm>
            <a:off x="4062532" y="5568315"/>
            <a:ext cx="3109674" cy="1524595"/>
          </a:xfrm>
          <a:prstGeom prst="rect">
            <a:avLst/>
          </a:prstGeom>
          <a:noFill/>
          <a:ln/>
        </p:spPr>
        <p:txBody>
          <a:bodyPr wrap="square" lIns="0" tIns="0" rIns="0" bIns="0" rtlCol="0" anchor="t"/>
          <a:lstStyle/>
          <a:p>
            <a:pPr marL="0" indent="0" algn="l">
              <a:lnSpc>
                <a:spcPts val="2400"/>
              </a:lnSpc>
              <a:buNone/>
            </a:pPr>
            <a:r>
              <a:rPr lang="en-US" sz="1500" dirty="0">
                <a:solidFill>
                  <a:srgbClr val="151617"/>
                </a:solidFill>
                <a:latin typeface="Inconsolata" pitchFamily="34" charset="0"/>
                <a:ea typeface="Inconsolata" pitchFamily="34" charset="-122"/>
                <a:cs typeface="Inconsolata" pitchFamily="34" charset="-120"/>
              </a:rPr>
              <a:t>Пошук та впровадження нових підходів до розв'язання проблем, спрямованих на покращення бізнес-клімату в громаді.</a:t>
            </a:r>
            <a:endParaRPr lang="en-US" sz="1500" dirty="0"/>
          </a:p>
        </p:txBody>
      </p:sp>
      <p:sp>
        <p:nvSpPr>
          <p:cNvPr id="10" name="Shape 7"/>
          <p:cNvSpPr/>
          <p:nvPr/>
        </p:nvSpPr>
        <p:spPr>
          <a:xfrm>
            <a:off x="7458075" y="4095988"/>
            <a:ext cx="3109674" cy="190619"/>
          </a:xfrm>
          <a:prstGeom prst="roundRect">
            <a:avLst>
              <a:gd name="adj" fmla="val 4797"/>
            </a:avLst>
          </a:prstGeom>
          <a:solidFill>
            <a:srgbClr val="F8ECE4"/>
          </a:solidFill>
          <a:ln w="7620">
            <a:solidFill>
              <a:srgbClr val="151617"/>
            </a:solidFill>
            <a:prstDash val="solid"/>
          </a:ln>
          <a:effectLst>
            <a:outerShdw dist="17780" dir="2700000" algn="bl" rotWithShape="0">
              <a:srgbClr val="151617">
                <a:alpha val="100000"/>
              </a:srgbClr>
            </a:outerShdw>
          </a:effectLst>
        </p:spPr>
      </p:sp>
      <p:sp>
        <p:nvSpPr>
          <p:cNvPr id="11" name="Text 8"/>
          <p:cNvSpPr/>
          <p:nvPr/>
        </p:nvSpPr>
        <p:spPr>
          <a:xfrm>
            <a:off x="7458075" y="4572476"/>
            <a:ext cx="3109674" cy="595551"/>
          </a:xfrm>
          <a:prstGeom prst="rect">
            <a:avLst/>
          </a:prstGeom>
          <a:noFill/>
          <a:ln/>
        </p:spPr>
        <p:txBody>
          <a:bodyPr wrap="square" lIns="0" tIns="0" rIns="0" bIns="0" rtlCol="0" anchor="t"/>
          <a:lstStyle/>
          <a:p>
            <a:pPr marL="0" indent="0" algn="l">
              <a:lnSpc>
                <a:spcPts val="2300"/>
              </a:lnSpc>
              <a:buNone/>
            </a:pPr>
            <a:r>
              <a:rPr lang="en-US" sz="1850" b="1" dirty="0">
                <a:solidFill>
                  <a:srgbClr val="151617"/>
                </a:solidFill>
                <a:latin typeface="Montserrat Black" pitchFamily="34" charset="0"/>
                <a:ea typeface="Montserrat Black" pitchFamily="34" charset="-122"/>
                <a:cs typeface="Montserrat Black" pitchFamily="34" charset="-120"/>
              </a:rPr>
              <a:t>Розширення ринків збуту</a:t>
            </a:r>
            <a:endParaRPr lang="en-US" sz="1850" dirty="0"/>
          </a:p>
        </p:txBody>
      </p:sp>
      <p:sp>
        <p:nvSpPr>
          <p:cNvPr id="12" name="Text 9"/>
          <p:cNvSpPr/>
          <p:nvPr/>
        </p:nvSpPr>
        <p:spPr>
          <a:xfrm>
            <a:off x="7458075" y="5282327"/>
            <a:ext cx="3109674" cy="1829514"/>
          </a:xfrm>
          <a:prstGeom prst="rect">
            <a:avLst/>
          </a:prstGeom>
          <a:noFill/>
          <a:ln/>
        </p:spPr>
        <p:txBody>
          <a:bodyPr wrap="square" lIns="0" tIns="0" rIns="0" bIns="0" rtlCol="0" anchor="t"/>
          <a:lstStyle/>
          <a:p>
            <a:pPr marL="0" indent="0" algn="l">
              <a:lnSpc>
                <a:spcPts val="2400"/>
              </a:lnSpc>
              <a:buNone/>
            </a:pPr>
            <a:r>
              <a:rPr lang="en-US" sz="1500" dirty="0">
                <a:solidFill>
                  <a:srgbClr val="151617"/>
                </a:solidFill>
                <a:latin typeface="Inconsolata" pitchFamily="34" charset="0"/>
                <a:ea typeface="Inconsolata" pitchFamily="34" charset="-122"/>
                <a:cs typeface="Inconsolata" pitchFamily="34" charset="-120"/>
              </a:rPr>
              <a:t>Сприяння місцевим виробникам у пошуку нових ринків для реалізації продукції на регіональному, національному та міжнародному рівнях.</a:t>
            </a:r>
            <a:endParaRPr lang="en-US" sz="1500" dirty="0"/>
          </a:p>
        </p:txBody>
      </p:sp>
      <p:sp>
        <p:nvSpPr>
          <p:cNvPr id="13" name="Shape 10"/>
          <p:cNvSpPr/>
          <p:nvPr/>
        </p:nvSpPr>
        <p:spPr>
          <a:xfrm>
            <a:off x="10853618" y="3810119"/>
            <a:ext cx="3109674" cy="190619"/>
          </a:xfrm>
          <a:prstGeom prst="roundRect">
            <a:avLst>
              <a:gd name="adj" fmla="val 4797"/>
            </a:avLst>
          </a:prstGeom>
          <a:solidFill>
            <a:srgbClr val="F8ECE4"/>
          </a:solidFill>
          <a:ln w="7620">
            <a:solidFill>
              <a:srgbClr val="151617"/>
            </a:solidFill>
            <a:prstDash val="solid"/>
          </a:ln>
          <a:effectLst>
            <a:outerShdw dist="17780" dir="2700000" algn="bl" rotWithShape="0">
              <a:srgbClr val="151617">
                <a:alpha val="100000"/>
              </a:srgbClr>
            </a:outerShdw>
          </a:effectLst>
        </p:spPr>
      </p:sp>
      <p:sp>
        <p:nvSpPr>
          <p:cNvPr id="14" name="Text 11"/>
          <p:cNvSpPr/>
          <p:nvPr/>
        </p:nvSpPr>
        <p:spPr>
          <a:xfrm>
            <a:off x="10853618" y="4286607"/>
            <a:ext cx="3109674" cy="893326"/>
          </a:xfrm>
          <a:prstGeom prst="rect">
            <a:avLst/>
          </a:prstGeom>
          <a:noFill/>
          <a:ln/>
        </p:spPr>
        <p:txBody>
          <a:bodyPr wrap="square" lIns="0" tIns="0" rIns="0" bIns="0" rtlCol="0" anchor="t"/>
          <a:lstStyle/>
          <a:p>
            <a:pPr marL="0" indent="0" algn="l">
              <a:lnSpc>
                <a:spcPts val="2300"/>
              </a:lnSpc>
              <a:buNone/>
            </a:pPr>
            <a:r>
              <a:rPr lang="en-US" sz="1850" b="1" dirty="0">
                <a:solidFill>
                  <a:srgbClr val="151617"/>
                </a:solidFill>
                <a:latin typeface="Montserrat Black" pitchFamily="34" charset="0"/>
                <a:ea typeface="Montserrat Black" pitchFamily="34" charset="-122"/>
                <a:cs typeface="Montserrat Black" pitchFamily="34" charset="-120"/>
              </a:rPr>
              <a:t>Розвиток підприємницького потенціалу</a:t>
            </a:r>
            <a:endParaRPr lang="en-US" sz="1850" dirty="0"/>
          </a:p>
        </p:txBody>
      </p:sp>
      <p:sp>
        <p:nvSpPr>
          <p:cNvPr id="15" name="Text 12"/>
          <p:cNvSpPr/>
          <p:nvPr/>
        </p:nvSpPr>
        <p:spPr>
          <a:xfrm>
            <a:off x="10853618" y="5294233"/>
            <a:ext cx="3109674" cy="1219676"/>
          </a:xfrm>
          <a:prstGeom prst="rect">
            <a:avLst/>
          </a:prstGeom>
          <a:noFill/>
          <a:ln/>
        </p:spPr>
        <p:txBody>
          <a:bodyPr wrap="square" lIns="0" tIns="0" rIns="0" bIns="0" rtlCol="0" anchor="t"/>
          <a:lstStyle/>
          <a:p>
            <a:pPr marL="0" indent="0" algn="l">
              <a:lnSpc>
                <a:spcPts val="2400"/>
              </a:lnSpc>
              <a:buNone/>
            </a:pPr>
            <a:r>
              <a:rPr lang="en-US" sz="1500" dirty="0">
                <a:solidFill>
                  <a:srgbClr val="151617"/>
                </a:solidFill>
                <a:latin typeface="Inconsolata" pitchFamily="34" charset="0"/>
                <a:ea typeface="Inconsolata" pitchFamily="34" charset="-122"/>
                <a:cs typeface="Inconsolata" pitchFamily="34" charset="-120"/>
              </a:rPr>
              <a:t>Створення умов для розвитку малого та середнього бізнесу, підтримка підприємницьких ініціатив мешканців громади.</a:t>
            </a:r>
            <a:endParaRPr lang="en-US" sz="1500" dirty="0"/>
          </a:p>
        </p:txBody>
      </p:sp>
      <p:sp>
        <p:nvSpPr>
          <p:cNvPr id="16" name="TextBox 15"/>
          <p:cNvSpPr txBox="1"/>
          <p:nvPr/>
        </p:nvSpPr>
        <p:spPr>
          <a:xfrm>
            <a:off x="12755105" y="7671661"/>
            <a:ext cx="1875295" cy="557939"/>
          </a:xfrm>
          <a:prstGeom prst="rect">
            <a:avLst/>
          </a:prstGeom>
          <a:solidFill>
            <a:srgbClr val="F8ECE4"/>
          </a:solidFill>
        </p:spPr>
        <p:txBody>
          <a:bodyPr wrap="square" rtlCol="0">
            <a:spAutoFit/>
          </a:bodyPr>
          <a:lstStyle/>
          <a:p>
            <a:endParaRPr lang="uk-UA" dirty="0"/>
          </a:p>
        </p:txBody>
      </p:sp>
    </p:spTree>
    <p:extLst>
      <p:ext uri="{BB962C8B-B14F-4D97-AF65-F5344CB8AC3E}">
        <p14:creationId xmlns:p14="http://schemas.microsoft.com/office/powerpoint/2010/main" val="286305884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9144000" y="0"/>
            <a:ext cx="5486400" cy="8229600"/>
          </a:xfrm>
          <a:prstGeom prst="rect">
            <a:avLst/>
          </a:prstGeom>
        </p:spPr>
      </p:pic>
      <p:sp>
        <p:nvSpPr>
          <p:cNvPr id="3" name="Text 0"/>
          <p:cNvSpPr/>
          <p:nvPr/>
        </p:nvSpPr>
        <p:spPr>
          <a:xfrm>
            <a:off x="575905" y="536138"/>
            <a:ext cx="7024092" cy="514112"/>
          </a:xfrm>
          <a:prstGeom prst="rect">
            <a:avLst/>
          </a:prstGeom>
          <a:noFill/>
          <a:ln/>
        </p:spPr>
        <p:txBody>
          <a:bodyPr wrap="none" lIns="0" tIns="0" rIns="0" bIns="0" rtlCol="0" anchor="t"/>
          <a:lstStyle/>
          <a:p>
            <a:pPr marL="0" indent="0" algn="l">
              <a:lnSpc>
                <a:spcPts val="4000"/>
              </a:lnSpc>
              <a:buNone/>
            </a:pPr>
            <a:r>
              <a:rPr lang="en-US" sz="3200" b="1" dirty="0">
                <a:solidFill>
                  <a:srgbClr val="151617"/>
                </a:solidFill>
                <a:latin typeface="Montserrat Black" pitchFamily="34" charset="0"/>
                <a:ea typeface="Montserrat Black" pitchFamily="34" charset="-122"/>
                <a:cs typeface="Montserrat Black" pitchFamily="34" charset="-120"/>
              </a:rPr>
              <a:t>Фінансовий потенціал громад</a:t>
            </a:r>
            <a:endParaRPr lang="en-US" sz="3200" dirty="0"/>
          </a:p>
        </p:txBody>
      </p:sp>
      <p:sp>
        <p:nvSpPr>
          <p:cNvPr id="4" name="Text 1"/>
          <p:cNvSpPr/>
          <p:nvPr/>
        </p:nvSpPr>
        <p:spPr>
          <a:xfrm>
            <a:off x="575905" y="1379339"/>
            <a:ext cx="3872627" cy="543044"/>
          </a:xfrm>
          <a:prstGeom prst="rect">
            <a:avLst/>
          </a:prstGeom>
          <a:noFill/>
          <a:ln/>
        </p:spPr>
        <p:txBody>
          <a:bodyPr wrap="none" lIns="0" tIns="0" rIns="0" bIns="0" rtlCol="0" anchor="t"/>
          <a:lstStyle/>
          <a:p>
            <a:pPr marL="0" indent="0" algn="ctr">
              <a:lnSpc>
                <a:spcPts val="4250"/>
              </a:lnSpc>
              <a:buNone/>
            </a:pPr>
            <a:r>
              <a:rPr lang="en-US" sz="4250" b="1" dirty="0">
                <a:solidFill>
                  <a:srgbClr val="151617"/>
                </a:solidFill>
                <a:latin typeface="Montserrat Black" pitchFamily="34" charset="0"/>
                <a:ea typeface="Montserrat Black" pitchFamily="34" charset="-122"/>
                <a:cs typeface="Montserrat Black" pitchFamily="34" charset="-120"/>
              </a:rPr>
              <a:t>100%</a:t>
            </a:r>
            <a:endParaRPr lang="en-US" sz="4250" dirty="0"/>
          </a:p>
        </p:txBody>
      </p:sp>
      <p:sp>
        <p:nvSpPr>
          <p:cNvPr id="5" name="Text 2"/>
          <p:cNvSpPr/>
          <p:nvPr/>
        </p:nvSpPr>
        <p:spPr>
          <a:xfrm>
            <a:off x="1454229" y="2128004"/>
            <a:ext cx="2115860" cy="257175"/>
          </a:xfrm>
          <a:prstGeom prst="rect">
            <a:avLst/>
          </a:prstGeom>
          <a:noFill/>
          <a:ln/>
        </p:spPr>
        <p:txBody>
          <a:bodyPr wrap="none" lIns="0" tIns="0" rIns="0" bIns="0" rtlCol="0" anchor="t"/>
          <a:lstStyle/>
          <a:p>
            <a:pPr marL="0" indent="0" algn="ctr">
              <a:lnSpc>
                <a:spcPts val="2000"/>
              </a:lnSpc>
              <a:buNone/>
            </a:pPr>
            <a:r>
              <a:rPr lang="en-US" sz="1600" b="1" dirty="0">
                <a:solidFill>
                  <a:srgbClr val="151617"/>
                </a:solidFill>
                <a:latin typeface="Montserrat Black" pitchFamily="34" charset="0"/>
                <a:ea typeface="Montserrat Black" pitchFamily="34" charset="-122"/>
                <a:cs typeface="Montserrat Black" pitchFamily="34" charset="-120"/>
              </a:rPr>
              <a:t>Фактичні ресурси</a:t>
            </a:r>
            <a:endParaRPr lang="en-US" sz="1600" dirty="0"/>
          </a:p>
        </p:txBody>
      </p:sp>
      <p:sp>
        <p:nvSpPr>
          <p:cNvPr id="6" name="Text 3"/>
          <p:cNvSpPr/>
          <p:nvPr/>
        </p:nvSpPr>
        <p:spPr>
          <a:xfrm>
            <a:off x="575905" y="2483882"/>
            <a:ext cx="3872627" cy="789742"/>
          </a:xfrm>
          <a:prstGeom prst="rect">
            <a:avLst/>
          </a:prstGeom>
          <a:noFill/>
          <a:ln/>
        </p:spPr>
        <p:txBody>
          <a:bodyPr wrap="square" lIns="0" tIns="0" rIns="0" bIns="0" rtlCol="0" anchor="t"/>
          <a:lstStyle/>
          <a:p>
            <a:pPr marL="0" indent="0" algn="ctr">
              <a:lnSpc>
                <a:spcPts val="2050"/>
              </a:lnSpc>
              <a:buNone/>
            </a:pPr>
            <a:r>
              <a:rPr lang="en-US" sz="1250" dirty="0">
                <a:solidFill>
                  <a:srgbClr val="151617"/>
                </a:solidFill>
                <a:latin typeface="Inconsolata" pitchFamily="34" charset="0"/>
                <a:ea typeface="Inconsolata" pitchFamily="34" charset="-122"/>
                <a:cs typeface="Inconsolata" pitchFamily="34" charset="-120"/>
              </a:rPr>
              <a:t>Наявний обсяг фінансових ресурсів, яким володіє територіальна громада на певний момент</a:t>
            </a:r>
            <a:endParaRPr lang="en-US" sz="1250" dirty="0"/>
          </a:p>
        </p:txBody>
      </p:sp>
      <p:sp>
        <p:nvSpPr>
          <p:cNvPr id="7" name="Text 4"/>
          <p:cNvSpPr/>
          <p:nvPr/>
        </p:nvSpPr>
        <p:spPr>
          <a:xfrm>
            <a:off x="4695349" y="1379339"/>
            <a:ext cx="3872746" cy="543044"/>
          </a:xfrm>
          <a:prstGeom prst="rect">
            <a:avLst/>
          </a:prstGeom>
          <a:noFill/>
          <a:ln/>
        </p:spPr>
        <p:txBody>
          <a:bodyPr wrap="none" lIns="0" tIns="0" rIns="0" bIns="0" rtlCol="0" anchor="t"/>
          <a:lstStyle/>
          <a:p>
            <a:pPr marL="0" indent="0" algn="ctr">
              <a:lnSpc>
                <a:spcPts val="4250"/>
              </a:lnSpc>
              <a:buNone/>
            </a:pPr>
            <a:r>
              <a:rPr lang="en-US" sz="4250" b="1" dirty="0">
                <a:solidFill>
                  <a:srgbClr val="151617"/>
                </a:solidFill>
                <a:latin typeface="Montserrat Black" pitchFamily="34" charset="0"/>
                <a:ea typeface="Montserrat Black" pitchFamily="34" charset="-122"/>
                <a:cs typeface="Montserrat Black" pitchFamily="34" charset="-120"/>
              </a:rPr>
              <a:t>150%</a:t>
            </a:r>
            <a:endParaRPr lang="en-US" sz="4250" dirty="0"/>
          </a:p>
        </p:txBody>
      </p:sp>
      <p:sp>
        <p:nvSpPr>
          <p:cNvPr id="8" name="Text 5"/>
          <p:cNvSpPr/>
          <p:nvPr/>
        </p:nvSpPr>
        <p:spPr>
          <a:xfrm>
            <a:off x="5481876" y="2128004"/>
            <a:ext cx="2299573" cy="257175"/>
          </a:xfrm>
          <a:prstGeom prst="rect">
            <a:avLst/>
          </a:prstGeom>
          <a:noFill/>
          <a:ln/>
        </p:spPr>
        <p:txBody>
          <a:bodyPr wrap="none" lIns="0" tIns="0" rIns="0" bIns="0" rtlCol="0" anchor="t"/>
          <a:lstStyle/>
          <a:p>
            <a:pPr marL="0" indent="0" algn="ctr">
              <a:lnSpc>
                <a:spcPts val="2000"/>
              </a:lnSpc>
              <a:buNone/>
            </a:pPr>
            <a:r>
              <a:rPr lang="en-US" sz="1600" b="1" dirty="0">
                <a:solidFill>
                  <a:srgbClr val="151617"/>
                </a:solidFill>
                <a:latin typeface="Montserrat Black" pitchFamily="34" charset="0"/>
                <a:ea typeface="Montserrat Black" pitchFamily="34" charset="-122"/>
                <a:cs typeface="Montserrat Black" pitchFamily="34" charset="-120"/>
              </a:rPr>
              <a:t>Потенційні ресурси</a:t>
            </a:r>
            <a:endParaRPr lang="en-US" sz="1600" dirty="0"/>
          </a:p>
        </p:txBody>
      </p:sp>
      <p:sp>
        <p:nvSpPr>
          <p:cNvPr id="9" name="Text 6"/>
          <p:cNvSpPr/>
          <p:nvPr/>
        </p:nvSpPr>
        <p:spPr>
          <a:xfrm>
            <a:off x="4695349" y="2483882"/>
            <a:ext cx="3872746" cy="526494"/>
          </a:xfrm>
          <a:prstGeom prst="rect">
            <a:avLst/>
          </a:prstGeom>
          <a:noFill/>
          <a:ln/>
        </p:spPr>
        <p:txBody>
          <a:bodyPr wrap="square" lIns="0" tIns="0" rIns="0" bIns="0" rtlCol="0" anchor="t"/>
          <a:lstStyle/>
          <a:p>
            <a:pPr marL="0" indent="0" algn="ctr">
              <a:lnSpc>
                <a:spcPts val="2050"/>
              </a:lnSpc>
              <a:buNone/>
            </a:pPr>
            <a:r>
              <a:rPr lang="en-US" sz="1250" dirty="0">
                <a:solidFill>
                  <a:srgbClr val="151617"/>
                </a:solidFill>
                <a:latin typeface="Inconsolata" pitchFamily="34" charset="0"/>
                <a:ea typeface="Inconsolata" pitchFamily="34" charset="-122"/>
                <a:cs typeface="Inconsolata" pitchFamily="34" charset="-120"/>
              </a:rPr>
              <a:t>Фінансові ресурси, що можуть бути використані за певних умов</a:t>
            </a:r>
            <a:endParaRPr lang="en-US" sz="1250" dirty="0"/>
          </a:p>
        </p:txBody>
      </p:sp>
      <p:sp>
        <p:nvSpPr>
          <p:cNvPr id="10" name="Text 7"/>
          <p:cNvSpPr/>
          <p:nvPr/>
        </p:nvSpPr>
        <p:spPr>
          <a:xfrm>
            <a:off x="2635568" y="3849529"/>
            <a:ext cx="3872746" cy="543044"/>
          </a:xfrm>
          <a:prstGeom prst="rect">
            <a:avLst/>
          </a:prstGeom>
          <a:noFill/>
          <a:ln/>
        </p:spPr>
        <p:txBody>
          <a:bodyPr wrap="none" lIns="0" tIns="0" rIns="0" bIns="0" rtlCol="0" anchor="t"/>
          <a:lstStyle/>
          <a:p>
            <a:pPr marL="0" indent="0" algn="ctr">
              <a:lnSpc>
                <a:spcPts val="4250"/>
              </a:lnSpc>
              <a:buNone/>
            </a:pPr>
            <a:r>
              <a:rPr lang="en-US" sz="4250" b="1" dirty="0">
                <a:solidFill>
                  <a:srgbClr val="151617"/>
                </a:solidFill>
                <a:latin typeface="Montserrat Black" pitchFamily="34" charset="0"/>
                <a:ea typeface="Montserrat Black" pitchFamily="34" charset="-122"/>
                <a:cs typeface="Montserrat Black" pitchFamily="34" charset="-120"/>
              </a:rPr>
              <a:t>200%</a:t>
            </a:r>
            <a:endParaRPr lang="en-US" sz="4250" dirty="0"/>
          </a:p>
        </p:txBody>
      </p:sp>
      <p:sp>
        <p:nvSpPr>
          <p:cNvPr id="11" name="Text 8"/>
          <p:cNvSpPr/>
          <p:nvPr/>
        </p:nvSpPr>
        <p:spPr>
          <a:xfrm>
            <a:off x="3233380" y="4598194"/>
            <a:ext cx="2677001" cy="257175"/>
          </a:xfrm>
          <a:prstGeom prst="rect">
            <a:avLst/>
          </a:prstGeom>
          <a:noFill/>
          <a:ln/>
        </p:spPr>
        <p:txBody>
          <a:bodyPr wrap="none" lIns="0" tIns="0" rIns="0" bIns="0" rtlCol="0" anchor="t"/>
          <a:lstStyle/>
          <a:p>
            <a:pPr marL="0" indent="0" algn="ctr">
              <a:lnSpc>
                <a:spcPts val="2000"/>
              </a:lnSpc>
              <a:buNone/>
            </a:pPr>
            <a:r>
              <a:rPr lang="en-US" sz="1600" b="1" dirty="0">
                <a:solidFill>
                  <a:srgbClr val="151617"/>
                </a:solidFill>
                <a:latin typeface="Montserrat Black" pitchFamily="34" charset="0"/>
                <a:ea typeface="Montserrat Black" pitchFamily="34" charset="-122"/>
                <a:cs typeface="Montserrat Black" pitchFamily="34" charset="-120"/>
              </a:rPr>
              <a:t>Можливості зростання</a:t>
            </a:r>
            <a:endParaRPr lang="en-US" sz="1600" dirty="0"/>
          </a:p>
        </p:txBody>
      </p:sp>
      <p:sp>
        <p:nvSpPr>
          <p:cNvPr id="12" name="Text 9"/>
          <p:cNvSpPr/>
          <p:nvPr/>
        </p:nvSpPr>
        <p:spPr>
          <a:xfrm>
            <a:off x="2635568" y="4954072"/>
            <a:ext cx="3872746" cy="526494"/>
          </a:xfrm>
          <a:prstGeom prst="rect">
            <a:avLst/>
          </a:prstGeom>
          <a:noFill/>
          <a:ln/>
        </p:spPr>
        <p:txBody>
          <a:bodyPr wrap="square" lIns="0" tIns="0" rIns="0" bIns="0" rtlCol="0" anchor="t"/>
          <a:lstStyle/>
          <a:p>
            <a:pPr marL="0" indent="0" algn="ctr">
              <a:lnSpc>
                <a:spcPts val="2050"/>
              </a:lnSpc>
              <a:buNone/>
            </a:pPr>
            <a:r>
              <a:rPr lang="en-US" sz="1250" dirty="0">
                <a:solidFill>
                  <a:srgbClr val="151617"/>
                </a:solidFill>
                <a:latin typeface="Inconsolata" pitchFamily="34" charset="0"/>
                <a:ea typeface="Inconsolata" pitchFamily="34" charset="-122"/>
                <a:cs typeface="Inconsolata" pitchFamily="34" charset="-120"/>
              </a:rPr>
              <a:t>Перспективи збільшення фінансової спроможності громади</a:t>
            </a:r>
            <a:endParaRPr lang="en-US" sz="1250" dirty="0"/>
          </a:p>
        </p:txBody>
      </p:sp>
      <p:sp>
        <p:nvSpPr>
          <p:cNvPr id="13" name="Text 10"/>
          <p:cNvSpPr/>
          <p:nvPr/>
        </p:nvSpPr>
        <p:spPr>
          <a:xfrm>
            <a:off x="575905" y="5665589"/>
            <a:ext cx="7992189" cy="1052989"/>
          </a:xfrm>
          <a:prstGeom prst="rect">
            <a:avLst/>
          </a:prstGeom>
          <a:noFill/>
          <a:ln/>
        </p:spPr>
        <p:txBody>
          <a:bodyPr wrap="square" lIns="0" tIns="0" rIns="0" bIns="0" rtlCol="0" anchor="t"/>
          <a:lstStyle/>
          <a:p>
            <a:pPr marL="0" indent="0" algn="l">
              <a:lnSpc>
                <a:spcPts val="2050"/>
              </a:lnSpc>
              <a:buNone/>
            </a:pPr>
            <a:r>
              <a:rPr lang="en-US" sz="1250" dirty="0">
                <a:solidFill>
                  <a:srgbClr val="151617"/>
                </a:solidFill>
                <a:latin typeface="Inconsolata" pitchFamily="34" charset="0"/>
                <a:ea typeface="Inconsolata" pitchFamily="34" charset="-122"/>
                <a:cs typeface="Inconsolata" pitchFamily="34" charset="-120"/>
              </a:rPr>
              <a:t>Основою фінансового потенціалу є не лише фактичний обсяг фінансових ресурсів, яким володіє на певний момент територіальна громада або від її імені органи місцевого самоврядування, а й потенційні фінансові ресурси, що можуть бути ними використані за певних умов, а також необхідні для цього можливості.</a:t>
            </a:r>
            <a:endParaRPr lang="en-US" sz="1250" dirty="0"/>
          </a:p>
        </p:txBody>
      </p:sp>
      <p:sp>
        <p:nvSpPr>
          <p:cNvPr id="14" name="Text 11"/>
          <p:cNvSpPr/>
          <p:nvPr/>
        </p:nvSpPr>
        <p:spPr>
          <a:xfrm>
            <a:off x="575905" y="6903601"/>
            <a:ext cx="7992189" cy="789742"/>
          </a:xfrm>
          <a:prstGeom prst="rect">
            <a:avLst/>
          </a:prstGeom>
          <a:noFill/>
          <a:ln/>
        </p:spPr>
        <p:txBody>
          <a:bodyPr wrap="square" lIns="0" tIns="0" rIns="0" bIns="0" rtlCol="0" anchor="t"/>
          <a:lstStyle/>
          <a:p>
            <a:pPr marL="0" indent="0" algn="l">
              <a:lnSpc>
                <a:spcPts val="2050"/>
              </a:lnSpc>
              <a:buNone/>
            </a:pPr>
            <a:r>
              <a:rPr lang="en-US" sz="1250" dirty="0">
                <a:solidFill>
                  <a:srgbClr val="151617"/>
                </a:solidFill>
                <a:latin typeface="Inconsolata" pitchFamily="34" charset="0"/>
                <a:ea typeface="Inconsolata" pitchFamily="34" charset="-122"/>
                <a:cs typeface="Inconsolata" pitchFamily="34" charset="-120"/>
              </a:rPr>
              <a:t>Фінансовий потенціал включає всі джерела надходжень до місцевого бюджету, можливості залучення грантів, інвестицій, кредитних ресурсів та інших форм фінансування розвитку громади.</a:t>
            </a:r>
            <a:endParaRPr lang="en-US" sz="1250" dirty="0"/>
          </a:p>
        </p:txBody>
      </p:sp>
      <p:sp>
        <p:nvSpPr>
          <p:cNvPr id="15" name="TextBox 14"/>
          <p:cNvSpPr txBox="1"/>
          <p:nvPr/>
        </p:nvSpPr>
        <p:spPr>
          <a:xfrm>
            <a:off x="12755105" y="7671661"/>
            <a:ext cx="1875295" cy="557939"/>
          </a:xfrm>
          <a:prstGeom prst="rect">
            <a:avLst/>
          </a:prstGeom>
          <a:solidFill>
            <a:srgbClr val="F8ECE4"/>
          </a:solidFill>
        </p:spPr>
        <p:txBody>
          <a:bodyPr wrap="square" rtlCol="0">
            <a:spAutoFit/>
          </a:bodyPr>
          <a:lstStyle/>
          <a:p>
            <a:endParaRPr lang="uk-UA" dirty="0"/>
          </a:p>
        </p:txBody>
      </p:sp>
    </p:spTree>
    <p:extLst>
      <p:ext uri="{BB962C8B-B14F-4D97-AF65-F5344CB8AC3E}">
        <p14:creationId xmlns:p14="http://schemas.microsoft.com/office/powerpoint/2010/main" val="279728990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name="Slide 2">
    <p:spTree>
      <p:nvGrpSpPr>
        <p:cNvPr id="1" name=""/>
        <p:cNvGrpSpPr/>
        <p:nvPr/>
      </p:nvGrpSpPr>
      <p:grpSpPr>
        <a:xfrm>
          <a:off x="0" y="0"/>
          <a:ext cx="0" cy="0"/>
          <a:chOff x="0" y="0"/>
          <a:chExt cx="0" cy="0"/>
        </a:xfrm>
      </p:grpSpPr>
      <p:sp>
        <p:nvSpPr>
          <p:cNvPr id="2" name="Text 0"/>
          <p:cNvSpPr/>
          <p:nvPr/>
        </p:nvSpPr>
        <p:spPr>
          <a:xfrm>
            <a:off x="793790" y="1505069"/>
            <a:ext cx="11041856" cy="708779"/>
          </a:xfrm>
          <a:prstGeom prst="rect">
            <a:avLst/>
          </a:prstGeom>
          <a:noFill/>
          <a:ln/>
        </p:spPr>
        <p:txBody>
          <a:bodyPr wrap="none" lIns="0" tIns="0" rIns="0" bIns="0" rtlCol="0" anchor="t"/>
          <a:lstStyle/>
          <a:p>
            <a:pPr marL="0" indent="0" algn="l">
              <a:lnSpc>
                <a:spcPts val="5550"/>
              </a:lnSpc>
              <a:buNone/>
            </a:pPr>
            <a:r>
              <a:rPr lang="en-US" sz="4450" b="1" dirty="0">
                <a:solidFill>
                  <a:srgbClr val="151617"/>
                </a:solidFill>
                <a:latin typeface="Montserrat Black" pitchFamily="34" charset="0"/>
                <a:ea typeface="Montserrat Black" pitchFamily="34" charset="-122"/>
                <a:cs typeface="Montserrat Black" pitchFamily="34" charset="-120"/>
              </a:rPr>
              <a:t>Ресурсний підхід в сучасній науці</a:t>
            </a:r>
            <a:endParaRPr lang="en-US" sz="4450" dirty="0"/>
          </a:p>
        </p:txBody>
      </p:sp>
      <p:sp>
        <p:nvSpPr>
          <p:cNvPr id="3" name="Text 1"/>
          <p:cNvSpPr/>
          <p:nvPr/>
        </p:nvSpPr>
        <p:spPr>
          <a:xfrm>
            <a:off x="793790" y="2780824"/>
            <a:ext cx="3511272" cy="354330"/>
          </a:xfrm>
          <a:prstGeom prst="rect">
            <a:avLst/>
          </a:prstGeom>
          <a:noFill/>
          <a:ln/>
        </p:spPr>
        <p:txBody>
          <a:bodyPr wrap="none" lIns="0" tIns="0" rIns="0" bIns="0" rtlCol="0" anchor="t"/>
          <a:lstStyle/>
          <a:p>
            <a:pPr marL="0" indent="0" algn="l">
              <a:lnSpc>
                <a:spcPts val="2750"/>
              </a:lnSpc>
              <a:buNone/>
            </a:pPr>
            <a:r>
              <a:rPr lang="en-US" sz="2200" b="1" dirty="0">
                <a:solidFill>
                  <a:srgbClr val="151617"/>
                </a:solidFill>
                <a:latin typeface="Montserrat Black" pitchFamily="34" charset="0"/>
                <a:ea typeface="Montserrat Black" pitchFamily="34" charset="-122"/>
                <a:cs typeface="Montserrat Black" pitchFamily="34" charset="-120"/>
              </a:rPr>
              <a:t>Методологічні засади</a:t>
            </a:r>
            <a:endParaRPr lang="en-US" sz="2200" dirty="0"/>
          </a:p>
        </p:txBody>
      </p:sp>
      <p:sp>
        <p:nvSpPr>
          <p:cNvPr id="4" name="Text 2"/>
          <p:cNvSpPr/>
          <p:nvPr/>
        </p:nvSpPr>
        <p:spPr>
          <a:xfrm>
            <a:off x="793790" y="3361968"/>
            <a:ext cx="6244709" cy="1814513"/>
          </a:xfrm>
          <a:prstGeom prst="rect">
            <a:avLst/>
          </a:prstGeom>
          <a:noFill/>
          <a:ln/>
        </p:spPr>
        <p:txBody>
          <a:bodyPr wrap="square" lIns="0" tIns="0" rIns="0" bIns="0" rtlCol="0" anchor="t"/>
          <a:lstStyle/>
          <a:p>
            <a:pPr marL="0" indent="0" algn="l">
              <a:lnSpc>
                <a:spcPts val="2850"/>
              </a:lnSpc>
              <a:buNone/>
            </a:pPr>
            <a:r>
              <a:rPr lang="en-US" sz="1750" dirty="0">
                <a:solidFill>
                  <a:srgbClr val="151617"/>
                </a:solidFill>
                <a:latin typeface="Inconsolata" pitchFamily="34" charset="0"/>
                <a:ea typeface="Inconsolata" pitchFamily="34" charset="-122"/>
                <a:cs typeface="Inconsolata" pitchFamily="34" charset="-120"/>
              </a:rPr>
              <a:t>Сформульовані класиками економічної теорії прибутку та конкуренції, такими як Д. Рикардо, Й. Шумпетер, Е. Пенроуз, М. Портер. З точки зору менеджменту – І. Ансофф, К.Ендрюс, Ф. Селзник, А. Чандлер.</a:t>
            </a:r>
            <a:endParaRPr lang="en-US" sz="1750" dirty="0"/>
          </a:p>
        </p:txBody>
      </p:sp>
      <p:sp>
        <p:nvSpPr>
          <p:cNvPr id="5" name="Text 3"/>
          <p:cNvSpPr/>
          <p:nvPr/>
        </p:nvSpPr>
        <p:spPr>
          <a:xfrm>
            <a:off x="7599521" y="2780824"/>
            <a:ext cx="4628555" cy="354330"/>
          </a:xfrm>
          <a:prstGeom prst="rect">
            <a:avLst/>
          </a:prstGeom>
          <a:noFill/>
          <a:ln/>
        </p:spPr>
        <p:txBody>
          <a:bodyPr wrap="none" lIns="0" tIns="0" rIns="0" bIns="0" rtlCol="0" anchor="t"/>
          <a:lstStyle/>
          <a:p>
            <a:pPr marL="0" indent="0" algn="l">
              <a:lnSpc>
                <a:spcPts val="2750"/>
              </a:lnSpc>
              <a:buNone/>
            </a:pPr>
            <a:r>
              <a:rPr lang="en-US" sz="2200" b="1" dirty="0">
                <a:solidFill>
                  <a:srgbClr val="151617"/>
                </a:solidFill>
                <a:latin typeface="Montserrat Black" pitchFamily="34" charset="0"/>
                <a:ea typeface="Montserrat Black" pitchFamily="34" charset="-122"/>
                <a:cs typeface="Montserrat Black" pitchFamily="34" charset="-120"/>
              </a:rPr>
              <a:t>Теорія ресурсної залежності</a:t>
            </a:r>
            <a:endParaRPr lang="en-US" sz="2200" dirty="0"/>
          </a:p>
        </p:txBody>
      </p:sp>
      <p:sp>
        <p:nvSpPr>
          <p:cNvPr id="6" name="Text 4"/>
          <p:cNvSpPr/>
          <p:nvPr/>
        </p:nvSpPr>
        <p:spPr>
          <a:xfrm>
            <a:off x="7599521" y="3361968"/>
            <a:ext cx="6244709" cy="1814513"/>
          </a:xfrm>
          <a:prstGeom prst="rect">
            <a:avLst/>
          </a:prstGeom>
          <a:noFill/>
          <a:ln/>
        </p:spPr>
        <p:txBody>
          <a:bodyPr wrap="square" lIns="0" tIns="0" rIns="0" bIns="0" rtlCol="0" anchor="t"/>
          <a:lstStyle/>
          <a:p>
            <a:pPr marL="0" indent="0" algn="l">
              <a:lnSpc>
                <a:spcPts val="2850"/>
              </a:lnSpc>
              <a:buNone/>
            </a:pPr>
            <a:r>
              <a:rPr lang="en-US" sz="1750" dirty="0">
                <a:solidFill>
                  <a:srgbClr val="151617"/>
                </a:solidFill>
                <a:latin typeface="Inconsolata" pitchFamily="34" charset="0"/>
                <a:ea typeface="Inconsolata" pitchFamily="34" charset="-122"/>
                <a:cs typeface="Inconsolata" pitchFamily="34" charset="-120"/>
              </a:rPr>
              <a:t>Представлена Д. Преффері, Г. Салансік та класиками соціологічної науки: К. Марксом, М. Вебером, У. Беком, П. Бурдьє. Ресурсний підхід в теорії управління почав формуватися у 50-х рр. ХХ ст.</a:t>
            </a:r>
            <a:endParaRPr lang="en-US" sz="1750" dirty="0"/>
          </a:p>
        </p:txBody>
      </p:sp>
      <p:sp>
        <p:nvSpPr>
          <p:cNvPr id="7" name="Text 5"/>
          <p:cNvSpPr/>
          <p:nvPr/>
        </p:nvSpPr>
        <p:spPr>
          <a:xfrm>
            <a:off x="793790" y="5635704"/>
            <a:ext cx="13042821" cy="1088708"/>
          </a:xfrm>
          <a:prstGeom prst="rect">
            <a:avLst/>
          </a:prstGeom>
          <a:noFill/>
          <a:ln/>
        </p:spPr>
        <p:txBody>
          <a:bodyPr wrap="square" lIns="0" tIns="0" rIns="0" bIns="0" rtlCol="0" anchor="t"/>
          <a:lstStyle/>
          <a:p>
            <a:pPr marL="0" indent="0" algn="l">
              <a:lnSpc>
                <a:spcPts val="2850"/>
              </a:lnSpc>
              <a:buNone/>
            </a:pPr>
            <a:r>
              <a:rPr lang="en-US" sz="1750" dirty="0">
                <a:solidFill>
                  <a:srgbClr val="151617"/>
                </a:solidFill>
                <a:latin typeface="Inconsolata" pitchFamily="34" charset="0"/>
                <a:ea typeface="Inconsolata" pitchFamily="34" charset="-122"/>
                <a:cs typeface="Inconsolata" pitchFamily="34" charset="-120"/>
              </a:rPr>
              <a:t>Конкурентна перевага полягає у використанні унікальних матеріальних та нематеріальних ресурсів та визначається публічно-управлінською здатністю до їх ефективного комбінування. Організаційна діяльність має бути спрямована на досягнення оптимальної комбінації ресурсів.</a:t>
            </a:r>
            <a:endParaRPr lang="en-US" sz="1750" dirty="0"/>
          </a:p>
        </p:txBody>
      </p:sp>
      <p:sp>
        <p:nvSpPr>
          <p:cNvPr id="8" name="TextBox 7"/>
          <p:cNvSpPr txBox="1"/>
          <p:nvPr/>
        </p:nvSpPr>
        <p:spPr>
          <a:xfrm>
            <a:off x="12755105" y="7671661"/>
            <a:ext cx="1875295" cy="557939"/>
          </a:xfrm>
          <a:prstGeom prst="rect">
            <a:avLst/>
          </a:prstGeom>
          <a:solidFill>
            <a:srgbClr val="F8ECE4"/>
          </a:solidFill>
        </p:spPr>
        <p:txBody>
          <a:bodyPr wrap="square" rtlCol="0">
            <a:spAutoFit/>
          </a:bodyPr>
          <a:lstStyle/>
          <a:p>
            <a:endParaRPr lang="uk-UA"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584002" y="458867"/>
            <a:ext cx="13462397" cy="1042988"/>
          </a:xfrm>
          <a:prstGeom prst="rect">
            <a:avLst/>
          </a:prstGeom>
          <a:noFill/>
          <a:ln/>
        </p:spPr>
        <p:txBody>
          <a:bodyPr wrap="square" lIns="0" tIns="0" rIns="0" bIns="0" rtlCol="0" anchor="t"/>
          <a:lstStyle/>
          <a:p>
            <a:pPr marL="0" indent="0" algn="l">
              <a:lnSpc>
                <a:spcPts val="4100"/>
              </a:lnSpc>
              <a:buNone/>
            </a:pPr>
            <a:r>
              <a:rPr lang="en-US" sz="3250" b="1" dirty="0">
                <a:solidFill>
                  <a:srgbClr val="151617"/>
                </a:solidFill>
                <a:latin typeface="Montserrat Black" pitchFamily="34" charset="0"/>
                <a:ea typeface="Montserrat Black" pitchFamily="34" charset="-122"/>
                <a:cs typeface="Montserrat Black" pitchFamily="34" charset="-120"/>
              </a:rPr>
              <a:t>Інтегративно-комунікативний потенціал та потенціал розвитку</a:t>
            </a:r>
            <a:endParaRPr lang="en-US" sz="3250" dirty="0"/>
          </a:p>
        </p:txBody>
      </p:sp>
      <p:sp>
        <p:nvSpPr>
          <p:cNvPr id="3" name="Text 1"/>
          <p:cNvSpPr/>
          <p:nvPr/>
        </p:nvSpPr>
        <p:spPr>
          <a:xfrm>
            <a:off x="2623304" y="2503527"/>
            <a:ext cx="2085737" cy="260747"/>
          </a:xfrm>
          <a:prstGeom prst="rect">
            <a:avLst/>
          </a:prstGeom>
          <a:noFill/>
          <a:ln/>
        </p:spPr>
        <p:txBody>
          <a:bodyPr wrap="none" lIns="0" tIns="0" rIns="0" bIns="0" rtlCol="0" anchor="t"/>
          <a:lstStyle/>
          <a:p>
            <a:pPr marL="0" indent="0" algn="r">
              <a:lnSpc>
                <a:spcPts val="2050"/>
              </a:lnSpc>
              <a:buNone/>
            </a:pPr>
            <a:r>
              <a:rPr lang="en-US" sz="1600" b="1" dirty="0">
                <a:solidFill>
                  <a:srgbClr val="151617"/>
                </a:solidFill>
                <a:latin typeface="Montserrat Black" pitchFamily="34" charset="0"/>
                <a:ea typeface="Montserrat Black" pitchFamily="34" charset="-122"/>
                <a:cs typeface="Montserrat Black" pitchFamily="34" charset="-120"/>
              </a:rPr>
              <a:t>Комунікація</a:t>
            </a:r>
            <a:endParaRPr lang="en-US" sz="1600" dirty="0"/>
          </a:p>
        </p:txBody>
      </p:sp>
      <p:sp>
        <p:nvSpPr>
          <p:cNvPr id="4" name="Text 2"/>
          <p:cNvSpPr/>
          <p:nvPr/>
        </p:nvSpPr>
        <p:spPr>
          <a:xfrm>
            <a:off x="584002" y="2864287"/>
            <a:ext cx="4125039" cy="534114"/>
          </a:xfrm>
          <a:prstGeom prst="rect">
            <a:avLst/>
          </a:prstGeom>
          <a:noFill/>
          <a:ln/>
        </p:spPr>
        <p:txBody>
          <a:bodyPr wrap="square" lIns="0" tIns="0" rIns="0" bIns="0" rtlCol="0" anchor="t"/>
          <a:lstStyle/>
          <a:p>
            <a:pPr marL="0" indent="0" algn="r">
              <a:lnSpc>
                <a:spcPts val="2100"/>
              </a:lnSpc>
              <a:buNone/>
            </a:pPr>
            <a:r>
              <a:rPr lang="en-US" sz="1300" dirty="0">
                <a:solidFill>
                  <a:srgbClr val="151617"/>
                </a:solidFill>
                <a:latin typeface="Inconsolata" pitchFamily="34" charset="0"/>
                <a:ea typeface="Inconsolata" pitchFamily="34" charset="-122"/>
                <a:cs typeface="Inconsolata" pitchFamily="34" charset="-120"/>
              </a:rPr>
              <a:t>Здатність спілкуватися з учасниками процесу формування та розвитку ресурсного потенціалу</a:t>
            </a:r>
            <a:endParaRPr lang="en-US" sz="1300" dirty="0"/>
          </a:p>
        </p:txBody>
      </p:sp>
      <p:pic>
        <p:nvPicPr>
          <p:cNvPr id="5" name="Image 0" descr="preencoded.png"/>
          <p:cNvPicPr>
            <a:picLocks noChangeAspect="1"/>
          </p:cNvPicPr>
          <p:nvPr/>
        </p:nvPicPr>
        <p:blipFill>
          <a:blip r:embed="rId3"/>
          <a:stretch>
            <a:fillRect/>
          </a:stretch>
        </p:blipFill>
        <p:spPr>
          <a:xfrm>
            <a:off x="4959310" y="1835587"/>
            <a:ext cx="4711779" cy="4711779"/>
          </a:xfrm>
          <a:prstGeom prst="rect">
            <a:avLst/>
          </a:prstGeom>
        </p:spPr>
      </p:pic>
      <p:pic>
        <p:nvPicPr>
          <p:cNvPr id="6" name="Image 1" descr="preencoded.png"/>
          <p:cNvPicPr>
            <a:picLocks noChangeAspect="1"/>
          </p:cNvPicPr>
          <p:nvPr/>
        </p:nvPicPr>
        <p:blipFill>
          <a:blip r:embed="rId4"/>
          <a:stretch>
            <a:fillRect/>
          </a:stretch>
        </p:blipFill>
        <p:spPr>
          <a:xfrm>
            <a:off x="6242030" y="2686110"/>
            <a:ext cx="249674" cy="312063"/>
          </a:xfrm>
          <a:prstGeom prst="rect">
            <a:avLst/>
          </a:prstGeom>
        </p:spPr>
      </p:pic>
      <p:sp>
        <p:nvSpPr>
          <p:cNvPr id="7" name="Text 3"/>
          <p:cNvSpPr/>
          <p:nvPr/>
        </p:nvSpPr>
        <p:spPr>
          <a:xfrm>
            <a:off x="9921359" y="2636996"/>
            <a:ext cx="2085737" cy="260747"/>
          </a:xfrm>
          <a:prstGeom prst="rect">
            <a:avLst/>
          </a:prstGeom>
          <a:noFill/>
          <a:ln/>
        </p:spPr>
        <p:txBody>
          <a:bodyPr wrap="none" lIns="0" tIns="0" rIns="0" bIns="0" rtlCol="0" anchor="t"/>
          <a:lstStyle/>
          <a:p>
            <a:pPr marL="0" indent="0" algn="l">
              <a:lnSpc>
                <a:spcPts val="2050"/>
              </a:lnSpc>
              <a:buNone/>
            </a:pPr>
            <a:r>
              <a:rPr lang="en-US" sz="1600" b="1" dirty="0">
                <a:solidFill>
                  <a:srgbClr val="151617"/>
                </a:solidFill>
                <a:latin typeface="Montserrat Black" pitchFamily="34" charset="0"/>
                <a:ea typeface="Montserrat Black" pitchFamily="34" charset="-122"/>
                <a:cs typeface="Montserrat Black" pitchFamily="34" charset="-120"/>
              </a:rPr>
              <a:t>Інформація</a:t>
            </a:r>
            <a:endParaRPr lang="en-US" sz="1600" dirty="0"/>
          </a:p>
        </p:txBody>
      </p:sp>
      <p:sp>
        <p:nvSpPr>
          <p:cNvPr id="8" name="Text 4"/>
          <p:cNvSpPr/>
          <p:nvPr/>
        </p:nvSpPr>
        <p:spPr>
          <a:xfrm>
            <a:off x="9921359" y="2997756"/>
            <a:ext cx="4125039" cy="267057"/>
          </a:xfrm>
          <a:prstGeom prst="rect">
            <a:avLst/>
          </a:prstGeom>
          <a:noFill/>
          <a:ln/>
        </p:spPr>
        <p:txBody>
          <a:bodyPr wrap="none" lIns="0" tIns="0" rIns="0" bIns="0" rtlCol="0" anchor="t"/>
          <a:lstStyle/>
          <a:p>
            <a:pPr marL="0" indent="0" algn="l">
              <a:lnSpc>
                <a:spcPts val="2100"/>
              </a:lnSpc>
              <a:buNone/>
            </a:pPr>
            <a:r>
              <a:rPr lang="en-US" sz="1300" dirty="0">
                <a:solidFill>
                  <a:srgbClr val="151617"/>
                </a:solidFill>
                <a:latin typeface="Inconsolata" pitchFamily="34" charset="0"/>
                <a:ea typeface="Inconsolata" pitchFamily="34" charset="-122"/>
                <a:cs typeface="Inconsolata" pitchFamily="34" charset="-120"/>
              </a:rPr>
              <a:t>Збір та поширення даних серед стейкхолдерів</a:t>
            </a:r>
            <a:endParaRPr lang="en-US" sz="1300" dirty="0"/>
          </a:p>
        </p:txBody>
      </p:sp>
      <p:pic>
        <p:nvPicPr>
          <p:cNvPr id="9" name="Image 2" descr="preencoded.png"/>
          <p:cNvPicPr>
            <a:picLocks noChangeAspect="1"/>
          </p:cNvPicPr>
          <p:nvPr/>
        </p:nvPicPr>
        <p:blipFill>
          <a:blip r:embed="rId5"/>
          <a:stretch>
            <a:fillRect/>
          </a:stretch>
        </p:blipFill>
        <p:spPr>
          <a:xfrm>
            <a:off x="4959310" y="1835587"/>
            <a:ext cx="4711779" cy="4711779"/>
          </a:xfrm>
          <a:prstGeom prst="rect">
            <a:avLst/>
          </a:prstGeom>
        </p:spPr>
      </p:pic>
      <p:pic>
        <p:nvPicPr>
          <p:cNvPr id="10" name="Image 3" descr="preencoded.png"/>
          <p:cNvPicPr>
            <a:picLocks noChangeAspect="1"/>
          </p:cNvPicPr>
          <p:nvPr/>
        </p:nvPicPr>
        <p:blipFill>
          <a:blip r:embed="rId6"/>
          <a:stretch>
            <a:fillRect/>
          </a:stretch>
        </p:blipFill>
        <p:spPr>
          <a:xfrm>
            <a:off x="8539579" y="3087112"/>
            <a:ext cx="249674" cy="312063"/>
          </a:xfrm>
          <a:prstGeom prst="rect">
            <a:avLst/>
          </a:prstGeom>
        </p:spPr>
      </p:pic>
      <p:sp>
        <p:nvSpPr>
          <p:cNvPr id="11" name="Text 5"/>
          <p:cNvSpPr/>
          <p:nvPr/>
        </p:nvSpPr>
        <p:spPr>
          <a:xfrm>
            <a:off x="9921359" y="4984552"/>
            <a:ext cx="2085737" cy="260747"/>
          </a:xfrm>
          <a:prstGeom prst="rect">
            <a:avLst/>
          </a:prstGeom>
          <a:noFill/>
          <a:ln/>
        </p:spPr>
        <p:txBody>
          <a:bodyPr wrap="none" lIns="0" tIns="0" rIns="0" bIns="0" rtlCol="0" anchor="t"/>
          <a:lstStyle/>
          <a:p>
            <a:pPr marL="0" indent="0" algn="l">
              <a:lnSpc>
                <a:spcPts val="2050"/>
              </a:lnSpc>
              <a:buNone/>
            </a:pPr>
            <a:r>
              <a:rPr lang="en-US" sz="1600" b="1" dirty="0">
                <a:solidFill>
                  <a:srgbClr val="151617"/>
                </a:solidFill>
                <a:latin typeface="Montserrat Black" pitchFamily="34" charset="0"/>
                <a:ea typeface="Montserrat Black" pitchFamily="34" charset="-122"/>
                <a:cs typeface="Montserrat Black" pitchFamily="34" charset="-120"/>
              </a:rPr>
              <a:t>Мобілізація</a:t>
            </a:r>
            <a:endParaRPr lang="en-US" sz="1600" dirty="0"/>
          </a:p>
        </p:txBody>
      </p:sp>
      <p:sp>
        <p:nvSpPr>
          <p:cNvPr id="12" name="Text 6"/>
          <p:cNvSpPr/>
          <p:nvPr/>
        </p:nvSpPr>
        <p:spPr>
          <a:xfrm>
            <a:off x="9921359" y="5345311"/>
            <a:ext cx="4125039" cy="534114"/>
          </a:xfrm>
          <a:prstGeom prst="rect">
            <a:avLst/>
          </a:prstGeom>
          <a:noFill/>
          <a:ln/>
        </p:spPr>
        <p:txBody>
          <a:bodyPr wrap="square" lIns="0" tIns="0" rIns="0" bIns="0" rtlCol="0" anchor="t"/>
          <a:lstStyle/>
          <a:p>
            <a:pPr marL="0" indent="0" algn="l">
              <a:lnSpc>
                <a:spcPts val="2100"/>
              </a:lnSpc>
              <a:buNone/>
            </a:pPr>
            <a:r>
              <a:rPr lang="en-US" sz="1300" dirty="0">
                <a:solidFill>
                  <a:srgbClr val="151617"/>
                </a:solidFill>
                <a:latin typeface="Inconsolata" pitchFamily="34" charset="0"/>
                <a:ea typeface="Inconsolata" pitchFamily="34" charset="-122"/>
                <a:cs typeface="Inconsolata" pitchFamily="34" charset="-120"/>
              </a:rPr>
              <a:t>Залучення громадськості та інших зацікавлених сторін</a:t>
            </a:r>
            <a:endParaRPr lang="en-US" sz="1300" dirty="0"/>
          </a:p>
        </p:txBody>
      </p:sp>
      <p:pic>
        <p:nvPicPr>
          <p:cNvPr id="13" name="Image 4" descr="preencoded.png"/>
          <p:cNvPicPr>
            <a:picLocks noChangeAspect="1"/>
          </p:cNvPicPr>
          <p:nvPr/>
        </p:nvPicPr>
        <p:blipFill>
          <a:blip r:embed="rId7"/>
          <a:stretch>
            <a:fillRect/>
          </a:stretch>
        </p:blipFill>
        <p:spPr>
          <a:xfrm>
            <a:off x="4959310" y="1835587"/>
            <a:ext cx="4711779" cy="4711779"/>
          </a:xfrm>
          <a:prstGeom prst="rect">
            <a:avLst/>
          </a:prstGeom>
        </p:spPr>
      </p:pic>
      <p:pic>
        <p:nvPicPr>
          <p:cNvPr id="14" name="Image 5" descr="preencoded.png"/>
          <p:cNvPicPr>
            <a:picLocks noChangeAspect="1"/>
          </p:cNvPicPr>
          <p:nvPr/>
        </p:nvPicPr>
        <p:blipFill>
          <a:blip r:embed="rId8"/>
          <a:stretch>
            <a:fillRect/>
          </a:stretch>
        </p:blipFill>
        <p:spPr>
          <a:xfrm>
            <a:off x="8138577" y="5384661"/>
            <a:ext cx="249674" cy="312063"/>
          </a:xfrm>
          <a:prstGeom prst="rect">
            <a:avLst/>
          </a:prstGeom>
        </p:spPr>
      </p:pic>
      <p:sp>
        <p:nvSpPr>
          <p:cNvPr id="15" name="Text 7"/>
          <p:cNvSpPr/>
          <p:nvPr/>
        </p:nvSpPr>
        <p:spPr>
          <a:xfrm>
            <a:off x="2623304" y="4984552"/>
            <a:ext cx="2085737" cy="260747"/>
          </a:xfrm>
          <a:prstGeom prst="rect">
            <a:avLst/>
          </a:prstGeom>
          <a:noFill/>
          <a:ln/>
        </p:spPr>
        <p:txBody>
          <a:bodyPr wrap="none" lIns="0" tIns="0" rIns="0" bIns="0" rtlCol="0" anchor="t"/>
          <a:lstStyle/>
          <a:p>
            <a:pPr marL="0" indent="0" algn="r">
              <a:lnSpc>
                <a:spcPts val="2050"/>
              </a:lnSpc>
              <a:buNone/>
            </a:pPr>
            <a:r>
              <a:rPr lang="en-US" sz="1600" b="1" dirty="0">
                <a:solidFill>
                  <a:srgbClr val="151617"/>
                </a:solidFill>
                <a:latin typeface="Montserrat Black" pitchFamily="34" charset="0"/>
                <a:ea typeface="Montserrat Black" pitchFamily="34" charset="-122"/>
                <a:cs typeface="Montserrat Black" pitchFamily="34" charset="-120"/>
              </a:rPr>
              <a:t>Розвиток</a:t>
            </a:r>
            <a:endParaRPr lang="en-US" sz="1600" dirty="0"/>
          </a:p>
        </p:txBody>
      </p:sp>
      <p:sp>
        <p:nvSpPr>
          <p:cNvPr id="16" name="Text 8"/>
          <p:cNvSpPr/>
          <p:nvPr/>
        </p:nvSpPr>
        <p:spPr>
          <a:xfrm>
            <a:off x="584002" y="5345311"/>
            <a:ext cx="4125039" cy="534114"/>
          </a:xfrm>
          <a:prstGeom prst="rect">
            <a:avLst/>
          </a:prstGeom>
          <a:noFill/>
          <a:ln/>
        </p:spPr>
        <p:txBody>
          <a:bodyPr wrap="square" lIns="0" tIns="0" rIns="0" bIns="0" rtlCol="0" anchor="t"/>
          <a:lstStyle/>
          <a:p>
            <a:pPr marL="0" indent="0" algn="r">
              <a:lnSpc>
                <a:spcPts val="2100"/>
              </a:lnSpc>
              <a:buNone/>
            </a:pPr>
            <a:r>
              <a:rPr lang="en-US" sz="1300" dirty="0">
                <a:solidFill>
                  <a:srgbClr val="151617"/>
                </a:solidFill>
                <a:latin typeface="Inconsolata" pitchFamily="34" charset="0"/>
                <a:ea typeface="Inconsolata" pitchFamily="34" charset="-122"/>
                <a:cs typeface="Inconsolata" pitchFamily="34" charset="-120"/>
              </a:rPr>
              <a:t>Реалізація проектів соціально-економічного розвитку</a:t>
            </a:r>
            <a:endParaRPr lang="en-US" sz="1300" dirty="0"/>
          </a:p>
        </p:txBody>
      </p:sp>
      <p:pic>
        <p:nvPicPr>
          <p:cNvPr id="17" name="Image 6" descr="preencoded.png"/>
          <p:cNvPicPr>
            <a:picLocks noChangeAspect="1"/>
          </p:cNvPicPr>
          <p:nvPr/>
        </p:nvPicPr>
        <p:blipFill>
          <a:blip r:embed="rId9"/>
          <a:stretch>
            <a:fillRect/>
          </a:stretch>
        </p:blipFill>
        <p:spPr>
          <a:xfrm>
            <a:off x="4959310" y="1835587"/>
            <a:ext cx="4711779" cy="4711779"/>
          </a:xfrm>
          <a:prstGeom prst="rect">
            <a:avLst/>
          </a:prstGeom>
        </p:spPr>
      </p:pic>
      <p:pic>
        <p:nvPicPr>
          <p:cNvPr id="18" name="Image 7" descr="preencoded.png"/>
          <p:cNvPicPr>
            <a:picLocks noChangeAspect="1"/>
          </p:cNvPicPr>
          <p:nvPr/>
        </p:nvPicPr>
        <p:blipFill>
          <a:blip r:embed="rId10"/>
          <a:stretch>
            <a:fillRect/>
          </a:stretch>
        </p:blipFill>
        <p:spPr>
          <a:xfrm>
            <a:off x="5841028" y="4983659"/>
            <a:ext cx="249674" cy="312063"/>
          </a:xfrm>
          <a:prstGeom prst="rect">
            <a:avLst/>
          </a:prstGeom>
        </p:spPr>
      </p:pic>
      <p:sp>
        <p:nvSpPr>
          <p:cNvPr id="19" name="Text 9"/>
          <p:cNvSpPr/>
          <p:nvPr/>
        </p:nvSpPr>
        <p:spPr>
          <a:xfrm>
            <a:off x="584002" y="6735008"/>
            <a:ext cx="13462397" cy="534114"/>
          </a:xfrm>
          <a:prstGeom prst="rect">
            <a:avLst/>
          </a:prstGeom>
          <a:noFill/>
          <a:ln/>
        </p:spPr>
        <p:txBody>
          <a:bodyPr wrap="square" lIns="0" tIns="0" rIns="0" bIns="0" rtlCol="0" anchor="t"/>
          <a:lstStyle/>
          <a:p>
            <a:pPr marL="0" indent="0" algn="l">
              <a:lnSpc>
                <a:spcPts val="2100"/>
              </a:lnSpc>
              <a:buNone/>
            </a:pPr>
            <a:r>
              <a:rPr lang="en-US" sz="1300" dirty="0">
                <a:solidFill>
                  <a:srgbClr val="151617"/>
                </a:solidFill>
                <a:latin typeface="Inconsolata" pitchFamily="34" charset="0"/>
                <a:ea typeface="Inconsolata" pitchFamily="34" charset="-122"/>
                <a:cs typeface="Inconsolata" pitchFamily="34" charset="-120"/>
              </a:rPr>
              <a:t>Інтегративно-комунікативний потенціал пов'язаний зі здатністю органів місцевого самоврядування спілкуватися з учасниками процесу формування та розвитку ресурсного потенціалу територіальної громади, збирати чи поширювати інформацію, мобілізувати громадськість.</a:t>
            </a:r>
            <a:endParaRPr lang="en-US" sz="1300" dirty="0"/>
          </a:p>
        </p:txBody>
      </p:sp>
      <p:sp>
        <p:nvSpPr>
          <p:cNvPr id="20" name="Text 10"/>
          <p:cNvSpPr/>
          <p:nvPr/>
        </p:nvSpPr>
        <p:spPr>
          <a:xfrm>
            <a:off x="584002" y="7456765"/>
            <a:ext cx="13462397" cy="534114"/>
          </a:xfrm>
          <a:prstGeom prst="rect">
            <a:avLst/>
          </a:prstGeom>
          <a:noFill/>
          <a:ln/>
        </p:spPr>
        <p:txBody>
          <a:bodyPr wrap="square" lIns="0" tIns="0" rIns="0" bIns="0" rtlCol="0" anchor="t"/>
          <a:lstStyle/>
          <a:p>
            <a:pPr marL="0" indent="0" algn="l">
              <a:lnSpc>
                <a:spcPts val="2100"/>
              </a:lnSpc>
              <a:buNone/>
            </a:pPr>
            <a:r>
              <a:rPr lang="en-US" sz="1300" dirty="0">
                <a:solidFill>
                  <a:srgbClr val="151617"/>
                </a:solidFill>
                <a:latin typeface="Inconsolata" pitchFamily="34" charset="0"/>
                <a:ea typeface="Inconsolata" pitchFamily="34" charset="-122"/>
                <a:cs typeface="Inconsolata" pitchFamily="34" charset="-120"/>
              </a:rPr>
              <a:t>Потенціал розвитку є складною сукупністю елементів (нормативно-правові документи, заходи, механізми тощо), за допомогою яких органи місцевого самоврядування будують комунікативні зв'язки, зміцнюють імідж громади та реалізують проекти соціально-економічного розвитку.</a:t>
            </a:r>
            <a:endParaRPr lang="en-US" sz="1300" dirty="0"/>
          </a:p>
        </p:txBody>
      </p:sp>
      <p:sp>
        <p:nvSpPr>
          <p:cNvPr id="21" name="TextBox 20"/>
          <p:cNvSpPr txBox="1"/>
          <p:nvPr/>
        </p:nvSpPr>
        <p:spPr>
          <a:xfrm>
            <a:off x="12755105" y="7671661"/>
            <a:ext cx="1875295" cy="557939"/>
          </a:xfrm>
          <a:prstGeom prst="rect">
            <a:avLst/>
          </a:prstGeom>
          <a:solidFill>
            <a:srgbClr val="F8ECE4"/>
          </a:solidFill>
        </p:spPr>
        <p:txBody>
          <a:bodyPr wrap="square" rtlCol="0">
            <a:spAutoFit/>
          </a:bodyPr>
          <a:lstStyle/>
          <a:p>
            <a:endParaRPr lang="uk-UA" dirty="0"/>
          </a:p>
        </p:txBody>
      </p:sp>
    </p:spTree>
    <p:extLst>
      <p:ext uri="{BB962C8B-B14F-4D97-AF65-F5344CB8AC3E}">
        <p14:creationId xmlns:p14="http://schemas.microsoft.com/office/powerpoint/2010/main" val="353869699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0"/>
          <p:cNvSpPr/>
          <p:nvPr/>
        </p:nvSpPr>
        <p:spPr>
          <a:xfrm>
            <a:off x="793790" y="803434"/>
            <a:ext cx="7556421" cy="2835116"/>
          </a:xfrm>
          <a:prstGeom prst="rect">
            <a:avLst/>
          </a:prstGeom>
          <a:noFill/>
          <a:ln/>
        </p:spPr>
        <p:txBody>
          <a:bodyPr wrap="square" lIns="0" tIns="0" rIns="0" bIns="0" rtlCol="0" anchor="t"/>
          <a:lstStyle/>
          <a:p>
            <a:pPr marL="0" indent="0" algn="l">
              <a:lnSpc>
                <a:spcPts val="5550"/>
              </a:lnSpc>
              <a:buNone/>
            </a:pPr>
            <a:r>
              <a:rPr lang="uk-UA" sz="4450" b="1" dirty="0">
                <a:solidFill>
                  <a:srgbClr val="151617"/>
                </a:solidFill>
                <a:latin typeface="Montserrat Black" pitchFamily="34" charset="0"/>
                <a:ea typeface="Montserrat Black" pitchFamily="34" charset="-122"/>
                <a:cs typeface="Montserrat Black" pitchFamily="34" charset="-120"/>
              </a:rPr>
              <a:t>3. </a:t>
            </a:r>
            <a:r>
              <a:rPr lang="en-US" sz="4450" b="1" dirty="0">
                <a:solidFill>
                  <a:srgbClr val="151617"/>
                </a:solidFill>
                <a:latin typeface="Montserrat Black" pitchFamily="34" charset="0"/>
                <a:ea typeface="Montserrat Black" pitchFamily="34" charset="-122"/>
                <a:cs typeface="Montserrat Black" pitchFamily="34" charset="-120"/>
              </a:rPr>
              <a:t>Стійкість</a:t>
            </a:r>
            <a:r>
              <a:rPr lang="en-US" sz="4450" b="1" dirty="0">
                <a:solidFill>
                  <a:srgbClr val="151617"/>
                </a:solidFill>
                <a:latin typeface="Montserrat Black" pitchFamily="34" charset="0"/>
                <a:ea typeface="Montserrat Black" pitchFamily="34" charset="-122"/>
                <a:cs typeface="Montserrat Black" pitchFamily="34" charset="-120"/>
              </a:rPr>
              <a:t> територіальних громад в умовах дії воєнного стану</a:t>
            </a:r>
            <a:endParaRPr lang="en-US" sz="4450" dirty="0"/>
          </a:p>
        </p:txBody>
      </p:sp>
      <p:sp>
        <p:nvSpPr>
          <p:cNvPr id="4" name="Text 1"/>
          <p:cNvSpPr/>
          <p:nvPr/>
        </p:nvSpPr>
        <p:spPr>
          <a:xfrm>
            <a:off x="793790" y="3978712"/>
            <a:ext cx="7556421" cy="1451610"/>
          </a:xfrm>
          <a:prstGeom prst="rect">
            <a:avLst/>
          </a:prstGeom>
          <a:noFill/>
          <a:ln/>
        </p:spPr>
        <p:txBody>
          <a:bodyPr wrap="square" lIns="0" tIns="0" rIns="0" bIns="0" rtlCol="0" anchor="t"/>
          <a:lstStyle/>
          <a:p>
            <a:pPr marL="0" indent="0" algn="l">
              <a:lnSpc>
                <a:spcPts val="2850"/>
              </a:lnSpc>
              <a:buNone/>
            </a:pPr>
            <a:r>
              <a:rPr lang="en-US" sz="1750" dirty="0">
                <a:solidFill>
                  <a:srgbClr val="151617"/>
                </a:solidFill>
                <a:latin typeface="Inconsolata" pitchFamily="34" charset="0"/>
                <a:ea typeface="Inconsolata" pitchFamily="34" charset="-122"/>
                <a:cs typeface="Inconsolata" pitchFamily="34" charset="-120"/>
              </a:rPr>
              <a:t>За 3 роки повномасштабної війни Україна продемонструвала безпрецедентну стійкість. Органи місцевого самоврядування виявили здатність адаптуватись до криз та протистояти зовнішнім шокам.</a:t>
            </a:r>
            <a:endParaRPr lang="en-US" sz="1750" dirty="0"/>
          </a:p>
        </p:txBody>
      </p:sp>
      <p:sp>
        <p:nvSpPr>
          <p:cNvPr id="5" name="Text 2"/>
          <p:cNvSpPr/>
          <p:nvPr/>
        </p:nvSpPr>
        <p:spPr>
          <a:xfrm>
            <a:off x="793790" y="5685473"/>
            <a:ext cx="7556421" cy="1088708"/>
          </a:xfrm>
          <a:prstGeom prst="rect">
            <a:avLst/>
          </a:prstGeom>
          <a:noFill/>
          <a:ln/>
        </p:spPr>
        <p:txBody>
          <a:bodyPr wrap="square" lIns="0" tIns="0" rIns="0" bIns="0" rtlCol="0" anchor="t"/>
          <a:lstStyle/>
          <a:p>
            <a:pPr marL="0" indent="0" algn="l">
              <a:lnSpc>
                <a:spcPts val="2850"/>
              </a:lnSpc>
              <a:buNone/>
            </a:pPr>
            <a:r>
              <a:rPr lang="en-US" sz="1750" dirty="0">
                <a:solidFill>
                  <a:srgbClr val="151617"/>
                </a:solidFill>
                <a:latin typeface="Inconsolata" pitchFamily="34" charset="0"/>
                <a:ea typeface="Inconsolata" pitchFamily="34" charset="-122"/>
                <a:cs typeface="Inconsolata" pitchFamily="34" charset="-120"/>
              </a:rPr>
              <a:t>Стійкість громад залежить від безпекового контексту та наявності ресурсів. Особливу увагу варто зосередити на процесі прийняття управлінських рішень.</a:t>
            </a:r>
            <a:endParaRPr lang="en-US" sz="1750" dirty="0"/>
          </a:p>
        </p:txBody>
      </p:sp>
      <p:sp>
        <p:nvSpPr>
          <p:cNvPr id="7" name="Text 4"/>
          <p:cNvSpPr/>
          <p:nvPr/>
        </p:nvSpPr>
        <p:spPr>
          <a:xfrm>
            <a:off x="926425" y="7178873"/>
            <a:ext cx="97512" cy="97512"/>
          </a:xfrm>
          <a:prstGeom prst="rect">
            <a:avLst/>
          </a:prstGeom>
          <a:noFill/>
          <a:ln/>
        </p:spPr>
        <p:txBody>
          <a:bodyPr wrap="none" lIns="0" tIns="0" rIns="0" bIns="0" rtlCol="0" anchor="t"/>
          <a:lstStyle/>
          <a:p>
            <a:pPr marL="0" indent="0" algn="ctr">
              <a:lnSpc>
                <a:spcPts val="750"/>
              </a:lnSpc>
              <a:buNone/>
            </a:pPr>
            <a:r>
              <a:rPr lang="en-US" sz="750" dirty="0">
                <a:solidFill>
                  <a:srgbClr val="FFFFFF"/>
                </a:solidFill>
                <a:latin typeface="Inconsolata Medium" pitchFamily="34" charset="0"/>
                <a:ea typeface="Inconsolata Medium" pitchFamily="34" charset="-122"/>
                <a:cs typeface="Inconsolata Medium" pitchFamily="34" charset="-120"/>
              </a:rPr>
              <a:t>Aa</a:t>
            </a:r>
            <a:endParaRPr lang="en-US" sz="750" dirty="0"/>
          </a:p>
        </p:txBody>
      </p:sp>
      <p:pic>
        <p:nvPicPr>
          <p:cNvPr id="9" name="Image 0" descr="preencoded.png"/>
          <p:cNvPicPr>
            <a:picLocks noChangeAspect="1"/>
          </p:cNvPicPr>
          <p:nvPr/>
        </p:nvPicPr>
        <p:blipFill>
          <a:blip r:embed="rId3"/>
          <a:stretch>
            <a:fillRect/>
          </a:stretch>
        </p:blipFill>
        <p:spPr>
          <a:xfrm>
            <a:off x="9144000" y="0"/>
            <a:ext cx="5486400" cy="8229600"/>
          </a:xfrm>
          <a:prstGeom prst="rect">
            <a:avLst/>
          </a:prstGeom>
        </p:spPr>
      </p:pic>
      <p:sp>
        <p:nvSpPr>
          <p:cNvPr id="10" name="TextBox 9"/>
          <p:cNvSpPr txBox="1"/>
          <p:nvPr/>
        </p:nvSpPr>
        <p:spPr>
          <a:xfrm>
            <a:off x="12755105" y="7671661"/>
            <a:ext cx="1875295" cy="557939"/>
          </a:xfrm>
          <a:prstGeom prst="rect">
            <a:avLst/>
          </a:prstGeom>
          <a:solidFill>
            <a:srgbClr val="F8ECE4"/>
          </a:solidFill>
        </p:spPr>
        <p:txBody>
          <a:bodyPr wrap="square" rtlCol="0">
            <a:spAutoFit/>
          </a:bodyPr>
          <a:lstStyle/>
          <a:p>
            <a:endParaRPr lang="uk-UA" dirty="0"/>
          </a:p>
        </p:txBody>
      </p:sp>
    </p:spTree>
    <p:extLst>
      <p:ext uri="{BB962C8B-B14F-4D97-AF65-F5344CB8AC3E}">
        <p14:creationId xmlns:p14="http://schemas.microsoft.com/office/powerpoint/2010/main" val="314364774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9144000" y="0"/>
            <a:ext cx="5486400" cy="8229600"/>
          </a:xfrm>
          <a:prstGeom prst="rect">
            <a:avLst/>
          </a:prstGeom>
        </p:spPr>
      </p:pic>
      <p:sp>
        <p:nvSpPr>
          <p:cNvPr id="3" name="Text 0"/>
          <p:cNvSpPr/>
          <p:nvPr/>
        </p:nvSpPr>
        <p:spPr>
          <a:xfrm>
            <a:off x="709136" y="559356"/>
            <a:ext cx="7725728" cy="1266349"/>
          </a:xfrm>
          <a:prstGeom prst="rect">
            <a:avLst/>
          </a:prstGeom>
          <a:noFill/>
          <a:ln/>
        </p:spPr>
        <p:txBody>
          <a:bodyPr wrap="square" lIns="0" tIns="0" rIns="0" bIns="0" rtlCol="0" anchor="t"/>
          <a:lstStyle/>
          <a:p>
            <a:pPr marL="0" indent="0" algn="l">
              <a:lnSpc>
                <a:spcPts val="4950"/>
              </a:lnSpc>
              <a:buNone/>
            </a:pPr>
            <a:r>
              <a:rPr lang="en-US" sz="3950" b="1" dirty="0">
                <a:solidFill>
                  <a:srgbClr val="151617"/>
                </a:solidFill>
                <a:latin typeface="Montserrat Black" pitchFamily="34" charset="0"/>
                <a:ea typeface="Montserrat Black" pitchFamily="34" charset="-122"/>
                <a:cs typeface="Montserrat Black" pitchFamily="34" charset="-120"/>
              </a:rPr>
              <a:t>Розуміння стійкості громад</a:t>
            </a:r>
            <a:endParaRPr lang="en-US" sz="3950" dirty="0"/>
          </a:p>
        </p:txBody>
      </p:sp>
      <p:sp>
        <p:nvSpPr>
          <p:cNvPr id="4" name="Shape 1"/>
          <p:cNvSpPr/>
          <p:nvPr/>
        </p:nvSpPr>
        <p:spPr>
          <a:xfrm>
            <a:off x="709136" y="2357438"/>
            <a:ext cx="455890" cy="455890"/>
          </a:xfrm>
          <a:prstGeom prst="roundRect">
            <a:avLst>
              <a:gd name="adj" fmla="val 2006"/>
            </a:avLst>
          </a:prstGeom>
          <a:solidFill>
            <a:srgbClr val="F8ECE4"/>
          </a:solidFill>
          <a:ln w="7620">
            <a:solidFill>
              <a:srgbClr val="151617"/>
            </a:solidFill>
            <a:prstDash val="solid"/>
          </a:ln>
          <a:effectLst>
            <a:outerShdw dist="17780" dir="2700000" algn="bl" rotWithShape="0">
              <a:srgbClr val="151617">
                <a:alpha val="100000"/>
              </a:srgbClr>
            </a:outerShdw>
          </a:effectLst>
        </p:spPr>
      </p:sp>
      <p:pic>
        <p:nvPicPr>
          <p:cNvPr id="5" name="Image 1" descr="preencoded.png"/>
          <p:cNvPicPr>
            <a:picLocks noChangeAspect="1"/>
          </p:cNvPicPr>
          <p:nvPr/>
        </p:nvPicPr>
        <p:blipFill>
          <a:blip r:embed="rId4"/>
          <a:stretch>
            <a:fillRect/>
          </a:stretch>
        </p:blipFill>
        <p:spPr>
          <a:xfrm>
            <a:off x="785098" y="2395359"/>
            <a:ext cx="303848" cy="379928"/>
          </a:xfrm>
          <a:prstGeom prst="rect">
            <a:avLst/>
          </a:prstGeom>
        </p:spPr>
      </p:pic>
      <p:sp>
        <p:nvSpPr>
          <p:cNvPr id="6" name="Text 2"/>
          <p:cNvSpPr/>
          <p:nvPr/>
        </p:nvSpPr>
        <p:spPr>
          <a:xfrm>
            <a:off x="1367552" y="2357438"/>
            <a:ext cx="2532936" cy="316468"/>
          </a:xfrm>
          <a:prstGeom prst="rect">
            <a:avLst/>
          </a:prstGeom>
          <a:noFill/>
          <a:ln/>
        </p:spPr>
        <p:txBody>
          <a:bodyPr wrap="none" lIns="0" tIns="0" rIns="0" bIns="0" rtlCol="0" anchor="t"/>
          <a:lstStyle/>
          <a:p>
            <a:pPr marL="0" indent="0" algn="l">
              <a:lnSpc>
                <a:spcPts val="2450"/>
              </a:lnSpc>
              <a:buNone/>
            </a:pPr>
            <a:r>
              <a:rPr lang="en-US" sz="1950" b="1" dirty="0">
                <a:solidFill>
                  <a:srgbClr val="151617"/>
                </a:solidFill>
                <a:latin typeface="Montserrat Black" pitchFamily="34" charset="0"/>
                <a:ea typeface="Montserrat Black" pitchFamily="34" charset="-122"/>
                <a:cs typeface="Montserrat Black" pitchFamily="34" charset="-120"/>
              </a:rPr>
              <a:t>Адаптація</a:t>
            </a:r>
            <a:endParaRPr lang="en-US" sz="1950" dirty="0"/>
          </a:p>
        </p:txBody>
      </p:sp>
      <p:sp>
        <p:nvSpPr>
          <p:cNvPr id="7" name="Text 3"/>
          <p:cNvSpPr/>
          <p:nvPr/>
        </p:nvSpPr>
        <p:spPr>
          <a:xfrm>
            <a:off x="1367552" y="2795468"/>
            <a:ext cx="7067312" cy="648414"/>
          </a:xfrm>
          <a:prstGeom prst="rect">
            <a:avLst/>
          </a:prstGeom>
          <a:noFill/>
          <a:ln/>
        </p:spPr>
        <p:txBody>
          <a:bodyPr wrap="square" lIns="0" tIns="0" rIns="0" bIns="0" rtlCol="0" anchor="t"/>
          <a:lstStyle/>
          <a:p>
            <a:pPr marL="0" indent="0" algn="l">
              <a:lnSpc>
                <a:spcPts val="2550"/>
              </a:lnSpc>
              <a:buNone/>
            </a:pPr>
            <a:r>
              <a:rPr lang="en-US" sz="1550" dirty="0">
                <a:solidFill>
                  <a:srgbClr val="151617"/>
                </a:solidFill>
                <a:latin typeface="Inconsolata" pitchFamily="34" charset="0"/>
                <a:ea typeface="Inconsolata" pitchFamily="34" charset="-122"/>
                <a:cs typeface="Inconsolata" pitchFamily="34" charset="-120"/>
              </a:rPr>
              <a:t>Здатність громад пристосовуватися до кризових умов та змін середовища.</a:t>
            </a:r>
            <a:endParaRPr lang="en-US" sz="1550" dirty="0"/>
          </a:p>
        </p:txBody>
      </p:sp>
      <p:sp>
        <p:nvSpPr>
          <p:cNvPr id="8" name="Shape 4"/>
          <p:cNvSpPr/>
          <p:nvPr/>
        </p:nvSpPr>
        <p:spPr>
          <a:xfrm>
            <a:off x="709136" y="3874294"/>
            <a:ext cx="455890" cy="455890"/>
          </a:xfrm>
          <a:prstGeom prst="roundRect">
            <a:avLst>
              <a:gd name="adj" fmla="val 2006"/>
            </a:avLst>
          </a:prstGeom>
          <a:solidFill>
            <a:srgbClr val="F8ECE4"/>
          </a:solidFill>
          <a:ln w="7620">
            <a:solidFill>
              <a:srgbClr val="151617"/>
            </a:solidFill>
            <a:prstDash val="solid"/>
          </a:ln>
          <a:effectLst>
            <a:outerShdw dist="17780" dir="2700000" algn="bl" rotWithShape="0">
              <a:srgbClr val="151617">
                <a:alpha val="100000"/>
              </a:srgbClr>
            </a:outerShdw>
          </a:effectLst>
        </p:spPr>
      </p:sp>
      <p:pic>
        <p:nvPicPr>
          <p:cNvPr id="9" name="Image 2" descr="preencoded.png"/>
          <p:cNvPicPr>
            <a:picLocks noChangeAspect="1"/>
          </p:cNvPicPr>
          <p:nvPr/>
        </p:nvPicPr>
        <p:blipFill>
          <a:blip r:embed="rId5"/>
          <a:stretch>
            <a:fillRect/>
          </a:stretch>
        </p:blipFill>
        <p:spPr>
          <a:xfrm>
            <a:off x="785098" y="3912215"/>
            <a:ext cx="303848" cy="379928"/>
          </a:xfrm>
          <a:prstGeom prst="rect">
            <a:avLst/>
          </a:prstGeom>
        </p:spPr>
      </p:pic>
      <p:sp>
        <p:nvSpPr>
          <p:cNvPr id="10" name="Text 5"/>
          <p:cNvSpPr/>
          <p:nvPr/>
        </p:nvSpPr>
        <p:spPr>
          <a:xfrm>
            <a:off x="1367552" y="3874294"/>
            <a:ext cx="2532936" cy="316468"/>
          </a:xfrm>
          <a:prstGeom prst="rect">
            <a:avLst/>
          </a:prstGeom>
          <a:noFill/>
          <a:ln/>
        </p:spPr>
        <p:txBody>
          <a:bodyPr wrap="none" lIns="0" tIns="0" rIns="0" bIns="0" rtlCol="0" anchor="t"/>
          <a:lstStyle/>
          <a:p>
            <a:pPr marL="0" indent="0" algn="l">
              <a:lnSpc>
                <a:spcPts val="2450"/>
              </a:lnSpc>
              <a:buNone/>
            </a:pPr>
            <a:r>
              <a:rPr lang="en-US" sz="1950" b="1" dirty="0">
                <a:solidFill>
                  <a:srgbClr val="151617"/>
                </a:solidFill>
                <a:latin typeface="Montserrat Black" pitchFamily="34" charset="0"/>
                <a:ea typeface="Montserrat Black" pitchFamily="34" charset="-122"/>
                <a:cs typeface="Montserrat Black" pitchFamily="34" charset="-120"/>
              </a:rPr>
              <a:t>Опір шокам</a:t>
            </a:r>
            <a:endParaRPr lang="en-US" sz="1950" dirty="0"/>
          </a:p>
        </p:txBody>
      </p:sp>
      <p:sp>
        <p:nvSpPr>
          <p:cNvPr id="11" name="Text 6"/>
          <p:cNvSpPr/>
          <p:nvPr/>
        </p:nvSpPr>
        <p:spPr>
          <a:xfrm>
            <a:off x="1367552" y="4312325"/>
            <a:ext cx="7067312" cy="324207"/>
          </a:xfrm>
          <a:prstGeom prst="rect">
            <a:avLst/>
          </a:prstGeom>
          <a:noFill/>
          <a:ln/>
        </p:spPr>
        <p:txBody>
          <a:bodyPr wrap="none" lIns="0" tIns="0" rIns="0" bIns="0" rtlCol="0" anchor="t"/>
          <a:lstStyle/>
          <a:p>
            <a:pPr marL="0" indent="0" algn="l">
              <a:lnSpc>
                <a:spcPts val="2550"/>
              </a:lnSpc>
              <a:buNone/>
            </a:pPr>
            <a:r>
              <a:rPr lang="en-US" sz="1550" dirty="0">
                <a:solidFill>
                  <a:srgbClr val="151617"/>
                </a:solidFill>
                <a:latin typeface="Inconsolata" pitchFamily="34" charset="0"/>
                <a:ea typeface="Inconsolata" pitchFamily="34" charset="-122"/>
                <a:cs typeface="Inconsolata" pitchFamily="34" charset="-120"/>
              </a:rPr>
              <a:t>Спроможність протистояти зовнішнім загрозам та викликам.</a:t>
            </a:r>
            <a:endParaRPr lang="en-US" sz="1550" dirty="0"/>
          </a:p>
        </p:txBody>
      </p:sp>
      <p:sp>
        <p:nvSpPr>
          <p:cNvPr id="12" name="Shape 7"/>
          <p:cNvSpPr/>
          <p:nvPr/>
        </p:nvSpPr>
        <p:spPr>
          <a:xfrm>
            <a:off x="709136" y="5066943"/>
            <a:ext cx="455890" cy="455890"/>
          </a:xfrm>
          <a:prstGeom prst="roundRect">
            <a:avLst>
              <a:gd name="adj" fmla="val 2006"/>
            </a:avLst>
          </a:prstGeom>
          <a:solidFill>
            <a:srgbClr val="F8ECE4"/>
          </a:solidFill>
          <a:ln w="7620">
            <a:solidFill>
              <a:srgbClr val="151617"/>
            </a:solidFill>
            <a:prstDash val="solid"/>
          </a:ln>
          <a:effectLst>
            <a:outerShdw dist="17780" dir="2700000" algn="bl" rotWithShape="0">
              <a:srgbClr val="151617">
                <a:alpha val="100000"/>
              </a:srgbClr>
            </a:outerShdw>
          </a:effectLst>
        </p:spPr>
      </p:sp>
      <p:pic>
        <p:nvPicPr>
          <p:cNvPr id="13" name="Image 3" descr="preencoded.png"/>
          <p:cNvPicPr>
            <a:picLocks noChangeAspect="1"/>
          </p:cNvPicPr>
          <p:nvPr/>
        </p:nvPicPr>
        <p:blipFill>
          <a:blip r:embed="rId6"/>
          <a:stretch>
            <a:fillRect/>
          </a:stretch>
        </p:blipFill>
        <p:spPr>
          <a:xfrm>
            <a:off x="785098" y="5104864"/>
            <a:ext cx="303848" cy="379928"/>
          </a:xfrm>
          <a:prstGeom prst="rect">
            <a:avLst/>
          </a:prstGeom>
        </p:spPr>
      </p:pic>
      <p:sp>
        <p:nvSpPr>
          <p:cNvPr id="14" name="Text 8"/>
          <p:cNvSpPr/>
          <p:nvPr/>
        </p:nvSpPr>
        <p:spPr>
          <a:xfrm>
            <a:off x="1367552" y="5066943"/>
            <a:ext cx="3516630" cy="316468"/>
          </a:xfrm>
          <a:prstGeom prst="rect">
            <a:avLst/>
          </a:prstGeom>
          <a:noFill/>
          <a:ln/>
        </p:spPr>
        <p:txBody>
          <a:bodyPr wrap="none" lIns="0" tIns="0" rIns="0" bIns="0" rtlCol="0" anchor="t"/>
          <a:lstStyle/>
          <a:p>
            <a:pPr marL="0" indent="0" algn="l">
              <a:lnSpc>
                <a:spcPts val="2450"/>
              </a:lnSpc>
              <a:buNone/>
            </a:pPr>
            <a:r>
              <a:rPr lang="en-US" sz="1950" b="1" dirty="0">
                <a:solidFill>
                  <a:srgbClr val="151617"/>
                </a:solidFill>
                <a:latin typeface="Montserrat Black" pitchFamily="34" charset="0"/>
                <a:ea typeface="Montserrat Black" pitchFamily="34" charset="-122"/>
                <a:cs typeface="Montserrat Black" pitchFamily="34" charset="-120"/>
              </a:rPr>
              <a:t>Соціальна згуртованість</a:t>
            </a:r>
            <a:endParaRPr lang="en-US" sz="1950" dirty="0"/>
          </a:p>
        </p:txBody>
      </p:sp>
      <p:sp>
        <p:nvSpPr>
          <p:cNvPr id="15" name="Text 9"/>
          <p:cNvSpPr/>
          <p:nvPr/>
        </p:nvSpPr>
        <p:spPr>
          <a:xfrm>
            <a:off x="1367552" y="5504974"/>
            <a:ext cx="7067312" cy="648414"/>
          </a:xfrm>
          <a:prstGeom prst="rect">
            <a:avLst/>
          </a:prstGeom>
          <a:noFill/>
          <a:ln/>
        </p:spPr>
        <p:txBody>
          <a:bodyPr wrap="square" lIns="0" tIns="0" rIns="0" bIns="0" rtlCol="0" anchor="t"/>
          <a:lstStyle/>
          <a:p>
            <a:pPr marL="0" indent="0" algn="l">
              <a:lnSpc>
                <a:spcPts val="2550"/>
              </a:lnSpc>
              <a:buNone/>
            </a:pPr>
            <a:r>
              <a:rPr lang="en-US" sz="1550" dirty="0">
                <a:solidFill>
                  <a:srgbClr val="151617"/>
                </a:solidFill>
                <a:latin typeface="Inconsolata" pitchFamily="34" charset="0"/>
                <a:ea typeface="Inconsolata" pitchFamily="34" charset="-122"/>
                <a:cs typeface="Inconsolata" pitchFamily="34" charset="-120"/>
              </a:rPr>
              <a:t>Активізація громадян та інститутів для розв'язання гуманітарних і безпекових завдань.</a:t>
            </a:r>
            <a:endParaRPr lang="en-US" sz="1550" dirty="0"/>
          </a:p>
        </p:txBody>
      </p:sp>
      <p:sp>
        <p:nvSpPr>
          <p:cNvPr id="16" name="Shape 10"/>
          <p:cNvSpPr/>
          <p:nvPr/>
        </p:nvSpPr>
        <p:spPr>
          <a:xfrm>
            <a:off x="709136" y="6583799"/>
            <a:ext cx="455890" cy="455890"/>
          </a:xfrm>
          <a:prstGeom prst="roundRect">
            <a:avLst>
              <a:gd name="adj" fmla="val 2006"/>
            </a:avLst>
          </a:prstGeom>
          <a:solidFill>
            <a:srgbClr val="F8ECE4"/>
          </a:solidFill>
          <a:ln w="7620">
            <a:solidFill>
              <a:srgbClr val="151617"/>
            </a:solidFill>
            <a:prstDash val="solid"/>
          </a:ln>
          <a:effectLst>
            <a:outerShdw dist="17780" dir="2700000" algn="bl" rotWithShape="0">
              <a:srgbClr val="151617">
                <a:alpha val="100000"/>
              </a:srgbClr>
            </a:outerShdw>
          </a:effectLst>
        </p:spPr>
      </p:sp>
      <p:pic>
        <p:nvPicPr>
          <p:cNvPr id="17" name="Image 4" descr="preencoded.png"/>
          <p:cNvPicPr>
            <a:picLocks noChangeAspect="1"/>
          </p:cNvPicPr>
          <p:nvPr/>
        </p:nvPicPr>
        <p:blipFill>
          <a:blip r:embed="rId7"/>
          <a:stretch>
            <a:fillRect/>
          </a:stretch>
        </p:blipFill>
        <p:spPr>
          <a:xfrm>
            <a:off x="785098" y="6621720"/>
            <a:ext cx="303848" cy="379928"/>
          </a:xfrm>
          <a:prstGeom prst="rect">
            <a:avLst/>
          </a:prstGeom>
        </p:spPr>
      </p:pic>
      <p:sp>
        <p:nvSpPr>
          <p:cNvPr id="18" name="Text 11"/>
          <p:cNvSpPr/>
          <p:nvPr/>
        </p:nvSpPr>
        <p:spPr>
          <a:xfrm>
            <a:off x="1367552" y="6583799"/>
            <a:ext cx="2532936" cy="316468"/>
          </a:xfrm>
          <a:prstGeom prst="rect">
            <a:avLst/>
          </a:prstGeom>
          <a:noFill/>
          <a:ln/>
        </p:spPr>
        <p:txBody>
          <a:bodyPr wrap="none" lIns="0" tIns="0" rIns="0" bIns="0" rtlCol="0" anchor="t"/>
          <a:lstStyle/>
          <a:p>
            <a:pPr marL="0" indent="0" algn="l">
              <a:lnSpc>
                <a:spcPts val="2450"/>
              </a:lnSpc>
              <a:buNone/>
            </a:pPr>
            <a:r>
              <a:rPr lang="en-US" sz="1950" b="1" dirty="0">
                <a:solidFill>
                  <a:srgbClr val="151617"/>
                </a:solidFill>
                <a:latin typeface="Montserrat Black" pitchFamily="34" charset="0"/>
                <a:ea typeface="Montserrat Black" pitchFamily="34" charset="-122"/>
                <a:cs typeface="Montserrat Black" pitchFamily="34" charset="-120"/>
              </a:rPr>
              <a:t>Співпраця</a:t>
            </a:r>
            <a:endParaRPr lang="en-US" sz="1950" dirty="0"/>
          </a:p>
        </p:txBody>
      </p:sp>
      <p:sp>
        <p:nvSpPr>
          <p:cNvPr id="19" name="Text 12"/>
          <p:cNvSpPr/>
          <p:nvPr/>
        </p:nvSpPr>
        <p:spPr>
          <a:xfrm>
            <a:off x="1367552" y="7021830"/>
            <a:ext cx="7067312" cy="648414"/>
          </a:xfrm>
          <a:prstGeom prst="rect">
            <a:avLst/>
          </a:prstGeom>
          <a:noFill/>
          <a:ln/>
        </p:spPr>
        <p:txBody>
          <a:bodyPr wrap="square" lIns="0" tIns="0" rIns="0" bIns="0" rtlCol="0" anchor="t"/>
          <a:lstStyle/>
          <a:p>
            <a:pPr marL="0" indent="0" algn="l">
              <a:lnSpc>
                <a:spcPts val="2550"/>
              </a:lnSpc>
              <a:buNone/>
            </a:pPr>
            <a:r>
              <a:rPr lang="en-US" sz="1550" dirty="0">
                <a:solidFill>
                  <a:srgbClr val="151617"/>
                </a:solidFill>
                <a:latin typeface="Inconsolata" pitchFamily="34" charset="0"/>
                <a:ea typeface="Inconsolata" pitchFamily="34" charset="-122"/>
                <a:cs typeface="Inconsolata" pitchFamily="34" charset="-120"/>
              </a:rPr>
              <a:t>Розвиток моделей взаємодії між владою, бізнесом та громадянським суспільством.</a:t>
            </a:r>
            <a:endParaRPr lang="en-US" sz="1550" dirty="0"/>
          </a:p>
        </p:txBody>
      </p:sp>
    </p:spTree>
    <p:extLst>
      <p:ext uri="{BB962C8B-B14F-4D97-AF65-F5344CB8AC3E}">
        <p14:creationId xmlns:p14="http://schemas.microsoft.com/office/powerpoint/2010/main" val="110678099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766882" y="604004"/>
            <a:ext cx="13096637" cy="1369457"/>
          </a:xfrm>
          <a:prstGeom prst="rect">
            <a:avLst/>
          </a:prstGeom>
          <a:noFill/>
          <a:ln/>
        </p:spPr>
        <p:txBody>
          <a:bodyPr wrap="square" lIns="0" tIns="0" rIns="0" bIns="0" rtlCol="0" anchor="t"/>
          <a:lstStyle/>
          <a:p>
            <a:pPr marL="0" indent="0" algn="l">
              <a:lnSpc>
                <a:spcPts val="5350"/>
              </a:lnSpc>
              <a:buNone/>
            </a:pPr>
            <a:r>
              <a:rPr lang="en-US" sz="4300" b="1" dirty="0">
                <a:solidFill>
                  <a:srgbClr val="151617"/>
                </a:solidFill>
                <a:latin typeface="Montserrat Black" pitchFamily="34" charset="0"/>
                <a:ea typeface="Montserrat Black" pitchFamily="34" charset="-122"/>
                <a:cs typeface="Montserrat Black" pitchFamily="34" charset="-120"/>
              </a:rPr>
              <a:t>Основні виклики для територіальних громад</a:t>
            </a:r>
            <a:endParaRPr lang="en-US" sz="4300" dirty="0"/>
          </a:p>
        </p:txBody>
      </p:sp>
      <p:pic>
        <p:nvPicPr>
          <p:cNvPr id="3" name="Image 0" descr="preencoded.png"/>
          <p:cNvPicPr>
            <a:picLocks noChangeAspect="1"/>
          </p:cNvPicPr>
          <p:nvPr/>
        </p:nvPicPr>
        <p:blipFill>
          <a:blip r:embed="rId3"/>
          <a:stretch>
            <a:fillRect/>
          </a:stretch>
        </p:blipFill>
        <p:spPr>
          <a:xfrm>
            <a:off x="3230642" y="2411611"/>
            <a:ext cx="1620679" cy="1262420"/>
          </a:xfrm>
          <a:prstGeom prst="rect">
            <a:avLst/>
          </a:prstGeom>
        </p:spPr>
      </p:pic>
      <p:pic>
        <p:nvPicPr>
          <p:cNvPr id="4" name="Image 1" descr="preencoded.png"/>
          <p:cNvPicPr>
            <a:picLocks noChangeAspect="1"/>
          </p:cNvPicPr>
          <p:nvPr/>
        </p:nvPicPr>
        <p:blipFill>
          <a:blip r:embed="rId4"/>
          <a:stretch>
            <a:fillRect/>
          </a:stretch>
        </p:blipFill>
        <p:spPr>
          <a:xfrm>
            <a:off x="3886914" y="3006685"/>
            <a:ext cx="308134" cy="385167"/>
          </a:xfrm>
          <a:prstGeom prst="rect">
            <a:avLst/>
          </a:prstGeom>
        </p:spPr>
      </p:pic>
      <p:sp>
        <p:nvSpPr>
          <p:cNvPr id="5" name="Text 1"/>
          <p:cNvSpPr/>
          <p:nvPr/>
        </p:nvSpPr>
        <p:spPr>
          <a:xfrm>
            <a:off x="5070396" y="2630686"/>
            <a:ext cx="3507462" cy="342305"/>
          </a:xfrm>
          <a:prstGeom prst="rect">
            <a:avLst/>
          </a:prstGeom>
          <a:noFill/>
          <a:ln/>
        </p:spPr>
        <p:txBody>
          <a:bodyPr wrap="none" lIns="0" tIns="0" rIns="0" bIns="0" rtlCol="0" anchor="t"/>
          <a:lstStyle/>
          <a:p>
            <a:pPr marL="0" indent="0" algn="l">
              <a:lnSpc>
                <a:spcPts val="2650"/>
              </a:lnSpc>
              <a:buNone/>
            </a:pPr>
            <a:r>
              <a:rPr lang="en-US" sz="2150" b="1" dirty="0">
                <a:solidFill>
                  <a:srgbClr val="151617"/>
                </a:solidFill>
                <a:latin typeface="Montserrat Black" pitchFamily="34" charset="0"/>
                <a:ea typeface="Montserrat Black" pitchFamily="34" charset="-122"/>
                <a:cs typeface="Montserrat Black" pitchFamily="34" charset="-120"/>
              </a:rPr>
              <a:t>Інституційна стійкість</a:t>
            </a:r>
            <a:endParaRPr lang="en-US" sz="2150" dirty="0"/>
          </a:p>
        </p:txBody>
      </p:sp>
      <p:sp>
        <p:nvSpPr>
          <p:cNvPr id="6" name="Text 2"/>
          <p:cNvSpPr/>
          <p:nvPr/>
        </p:nvSpPr>
        <p:spPr>
          <a:xfrm>
            <a:off x="5070396" y="3104436"/>
            <a:ext cx="4744164" cy="350520"/>
          </a:xfrm>
          <a:prstGeom prst="rect">
            <a:avLst/>
          </a:prstGeom>
          <a:noFill/>
          <a:ln/>
        </p:spPr>
        <p:txBody>
          <a:bodyPr wrap="none" lIns="0" tIns="0" rIns="0" bIns="0" rtlCol="0" anchor="t"/>
          <a:lstStyle/>
          <a:p>
            <a:pPr marL="0" indent="0" algn="l">
              <a:lnSpc>
                <a:spcPts val="2750"/>
              </a:lnSpc>
              <a:buNone/>
            </a:pPr>
            <a:r>
              <a:rPr lang="en-US" sz="1700" dirty="0">
                <a:solidFill>
                  <a:srgbClr val="151617"/>
                </a:solidFill>
                <a:latin typeface="Inconsolata" pitchFamily="34" charset="0"/>
                <a:ea typeface="Inconsolata" pitchFamily="34" charset="-122"/>
                <a:cs typeface="Inconsolata" pitchFamily="34" charset="-120"/>
              </a:rPr>
              <a:t>Збереження ефективності системи органів</a:t>
            </a:r>
            <a:endParaRPr lang="en-US" sz="1700" dirty="0"/>
          </a:p>
        </p:txBody>
      </p:sp>
      <p:sp>
        <p:nvSpPr>
          <p:cNvPr id="7" name="Shape 3"/>
          <p:cNvSpPr/>
          <p:nvPr/>
        </p:nvSpPr>
        <p:spPr>
          <a:xfrm>
            <a:off x="4906089" y="3686175"/>
            <a:ext cx="8902660" cy="15240"/>
          </a:xfrm>
          <a:prstGeom prst="roundRect">
            <a:avLst>
              <a:gd name="adj" fmla="val 60000"/>
            </a:avLst>
          </a:prstGeom>
          <a:solidFill>
            <a:srgbClr val="151617"/>
          </a:solidFill>
          <a:ln/>
        </p:spPr>
      </p:sp>
      <p:pic>
        <p:nvPicPr>
          <p:cNvPr id="8" name="Image 2" descr="preencoded.png"/>
          <p:cNvPicPr>
            <a:picLocks noChangeAspect="1"/>
          </p:cNvPicPr>
          <p:nvPr/>
        </p:nvPicPr>
        <p:blipFill>
          <a:blip r:embed="rId5"/>
          <a:stretch>
            <a:fillRect/>
          </a:stretch>
        </p:blipFill>
        <p:spPr>
          <a:xfrm>
            <a:off x="2420303" y="3728799"/>
            <a:ext cx="3241358" cy="1262420"/>
          </a:xfrm>
          <a:prstGeom prst="rect">
            <a:avLst/>
          </a:prstGeom>
        </p:spPr>
      </p:pic>
      <p:pic>
        <p:nvPicPr>
          <p:cNvPr id="9" name="Image 3" descr="preencoded.png"/>
          <p:cNvPicPr>
            <a:picLocks noChangeAspect="1"/>
          </p:cNvPicPr>
          <p:nvPr/>
        </p:nvPicPr>
        <p:blipFill>
          <a:blip r:embed="rId6"/>
          <a:stretch>
            <a:fillRect/>
          </a:stretch>
        </p:blipFill>
        <p:spPr>
          <a:xfrm>
            <a:off x="3886914" y="4167426"/>
            <a:ext cx="308134" cy="385167"/>
          </a:xfrm>
          <a:prstGeom prst="rect">
            <a:avLst/>
          </a:prstGeom>
        </p:spPr>
      </p:pic>
      <p:sp>
        <p:nvSpPr>
          <p:cNvPr id="10" name="Text 4"/>
          <p:cNvSpPr/>
          <p:nvPr/>
        </p:nvSpPr>
        <p:spPr>
          <a:xfrm>
            <a:off x="5880735" y="3947874"/>
            <a:ext cx="5335310" cy="342305"/>
          </a:xfrm>
          <a:prstGeom prst="rect">
            <a:avLst/>
          </a:prstGeom>
          <a:noFill/>
          <a:ln/>
        </p:spPr>
        <p:txBody>
          <a:bodyPr wrap="none" lIns="0" tIns="0" rIns="0" bIns="0" rtlCol="0" anchor="t"/>
          <a:lstStyle/>
          <a:p>
            <a:pPr marL="0" indent="0" algn="l">
              <a:lnSpc>
                <a:spcPts val="2650"/>
              </a:lnSpc>
              <a:buNone/>
            </a:pPr>
            <a:r>
              <a:rPr lang="en-US" sz="2150" b="1" dirty="0">
                <a:solidFill>
                  <a:srgbClr val="151617"/>
                </a:solidFill>
                <a:latin typeface="Montserrat Black" pitchFamily="34" charset="0"/>
                <a:ea typeface="Montserrat Black" pitchFamily="34" charset="-122"/>
                <a:cs typeface="Montserrat Black" pitchFamily="34" charset="-120"/>
              </a:rPr>
              <a:t>Захист критичної інфраструктури</a:t>
            </a:r>
            <a:endParaRPr lang="en-US" sz="2150" dirty="0"/>
          </a:p>
        </p:txBody>
      </p:sp>
      <p:sp>
        <p:nvSpPr>
          <p:cNvPr id="11" name="Text 5"/>
          <p:cNvSpPr/>
          <p:nvPr/>
        </p:nvSpPr>
        <p:spPr>
          <a:xfrm>
            <a:off x="5880735" y="4421624"/>
            <a:ext cx="5335310" cy="350520"/>
          </a:xfrm>
          <a:prstGeom prst="rect">
            <a:avLst/>
          </a:prstGeom>
          <a:noFill/>
          <a:ln/>
        </p:spPr>
        <p:txBody>
          <a:bodyPr wrap="none" lIns="0" tIns="0" rIns="0" bIns="0" rtlCol="0" anchor="t"/>
          <a:lstStyle/>
          <a:p>
            <a:pPr marL="0" indent="0" algn="l">
              <a:lnSpc>
                <a:spcPts val="2750"/>
              </a:lnSpc>
              <a:buNone/>
            </a:pPr>
            <a:r>
              <a:rPr lang="en-US" sz="1700" dirty="0">
                <a:solidFill>
                  <a:srgbClr val="151617"/>
                </a:solidFill>
                <a:latin typeface="Inconsolata" pitchFamily="34" charset="0"/>
                <a:ea typeface="Inconsolata" pitchFamily="34" charset="-122"/>
                <a:cs typeface="Inconsolata" pitchFamily="34" charset="-120"/>
              </a:rPr>
              <a:t>Забезпечення життєво важливих послуг</a:t>
            </a:r>
            <a:endParaRPr lang="en-US" sz="1700" dirty="0"/>
          </a:p>
        </p:txBody>
      </p:sp>
      <p:sp>
        <p:nvSpPr>
          <p:cNvPr id="12" name="Shape 6"/>
          <p:cNvSpPr/>
          <p:nvPr/>
        </p:nvSpPr>
        <p:spPr>
          <a:xfrm>
            <a:off x="5716429" y="5003363"/>
            <a:ext cx="8092321" cy="15240"/>
          </a:xfrm>
          <a:prstGeom prst="roundRect">
            <a:avLst>
              <a:gd name="adj" fmla="val 60000"/>
            </a:avLst>
          </a:prstGeom>
          <a:solidFill>
            <a:srgbClr val="151617"/>
          </a:solidFill>
          <a:ln/>
        </p:spPr>
      </p:sp>
      <p:pic>
        <p:nvPicPr>
          <p:cNvPr id="13" name="Image 4" descr="preencoded.png"/>
          <p:cNvPicPr>
            <a:picLocks noChangeAspect="1"/>
          </p:cNvPicPr>
          <p:nvPr/>
        </p:nvPicPr>
        <p:blipFill>
          <a:blip r:embed="rId7"/>
          <a:stretch>
            <a:fillRect/>
          </a:stretch>
        </p:blipFill>
        <p:spPr>
          <a:xfrm>
            <a:off x="1609963" y="5045988"/>
            <a:ext cx="4862036" cy="1262420"/>
          </a:xfrm>
          <a:prstGeom prst="rect">
            <a:avLst/>
          </a:prstGeom>
        </p:spPr>
      </p:pic>
      <p:pic>
        <p:nvPicPr>
          <p:cNvPr id="14" name="Image 5" descr="preencoded.png"/>
          <p:cNvPicPr>
            <a:picLocks noChangeAspect="1"/>
          </p:cNvPicPr>
          <p:nvPr/>
        </p:nvPicPr>
        <p:blipFill>
          <a:blip r:embed="rId8"/>
          <a:stretch>
            <a:fillRect/>
          </a:stretch>
        </p:blipFill>
        <p:spPr>
          <a:xfrm>
            <a:off x="3886795" y="5484614"/>
            <a:ext cx="308134" cy="385167"/>
          </a:xfrm>
          <a:prstGeom prst="rect">
            <a:avLst/>
          </a:prstGeom>
        </p:spPr>
      </p:pic>
      <p:sp>
        <p:nvSpPr>
          <p:cNvPr id="15" name="Text 7"/>
          <p:cNvSpPr/>
          <p:nvPr/>
        </p:nvSpPr>
        <p:spPr>
          <a:xfrm>
            <a:off x="6691074" y="5265063"/>
            <a:ext cx="2777371" cy="342305"/>
          </a:xfrm>
          <a:prstGeom prst="rect">
            <a:avLst/>
          </a:prstGeom>
          <a:noFill/>
          <a:ln/>
        </p:spPr>
        <p:txBody>
          <a:bodyPr wrap="none" lIns="0" tIns="0" rIns="0" bIns="0" rtlCol="0" anchor="t"/>
          <a:lstStyle/>
          <a:p>
            <a:pPr marL="0" indent="0" algn="l">
              <a:lnSpc>
                <a:spcPts val="2650"/>
              </a:lnSpc>
              <a:buNone/>
            </a:pPr>
            <a:r>
              <a:rPr lang="en-US" sz="2150" b="1" dirty="0">
                <a:solidFill>
                  <a:srgbClr val="151617"/>
                </a:solidFill>
                <a:latin typeface="Montserrat Black" pitchFamily="34" charset="0"/>
                <a:ea typeface="Montserrat Black" pitchFamily="34" charset="-122"/>
                <a:cs typeface="Montserrat Black" pitchFamily="34" charset="-120"/>
              </a:rPr>
              <a:t>Цивільний захист</a:t>
            </a:r>
            <a:endParaRPr lang="en-US" sz="2150" dirty="0"/>
          </a:p>
        </p:txBody>
      </p:sp>
      <p:sp>
        <p:nvSpPr>
          <p:cNvPr id="16" name="Text 8"/>
          <p:cNvSpPr/>
          <p:nvPr/>
        </p:nvSpPr>
        <p:spPr>
          <a:xfrm>
            <a:off x="6691074" y="5738813"/>
            <a:ext cx="5434965" cy="350520"/>
          </a:xfrm>
          <a:prstGeom prst="rect">
            <a:avLst/>
          </a:prstGeom>
          <a:noFill/>
          <a:ln/>
        </p:spPr>
        <p:txBody>
          <a:bodyPr wrap="none" lIns="0" tIns="0" rIns="0" bIns="0" rtlCol="0" anchor="t"/>
          <a:lstStyle/>
          <a:p>
            <a:pPr marL="0" indent="0" algn="l">
              <a:lnSpc>
                <a:spcPts val="2750"/>
              </a:lnSpc>
              <a:buNone/>
            </a:pPr>
            <a:r>
              <a:rPr lang="en-US" sz="1700" dirty="0">
                <a:solidFill>
                  <a:srgbClr val="151617"/>
                </a:solidFill>
                <a:latin typeface="Inconsolata" pitchFamily="34" charset="0"/>
                <a:ea typeface="Inconsolata" pitchFamily="34" charset="-122"/>
                <a:cs typeface="Inconsolata" pitchFamily="34" charset="-120"/>
              </a:rPr>
              <a:t>Евакуація та реагування на переміщення людей</a:t>
            </a:r>
            <a:endParaRPr lang="en-US" sz="1700" dirty="0"/>
          </a:p>
        </p:txBody>
      </p:sp>
      <p:sp>
        <p:nvSpPr>
          <p:cNvPr id="17" name="Shape 9"/>
          <p:cNvSpPr/>
          <p:nvPr/>
        </p:nvSpPr>
        <p:spPr>
          <a:xfrm>
            <a:off x="6526768" y="6320552"/>
            <a:ext cx="7281982" cy="15240"/>
          </a:xfrm>
          <a:prstGeom prst="roundRect">
            <a:avLst>
              <a:gd name="adj" fmla="val 60000"/>
            </a:avLst>
          </a:prstGeom>
          <a:solidFill>
            <a:srgbClr val="151617"/>
          </a:solidFill>
          <a:ln/>
        </p:spPr>
      </p:sp>
      <p:pic>
        <p:nvPicPr>
          <p:cNvPr id="18" name="Image 6" descr="preencoded.png"/>
          <p:cNvPicPr>
            <a:picLocks noChangeAspect="1"/>
          </p:cNvPicPr>
          <p:nvPr/>
        </p:nvPicPr>
        <p:blipFill>
          <a:blip r:embed="rId9"/>
          <a:stretch>
            <a:fillRect/>
          </a:stretch>
        </p:blipFill>
        <p:spPr>
          <a:xfrm>
            <a:off x="799505" y="6363176"/>
            <a:ext cx="6482834" cy="1262420"/>
          </a:xfrm>
          <a:prstGeom prst="rect">
            <a:avLst/>
          </a:prstGeom>
        </p:spPr>
      </p:pic>
      <p:pic>
        <p:nvPicPr>
          <p:cNvPr id="19" name="Image 7" descr="preencoded.png"/>
          <p:cNvPicPr>
            <a:picLocks noChangeAspect="1"/>
          </p:cNvPicPr>
          <p:nvPr/>
        </p:nvPicPr>
        <p:blipFill>
          <a:blip r:embed="rId10"/>
          <a:stretch>
            <a:fillRect/>
          </a:stretch>
        </p:blipFill>
        <p:spPr>
          <a:xfrm>
            <a:off x="3886795" y="6801803"/>
            <a:ext cx="308134" cy="385167"/>
          </a:xfrm>
          <a:prstGeom prst="rect">
            <a:avLst/>
          </a:prstGeom>
        </p:spPr>
      </p:pic>
      <p:sp>
        <p:nvSpPr>
          <p:cNvPr id="20" name="Text 10"/>
          <p:cNvSpPr/>
          <p:nvPr/>
        </p:nvSpPr>
        <p:spPr>
          <a:xfrm>
            <a:off x="7501414" y="6582251"/>
            <a:ext cx="5018842" cy="342305"/>
          </a:xfrm>
          <a:prstGeom prst="rect">
            <a:avLst/>
          </a:prstGeom>
          <a:noFill/>
          <a:ln/>
        </p:spPr>
        <p:txBody>
          <a:bodyPr wrap="none" lIns="0" tIns="0" rIns="0" bIns="0" rtlCol="0" anchor="t"/>
          <a:lstStyle/>
          <a:p>
            <a:pPr marL="0" indent="0" algn="l">
              <a:lnSpc>
                <a:spcPts val="2650"/>
              </a:lnSpc>
              <a:buNone/>
            </a:pPr>
            <a:r>
              <a:rPr lang="en-US" sz="2150" b="1" dirty="0">
                <a:solidFill>
                  <a:srgbClr val="151617"/>
                </a:solidFill>
                <a:latin typeface="Montserrat Black" pitchFamily="34" charset="0"/>
                <a:ea typeface="Montserrat Black" pitchFamily="34" charset="-122"/>
                <a:cs typeface="Montserrat Black" pitchFamily="34" charset="-120"/>
              </a:rPr>
              <a:t>Фінансово-економічна стійкість</a:t>
            </a:r>
            <a:endParaRPr lang="en-US" sz="2150" dirty="0"/>
          </a:p>
        </p:txBody>
      </p:sp>
      <p:sp>
        <p:nvSpPr>
          <p:cNvPr id="21" name="Text 11"/>
          <p:cNvSpPr/>
          <p:nvPr/>
        </p:nvSpPr>
        <p:spPr>
          <a:xfrm>
            <a:off x="7501414" y="7056001"/>
            <a:ext cx="5018842" cy="350520"/>
          </a:xfrm>
          <a:prstGeom prst="rect">
            <a:avLst/>
          </a:prstGeom>
          <a:noFill/>
          <a:ln/>
        </p:spPr>
        <p:txBody>
          <a:bodyPr wrap="none" lIns="0" tIns="0" rIns="0" bIns="0" rtlCol="0" anchor="t"/>
          <a:lstStyle/>
          <a:p>
            <a:pPr marL="0" indent="0" algn="l">
              <a:lnSpc>
                <a:spcPts val="2750"/>
              </a:lnSpc>
              <a:buNone/>
            </a:pPr>
            <a:r>
              <a:rPr lang="en-US" sz="1700" dirty="0">
                <a:solidFill>
                  <a:srgbClr val="151617"/>
                </a:solidFill>
                <a:latin typeface="Inconsolata" pitchFamily="34" charset="0"/>
                <a:ea typeface="Inconsolata" pitchFamily="34" charset="-122"/>
                <a:cs typeface="Inconsolata" pitchFamily="34" charset="-120"/>
              </a:rPr>
              <a:t>Безперервність основних бізнес-процесів</a:t>
            </a:r>
            <a:endParaRPr lang="en-US" sz="1700" dirty="0"/>
          </a:p>
        </p:txBody>
      </p:sp>
      <p:sp>
        <p:nvSpPr>
          <p:cNvPr id="22" name="TextBox 21"/>
          <p:cNvSpPr txBox="1"/>
          <p:nvPr/>
        </p:nvSpPr>
        <p:spPr>
          <a:xfrm>
            <a:off x="12755105" y="7671661"/>
            <a:ext cx="1875295" cy="557939"/>
          </a:xfrm>
          <a:prstGeom prst="rect">
            <a:avLst/>
          </a:prstGeom>
          <a:solidFill>
            <a:srgbClr val="F8ECE4"/>
          </a:solidFill>
        </p:spPr>
        <p:txBody>
          <a:bodyPr wrap="square" rtlCol="0">
            <a:spAutoFit/>
          </a:bodyPr>
          <a:lstStyle/>
          <a:p>
            <a:endParaRPr lang="uk-UA" dirty="0"/>
          </a:p>
        </p:txBody>
      </p:sp>
    </p:spTree>
    <p:extLst>
      <p:ext uri="{BB962C8B-B14F-4D97-AF65-F5344CB8AC3E}">
        <p14:creationId xmlns:p14="http://schemas.microsoft.com/office/powerpoint/2010/main" val="83897473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793790" y="1251109"/>
            <a:ext cx="11701343" cy="708779"/>
          </a:xfrm>
          <a:prstGeom prst="rect">
            <a:avLst/>
          </a:prstGeom>
          <a:noFill/>
          <a:ln/>
        </p:spPr>
        <p:txBody>
          <a:bodyPr wrap="none" lIns="0" tIns="0" rIns="0" bIns="0" rtlCol="0" anchor="t"/>
          <a:lstStyle/>
          <a:p>
            <a:pPr marL="0" indent="0" algn="l">
              <a:lnSpc>
                <a:spcPts val="5550"/>
              </a:lnSpc>
              <a:buNone/>
            </a:pPr>
            <a:r>
              <a:rPr lang="en-US" sz="4450" b="1" dirty="0">
                <a:solidFill>
                  <a:srgbClr val="151617"/>
                </a:solidFill>
                <a:latin typeface="Montserrat Black" pitchFamily="34" charset="0"/>
                <a:ea typeface="Montserrat Black" pitchFamily="34" charset="-122"/>
                <a:cs typeface="Montserrat Black" pitchFamily="34" charset="-120"/>
              </a:rPr>
              <a:t>Базові блоки управління громадами</a:t>
            </a:r>
            <a:endParaRPr lang="en-US" sz="4450" dirty="0"/>
          </a:p>
        </p:txBody>
      </p:sp>
      <p:sp>
        <p:nvSpPr>
          <p:cNvPr id="3" name="Text 1"/>
          <p:cNvSpPr/>
          <p:nvPr/>
        </p:nvSpPr>
        <p:spPr>
          <a:xfrm>
            <a:off x="793790" y="3910727"/>
            <a:ext cx="3785235" cy="708660"/>
          </a:xfrm>
          <a:prstGeom prst="rect">
            <a:avLst/>
          </a:prstGeom>
          <a:noFill/>
          <a:ln/>
        </p:spPr>
        <p:txBody>
          <a:bodyPr wrap="square" lIns="0" tIns="0" rIns="0" bIns="0" rtlCol="0" anchor="t"/>
          <a:lstStyle/>
          <a:p>
            <a:pPr marL="0" indent="0" algn="r">
              <a:lnSpc>
                <a:spcPts val="2750"/>
              </a:lnSpc>
              <a:buNone/>
            </a:pPr>
            <a:r>
              <a:rPr lang="en-US" sz="2200" b="1" dirty="0">
                <a:solidFill>
                  <a:srgbClr val="151617"/>
                </a:solidFill>
                <a:latin typeface="Montserrat Black" pitchFamily="34" charset="0"/>
                <a:ea typeface="Montserrat Black" pitchFamily="34" charset="-122"/>
                <a:cs typeface="Montserrat Black" pitchFamily="34" charset="-120"/>
              </a:rPr>
              <a:t>Стратегічне планування</a:t>
            </a:r>
            <a:endParaRPr lang="en-US" sz="2200" dirty="0"/>
          </a:p>
        </p:txBody>
      </p:sp>
      <p:sp>
        <p:nvSpPr>
          <p:cNvPr id="4" name="Text 2"/>
          <p:cNvSpPr/>
          <p:nvPr/>
        </p:nvSpPr>
        <p:spPr>
          <a:xfrm>
            <a:off x="793790" y="4755475"/>
            <a:ext cx="3785235" cy="725805"/>
          </a:xfrm>
          <a:prstGeom prst="rect">
            <a:avLst/>
          </a:prstGeom>
          <a:noFill/>
          <a:ln/>
        </p:spPr>
        <p:txBody>
          <a:bodyPr wrap="square" lIns="0" tIns="0" rIns="0" bIns="0" rtlCol="0" anchor="t"/>
          <a:lstStyle/>
          <a:p>
            <a:pPr marL="0" indent="0" algn="r">
              <a:lnSpc>
                <a:spcPts val="2850"/>
              </a:lnSpc>
              <a:buNone/>
            </a:pPr>
            <a:r>
              <a:rPr lang="en-US" sz="1750" dirty="0">
                <a:solidFill>
                  <a:srgbClr val="151617"/>
                </a:solidFill>
                <a:latin typeface="Inconsolata" pitchFamily="34" charset="0"/>
                <a:ea typeface="Inconsolata" pitchFamily="34" charset="-122"/>
                <a:cs typeface="Inconsolata" pitchFamily="34" charset="-120"/>
              </a:rPr>
              <a:t>Аналіз ризиків та формування плану дій</a:t>
            </a:r>
            <a:endParaRPr lang="en-US" sz="1750" dirty="0"/>
          </a:p>
        </p:txBody>
      </p:sp>
      <p:pic>
        <p:nvPicPr>
          <p:cNvPr id="5" name="Image 0" descr="preencoded.png"/>
          <p:cNvPicPr>
            <a:picLocks noChangeAspect="1"/>
          </p:cNvPicPr>
          <p:nvPr/>
        </p:nvPicPr>
        <p:blipFill>
          <a:blip r:embed="rId3"/>
          <a:stretch>
            <a:fillRect/>
          </a:stretch>
        </p:blipFill>
        <p:spPr>
          <a:xfrm>
            <a:off x="5032653" y="2413516"/>
            <a:ext cx="4564975" cy="4564975"/>
          </a:xfrm>
          <a:prstGeom prst="rect">
            <a:avLst/>
          </a:prstGeom>
        </p:spPr>
      </p:pic>
      <p:pic>
        <p:nvPicPr>
          <p:cNvPr id="6" name="Image 1" descr="preencoded.png"/>
          <p:cNvPicPr>
            <a:picLocks noChangeAspect="1"/>
          </p:cNvPicPr>
          <p:nvPr/>
        </p:nvPicPr>
        <p:blipFill>
          <a:blip r:embed="rId4"/>
          <a:stretch>
            <a:fillRect/>
          </a:stretch>
        </p:blipFill>
        <p:spPr>
          <a:xfrm>
            <a:off x="5571411" y="4209098"/>
            <a:ext cx="339328" cy="424220"/>
          </a:xfrm>
          <a:prstGeom prst="rect">
            <a:avLst/>
          </a:prstGeom>
        </p:spPr>
      </p:pic>
      <p:sp>
        <p:nvSpPr>
          <p:cNvPr id="7" name="Text 3"/>
          <p:cNvSpPr/>
          <p:nvPr/>
        </p:nvSpPr>
        <p:spPr>
          <a:xfrm>
            <a:off x="9937790" y="2770823"/>
            <a:ext cx="2835235" cy="354330"/>
          </a:xfrm>
          <a:prstGeom prst="rect">
            <a:avLst/>
          </a:prstGeom>
          <a:noFill/>
          <a:ln/>
        </p:spPr>
        <p:txBody>
          <a:bodyPr wrap="none" lIns="0" tIns="0" rIns="0" bIns="0" rtlCol="0" anchor="t"/>
          <a:lstStyle/>
          <a:p>
            <a:pPr marL="0" indent="0" algn="l">
              <a:lnSpc>
                <a:spcPts val="2750"/>
              </a:lnSpc>
              <a:buNone/>
            </a:pPr>
            <a:r>
              <a:rPr lang="en-US" sz="2200" b="1" dirty="0">
                <a:solidFill>
                  <a:srgbClr val="151617"/>
                </a:solidFill>
                <a:latin typeface="Montserrat Black" pitchFamily="34" charset="0"/>
                <a:ea typeface="Montserrat Black" pitchFamily="34" charset="-122"/>
                <a:cs typeface="Montserrat Black" pitchFamily="34" charset="-120"/>
              </a:rPr>
              <a:t>Комунікація</a:t>
            </a:r>
            <a:endParaRPr lang="en-US" sz="2200" dirty="0"/>
          </a:p>
        </p:txBody>
      </p:sp>
      <p:sp>
        <p:nvSpPr>
          <p:cNvPr id="8" name="Text 4"/>
          <p:cNvSpPr/>
          <p:nvPr/>
        </p:nvSpPr>
        <p:spPr>
          <a:xfrm>
            <a:off x="9937790" y="3261241"/>
            <a:ext cx="3898821" cy="725805"/>
          </a:xfrm>
          <a:prstGeom prst="rect">
            <a:avLst/>
          </a:prstGeom>
          <a:noFill/>
          <a:ln/>
        </p:spPr>
        <p:txBody>
          <a:bodyPr wrap="square" lIns="0" tIns="0" rIns="0" bIns="0" rtlCol="0" anchor="t"/>
          <a:lstStyle/>
          <a:p>
            <a:pPr marL="0" indent="0" algn="l">
              <a:lnSpc>
                <a:spcPts val="2850"/>
              </a:lnSpc>
              <a:buNone/>
            </a:pPr>
            <a:r>
              <a:rPr lang="en-US" sz="1750" dirty="0">
                <a:solidFill>
                  <a:srgbClr val="151617"/>
                </a:solidFill>
                <a:latin typeface="Inconsolata" pitchFamily="34" charset="0"/>
                <a:ea typeface="Inconsolata" pitchFamily="34" charset="-122"/>
                <a:cs typeface="Inconsolata" pitchFamily="34" charset="-120"/>
              </a:rPr>
              <a:t>Інформування населення про загрози та алгоритми дій</a:t>
            </a:r>
            <a:endParaRPr lang="en-US" sz="1750" dirty="0"/>
          </a:p>
        </p:txBody>
      </p:sp>
      <p:pic>
        <p:nvPicPr>
          <p:cNvPr id="9" name="Image 2" descr="preencoded.png"/>
          <p:cNvPicPr>
            <a:picLocks noChangeAspect="1"/>
          </p:cNvPicPr>
          <p:nvPr/>
        </p:nvPicPr>
        <p:blipFill>
          <a:blip r:embed="rId5"/>
          <a:stretch>
            <a:fillRect/>
          </a:stretch>
        </p:blipFill>
        <p:spPr>
          <a:xfrm>
            <a:off x="5032653" y="2413516"/>
            <a:ext cx="4564975" cy="4564975"/>
          </a:xfrm>
          <a:prstGeom prst="rect">
            <a:avLst/>
          </a:prstGeom>
        </p:spPr>
      </p:pic>
      <p:pic>
        <p:nvPicPr>
          <p:cNvPr id="10" name="Image 3" descr="preencoded.png"/>
          <p:cNvPicPr>
            <a:picLocks noChangeAspect="1"/>
          </p:cNvPicPr>
          <p:nvPr/>
        </p:nvPicPr>
        <p:blipFill>
          <a:blip r:embed="rId6"/>
          <a:stretch>
            <a:fillRect/>
          </a:stretch>
        </p:blipFill>
        <p:spPr>
          <a:xfrm>
            <a:off x="8170307" y="3258026"/>
            <a:ext cx="339328" cy="424220"/>
          </a:xfrm>
          <a:prstGeom prst="rect">
            <a:avLst/>
          </a:prstGeom>
        </p:spPr>
      </p:pic>
      <p:sp>
        <p:nvSpPr>
          <p:cNvPr id="11" name="Text 5"/>
          <p:cNvSpPr/>
          <p:nvPr/>
        </p:nvSpPr>
        <p:spPr>
          <a:xfrm>
            <a:off x="9937790" y="5041940"/>
            <a:ext cx="3255407" cy="354330"/>
          </a:xfrm>
          <a:prstGeom prst="rect">
            <a:avLst/>
          </a:prstGeom>
          <a:noFill/>
          <a:ln/>
        </p:spPr>
        <p:txBody>
          <a:bodyPr wrap="none" lIns="0" tIns="0" rIns="0" bIns="0" rtlCol="0" anchor="t"/>
          <a:lstStyle/>
          <a:p>
            <a:pPr marL="0" indent="0" algn="l">
              <a:lnSpc>
                <a:spcPts val="2750"/>
              </a:lnSpc>
              <a:buNone/>
            </a:pPr>
            <a:r>
              <a:rPr lang="en-US" sz="2200" b="1" dirty="0">
                <a:solidFill>
                  <a:srgbClr val="151617"/>
                </a:solidFill>
                <a:latin typeface="Montserrat Black" pitchFamily="34" charset="0"/>
                <a:ea typeface="Montserrat Black" pitchFamily="34" charset="-122"/>
                <a:cs typeface="Montserrat Black" pitchFamily="34" charset="-120"/>
              </a:rPr>
              <a:t>Координація зусиль</a:t>
            </a:r>
            <a:endParaRPr lang="en-US" sz="2200" dirty="0"/>
          </a:p>
        </p:txBody>
      </p:sp>
      <p:sp>
        <p:nvSpPr>
          <p:cNvPr id="12" name="Text 6"/>
          <p:cNvSpPr/>
          <p:nvPr/>
        </p:nvSpPr>
        <p:spPr>
          <a:xfrm>
            <a:off x="9937790" y="5532358"/>
            <a:ext cx="3898821" cy="1088708"/>
          </a:xfrm>
          <a:prstGeom prst="rect">
            <a:avLst/>
          </a:prstGeom>
          <a:noFill/>
          <a:ln/>
        </p:spPr>
        <p:txBody>
          <a:bodyPr wrap="square" lIns="0" tIns="0" rIns="0" bIns="0" rtlCol="0" anchor="t"/>
          <a:lstStyle/>
          <a:p>
            <a:pPr marL="0" indent="0" algn="l">
              <a:lnSpc>
                <a:spcPts val="2850"/>
              </a:lnSpc>
              <a:buNone/>
            </a:pPr>
            <a:r>
              <a:rPr lang="en-US" sz="1750" dirty="0">
                <a:solidFill>
                  <a:srgbClr val="151617"/>
                </a:solidFill>
                <a:latin typeface="Inconsolata" pitchFamily="34" charset="0"/>
                <a:ea typeface="Inconsolata" pitchFamily="34" charset="-122"/>
                <a:cs typeface="Inconsolata" pitchFamily="34" charset="-120"/>
              </a:rPr>
              <a:t>Співпраця між органами влади, бізнесом та громадськими організаціями</a:t>
            </a:r>
            <a:endParaRPr lang="en-US" sz="1750" dirty="0"/>
          </a:p>
        </p:txBody>
      </p:sp>
      <p:pic>
        <p:nvPicPr>
          <p:cNvPr id="13" name="Image 4" descr="preencoded.png"/>
          <p:cNvPicPr>
            <a:picLocks noChangeAspect="1"/>
          </p:cNvPicPr>
          <p:nvPr/>
        </p:nvPicPr>
        <p:blipFill>
          <a:blip r:embed="rId7"/>
          <a:stretch>
            <a:fillRect/>
          </a:stretch>
        </p:blipFill>
        <p:spPr>
          <a:xfrm>
            <a:off x="5032653" y="2413516"/>
            <a:ext cx="4564975" cy="4564975"/>
          </a:xfrm>
          <a:prstGeom prst="rect">
            <a:avLst/>
          </a:prstGeom>
        </p:spPr>
      </p:pic>
      <p:pic>
        <p:nvPicPr>
          <p:cNvPr id="14" name="Image 5" descr="preencoded.png"/>
          <p:cNvPicPr>
            <a:picLocks noChangeAspect="1"/>
          </p:cNvPicPr>
          <p:nvPr/>
        </p:nvPicPr>
        <p:blipFill>
          <a:blip r:embed="rId8"/>
          <a:stretch>
            <a:fillRect/>
          </a:stretch>
        </p:blipFill>
        <p:spPr>
          <a:xfrm>
            <a:off x="7694533" y="5984200"/>
            <a:ext cx="339328" cy="424220"/>
          </a:xfrm>
          <a:prstGeom prst="rect">
            <a:avLst/>
          </a:prstGeom>
        </p:spPr>
      </p:pic>
      <p:sp>
        <p:nvSpPr>
          <p:cNvPr id="15" name="TextBox 14"/>
          <p:cNvSpPr txBox="1"/>
          <p:nvPr/>
        </p:nvSpPr>
        <p:spPr>
          <a:xfrm>
            <a:off x="12755105" y="7671661"/>
            <a:ext cx="1875295" cy="557939"/>
          </a:xfrm>
          <a:prstGeom prst="rect">
            <a:avLst/>
          </a:prstGeom>
          <a:solidFill>
            <a:srgbClr val="F8ECE4"/>
          </a:solidFill>
        </p:spPr>
        <p:txBody>
          <a:bodyPr wrap="square" rtlCol="0">
            <a:spAutoFit/>
          </a:bodyPr>
          <a:lstStyle/>
          <a:p>
            <a:endParaRPr lang="uk-UA" dirty="0"/>
          </a:p>
        </p:txBody>
      </p:sp>
    </p:spTree>
    <p:extLst>
      <p:ext uri="{BB962C8B-B14F-4D97-AF65-F5344CB8AC3E}">
        <p14:creationId xmlns:p14="http://schemas.microsoft.com/office/powerpoint/2010/main" val="229090810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484227" y="380405"/>
            <a:ext cx="8893254" cy="432316"/>
          </a:xfrm>
          <a:prstGeom prst="rect">
            <a:avLst/>
          </a:prstGeom>
          <a:noFill/>
          <a:ln/>
        </p:spPr>
        <p:txBody>
          <a:bodyPr wrap="none" lIns="0" tIns="0" rIns="0" bIns="0" rtlCol="0" anchor="t"/>
          <a:lstStyle/>
          <a:p>
            <a:pPr marL="0" indent="0" algn="l">
              <a:lnSpc>
                <a:spcPts val="3400"/>
              </a:lnSpc>
              <a:buNone/>
            </a:pPr>
            <a:r>
              <a:rPr lang="en-US" sz="2700" b="1" dirty="0">
                <a:solidFill>
                  <a:srgbClr val="151617"/>
                </a:solidFill>
                <a:latin typeface="Montserrat Black" pitchFamily="34" charset="0"/>
                <a:ea typeface="Montserrat Black" pitchFamily="34" charset="-122"/>
                <a:cs typeface="Montserrat Black" pitchFamily="34" charset="-120"/>
              </a:rPr>
              <a:t>Довіра до органів місцевого самоврядування</a:t>
            </a:r>
            <a:endParaRPr lang="en-US" sz="2700" dirty="0"/>
          </a:p>
        </p:txBody>
      </p:sp>
      <p:pic>
        <p:nvPicPr>
          <p:cNvPr id="3" name="Image 0" descr="preencoded.png"/>
          <p:cNvPicPr>
            <a:picLocks noChangeAspect="1"/>
          </p:cNvPicPr>
          <p:nvPr/>
        </p:nvPicPr>
        <p:blipFill>
          <a:blip r:embed="rId3"/>
          <a:stretch>
            <a:fillRect/>
          </a:stretch>
        </p:blipFill>
        <p:spPr>
          <a:xfrm>
            <a:off x="484227" y="1089422"/>
            <a:ext cx="13661946" cy="7650599"/>
          </a:xfrm>
          <a:prstGeom prst="rect">
            <a:avLst/>
          </a:prstGeom>
        </p:spPr>
      </p:pic>
      <p:sp>
        <p:nvSpPr>
          <p:cNvPr id="4" name="Text 1"/>
          <p:cNvSpPr/>
          <p:nvPr/>
        </p:nvSpPr>
        <p:spPr>
          <a:xfrm>
            <a:off x="484227" y="8895636"/>
            <a:ext cx="13661946" cy="442674"/>
          </a:xfrm>
          <a:prstGeom prst="rect">
            <a:avLst/>
          </a:prstGeom>
          <a:noFill/>
          <a:ln/>
        </p:spPr>
        <p:txBody>
          <a:bodyPr wrap="square" lIns="0" tIns="0" rIns="0" bIns="0" rtlCol="0" anchor="t"/>
          <a:lstStyle/>
          <a:p>
            <a:pPr marL="0" indent="0" algn="l">
              <a:lnSpc>
                <a:spcPts val="1700"/>
              </a:lnSpc>
              <a:buNone/>
            </a:pPr>
            <a:r>
              <a:rPr lang="en-US" sz="1050" dirty="0">
                <a:solidFill>
                  <a:srgbClr val="151617"/>
                </a:solidFill>
                <a:latin typeface="Inconsolata" pitchFamily="34" charset="0"/>
                <a:ea typeface="Inconsolata" pitchFamily="34" charset="-122"/>
                <a:cs typeface="Inconsolata" pitchFamily="34" charset="-120"/>
              </a:rPr>
              <a:t>Результати соціологічних опитувань свідчать про суттєву втрату довіри населення до органів місцевого самоврядування. У 2022 році 76,5% українців вважали, що реформу децентралізації потрібно продовжувати.</a:t>
            </a:r>
            <a:endParaRPr lang="en-US" sz="1050" dirty="0"/>
          </a:p>
        </p:txBody>
      </p:sp>
      <p:sp>
        <p:nvSpPr>
          <p:cNvPr id="5" name="Text 2"/>
          <p:cNvSpPr/>
          <p:nvPr/>
        </p:nvSpPr>
        <p:spPr>
          <a:xfrm>
            <a:off x="484227" y="9493925"/>
            <a:ext cx="13661946" cy="221337"/>
          </a:xfrm>
          <a:prstGeom prst="rect">
            <a:avLst/>
          </a:prstGeom>
          <a:noFill/>
          <a:ln/>
        </p:spPr>
        <p:txBody>
          <a:bodyPr wrap="none" lIns="0" tIns="0" rIns="0" bIns="0" rtlCol="0" anchor="t"/>
          <a:lstStyle/>
          <a:p>
            <a:pPr marL="0" indent="0" algn="l">
              <a:lnSpc>
                <a:spcPts val="1700"/>
              </a:lnSpc>
              <a:buNone/>
            </a:pPr>
            <a:r>
              <a:rPr lang="en-US" sz="1050" dirty="0">
                <a:solidFill>
                  <a:srgbClr val="151617"/>
                </a:solidFill>
                <a:latin typeface="Inconsolata" pitchFamily="34" charset="0"/>
                <a:ea typeface="Inconsolata" pitchFamily="34" charset="-122"/>
                <a:cs typeface="Inconsolata" pitchFamily="34" charset="-120"/>
              </a:rPr>
              <a:t>Зниження довіри свідчить про небезпеку відступу від досягнень децентралізації.</a:t>
            </a:r>
            <a:endParaRPr lang="en-US" sz="1050" dirty="0"/>
          </a:p>
        </p:txBody>
      </p:sp>
      <p:sp>
        <p:nvSpPr>
          <p:cNvPr id="6" name="TextBox 5"/>
          <p:cNvSpPr txBox="1"/>
          <p:nvPr/>
        </p:nvSpPr>
        <p:spPr>
          <a:xfrm>
            <a:off x="12755105" y="7671661"/>
            <a:ext cx="1875295" cy="557939"/>
          </a:xfrm>
          <a:prstGeom prst="rect">
            <a:avLst/>
          </a:prstGeom>
          <a:solidFill>
            <a:srgbClr val="F8ECE4"/>
          </a:solidFill>
        </p:spPr>
        <p:txBody>
          <a:bodyPr wrap="square" rtlCol="0">
            <a:spAutoFit/>
          </a:bodyPr>
          <a:lstStyle/>
          <a:p>
            <a:endParaRPr lang="uk-UA" dirty="0"/>
          </a:p>
        </p:txBody>
      </p:sp>
    </p:spTree>
    <p:extLst>
      <p:ext uri="{BB962C8B-B14F-4D97-AF65-F5344CB8AC3E}">
        <p14:creationId xmlns:p14="http://schemas.microsoft.com/office/powerpoint/2010/main" val="159651087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14630400" cy="2530078"/>
          </a:xfrm>
          <a:prstGeom prst="rect">
            <a:avLst/>
          </a:prstGeom>
        </p:spPr>
      </p:pic>
      <p:sp>
        <p:nvSpPr>
          <p:cNvPr id="3" name="Text 0"/>
          <p:cNvSpPr/>
          <p:nvPr/>
        </p:nvSpPr>
        <p:spPr>
          <a:xfrm>
            <a:off x="708422" y="3143250"/>
            <a:ext cx="11523345" cy="632460"/>
          </a:xfrm>
          <a:prstGeom prst="rect">
            <a:avLst/>
          </a:prstGeom>
          <a:noFill/>
          <a:ln/>
        </p:spPr>
        <p:txBody>
          <a:bodyPr wrap="none" lIns="0" tIns="0" rIns="0" bIns="0" rtlCol="0" anchor="t"/>
          <a:lstStyle/>
          <a:p>
            <a:pPr marL="0" indent="0" algn="l">
              <a:lnSpc>
                <a:spcPts val="4950"/>
              </a:lnSpc>
              <a:buNone/>
            </a:pPr>
            <a:r>
              <a:rPr lang="en-US" sz="3950" b="1" dirty="0">
                <a:solidFill>
                  <a:srgbClr val="151617"/>
                </a:solidFill>
                <a:latin typeface="Montserrat Black" pitchFamily="34" charset="0"/>
                <a:ea typeface="Montserrat Black" pitchFamily="34" charset="-122"/>
                <a:cs typeface="Montserrat Black" pitchFamily="34" charset="-120"/>
              </a:rPr>
              <a:t>Виклики у сфері управління громадами</a:t>
            </a:r>
            <a:endParaRPr lang="en-US" sz="3950" dirty="0"/>
          </a:p>
        </p:txBody>
      </p:sp>
      <p:sp>
        <p:nvSpPr>
          <p:cNvPr id="4" name="Shape 1"/>
          <p:cNvSpPr/>
          <p:nvPr/>
        </p:nvSpPr>
        <p:spPr>
          <a:xfrm>
            <a:off x="708422" y="4079319"/>
            <a:ext cx="6505575" cy="1829276"/>
          </a:xfrm>
          <a:prstGeom prst="roundRect">
            <a:avLst>
              <a:gd name="adj" fmla="val 500"/>
            </a:avLst>
          </a:prstGeom>
          <a:solidFill>
            <a:srgbClr val="F8ECE4"/>
          </a:solidFill>
          <a:ln w="7620">
            <a:solidFill>
              <a:srgbClr val="151617"/>
            </a:solidFill>
            <a:prstDash val="solid"/>
          </a:ln>
          <a:effectLst>
            <a:outerShdw dist="17780" dir="2700000" algn="bl" rotWithShape="0">
              <a:srgbClr val="151617">
                <a:alpha val="100000"/>
              </a:srgbClr>
            </a:outerShdw>
          </a:effectLst>
        </p:spPr>
      </p:sp>
      <p:sp>
        <p:nvSpPr>
          <p:cNvPr id="5" name="Text 2"/>
          <p:cNvSpPr/>
          <p:nvPr/>
        </p:nvSpPr>
        <p:spPr>
          <a:xfrm>
            <a:off x="918448" y="4289346"/>
            <a:ext cx="4156829" cy="316230"/>
          </a:xfrm>
          <a:prstGeom prst="rect">
            <a:avLst/>
          </a:prstGeom>
          <a:noFill/>
          <a:ln/>
        </p:spPr>
        <p:txBody>
          <a:bodyPr wrap="none" lIns="0" tIns="0" rIns="0" bIns="0" rtlCol="0" anchor="t"/>
          <a:lstStyle/>
          <a:p>
            <a:pPr marL="0" indent="0" algn="l">
              <a:lnSpc>
                <a:spcPts val="2450"/>
              </a:lnSpc>
              <a:buNone/>
            </a:pPr>
            <a:r>
              <a:rPr lang="en-US" sz="1950" b="1" dirty="0">
                <a:solidFill>
                  <a:srgbClr val="151617"/>
                </a:solidFill>
                <a:latin typeface="Montserrat Black" pitchFamily="34" charset="0"/>
                <a:ea typeface="Montserrat Black" pitchFamily="34" charset="-122"/>
                <a:cs typeface="Montserrat Black" pitchFamily="34" charset="-120"/>
              </a:rPr>
              <a:t>Обмеження самоврядування</a:t>
            </a:r>
            <a:endParaRPr lang="en-US" sz="1950" dirty="0"/>
          </a:p>
        </p:txBody>
      </p:sp>
      <p:sp>
        <p:nvSpPr>
          <p:cNvPr id="6" name="Text 3"/>
          <p:cNvSpPr/>
          <p:nvPr/>
        </p:nvSpPr>
        <p:spPr>
          <a:xfrm>
            <a:off x="918448" y="4727019"/>
            <a:ext cx="6085523" cy="971550"/>
          </a:xfrm>
          <a:prstGeom prst="rect">
            <a:avLst/>
          </a:prstGeom>
          <a:noFill/>
          <a:ln/>
        </p:spPr>
        <p:txBody>
          <a:bodyPr wrap="square" lIns="0" tIns="0" rIns="0" bIns="0" rtlCol="0" anchor="t"/>
          <a:lstStyle/>
          <a:p>
            <a:pPr marL="0" indent="0" algn="l">
              <a:lnSpc>
                <a:spcPts val="2550"/>
              </a:lnSpc>
              <a:buNone/>
            </a:pPr>
            <a:r>
              <a:rPr lang="en-US" sz="1550" dirty="0">
                <a:solidFill>
                  <a:srgbClr val="151617"/>
                </a:solidFill>
                <a:latin typeface="Inconsolata" pitchFamily="34" charset="0"/>
                <a:ea typeface="Inconsolata" pitchFamily="34" charset="-122"/>
                <a:cs typeface="Inconsolata" pitchFamily="34" charset="-120"/>
              </a:rPr>
              <a:t>Неузгодженість між повноваженнями військових адміністрацій та органів місцевого самоврядування. Одноосібне ухвалення рішень без залучення громад.</a:t>
            </a:r>
            <a:endParaRPr lang="en-US" sz="1550" dirty="0"/>
          </a:p>
        </p:txBody>
      </p:sp>
      <p:sp>
        <p:nvSpPr>
          <p:cNvPr id="7" name="Shape 4"/>
          <p:cNvSpPr/>
          <p:nvPr/>
        </p:nvSpPr>
        <p:spPr>
          <a:xfrm>
            <a:off x="7416403" y="4079319"/>
            <a:ext cx="6505575" cy="1829276"/>
          </a:xfrm>
          <a:prstGeom prst="roundRect">
            <a:avLst>
              <a:gd name="adj" fmla="val 500"/>
            </a:avLst>
          </a:prstGeom>
          <a:solidFill>
            <a:srgbClr val="F8ECE4"/>
          </a:solidFill>
          <a:ln w="7620">
            <a:solidFill>
              <a:srgbClr val="151617"/>
            </a:solidFill>
            <a:prstDash val="solid"/>
          </a:ln>
          <a:effectLst>
            <a:outerShdw dist="17780" dir="2700000" algn="bl" rotWithShape="0">
              <a:srgbClr val="151617">
                <a:alpha val="100000"/>
              </a:srgbClr>
            </a:outerShdw>
          </a:effectLst>
        </p:spPr>
      </p:sp>
      <p:sp>
        <p:nvSpPr>
          <p:cNvPr id="8" name="Text 5"/>
          <p:cNvSpPr/>
          <p:nvPr/>
        </p:nvSpPr>
        <p:spPr>
          <a:xfrm>
            <a:off x="7626429" y="4289346"/>
            <a:ext cx="2664262" cy="316230"/>
          </a:xfrm>
          <a:prstGeom prst="rect">
            <a:avLst/>
          </a:prstGeom>
          <a:noFill/>
          <a:ln/>
        </p:spPr>
        <p:txBody>
          <a:bodyPr wrap="none" lIns="0" tIns="0" rIns="0" bIns="0" rtlCol="0" anchor="t"/>
          <a:lstStyle/>
          <a:p>
            <a:pPr marL="0" indent="0" algn="l">
              <a:lnSpc>
                <a:spcPts val="2450"/>
              </a:lnSpc>
              <a:buNone/>
            </a:pPr>
            <a:r>
              <a:rPr lang="en-US" sz="1950" b="1" dirty="0">
                <a:solidFill>
                  <a:srgbClr val="151617"/>
                </a:solidFill>
                <a:latin typeface="Montserrat Black" pitchFamily="34" charset="0"/>
                <a:ea typeface="Montserrat Black" pitchFamily="34" charset="-122"/>
                <a:cs typeface="Montserrat Black" pitchFamily="34" charset="-120"/>
              </a:rPr>
              <a:t>Кадровий дефіцит</a:t>
            </a:r>
            <a:endParaRPr lang="en-US" sz="1950" dirty="0"/>
          </a:p>
        </p:txBody>
      </p:sp>
      <p:sp>
        <p:nvSpPr>
          <p:cNvPr id="9" name="Text 6"/>
          <p:cNvSpPr/>
          <p:nvPr/>
        </p:nvSpPr>
        <p:spPr>
          <a:xfrm>
            <a:off x="7626429" y="4727019"/>
            <a:ext cx="6085523" cy="647700"/>
          </a:xfrm>
          <a:prstGeom prst="rect">
            <a:avLst/>
          </a:prstGeom>
          <a:noFill/>
          <a:ln/>
        </p:spPr>
        <p:txBody>
          <a:bodyPr wrap="square" lIns="0" tIns="0" rIns="0" bIns="0" rtlCol="0" anchor="t"/>
          <a:lstStyle/>
          <a:p>
            <a:pPr marL="0" indent="0" algn="l">
              <a:lnSpc>
                <a:spcPts val="2550"/>
              </a:lnSpc>
              <a:buNone/>
            </a:pPr>
            <a:r>
              <a:rPr lang="en-US" sz="1550" dirty="0">
                <a:solidFill>
                  <a:srgbClr val="151617"/>
                </a:solidFill>
                <a:latin typeface="Inconsolata" pitchFamily="34" charset="0"/>
                <a:ea typeface="Inconsolata" pitchFamily="34" charset="-122"/>
                <a:cs typeface="Inconsolata" pitchFamily="34" charset="-120"/>
              </a:rPr>
              <a:t>Брак бюджетних коштів на гідну оплату праці. Наслідки мобілізації та внутрішнього переміщення людей.</a:t>
            </a:r>
            <a:endParaRPr lang="en-US" sz="1550" dirty="0"/>
          </a:p>
        </p:txBody>
      </p:sp>
      <p:sp>
        <p:nvSpPr>
          <p:cNvPr id="10" name="Shape 7"/>
          <p:cNvSpPr/>
          <p:nvPr/>
        </p:nvSpPr>
        <p:spPr>
          <a:xfrm>
            <a:off x="708422" y="6111002"/>
            <a:ext cx="6505575" cy="1505426"/>
          </a:xfrm>
          <a:prstGeom prst="roundRect">
            <a:avLst>
              <a:gd name="adj" fmla="val 607"/>
            </a:avLst>
          </a:prstGeom>
          <a:solidFill>
            <a:srgbClr val="F8ECE4"/>
          </a:solidFill>
          <a:ln w="7620">
            <a:solidFill>
              <a:srgbClr val="151617"/>
            </a:solidFill>
            <a:prstDash val="solid"/>
          </a:ln>
          <a:effectLst>
            <a:outerShdw dist="17780" dir="2700000" algn="bl" rotWithShape="0">
              <a:srgbClr val="151617">
                <a:alpha val="100000"/>
              </a:srgbClr>
            </a:outerShdw>
          </a:effectLst>
        </p:spPr>
      </p:sp>
      <p:sp>
        <p:nvSpPr>
          <p:cNvPr id="11" name="Text 8"/>
          <p:cNvSpPr/>
          <p:nvPr/>
        </p:nvSpPr>
        <p:spPr>
          <a:xfrm>
            <a:off x="918448" y="6321028"/>
            <a:ext cx="3376851" cy="316230"/>
          </a:xfrm>
          <a:prstGeom prst="rect">
            <a:avLst/>
          </a:prstGeom>
          <a:noFill/>
          <a:ln/>
        </p:spPr>
        <p:txBody>
          <a:bodyPr wrap="none" lIns="0" tIns="0" rIns="0" bIns="0" rtlCol="0" anchor="t"/>
          <a:lstStyle/>
          <a:p>
            <a:pPr marL="0" indent="0" algn="l">
              <a:lnSpc>
                <a:spcPts val="2450"/>
              </a:lnSpc>
              <a:buNone/>
            </a:pPr>
            <a:r>
              <a:rPr lang="en-US" sz="1950" b="1" dirty="0">
                <a:solidFill>
                  <a:srgbClr val="151617"/>
                </a:solidFill>
                <a:latin typeface="Montserrat Black" pitchFamily="34" charset="0"/>
                <a:ea typeface="Montserrat Black" pitchFamily="34" charset="-122"/>
                <a:cs typeface="Montserrat Black" pitchFamily="34" charset="-120"/>
              </a:rPr>
              <a:t>Проблеми легітимності</a:t>
            </a:r>
            <a:endParaRPr lang="en-US" sz="1950" dirty="0"/>
          </a:p>
        </p:txBody>
      </p:sp>
      <p:sp>
        <p:nvSpPr>
          <p:cNvPr id="12" name="Text 9"/>
          <p:cNvSpPr/>
          <p:nvPr/>
        </p:nvSpPr>
        <p:spPr>
          <a:xfrm>
            <a:off x="918448" y="6758702"/>
            <a:ext cx="6085523" cy="647700"/>
          </a:xfrm>
          <a:prstGeom prst="rect">
            <a:avLst/>
          </a:prstGeom>
          <a:noFill/>
          <a:ln/>
        </p:spPr>
        <p:txBody>
          <a:bodyPr wrap="square" lIns="0" tIns="0" rIns="0" bIns="0" rtlCol="0" anchor="t"/>
          <a:lstStyle/>
          <a:p>
            <a:pPr marL="0" indent="0" algn="l">
              <a:lnSpc>
                <a:spcPts val="2550"/>
              </a:lnSpc>
              <a:buNone/>
            </a:pPr>
            <a:r>
              <a:rPr lang="en-US" sz="1550" dirty="0">
                <a:solidFill>
                  <a:srgbClr val="151617"/>
                </a:solidFill>
                <a:latin typeface="Inconsolata" pitchFamily="34" charset="0"/>
                <a:ea typeface="Inconsolata" pitchFamily="34" charset="-122"/>
                <a:cs typeface="Inconsolata" pitchFamily="34" charset="-120"/>
              </a:rPr>
              <a:t>Відсутність кворуму депутатів місцевих рад. Складний механізм позбавлення мандата депутата.</a:t>
            </a:r>
            <a:endParaRPr lang="en-US" sz="1550" dirty="0"/>
          </a:p>
        </p:txBody>
      </p:sp>
      <p:sp>
        <p:nvSpPr>
          <p:cNvPr id="13" name="Shape 10"/>
          <p:cNvSpPr/>
          <p:nvPr/>
        </p:nvSpPr>
        <p:spPr>
          <a:xfrm>
            <a:off x="7416403" y="6111002"/>
            <a:ext cx="6505575" cy="1505426"/>
          </a:xfrm>
          <a:prstGeom prst="roundRect">
            <a:avLst>
              <a:gd name="adj" fmla="val 607"/>
            </a:avLst>
          </a:prstGeom>
          <a:solidFill>
            <a:srgbClr val="F8ECE4"/>
          </a:solidFill>
          <a:ln w="7620">
            <a:solidFill>
              <a:srgbClr val="151617"/>
            </a:solidFill>
            <a:prstDash val="solid"/>
          </a:ln>
          <a:effectLst>
            <a:outerShdw dist="17780" dir="2700000" algn="bl" rotWithShape="0">
              <a:srgbClr val="151617">
                <a:alpha val="100000"/>
              </a:srgbClr>
            </a:outerShdw>
          </a:effectLst>
        </p:spPr>
      </p:sp>
      <p:sp>
        <p:nvSpPr>
          <p:cNvPr id="14" name="Text 11"/>
          <p:cNvSpPr/>
          <p:nvPr/>
        </p:nvSpPr>
        <p:spPr>
          <a:xfrm>
            <a:off x="7626429" y="6321028"/>
            <a:ext cx="3320772" cy="316230"/>
          </a:xfrm>
          <a:prstGeom prst="rect">
            <a:avLst/>
          </a:prstGeom>
          <a:noFill/>
          <a:ln/>
        </p:spPr>
        <p:txBody>
          <a:bodyPr wrap="none" lIns="0" tIns="0" rIns="0" bIns="0" rtlCol="0" anchor="t"/>
          <a:lstStyle/>
          <a:p>
            <a:pPr marL="0" indent="0" algn="l">
              <a:lnSpc>
                <a:spcPts val="2450"/>
              </a:lnSpc>
              <a:buNone/>
            </a:pPr>
            <a:r>
              <a:rPr lang="en-US" sz="1950" b="1" dirty="0">
                <a:solidFill>
                  <a:srgbClr val="151617"/>
                </a:solidFill>
                <a:latin typeface="Montserrat Black" pitchFamily="34" charset="0"/>
                <a:ea typeface="Montserrat Black" pitchFamily="34" charset="-122"/>
                <a:cs typeface="Montserrat Black" pitchFamily="34" charset="-120"/>
              </a:rPr>
              <a:t>Зменшення прозорості</a:t>
            </a:r>
            <a:endParaRPr lang="en-US" sz="1950" dirty="0"/>
          </a:p>
        </p:txBody>
      </p:sp>
      <p:sp>
        <p:nvSpPr>
          <p:cNvPr id="15" name="Text 12"/>
          <p:cNvSpPr/>
          <p:nvPr/>
        </p:nvSpPr>
        <p:spPr>
          <a:xfrm>
            <a:off x="7626429" y="6758702"/>
            <a:ext cx="6085523" cy="647700"/>
          </a:xfrm>
          <a:prstGeom prst="rect">
            <a:avLst/>
          </a:prstGeom>
          <a:noFill/>
          <a:ln/>
        </p:spPr>
        <p:txBody>
          <a:bodyPr wrap="square" lIns="0" tIns="0" rIns="0" bIns="0" rtlCol="0" anchor="t"/>
          <a:lstStyle/>
          <a:p>
            <a:pPr marL="0" indent="0" algn="l">
              <a:lnSpc>
                <a:spcPts val="2550"/>
              </a:lnSpc>
              <a:buNone/>
            </a:pPr>
            <a:r>
              <a:rPr lang="en-US" sz="1550" dirty="0">
                <a:solidFill>
                  <a:srgbClr val="151617"/>
                </a:solidFill>
                <a:latin typeface="Inconsolata" pitchFamily="34" charset="0"/>
                <a:ea typeface="Inconsolata" pitchFamily="34" charset="-122"/>
                <a:cs typeface="Inconsolata" pitchFamily="34" charset="-120"/>
              </a:rPr>
              <a:t>Проблеми доступу до публічної інформації. Обмеження інструментів дорадчої та прямої демократії.</a:t>
            </a:r>
            <a:endParaRPr lang="en-US" sz="1550" dirty="0"/>
          </a:p>
        </p:txBody>
      </p:sp>
      <p:sp>
        <p:nvSpPr>
          <p:cNvPr id="16" name="TextBox 15"/>
          <p:cNvSpPr txBox="1"/>
          <p:nvPr/>
        </p:nvSpPr>
        <p:spPr>
          <a:xfrm>
            <a:off x="12755105" y="7671661"/>
            <a:ext cx="1875295" cy="557939"/>
          </a:xfrm>
          <a:prstGeom prst="rect">
            <a:avLst/>
          </a:prstGeom>
          <a:solidFill>
            <a:srgbClr val="F8ECE4"/>
          </a:solidFill>
        </p:spPr>
        <p:txBody>
          <a:bodyPr wrap="square" rtlCol="0">
            <a:spAutoFit/>
          </a:bodyPr>
          <a:lstStyle/>
          <a:p>
            <a:endParaRPr lang="uk-UA" dirty="0"/>
          </a:p>
        </p:txBody>
      </p:sp>
    </p:spTree>
    <p:extLst>
      <p:ext uri="{BB962C8B-B14F-4D97-AF65-F5344CB8AC3E}">
        <p14:creationId xmlns:p14="http://schemas.microsoft.com/office/powerpoint/2010/main" val="422330648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14630400" cy="2205514"/>
          </a:xfrm>
          <a:prstGeom prst="rect">
            <a:avLst/>
          </a:prstGeom>
        </p:spPr>
      </p:pic>
      <p:sp>
        <p:nvSpPr>
          <p:cNvPr id="3" name="Text 0"/>
          <p:cNvSpPr/>
          <p:nvPr/>
        </p:nvSpPr>
        <p:spPr>
          <a:xfrm>
            <a:off x="617458" y="2692360"/>
            <a:ext cx="8226147" cy="551378"/>
          </a:xfrm>
          <a:prstGeom prst="rect">
            <a:avLst/>
          </a:prstGeom>
          <a:noFill/>
          <a:ln/>
        </p:spPr>
        <p:txBody>
          <a:bodyPr wrap="none" lIns="0" tIns="0" rIns="0" bIns="0" rtlCol="0" anchor="t"/>
          <a:lstStyle/>
          <a:p>
            <a:pPr marL="0" indent="0" algn="l">
              <a:lnSpc>
                <a:spcPts val="4300"/>
              </a:lnSpc>
              <a:buNone/>
            </a:pPr>
            <a:r>
              <a:rPr lang="en-US" sz="3450" b="1" dirty="0">
                <a:solidFill>
                  <a:srgbClr val="151617"/>
                </a:solidFill>
                <a:latin typeface="Montserrat Black" pitchFamily="34" charset="0"/>
                <a:ea typeface="Montserrat Black" pitchFamily="34" charset="-122"/>
                <a:cs typeface="Montserrat Black" pitchFamily="34" charset="-120"/>
              </a:rPr>
              <a:t>Фінансова спроможність громад</a:t>
            </a:r>
            <a:endParaRPr lang="en-US" sz="3450" dirty="0"/>
          </a:p>
        </p:txBody>
      </p:sp>
      <p:pic>
        <p:nvPicPr>
          <p:cNvPr id="4" name="Image 1" descr="preencoded.png"/>
          <p:cNvPicPr>
            <a:picLocks noChangeAspect="1"/>
          </p:cNvPicPr>
          <p:nvPr/>
        </p:nvPicPr>
        <p:blipFill>
          <a:blip r:embed="rId4"/>
          <a:stretch>
            <a:fillRect/>
          </a:stretch>
        </p:blipFill>
        <p:spPr>
          <a:xfrm>
            <a:off x="617458" y="3508296"/>
            <a:ext cx="882134" cy="1058585"/>
          </a:xfrm>
          <a:prstGeom prst="rect">
            <a:avLst/>
          </a:prstGeom>
        </p:spPr>
      </p:pic>
      <p:sp>
        <p:nvSpPr>
          <p:cNvPr id="5" name="Text 1"/>
          <p:cNvSpPr/>
          <p:nvPr/>
        </p:nvSpPr>
        <p:spPr>
          <a:xfrm>
            <a:off x="1764149" y="3684627"/>
            <a:ext cx="3630692" cy="275630"/>
          </a:xfrm>
          <a:prstGeom prst="rect">
            <a:avLst/>
          </a:prstGeom>
          <a:noFill/>
          <a:ln/>
        </p:spPr>
        <p:txBody>
          <a:bodyPr wrap="none" lIns="0" tIns="0" rIns="0" bIns="0" rtlCol="0" anchor="t"/>
          <a:lstStyle/>
          <a:p>
            <a:pPr marL="0" indent="0" algn="l">
              <a:lnSpc>
                <a:spcPts val="2150"/>
              </a:lnSpc>
              <a:buNone/>
            </a:pPr>
            <a:r>
              <a:rPr lang="en-US" sz="1700" b="1" dirty="0">
                <a:solidFill>
                  <a:srgbClr val="151617"/>
                </a:solidFill>
                <a:latin typeface="Montserrat Black" pitchFamily="34" charset="0"/>
                <a:ea typeface="Montserrat Black" pitchFamily="34" charset="-122"/>
                <a:cs typeface="Montserrat Black" pitchFamily="34" charset="-120"/>
              </a:rPr>
              <a:t>Обмежені ресурси бюджетів</a:t>
            </a:r>
            <a:endParaRPr lang="en-US" sz="1700" dirty="0"/>
          </a:p>
        </p:txBody>
      </p:sp>
      <p:sp>
        <p:nvSpPr>
          <p:cNvPr id="6" name="Text 2"/>
          <p:cNvSpPr/>
          <p:nvPr/>
        </p:nvSpPr>
        <p:spPr>
          <a:xfrm>
            <a:off x="1764149" y="4066103"/>
            <a:ext cx="12248793" cy="282297"/>
          </a:xfrm>
          <a:prstGeom prst="rect">
            <a:avLst/>
          </a:prstGeom>
          <a:noFill/>
          <a:ln/>
        </p:spPr>
        <p:txBody>
          <a:bodyPr wrap="none" lIns="0" tIns="0" rIns="0" bIns="0" rtlCol="0" anchor="t"/>
          <a:lstStyle/>
          <a:p>
            <a:pPr marL="0" indent="0" algn="l">
              <a:lnSpc>
                <a:spcPts val="2200"/>
              </a:lnSpc>
              <a:buNone/>
            </a:pPr>
            <a:r>
              <a:rPr lang="en-US" sz="1350" dirty="0">
                <a:solidFill>
                  <a:srgbClr val="151617"/>
                </a:solidFill>
                <a:latin typeface="Inconsolata" pitchFamily="34" charset="0"/>
                <a:ea typeface="Inconsolata" pitchFamily="34" charset="-122"/>
                <a:cs typeface="Inconsolata" pitchFamily="34" charset="-120"/>
              </a:rPr>
              <a:t>Втрата джерел наповнення бюджету внаслідок війни</a:t>
            </a:r>
            <a:endParaRPr lang="en-US" sz="1350" dirty="0"/>
          </a:p>
        </p:txBody>
      </p:sp>
      <p:pic>
        <p:nvPicPr>
          <p:cNvPr id="7" name="Image 2" descr="preencoded.png"/>
          <p:cNvPicPr>
            <a:picLocks noChangeAspect="1"/>
          </p:cNvPicPr>
          <p:nvPr/>
        </p:nvPicPr>
        <p:blipFill>
          <a:blip r:embed="rId5"/>
          <a:stretch>
            <a:fillRect/>
          </a:stretch>
        </p:blipFill>
        <p:spPr>
          <a:xfrm>
            <a:off x="617458" y="4566880"/>
            <a:ext cx="882134" cy="1058585"/>
          </a:xfrm>
          <a:prstGeom prst="rect">
            <a:avLst/>
          </a:prstGeom>
        </p:spPr>
      </p:pic>
      <p:sp>
        <p:nvSpPr>
          <p:cNvPr id="8" name="Text 3"/>
          <p:cNvSpPr/>
          <p:nvPr/>
        </p:nvSpPr>
        <p:spPr>
          <a:xfrm>
            <a:off x="1764149" y="4743212"/>
            <a:ext cx="5474732" cy="275630"/>
          </a:xfrm>
          <a:prstGeom prst="rect">
            <a:avLst/>
          </a:prstGeom>
          <a:noFill/>
          <a:ln/>
        </p:spPr>
        <p:txBody>
          <a:bodyPr wrap="none" lIns="0" tIns="0" rIns="0" bIns="0" rtlCol="0" anchor="t"/>
          <a:lstStyle/>
          <a:p>
            <a:pPr marL="0" indent="0" algn="l">
              <a:lnSpc>
                <a:spcPts val="2150"/>
              </a:lnSpc>
              <a:buNone/>
            </a:pPr>
            <a:r>
              <a:rPr lang="en-US" sz="1700" b="1" dirty="0">
                <a:solidFill>
                  <a:srgbClr val="151617"/>
                </a:solidFill>
                <a:latin typeface="Montserrat Black" pitchFamily="34" charset="0"/>
                <a:ea typeface="Montserrat Black" pitchFamily="34" charset="-122"/>
                <a:cs typeface="Montserrat Black" pitchFamily="34" charset="-120"/>
              </a:rPr>
              <a:t>Обмежений механізм використання коштів</a:t>
            </a:r>
            <a:endParaRPr lang="en-US" sz="1700" dirty="0"/>
          </a:p>
        </p:txBody>
      </p:sp>
      <p:sp>
        <p:nvSpPr>
          <p:cNvPr id="9" name="Text 4"/>
          <p:cNvSpPr/>
          <p:nvPr/>
        </p:nvSpPr>
        <p:spPr>
          <a:xfrm>
            <a:off x="1764149" y="5124688"/>
            <a:ext cx="12248793" cy="282297"/>
          </a:xfrm>
          <a:prstGeom prst="rect">
            <a:avLst/>
          </a:prstGeom>
          <a:noFill/>
          <a:ln/>
        </p:spPr>
        <p:txBody>
          <a:bodyPr wrap="none" lIns="0" tIns="0" rIns="0" bIns="0" rtlCol="0" anchor="t"/>
          <a:lstStyle/>
          <a:p>
            <a:pPr marL="0" indent="0" algn="l">
              <a:lnSpc>
                <a:spcPts val="2200"/>
              </a:lnSpc>
              <a:buNone/>
            </a:pPr>
            <a:r>
              <a:rPr lang="en-US" sz="1350" dirty="0">
                <a:solidFill>
                  <a:srgbClr val="151617"/>
                </a:solidFill>
                <a:latin typeface="Inconsolata" pitchFamily="34" charset="0"/>
                <a:ea typeface="Inconsolata" pitchFamily="34" charset="-122"/>
                <a:cs typeface="Inconsolata" pitchFamily="34" charset="-120"/>
              </a:rPr>
              <a:t>Складнощі з використанням залишків бюджетних коштів</a:t>
            </a:r>
            <a:endParaRPr lang="en-US" sz="1350" dirty="0"/>
          </a:p>
        </p:txBody>
      </p:sp>
      <p:pic>
        <p:nvPicPr>
          <p:cNvPr id="10" name="Image 3" descr="preencoded.png"/>
          <p:cNvPicPr>
            <a:picLocks noChangeAspect="1"/>
          </p:cNvPicPr>
          <p:nvPr/>
        </p:nvPicPr>
        <p:blipFill>
          <a:blip r:embed="rId6"/>
          <a:stretch>
            <a:fillRect/>
          </a:stretch>
        </p:blipFill>
        <p:spPr>
          <a:xfrm>
            <a:off x="617458" y="5625465"/>
            <a:ext cx="882134" cy="1058585"/>
          </a:xfrm>
          <a:prstGeom prst="rect">
            <a:avLst/>
          </a:prstGeom>
        </p:spPr>
      </p:pic>
      <p:sp>
        <p:nvSpPr>
          <p:cNvPr id="11" name="Text 5"/>
          <p:cNvSpPr/>
          <p:nvPr/>
        </p:nvSpPr>
        <p:spPr>
          <a:xfrm>
            <a:off x="1764149" y="5801797"/>
            <a:ext cx="4982766" cy="275630"/>
          </a:xfrm>
          <a:prstGeom prst="rect">
            <a:avLst/>
          </a:prstGeom>
          <a:noFill/>
          <a:ln/>
        </p:spPr>
        <p:txBody>
          <a:bodyPr wrap="none" lIns="0" tIns="0" rIns="0" bIns="0" rtlCol="0" anchor="t"/>
          <a:lstStyle/>
          <a:p>
            <a:pPr marL="0" indent="0" algn="l">
              <a:lnSpc>
                <a:spcPts val="2150"/>
              </a:lnSpc>
              <a:buNone/>
            </a:pPr>
            <a:r>
              <a:rPr lang="en-US" sz="1700" b="1" dirty="0">
                <a:solidFill>
                  <a:srgbClr val="151617"/>
                </a:solidFill>
                <a:latin typeface="Montserrat Black" pitchFamily="34" charset="0"/>
                <a:ea typeface="Montserrat Black" pitchFamily="34" charset="-122"/>
                <a:cs typeface="Montserrat Black" pitchFamily="34" charset="-120"/>
              </a:rPr>
              <a:t>Збільшення фінансового навантаження</a:t>
            </a:r>
            <a:endParaRPr lang="en-US" sz="1700" dirty="0"/>
          </a:p>
        </p:txBody>
      </p:sp>
      <p:sp>
        <p:nvSpPr>
          <p:cNvPr id="12" name="Text 6"/>
          <p:cNvSpPr/>
          <p:nvPr/>
        </p:nvSpPr>
        <p:spPr>
          <a:xfrm>
            <a:off x="1764149" y="6183273"/>
            <a:ext cx="12248793" cy="282297"/>
          </a:xfrm>
          <a:prstGeom prst="rect">
            <a:avLst/>
          </a:prstGeom>
          <a:noFill/>
          <a:ln/>
        </p:spPr>
        <p:txBody>
          <a:bodyPr wrap="none" lIns="0" tIns="0" rIns="0" bIns="0" rtlCol="0" anchor="t"/>
          <a:lstStyle/>
          <a:p>
            <a:pPr marL="0" indent="0" algn="l">
              <a:lnSpc>
                <a:spcPts val="2200"/>
              </a:lnSpc>
              <a:buNone/>
            </a:pPr>
            <a:r>
              <a:rPr lang="en-US" sz="1350" dirty="0">
                <a:solidFill>
                  <a:srgbClr val="151617"/>
                </a:solidFill>
                <a:latin typeface="Inconsolata" pitchFamily="34" charset="0"/>
                <a:ea typeface="Inconsolata" pitchFamily="34" charset="-122"/>
                <a:cs typeface="Inconsolata" pitchFamily="34" charset="-120"/>
              </a:rPr>
              <a:t>Витрати на ВПО, безпекові норми, пільгові категорії населення</a:t>
            </a:r>
            <a:endParaRPr lang="en-US" sz="1350" dirty="0"/>
          </a:p>
        </p:txBody>
      </p:sp>
      <p:pic>
        <p:nvPicPr>
          <p:cNvPr id="13" name="Image 4" descr="preencoded.png"/>
          <p:cNvPicPr>
            <a:picLocks noChangeAspect="1"/>
          </p:cNvPicPr>
          <p:nvPr/>
        </p:nvPicPr>
        <p:blipFill>
          <a:blip r:embed="rId7"/>
          <a:stretch>
            <a:fillRect/>
          </a:stretch>
        </p:blipFill>
        <p:spPr>
          <a:xfrm>
            <a:off x="617458" y="6684050"/>
            <a:ext cx="882134" cy="1058585"/>
          </a:xfrm>
          <a:prstGeom prst="rect">
            <a:avLst/>
          </a:prstGeom>
        </p:spPr>
      </p:pic>
      <p:sp>
        <p:nvSpPr>
          <p:cNvPr id="14" name="Text 7"/>
          <p:cNvSpPr/>
          <p:nvPr/>
        </p:nvSpPr>
        <p:spPr>
          <a:xfrm>
            <a:off x="1764149" y="6860381"/>
            <a:ext cx="2205514" cy="275630"/>
          </a:xfrm>
          <a:prstGeom prst="rect">
            <a:avLst/>
          </a:prstGeom>
          <a:noFill/>
          <a:ln/>
        </p:spPr>
        <p:txBody>
          <a:bodyPr wrap="none" lIns="0" tIns="0" rIns="0" bIns="0" rtlCol="0" anchor="t"/>
          <a:lstStyle/>
          <a:p>
            <a:pPr marL="0" indent="0" algn="l">
              <a:lnSpc>
                <a:spcPts val="2150"/>
              </a:lnSpc>
              <a:buNone/>
            </a:pPr>
            <a:r>
              <a:rPr lang="en-US" sz="1700" b="1" dirty="0">
                <a:solidFill>
                  <a:srgbClr val="151617"/>
                </a:solidFill>
                <a:latin typeface="Montserrat Black" pitchFamily="34" charset="0"/>
                <a:ea typeface="Montserrat Black" pitchFamily="34" charset="-122"/>
                <a:cs typeface="Montserrat Black" pitchFamily="34" charset="-120"/>
              </a:rPr>
              <a:t>Брак роз'яснень</a:t>
            </a:r>
            <a:endParaRPr lang="en-US" sz="1700" dirty="0"/>
          </a:p>
        </p:txBody>
      </p:sp>
      <p:sp>
        <p:nvSpPr>
          <p:cNvPr id="15" name="Text 8"/>
          <p:cNvSpPr/>
          <p:nvPr/>
        </p:nvSpPr>
        <p:spPr>
          <a:xfrm>
            <a:off x="1764149" y="7241858"/>
            <a:ext cx="12248793" cy="282297"/>
          </a:xfrm>
          <a:prstGeom prst="rect">
            <a:avLst/>
          </a:prstGeom>
          <a:noFill/>
          <a:ln/>
        </p:spPr>
        <p:txBody>
          <a:bodyPr wrap="none" lIns="0" tIns="0" rIns="0" bIns="0" rtlCol="0" anchor="t"/>
          <a:lstStyle/>
          <a:p>
            <a:pPr marL="0" indent="0" algn="l">
              <a:lnSpc>
                <a:spcPts val="2200"/>
              </a:lnSpc>
              <a:buNone/>
            </a:pPr>
            <a:r>
              <a:rPr lang="en-US" sz="1350" dirty="0">
                <a:solidFill>
                  <a:srgbClr val="151617"/>
                </a:solidFill>
                <a:latin typeface="Inconsolata" pitchFamily="34" charset="0"/>
                <a:ea typeface="Inconsolata" pitchFamily="34" charset="-122"/>
                <a:cs typeface="Inconsolata" pitchFamily="34" charset="-120"/>
              </a:rPr>
              <a:t>Відсутність чітких правових підстав використання коштів</a:t>
            </a:r>
            <a:endParaRPr lang="en-US" sz="1350" dirty="0"/>
          </a:p>
        </p:txBody>
      </p:sp>
      <p:sp>
        <p:nvSpPr>
          <p:cNvPr id="16" name="TextBox 15"/>
          <p:cNvSpPr txBox="1"/>
          <p:nvPr/>
        </p:nvSpPr>
        <p:spPr>
          <a:xfrm>
            <a:off x="12755105" y="7671661"/>
            <a:ext cx="1875295" cy="557939"/>
          </a:xfrm>
          <a:prstGeom prst="rect">
            <a:avLst/>
          </a:prstGeom>
          <a:solidFill>
            <a:srgbClr val="F8ECE4"/>
          </a:solidFill>
        </p:spPr>
        <p:txBody>
          <a:bodyPr wrap="square" rtlCol="0">
            <a:spAutoFit/>
          </a:bodyPr>
          <a:lstStyle/>
          <a:p>
            <a:endParaRPr lang="uk-UA" dirty="0"/>
          </a:p>
        </p:txBody>
      </p:sp>
    </p:spTree>
    <p:extLst>
      <p:ext uri="{BB962C8B-B14F-4D97-AF65-F5344CB8AC3E}">
        <p14:creationId xmlns:p14="http://schemas.microsoft.com/office/powerpoint/2010/main" val="311089673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793790" y="1278374"/>
            <a:ext cx="8208764" cy="708779"/>
          </a:xfrm>
          <a:prstGeom prst="rect">
            <a:avLst/>
          </a:prstGeom>
          <a:noFill/>
          <a:ln/>
        </p:spPr>
        <p:txBody>
          <a:bodyPr wrap="none" lIns="0" tIns="0" rIns="0" bIns="0" rtlCol="0" anchor="t"/>
          <a:lstStyle/>
          <a:p>
            <a:pPr marL="0" indent="0" algn="l">
              <a:lnSpc>
                <a:spcPts val="5550"/>
              </a:lnSpc>
              <a:buNone/>
            </a:pPr>
            <a:r>
              <a:rPr lang="en-US" sz="4450" b="1" dirty="0">
                <a:solidFill>
                  <a:srgbClr val="151617"/>
                </a:solidFill>
                <a:latin typeface="Montserrat Black" pitchFamily="34" charset="0"/>
                <a:ea typeface="Montserrat Black" pitchFamily="34" charset="-122"/>
                <a:cs typeface="Montserrat Black" pitchFamily="34" charset="-120"/>
              </a:rPr>
              <a:t>Виклики у сфері безпеки</a:t>
            </a:r>
            <a:endParaRPr lang="en-US" sz="4450" dirty="0"/>
          </a:p>
        </p:txBody>
      </p:sp>
      <p:sp>
        <p:nvSpPr>
          <p:cNvPr id="3" name="Shape 1"/>
          <p:cNvSpPr/>
          <p:nvPr/>
        </p:nvSpPr>
        <p:spPr>
          <a:xfrm>
            <a:off x="793790" y="2440781"/>
            <a:ext cx="2173724" cy="1306949"/>
          </a:xfrm>
          <a:prstGeom prst="roundRect">
            <a:avLst>
              <a:gd name="adj" fmla="val 700"/>
            </a:avLst>
          </a:prstGeom>
          <a:solidFill>
            <a:srgbClr val="F8ECE4"/>
          </a:solidFill>
          <a:ln w="7620">
            <a:solidFill>
              <a:srgbClr val="151617"/>
            </a:solidFill>
            <a:prstDash val="solid"/>
          </a:ln>
          <a:effectLst>
            <a:outerShdw dist="20320" dir="2700000" algn="bl" rotWithShape="0">
              <a:srgbClr val="151617">
                <a:alpha val="100000"/>
              </a:srgbClr>
            </a:outerShdw>
          </a:effectLst>
        </p:spPr>
      </p:sp>
      <p:pic>
        <p:nvPicPr>
          <p:cNvPr id="4" name="Image 0" descr="preencoded.png"/>
          <p:cNvPicPr>
            <a:picLocks noChangeAspect="1"/>
          </p:cNvPicPr>
          <p:nvPr/>
        </p:nvPicPr>
        <p:blipFill>
          <a:blip r:embed="rId3"/>
          <a:stretch>
            <a:fillRect/>
          </a:stretch>
        </p:blipFill>
        <p:spPr>
          <a:xfrm>
            <a:off x="1721167" y="2894886"/>
            <a:ext cx="318968" cy="398621"/>
          </a:xfrm>
          <a:prstGeom prst="rect">
            <a:avLst/>
          </a:prstGeom>
        </p:spPr>
      </p:pic>
      <p:sp>
        <p:nvSpPr>
          <p:cNvPr id="5" name="Text 2"/>
          <p:cNvSpPr/>
          <p:nvPr/>
        </p:nvSpPr>
        <p:spPr>
          <a:xfrm>
            <a:off x="3194328" y="2667595"/>
            <a:ext cx="4231600" cy="354330"/>
          </a:xfrm>
          <a:prstGeom prst="rect">
            <a:avLst/>
          </a:prstGeom>
          <a:noFill/>
          <a:ln/>
        </p:spPr>
        <p:txBody>
          <a:bodyPr wrap="none" lIns="0" tIns="0" rIns="0" bIns="0" rtlCol="0" anchor="t"/>
          <a:lstStyle/>
          <a:p>
            <a:pPr marL="0" indent="0" algn="l">
              <a:lnSpc>
                <a:spcPts val="2750"/>
              </a:lnSpc>
              <a:buNone/>
            </a:pPr>
            <a:r>
              <a:rPr lang="en-US" sz="2200" b="1" dirty="0">
                <a:solidFill>
                  <a:srgbClr val="151617"/>
                </a:solidFill>
                <a:latin typeface="Montserrat Black" pitchFamily="34" charset="0"/>
                <a:ea typeface="Montserrat Black" pitchFamily="34" charset="-122"/>
                <a:cs typeface="Montserrat Black" pitchFamily="34" charset="-120"/>
              </a:rPr>
              <a:t>Брак ресурсів для сховищ</a:t>
            </a:r>
            <a:endParaRPr lang="en-US" sz="2200" dirty="0"/>
          </a:p>
        </p:txBody>
      </p:sp>
      <p:sp>
        <p:nvSpPr>
          <p:cNvPr id="6" name="Text 3"/>
          <p:cNvSpPr/>
          <p:nvPr/>
        </p:nvSpPr>
        <p:spPr>
          <a:xfrm>
            <a:off x="3194328" y="3158014"/>
            <a:ext cx="8999577" cy="362903"/>
          </a:xfrm>
          <a:prstGeom prst="rect">
            <a:avLst/>
          </a:prstGeom>
          <a:noFill/>
          <a:ln/>
        </p:spPr>
        <p:txBody>
          <a:bodyPr wrap="none" lIns="0" tIns="0" rIns="0" bIns="0" rtlCol="0" anchor="t"/>
          <a:lstStyle/>
          <a:p>
            <a:pPr marL="0" indent="0" algn="l">
              <a:lnSpc>
                <a:spcPts val="2850"/>
              </a:lnSpc>
              <a:buNone/>
            </a:pPr>
            <a:r>
              <a:rPr lang="en-US" sz="1750" dirty="0">
                <a:solidFill>
                  <a:srgbClr val="151617"/>
                </a:solidFill>
                <a:latin typeface="Inconsolata" pitchFamily="34" charset="0"/>
                <a:ea typeface="Inconsolata" pitchFamily="34" charset="-122"/>
                <a:cs typeface="Inconsolata" pitchFamily="34" charset="-120"/>
              </a:rPr>
              <a:t>Неможливість облаштування укриттів у закладах освіти та охорони здоров'я</a:t>
            </a:r>
            <a:endParaRPr lang="en-US" sz="1750" dirty="0"/>
          </a:p>
        </p:txBody>
      </p:sp>
      <p:sp>
        <p:nvSpPr>
          <p:cNvPr id="7" name="Shape 4"/>
          <p:cNvSpPr/>
          <p:nvPr/>
        </p:nvSpPr>
        <p:spPr>
          <a:xfrm>
            <a:off x="3080861" y="3732490"/>
            <a:ext cx="10642402" cy="15240"/>
          </a:xfrm>
          <a:prstGeom prst="roundRect">
            <a:avLst>
              <a:gd name="adj" fmla="val 60000"/>
            </a:avLst>
          </a:prstGeom>
          <a:solidFill>
            <a:srgbClr val="151617"/>
          </a:solidFill>
          <a:ln/>
        </p:spPr>
      </p:sp>
      <p:sp>
        <p:nvSpPr>
          <p:cNvPr id="8" name="Shape 5"/>
          <p:cNvSpPr/>
          <p:nvPr/>
        </p:nvSpPr>
        <p:spPr>
          <a:xfrm>
            <a:off x="793790" y="3861078"/>
            <a:ext cx="4347567" cy="1306949"/>
          </a:xfrm>
          <a:prstGeom prst="roundRect">
            <a:avLst>
              <a:gd name="adj" fmla="val 700"/>
            </a:avLst>
          </a:prstGeom>
          <a:solidFill>
            <a:srgbClr val="F8ECE4"/>
          </a:solidFill>
          <a:ln w="7620">
            <a:solidFill>
              <a:srgbClr val="151617"/>
            </a:solidFill>
            <a:prstDash val="solid"/>
          </a:ln>
          <a:effectLst>
            <a:outerShdw dist="20320" dir="2700000" algn="bl" rotWithShape="0">
              <a:srgbClr val="151617">
                <a:alpha val="100000"/>
              </a:srgbClr>
            </a:outerShdw>
          </a:effectLst>
        </p:spPr>
      </p:sp>
      <p:pic>
        <p:nvPicPr>
          <p:cNvPr id="9" name="Image 1" descr="preencoded.png"/>
          <p:cNvPicPr>
            <a:picLocks noChangeAspect="1"/>
          </p:cNvPicPr>
          <p:nvPr/>
        </p:nvPicPr>
        <p:blipFill>
          <a:blip r:embed="rId4"/>
          <a:stretch>
            <a:fillRect/>
          </a:stretch>
        </p:blipFill>
        <p:spPr>
          <a:xfrm>
            <a:off x="2808089" y="4315182"/>
            <a:ext cx="318968" cy="398621"/>
          </a:xfrm>
          <a:prstGeom prst="rect">
            <a:avLst/>
          </a:prstGeom>
        </p:spPr>
      </p:pic>
      <p:sp>
        <p:nvSpPr>
          <p:cNvPr id="10" name="Text 6"/>
          <p:cNvSpPr/>
          <p:nvPr/>
        </p:nvSpPr>
        <p:spPr>
          <a:xfrm>
            <a:off x="5368171" y="4087892"/>
            <a:ext cx="5516642" cy="354330"/>
          </a:xfrm>
          <a:prstGeom prst="rect">
            <a:avLst/>
          </a:prstGeom>
          <a:noFill/>
          <a:ln/>
        </p:spPr>
        <p:txBody>
          <a:bodyPr wrap="none" lIns="0" tIns="0" rIns="0" bIns="0" rtlCol="0" anchor="t"/>
          <a:lstStyle/>
          <a:p>
            <a:pPr marL="0" indent="0" algn="l">
              <a:lnSpc>
                <a:spcPts val="2750"/>
              </a:lnSpc>
              <a:buNone/>
            </a:pPr>
            <a:r>
              <a:rPr lang="en-US" sz="2200" b="1" dirty="0">
                <a:solidFill>
                  <a:srgbClr val="151617"/>
                </a:solidFill>
                <a:latin typeface="Montserrat Black" pitchFamily="34" charset="0"/>
                <a:ea typeface="Montserrat Black" pitchFamily="34" charset="-122"/>
                <a:cs typeface="Montserrat Black" pitchFamily="34" charset="-120"/>
              </a:rPr>
              <a:t>Недосконала система оповіщення</a:t>
            </a:r>
            <a:endParaRPr lang="en-US" sz="2200" dirty="0"/>
          </a:p>
        </p:txBody>
      </p:sp>
      <p:sp>
        <p:nvSpPr>
          <p:cNvPr id="11" name="Text 7"/>
          <p:cNvSpPr/>
          <p:nvPr/>
        </p:nvSpPr>
        <p:spPr>
          <a:xfrm>
            <a:off x="5368171" y="4578310"/>
            <a:ext cx="7016353" cy="362903"/>
          </a:xfrm>
          <a:prstGeom prst="rect">
            <a:avLst/>
          </a:prstGeom>
          <a:noFill/>
          <a:ln/>
        </p:spPr>
        <p:txBody>
          <a:bodyPr wrap="none" lIns="0" tIns="0" rIns="0" bIns="0" rtlCol="0" anchor="t"/>
          <a:lstStyle/>
          <a:p>
            <a:pPr marL="0" indent="0" algn="l">
              <a:lnSpc>
                <a:spcPts val="2850"/>
              </a:lnSpc>
              <a:buNone/>
            </a:pPr>
            <a:r>
              <a:rPr lang="en-US" sz="1750" dirty="0">
                <a:solidFill>
                  <a:srgbClr val="151617"/>
                </a:solidFill>
                <a:latin typeface="Inconsolata" pitchFamily="34" charset="0"/>
                <a:ea typeface="Inconsolata" pitchFamily="34" charset="-122"/>
                <a:cs typeface="Inconsolata" pitchFamily="34" charset="-120"/>
              </a:rPr>
              <a:t>Відсутність різниці між сигналами про різні види небезпеки</a:t>
            </a:r>
            <a:endParaRPr lang="en-US" sz="1750" dirty="0"/>
          </a:p>
        </p:txBody>
      </p:sp>
      <p:sp>
        <p:nvSpPr>
          <p:cNvPr id="12" name="Shape 8"/>
          <p:cNvSpPr/>
          <p:nvPr/>
        </p:nvSpPr>
        <p:spPr>
          <a:xfrm>
            <a:off x="5254704" y="5152787"/>
            <a:ext cx="8468558" cy="15240"/>
          </a:xfrm>
          <a:prstGeom prst="roundRect">
            <a:avLst>
              <a:gd name="adj" fmla="val 60000"/>
            </a:avLst>
          </a:prstGeom>
          <a:solidFill>
            <a:srgbClr val="151617"/>
          </a:solidFill>
          <a:ln/>
        </p:spPr>
      </p:sp>
      <p:sp>
        <p:nvSpPr>
          <p:cNvPr id="13" name="Shape 9"/>
          <p:cNvSpPr/>
          <p:nvPr/>
        </p:nvSpPr>
        <p:spPr>
          <a:xfrm>
            <a:off x="793790" y="5281374"/>
            <a:ext cx="6521410" cy="1669852"/>
          </a:xfrm>
          <a:prstGeom prst="roundRect">
            <a:avLst>
              <a:gd name="adj" fmla="val 548"/>
            </a:avLst>
          </a:prstGeom>
          <a:solidFill>
            <a:srgbClr val="F8ECE4"/>
          </a:solidFill>
          <a:ln w="7620">
            <a:solidFill>
              <a:srgbClr val="151617"/>
            </a:solidFill>
            <a:prstDash val="solid"/>
          </a:ln>
          <a:effectLst>
            <a:outerShdw dist="20320" dir="2700000" algn="bl" rotWithShape="0">
              <a:srgbClr val="151617">
                <a:alpha val="100000"/>
              </a:srgbClr>
            </a:outerShdw>
          </a:effectLst>
        </p:spPr>
      </p:sp>
      <p:pic>
        <p:nvPicPr>
          <p:cNvPr id="14" name="Image 2" descr="preencoded.png"/>
          <p:cNvPicPr>
            <a:picLocks noChangeAspect="1"/>
          </p:cNvPicPr>
          <p:nvPr/>
        </p:nvPicPr>
        <p:blipFill>
          <a:blip r:embed="rId5"/>
          <a:stretch>
            <a:fillRect/>
          </a:stretch>
        </p:blipFill>
        <p:spPr>
          <a:xfrm>
            <a:off x="3895011" y="5916930"/>
            <a:ext cx="318968" cy="398621"/>
          </a:xfrm>
          <a:prstGeom prst="rect">
            <a:avLst/>
          </a:prstGeom>
        </p:spPr>
      </p:pic>
      <p:sp>
        <p:nvSpPr>
          <p:cNvPr id="15" name="Text 10"/>
          <p:cNvSpPr/>
          <p:nvPr/>
        </p:nvSpPr>
        <p:spPr>
          <a:xfrm>
            <a:off x="7542014" y="5508188"/>
            <a:ext cx="3519845" cy="354330"/>
          </a:xfrm>
          <a:prstGeom prst="rect">
            <a:avLst/>
          </a:prstGeom>
          <a:noFill/>
          <a:ln/>
        </p:spPr>
        <p:txBody>
          <a:bodyPr wrap="none" lIns="0" tIns="0" rIns="0" bIns="0" rtlCol="0" anchor="t"/>
          <a:lstStyle/>
          <a:p>
            <a:pPr marL="0" indent="0" algn="l">
              <a:lnSpc>
                <a:spcPts val="2750"/>
              </a:lnSpc>
              <a:buNone/>
            </a:pPr>
            <a:r>
              <a:rPr lang="en-US" sz="2200" b="1" dirty="0">
                <a:solidFill>
                  <a:srgbClr val="151617"/>
                </a:solidFill>
                <a:latin typeface="Montserrat Black" pitchFamily="34" charset="0"/>
                <a:ea typeface="Montserrat Black" pitchFamily="34" charset="-122"/>
                <a:cs typeface="Montserrat Black" pitchFamily="34" charset="-120"/>
              </a:rPr>
              <a:t>Неналежна взаємодія</a:t>
            </a:r>
            <a:endParaRPr lang="en-US" sz="2200" dirty="0"/>
          </a:p>
        </p:txBody>
      </p:sp>
      <p:sp>
        <p:nvSpPr>
          <p:cNvPr id="16" name="Text 11"/>
          <p:cNvSpPr/>
          <p:nvPr/>
        </p:nvSpPr>
        <p:spPr>
          <a:xfrm>
            <a:off x="7542014" y="5998607"/>
            <a:ext cx="6067782" cy="725805"/>
          </a:xfrm>
          <a:prstGeom prst="rect">
            <a:avLst/>
          </a:prstGeom>
          <a:noFill/>
          <a:ln/>
        </p:spPr>
        <p:txBody>
          <a:bodyPr wrap="square" lIns="0" tIns="0" rIns="0" bIns="0" rtlCol="0" anchor="t"/>
          <a:lstStyle/>
          <a:p>
            <a:pPr marL="0" indent="0" algn="l">
              <a:lnSpc>
                <a:spcPts val="2850"/>
              </a:lnSpc>
              <a:buNone/>
            </a:pPr>
            <a:r>
              <a:rPr lang="en-US" sz="1750" dirty="0">
                <a:solidFill>
                  <a:srgbClr val="151617"/>
                </a:solidFill>
                <a:latin typeface="Inconsolata" pitchFamily="34" charset="0"/>
                <a:ea typeface="Inconsolata" pitchFamily="34" charset="-122"/>
                <a:cs typeface="Inconsolata" pitchFamily="34" charset="-120"/>
              </a:rPr>
              <a:t>Проблеми координації з ДСНС щодо захисних споруд та евакуації</a:t>
            </a:r>
            <a:endParaRPr lang="en-US" sz="1750" dirty="0"/>
          </a:p>
        </p:txBody>
      </p:sp>
      <p:sp>
        <p:nvSpPr>
          <p:cNvPr id="17" name="TextBox 16"/>
          <p:cNvSpPr txBox="1"/>
          <p:nvPr/>
        </p:nvSpPr>
        <p:spPr>
          <a:xfrm>
            <a:off x="12755105" y="7671661"/>
            <a:ext cx="1875295" cy="557939"/>
          </a:xfrm>
          <a:prstGeom prst="rect">
            <a:avLst/>
          </a:prstGeom>
          <a:solidFill>
            <a:srgbClr val="F8ECE4"/>
          </a:solidFill>
        </p:spPr>
        <p:txBody>
          <a:bodyPr wrap="square" rtlCol="0">
            <a:spAutoFit/>
          </a:bodyPr>
          <a:lstStyle/>
          <a:p>
            <a:endParaRPr lang="uk-UA" dirty="0"/>
          </a:p>
        </p:txBody>
      </p:sp>
    </p:spTree>
    <p:extLst>
      <p:ext uri="{BB962C8B-B14F-4D97-AF65-F5344CB8AC3E}">
        <p14:creationId xmlns:p14="http://schemas.microsoft.com/office/powerpoint/2010/main" val="39441090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0"/>
          <p:cNvSpPr/>
          <p:nvPr/>
        </p:nvSpPr>
        <p:spPr>
          <a:xfrm>
            <a:off x="6139577" y="513993"/>
            <a:ext cx="7837646" cy="1166336"/>
          </a:xfrm>
          <a:prstGeom prst="rect">
            <a:avLst/>
          </a:prstGeom>
          <a:noFill/>
          <a:ln/>
        </p:spPr>
        <p:txBody>
          <a:bodyPr wrap="square" lIns="0" tIns="0" rIns="0" bIns="0" rtlCol="0" anchor="t"/>
          <a:lstStyle/>
          <a:p>
            <a:pPr marL="0" indent="0" algn="l">
              <a:lnSpc>
                <a:spcPts val="4550"/>
              </a:lnSpc>
              <a:buNone/>
            </a:pPr>
            <a:r>
              <a:rPr lang="en-US" sz="3650" b="1" dirty="0">
                <a:solidFill>
                  <a:srgbClr val="151617"/>
                </a:solidFill>
                <a:latin typeface="Montserrat Black" pitchFamily="34" charset="0"/>
                <a:ea typeface="Montserrat Black" pitchFamily="34" charset="-122"/>
                <a:cs typeface="Montserrat Black" pitchFamily="34" charset="-120"/>
              </a:rPr>
              <a:t>Фактори, що посилюють стійкість громад</a:t>
            </a:r>
            <a:endParaRPr lang="en-US" sz="3650" dirty="0"/>
          </a:p>
        </p:txBody>
      </p:sp>
      <p:sp>
        <p:nvSpPr>
          <p:cNvPr id="4" name="Shape 1"/>
          <p:cNvSpPr/>
          <p:nvPr/>
        </p:nvSpPr>
        <p:spPr>
          <a:xfrm>
            <a:off x="6349484" y="1960245"/>
            <a:ext cx="22860" cy="5755243"/>
          </a:xfrm>
          <a:prstGeom prst="roundRect">
            <a:avLst>
              <a:gd name="adj" fmla="val 40000"/>
            </a:avLst>
          </a:prstGeom>
          <a:solidFill>
            <a:srgbClr val="000000">
              <a:alpha val="8000"/>
            </a:srgbClr>
          </a:solidFill>
          <a:ln/>
        </p:spPr>
      </p:sp>
      <p:sp>
        <p:nvSpPr>
          <p:cNvPr id="5" name="Shape 2"/>
          <p:cNvSpPr/>
          <p:nvPr/>
        </p:nvSpPr>
        <p:spPr>
          <a:xfrm>
            <a:off x="6536531" y="2368629"/>
            <a:ext cx="559832" cy="22860"/>
          </a:xfrm>
          <a:prstGeom prst="roundRect">
            <a:avLst>
              <a:gd name="adj" fmla="val 40000"/>
            </a:avLst>
          </a:prstGeom>
          <a:solidFill>
            <a:srgbClr val="151617"/>
          </a:solidFill>
          <a:ln/>
        </p:spPr>
      </p:sp>
      <p:sp>
        <p:nvSpPr>
          <p:cNvPr id="6" name="Shape 3"/>
          <p:cNvSpPr/>
          <p:nvPr/>
        </p:nvSpPr>
        <p:spPr>
          <a:xfrm>
            <a:off x="6139577" y="2170152"/>
            <a:ext cx="419814" cy="419814"/>
          </a:xfrm>
          <a:prstGeom prst="roundRect">
            <a:avLst>
              <a:gd name="adj" fmla="val 2178"/>
            </a:avLst>
          </a:prstGeom>
          <a:solidFill>
            <a:srgbClr val="F8ECE4"/>
          </a:solidFill>
          <a:ln w="7620">
            <a:solidFill>
              <a:srgbClr val="151617"/>
            </a:solidFill>
            <a:prstDash val="solid"/>
          </a:ln>
          <a:effectLst>
            <a:outerShdw dist="16510" dir="2700000" algn="bl" rotWithShape="0">
              <a:srgbClr val="151617">
                <a:alpha val="100000"/>
              </a:srgbClr>
            </a:outerShdw>
          </a:effectLst>
        </p:spPr>
      </p:sp>
      <p:pic>
        <p:nvPicPr>
          <p:cNvPr id="7" name="Image 1" descr="preencoded.png"/>
          <p:cNvPicPr>
            <a:picLocks noChangeAspect="1"/>
          </p:cNvPicPr>
          <p:nvPr/>
        </p:nvPicPr>
        <p:blipFill>
          <a:blip r:embed="rId3"/>
          <a:stretch>
            <a:fillRect/>
          </a:stretch>
        </p:blipFill>
        <p:spPr>
          <a:xfrm>
            <a:off x="6209526" y="2205157"/>
            <a:ext cx="279916" cy="349806"/>
          </a:xfrm>
          <a:prstGeom prst="rect">
            <a:avLst/>
          </a:prstGeom>
        </p:spPr>
      </p:pic>
      <p:sp>
        <p:nvSpPr>
          <p:cNvPr id="8" name="Text 4"/>
          <p:cNvSpPr/>
          <p:nvPr/>
        </p:nvSpPr>
        <p:spPr>
          <a:xfrm>
            <a:off x="7282577" y="2146816"/>
            <a:ext cx="2468523" cy="291465"/>
          </a:xfrm>
          <a:prstGeom prst="rect">
            <a:avLst/>
          </a:prstGeom>
          <a:noFill/>
          <a:ln/>
        </p:spPr>
        <p:txBody>
          <a:bodyPr wrap="none" lIns="0" tIns="0" rIns="0" bIns="0" rtlCol="0" anchor="t"/>
          <a:lstStyle/>
          <a:p>
            <a:pPr marL="0" indent="0" algn="l">
              <a:lnSpc>
                <a:spcPts val="2250"/>
              </a:lnSpc>
              <a:buNone/>
            </a:pPr>
            <a:r>
              <a:rPr lang="en-US" sz="1800" b="1" dirty="0">
                <a:solidFill>
                  <a:srgbClr val="151617"/>
                </a:solidFill>
                <a:latin typeface="Montserrat Black" pitchFamily="34" charset="0"/>
                <a:ea typeface="Montserrat Black" pitchFamily="34" charset="-122"/>
                <a:cs typeface="Montserrat Black" pitchFamily="34" charset="-120"/>
              </a:rPr>
              <a:t>Адаптивність ОМС</a:t>
            </a:r>
            <a:endParaRPr lang="en-US" sz="1800" dirty="0"/>
          </a:p>
        </p:txBody>
      </p:sp>
      <p:sp>
        <p:nvSpPr>
          <p:cNvPr id="9" name="Text 5"/>
          <p:cNvSpPr/>
          <p:nvPr/>
        </p:nvSpPr>
        <p:spPr>
          <a:xfrm>
            <a:off x="7282577" y="2550200"/>
            <a:ext cx="6694646" cy="298490"/>
          </a:xfrm>
          <a:prstGeom prst="rect">
            <a:avLst/>
          </a:prstGeom>
          <a:noFill/>
          <a:ln/>
        </p:spPr>
        <p:txBody>
          <a:bodyPr wrap="none" lIns="0" tIns="0" rIns="0" bIns="0" rtlCol="0" anchor="t"/>
          <a:lstStyle/>
          <a:p>
            <a:pPr marL="0" indent="0" algn="l">
              <a:lnSpc>
                <a:spcPts val="2350"/>
              </a:lnSpc>
              <a:buNone/>
            </a:pPr>
            <a:r>
              <a:rPr lang="en-US" sz="1450" dirty="0">
                <a:solidFill>
                  <a:srgbClr val="151617"/>
                </a:solidFill>
                <a:latin typeface="Inconsolata" pitchFamily="34" charset="0"/>
                <a:ea typeface="Inconsolata" pitchFamily="34" charset="-122"/>
                <a:cs typeface="Inconsolata" pitchFamily="34" charset="-120"/>
              </a:rPr>
              <a:t>Стратегічне планування життя громади з урахуванням ризиків війни</a:t>
            </a:r>
            <a:endParaRPr lang="en-US" sz="1450" dirty="0"/>
          </a:p>
        </p:txBody>
      </p:sp>
      <p:sp>
        <p:nvSpPr>
          <p:cNvPr id="10" name="Shape 6"/>
          <p:cNvSpPr/>
          <p:nvPr/>
        </p:nvSpPr>
        <p:spPr>
          <a:xfrm>
            <a:off x="6536531" y="3630216"/>
            <a:ext cx="559832" cy="22860"/>
          </a:xfrm>
          <a:prstGeom prst="roundRect">
            <a:avLst>
              <a:gd name="adj" fmla="val 40000"/>
            </a:avLst>
          </a:prstGeom>
          <a:solidFill>
            <a:srgbClr val="151617"/>
          </a:solidFill>
          <a:ln/>
        </p:spPr>
      </p:sp>
      <p:sp>
        <p:nvSpPr>
          <p:cNvPr id="11" name="Shape 7"/>
          <p:cNvSpPr/>
          <p:nvPr/>
        </p:nvSpPr>
        <p:spPr>
          <a:xfrm>
            <a:off x="6139577" y="3431738"/>
            <a:ext cx="419814" cy="419814"/>
          </a:xfrm>
          <a:prstGeom prst="roundRect">
            <a:avLst>
              <a:gd name="adj" fmla="val 2178"/>
            </a:avLst>
          </a:prstGeom>
          <a:solidFill>
            <a:srgbClr val="F8ECE4"/>
          </a:solidFill>
          <a:ln w="7620">
            <a:solidFill>
              <a:srgbClr val="151617"/>
            </a:solidFill>
            <a:prstDash val="solid"/>
          </a:ln>
          <a:effectLst>
            <a:outerShdw dist="16510" dir="2700000" algn="bl" rotWithShape="0">
              <a:srgbClr val="151617">
                <a:alpha val="100000"/>
              </a:srgbClr>
            </a:outerShdw>
          </a:effectLst>
        </p:spPr>
      </p:sp>
      <p:pic>
        <p:nvPicPr>
          <p:cNvPr id="12" name="Image 2" descr="preencoded.png"/>
          <p:cNvPicPr>
            <a:picLocks noChangeAspect="1"/>
          </p:cNvPicPr>
          <p:nvPr/>
        </p:nvPicPr>
        <p:blipFill>
          <a:blip r:embed="rId4"/>
          <a:stretch>
            <a:fillRect/>
          </a:stretch>
        </p:blipFill>
        <p:spPr>
          <a:xfrm>
            <a:off x="6209526" y="3466743"/>
            <a:ext cx="279916" cy="349806"/>
          </a:xfrm>
          <a:prstGeom prst="rect">
            <a:avLst/>
          </a:prstGeom>
        </p:spPr>
      </p:pic>
      <p:sp>
        <p:nvSpPr>
          <p:cNvPr id="13" name="Text 8"/>
          <p:cNvSpPr/>
          <p:nvPr/>
        </p:nvSpPr>
        <p:spPr>
          <a:xfrm>
            <a:off x="7282577" y="3408402"/>
            <a:ext cx="2985849" cy="291465"/>
          </a:xfrm>
          <a:prstGeom prst="rect">
            <a:avLst/>
          </a:prstGeom>
          <a:noFill/>
          <a:ln/>
        </p:spPr>
        <p:txBody>
          <a:bodyPr wrap="none" lIns="0" tIns="0" rIns="0" bIns="0" rtlCol="0" anchor="t"/>
          <a:lstStyle/>
          <a:p>
            <a:pPr marL="0" indent="0" algn="l">
              <a:lnSpc>
                <a:spcPts val="2250"/>
              </a:lnSpc>
              <a:buNone/>
            </a:pPr>
            <a:r>
              <a:rPr lang="en-US" sz="1800" b="1" dirty="0">
                <a:solidFill>
                  <a:srgbClr val="151617"/>
                </a:solidFill>
                <a:latin typeface="Montserrat Black" pitchFamily="34" charset="0"/>
                <a:ea typeface="Montserrat Black" pitchFamily="34" charset="-122"/>
                <a:cs typeface="Montserrat Black" pitchFamily="34" charset="-120"/>
              </a:rPr>
              <a:t>Міжнародна допомога</a:t>
            </a:r>
            <a:endParaRPr lang="en-US" sz="1800" dirty="0"/>
          </a:p>
        </p:txBody>
      </p:sp>
      <p:sp>
        <p:nvSpPr>
          <p:cNvPr id="14" name="Text 9"/>
          <p:cNvSpPr/>
          <p:nvPr/>
        </p:nvSpPr>
        <p:spPr>
          <a:xfrm>
            <a:off x="7282577" y="3811786"/>
            <a:ext cx="6694646" cy="596979"/>
          </a:xfrm>
          <a:prstGeom prst="rect">
            <a:avLst/>
          </a:prstGeom>
          <a:noFill/>
          <a:ln/>
        </p:spPr>
        <p:txBody>
          <a:bodyPr wrap="square" lIns="0" tIns="0" rIns="0" bIns="0" rtlCol="0" anchor="t"/>
          <a:lstStyle/>
          <a:p>
            <a:pPr marL="0" indent="0" algn="l">
              <a:lnSpc>
                <a:spcPts val="2350"/>
              </a:lnSpc>
              <a:buNone/>
            </a:pPr>
            <a:r>
              <a:rPr lang="en-US" sz="1450" dirty="0">
                <a:solidFill>
                  <a:srgbClr val="151617"/>
                </a:solidFill>
                <a:latin typeface="Inconsolata" pitchFamily="34" charset="0"/>
                <a:ea typeface="Inconsolata" pitchFamily="34" charset="-122"/>
                <a:cs typeface="Inconsolata" pitchFamily="34" charset="-120"/>
              </a:rPr>
              <a:t>Проєкти, що розв'язують проблеми безпеки та надають експертну підтримку</a:t>
            </a:r>
            <a:endParaRPr lang="en-US" sz="1450" dirty="0"/>
          </a:p>
        </p:txBody>
      </p:sp>
      <p:sp>
        <p:nvSpPr>
          <p:cNvPr id="15" name="Shape 10"/>
          <p:cNvSpPr/>
          <p:nvPr/>
        </p:nvSpPr>
        <p:spPr>
          <a:xfrm>
            <a:off x="6536531" y="5190292"/>
            <a:ext cx="559832" cy="22860"/>
          </a:xfrm>
          <a:prstGeom prst="roundRect">
            <a:avLst>
              <a:gd name="adj" fmla="val 40000"/>
            </a:avLst>
          </a:prstGeom>
          <a:solidFill>
            <a:srgbClr val="151617"/>
          </a:solidFill>
          <a:ln/>
        </p:spPr>
      </p:sp>
      <p:sp>
        <p:nvSpPr>
          <p:cNvPr id="16" name="Shape 11"/>
          <p:cNvSpPr/>
          <p:nvPr/>
        </p:nvSpPr>
        <p:spPr>
          <a:xfrm>
            <a:off x="6139577" y="4991814"/>
            <a:ext cx="419814" cy="419814"/>
          </a:xfrm>
          <a:prstGeom prst="roundRect">
            <a:avLst>
              <a:gd name="adj" fmla="val 2178"/>
            </a:avLst>
          </a:prstGeom>
          <a:solidFill>
            <a:srgbClr val="F8ECE4"/>
          </a:solidFill>
          <a:ln w="7620">
            <a:solidFill>
              <a:srgbClr val="151617"/>
            </a:solidFill>
            <a:prstDash val="solid"/>
          </a:ln>
          <a:effectLst>
            <a:outerShdw dist="16510" dir="2700000" algn="bl" rotWithShape="0">
              <a:srgbClr val="151617">
                <a:alpha val="100000"/>
              </a:srgbClr>
            </a:outerShdw>
          </a:effectLst>
        </p:spPr>
      </p:sp>
      <p:pic>
        <p:nvPicPr>
          <p:cNvPr id="17" name="Image 3" descr="preencoded.png"/>
          <p:cNvPicPr>
            <a:picLocks noChangeAspect="1"/>
          </p:cNvPicPr>
          <p:nvPr/>
        </p:nvPicPr>
        <p:blipFill>
          <a:blip r:embed="rId5"/>
          <a:stretch>
            <a:fillRect/>
          </a:stretch>
        </p:blipFill>
        <p:spPr>
          <a:xfrm>
            <a:off x="6209526" y="5026819"/>
            <a:ext cx="279916" cy="349806"/>
          </a:xfrm>
          <a:prstGeom prst="rect">
            <a:avLst/>
          </a:prstGeom>
        </p:spPr>
      </p:pic>
      <p:sp>
        <p:nvSpPr>
          <p:cNvPr id="18" name="Text 12"/>
          <p:cNvSpPr/>
          <p:nvPr/>
        </p:nvSpPr>
        <p:spPr>
          <a:xfrm>
            <a:off x="7282577" y="4968478"/>
            <a:ext cx="3194804" cy="291465"/>
          </a:xfrm>
          <a:prstGeom prst="rect">
            <a:avLst/>
          </a:prstGeom>
          <a:noFill/>
          <a:ln/>
        </p:spPr>
        <p:txBody>
          <a:bodyPr wrap="none" lIns="0" tIns="0" rIns="0" bIns="0" rtlCol="0" anchor="t"/>
          <a:lstStyle/>
          <a:p>
            <a:pPr marL="0" indent="0" algn="l">
              <a:lnSpc>
                <a:spcPts val="2250"/>
              </a:lnSpc>
              <a:buNone/>
            </a:pPr>
            <a:r>
              <a:rPr lang="en-US" sz="1800" b="1" dirty="0">
                <a:solidFill>
                  <a:srgbClr val="151617"/>
                </a:solidFill>
                <a:latin typeface="Montserrat Black" pitchFamily="34" charset="0"/>
                <a:ea typeface="Montserrat Black" pitchFamily="34" charset="-122"/>
                <a:cs typeface="Montserrat Black" pitchFamily="34" charset="-120"/>
              </a:rPr>
              <a:t>Волонтерські ініціативи</a:t>
            </a:r>
            <a:endParaRPr lang="en-US" sz="1800" dirty="0"/>
          </a:p>
        </p:txBody>
      </p:sp>
      <p:sp>
        <p:nvSpPr>
          <p:cNvPr id="19" name="Text 13"/>
          <p:cNvSpPr/>
          <p:nvPr/>
        </p:nvSpPr>
        <p:spPr>
          <a:xfrm>
            <a:off x="7282577" y="5371862"/>
            <a:ext cx="6694646" cy="596979"/>
          </a:xfrm>
          <a:prstGeom prst="rect">
            <a:avLst/>
          </a:prstGeom>
          <a:noFill/>
          <a:ln/>
        </p:spPr>
        <p:txBody>
          <a:bodyPr wrap="square" lIns="0" tIns="0" rIns="0" bIns="0" rtlCol="0" anchor="t"/>
          <a:lstStyle/>
          <a:p>
            <a:pPr marL="0" indent="0" algn="l">
              <a:lnSpc>
                <a:spcPts val="2350"/>
              </a:lnSpc>
              <a:buNone/>
            </a:pPr>
            <a:r>
              <a:rPr lang="en-US" sz="1450" dirty="0">
                <a:solidFill>
                  <a:srgbClr val="151617"/>
                </a:solidFill>
                <a:latin typeface="Inconsolata" pitchFamily="34" charset="0"/>
                <a:ea typeface="Inconsolata" pitchFamily="34" charset="-122"/>
                <a:cs typeface="Inconsolata" pitchFamily="34" charset="-120"/>
              </a:rPr>
              <a:t>Діяльність неформальних мереж та інститутів громадянського суспільства</a:t>
            </a:r>
            <a:endParaRPr lang="en-US" sz="1450" dirty="0"/>
          </a:p>
        </p:txBody>
      </p:sp>
      <p:sp>
        <p:nvSpPr>
          <p:cNvPr id="20" name="Shape 14"/>
          <p:cNvSpPr/>
          <p:nvPr/>
        </p:nvSpPr>
        <p:spPr>
          <a:xfrm>
            <a:off x="6536531" y="6750368"/>
            <a:ext cx="559832" cy="22860"/>
          </a:xfrm>
          <a:prstGeom prst="roundRect">
            <a:avLst>
              <a:gd name="adj" fmla="val 40000"/>
            </a:avLst>
          </a:prstGeom>
          <a:solidFill>
            <a:srgbClr val="151617"/>
          </a:solidFill>
          <a:ln/>
        </p:spPr>
      </p:sp>
      <p:sp>
        <p:nvSpPr>
          <p:cNvPr id="21" name="Shape 15"/>
          <p:cNvSpPr/>
          <p:nvPr/>
        </p:nvSpPr>
        <p:spPr>
          <a:xfrm>
            <a:off x="6139577" y="6551890"/>
            <a:ext cx="419814" cy="419814"/>
          </a:xfrm>
          <a:prstGeom prst="roundRect">
            <a:avLst>
              <a:gd name="adj" fmla="val 2178"/>
            </a:avLst>
          </a:prstGeom>
          <a:solidFill>
            <a:srgbClr val="F8ECE4"/>
          </a:solidFill>
          <a:ln w="7620">
            <a:solidFill>
              <a:srgbClr val="151617"/>
            </a:solidFill>
            <a:prstDash val="solid"/>
          </a:ln>
          <a:effectLst>
            <a:outerShdw dist="16510" dir="2700000" algn="bl" rotWithShape="0">
              <a:srgbClr val="151617">
                <a:alpha val="100000"/>
              </a:srgbClr>
            </a:outerShdw>
          </a:effectLst>
        </p:spPr>
      </p:sp>
      <p:pic>
        <p:nvPicPr>
          <p:cNvPr id="22" name="Image 4" descr="preencoded.png"/>
          <p:cNvPicPr>
            <a:picLocks noChangeAspect="1"/>
          </p:cNvPicPr>
          <p:nvPr/>
        </p:nvPicPr>
        <p:blipFill>
          <a:blip r:embed="rId6"/>
          <a:stretch>
            <a:fillRect/>
          </a:stretch>
        </p:blipFill>
        <p:spPr>
          <a:xfrm>
            <a:off x="6209526" y="6586895"/>
            <a:ext cx="279916" cy="349806"/>
          </a:xfrm>
          <a:prstGeom prst="rect">
            <a:avLst/>
          </a:prstGeom>
        </p:spPr>
      </p:pic>
      <p:sp>
        <p:nvSpPr>
          <p:cNvPr id="23" name="Text 16"/>
          <p:cNvSpPr/>
          <p:nvPr/>
        </p:nvSpPr>
        <p:spPr>
          <a:xfrm>
            <a:off x="7282577" y="6528554"/>
            <a:ext cx="3232071" cy="291465"/>
          </a:xfrm>
          <a:prstGeom prst="rect">
            <a:avLst/>
          </a:prstGeom>
          <a:noFill/>
          <a:ln/>
        </p:spPr>
        <p:txBody>
          <a:bodyPr wrap="none" lIns="0" tIns="0" rIns="0" bIns="0" rtlCol="0" anchor="t"/>
          <a:lstStyle/>
          <a:p>
            <a:pPr marL="0" indent="0" algn="l">
              <a:lnSpc>
                <a:spcPts val="2250"/>
              </a:lnSpc>
              <a:buNone/>
            </a:pPr>
            <a:r>
              <a:rPr lang="en-US" sz="1800" b="1" dirty="0">
                <a:solidFill>
                  <a:srgbClr val="151617"/>
                </a:solidFill>
                <a:latin typeface="Montserrat Black" pitchFamily="34" charset="0"/>
                <a:ea typeface="Montserrat Black" pitchFamily="34" charset="-122"/>
                <a:cs typeface="Montserrat Black" pitchFamily="34" charset="-120"/>
              </a:rPr>
              <a:t>Солідарність мешканців</a:t>
            </a:r>
            <a:endParaRPr lang="en-US" sz="1800" dirty="0"/>
          </a:p>
        </p:txBody>
      </p:sp>
      <p:sp>
        <p:nvSpPr>
          <p:cNvPr id="24" name="Text 17"/>
          <p:cNvSpPr/>
          <p:nvPr/>
        </p:nvSpPr>
        <p:spPr>
          <a:xfrm>
            <a:off x="7282577" y="6931938"/>
            <a:ext cx="6694646" cy="596979"/>
          </a:xfrm>
          <a:prstGeom prst="rect">
            <a:avLst/>
          </a:prstGeom>
          <a:noFill/>
          <a:ln/>
        </p:spPr>
        <p:txBody>
          <a:bodyPr wrap="square" lIns="0" tIns="0" rIns="0" bIns="0" rtlCol="0" anchor="t"/>
          <a:lstStyle/>
          <a:p>
            <a:pPr marL="0" indent="0" algn="l">
              <a:lnSpc>
                <a:spcPts val="2350"/>
              </a:lnSpc>
              <a:buNone/>
            </a:pPr>
            <a:r>
              <a:rPr lang="en-US" sz="1450" dirty="0">
                <a:solidFill>
                  <a:srgbClr val="151617"/>
                </a:solidFill>
                <a:latin typeface="Inconsolata" pitchFamily="34" charset="0"/>
                <a:ea typeface="Inconsolata" pitchFamily="34" charset="-122"/>
                <a:cs typeface="Inconsolata" pitchFamily="34" charset="-120"/>
              </a:rPr>
              <a:t>Розміщення ВПО та евакуйованих осіб у приватному житловому секторі</a:t>
            </a:r>
            <a:endParaRPr lang="en-US" sz="1450" dirty="0"/>
          </a:p>
        </p:txBody>
      </p:sp>
      <p:sp>
        <p:nvSpPr>
          <p:cNvPr id="25" name="TextBox 24"/>
          <p:cNvSpPr txBox="1"/>
          <p:nvPr/>
        </p:nvSpPr>
        <p:spPr>
          <a:xfrm>
            <a:off x="12755105" y="7671661"/>
            <a:ext cx="1875295" cy="557939"/>
          </a:xfrm>
          <a:prstGeom prst="rect">
            <a:avLst/>
          </a:prstGeom>
          <a:solidFill>
            <a:srgbClr val="F8ECE4"/>
          </a:solidFill>
        </p:spPr>
        <p:txBody>
          <a:bodyPr wrap="square" rtlCol="0">
            <a:spAutoFit/>
          </a:bodyPr>
          <a:lstStyle/>
          <a:p>
            <a:endParaRPr lang="uk-UA" dirty="0"/>
          </a:p>
        </p:txBody>
      </p:sp>
      <p:pic>
        <p:nvPicPr>
          <p:cNvPr id="26" name="Image 0" descr="preencoded.png"/>
          <p:cNvPicPr>
            <a:picLocks noChangeAspect="1"/>
          </p:cNvPicPr>
          <p:nvPr/>
        </p:nvPicPr>
        <p:blipFill>
          <a:blip r:embed="rId7"/>
          <a:stretch>
            <a:fillRect/>
          </a:stretch>
        </p:blipFill>
        <p:spPr>
          <a:xfrm>
            <a:off x="0" y="0"/>
            <a:ext cx="5486400" cy="8229600"/>
          </a:xfrm>
          <a:prstGeom prst="rect">
            <a:avLst/>
          </a:prstGeom>
        </p:spPr>
      </p:pic>
    </p:spTree>
    <p:extLst>
      <p:ext uri="{BB962C8B-B14F-4D97-AF65-F5344CB8AC3E}">
        <p14:creationId xmlns:p14="http://schemas.microsoft.com/office/powerpoint/2010/main" val="76818114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name="Slide 3">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9144000" y="0"/>
            <a:ext cx="5486400" cy="8229600"/>
          </a:xfrm>
          <a:prstGeom prst="rect">
            <a:avLst/>
          </a:prstGeom>
        </p:spPr>
      </p:pic>
      <p:sp>
        <p:nvSpPr>
          <p:cNvPr id="3" name="Text 0"/>
          <p:cNvSpPr/>
          <p:nvPr/>
        </p:nvSpPr>
        <p:spPr>
          <a:xfrm>
            <a:off x="666036" y="542092"/>
            <a:ext cx="7811929" cy="1189434"/>
          </a:xfrm>
          <a:prstGeom prst="rect">
            <a:avLst/>
          </a:prstGeom>
          <a:noFill/>
          <a:ln/>
        </p:spPr>
        <p:txBody>
          <a:bodyPr wrap="square" lIns="0" tIns="0" rIns="0" bIns="0" rtlCol="0" anchor="t"/>
          <a:lstStyle/>
          <a:p>
            <a:pPr marL="0" indent="0" algn="l">
              <a:lnSpc>
                <a:spcPts val="4650"/>
              </a:lnSpc>
              <a:buNone/>
            </a:pPr>
            <a:r>
              <a:rPr lang="en-US" sz="3700" b="1" dirty="0">
                <a:solidFill>
                  <a:srgbClr val="151617"/>
                </a:solidFill>
                <a:latin typeface="Montserrat Black" pitchFamily="34" charset="0"/>
                <a:ea typeface="Montserrat Black" pitchFamily="34" charset="-122"/>
                <a:cs typeface="Montserrat Black" pitchFamily="34" charset="-120"/>
              </a:rPr>
              <a:t>Підходи до ресурсного забезпечення</a:t>
            </a:r>
            <a:endParaRPr lang="en-US" sz="3700" dirty="0"/>
          </a:p>
        </p:txBody>
      </p:sp>
      <p:sp>
        <p:nvSpPr>
          <p:cNvPr id="4" name="Shape 1"/>
          <p:cNvSpPr/>
          <p:nvPr/>
        </p:nvSpPr>
        <p:spPr>
          <a:xfrm>
            <a:off x="666036" y="2016919"/>
            <a:ext cx="3810833" cy="2633067"/>
          </a:xfrm>
          <a:prstGeom prst="roundRect">
            <a:avLst>
              <a:gd name="adj" fmla="val 347"/>
            </a:avLst>
          </a:prstGeom>
          <a:solidFill>
            <a:srgbClr val="F8ECE4"/>
          </a:solidFill>
          <a:ln w="7620">
            <a:solidFill>
              <a:srgbClr val="151617"/>
            </a:solidFill>
            <a:prstDash val="solid"/>
          </a:ln>
          <a:effectLst>
            <a:outerShdw dist="17780" dir="2700000" algn="bl" rotWithShape="0">
              <a:srgbClr val="151617">
                <a:alpha val="100000"/>
              </a:srgbClr>
            </a:outerShdw>
          </a:effectLst>
        </p:spPr>
      </p:sp>
      <p:sp>
        <p:nvSpPr>
          <p:cNvPr id="5" name="Text 2"/>
          <p:cNvSpPr/>
          <p:nvPr/>
        </p:nvSpPr>
        <p:spPr>
          <a:xfrm>
            <a:off x="863918" y="2214801"/>
            <a:ext cx="2378631" cy="297299"/>
          </a:xfrm>
          <a:prstGeom prst="rect">
            <a:avLst/>
          </a:prstGeom>
          <a:noFill/>
          <a:ln/>
        </p:spPr>
        <p:txBody>
          <a:bodyPr wrap="none" lIns="0" tIns="0" rIns="0" bIns="0" rtlCol="0" anchor="t"/>
          <a:lstStyle/>
          <a:p>
            <a:pPr marL="0" indent="0" algn="l">
              <a:lnSpc>
                <a:spcPts val="2300"/>
              </a:lnSpc>
              <a:buNone/>
            </a:pPr>
            <a:r>
              <a:rPr lang="en-US" sz="1850" b="1" dirty="0">
                <a:solidFill>
                  <a:srgbClr val="151617"/>
                </a:solidFill>
                <a:latin typeface="Montserrat Black" pitchFamily="34" charset="0"/>
                <a:ea typeface="Montserrat Black" pitchFamily="34" charset="-122"/>
                <a:cs typeface="Montserrat Black" pitchFamily="34" charset="-120"/>
              </a:rPr>
              <a:t>Інституційний</a:t>
            </a:r>
            <a:endParaRPr lang="en-US" sz="1850" dirty="0"/>
          </a:p>
        </p:txBody>
      </p:sp>
      <p:sp>
        <p:nvSpPr>
          <p:cNvPr id="6" name="Text 3"/>
          <p:cNvSpPr/>
          <p:nvPr/>
        </p:nvSpPr>
        <p:spPr>
          <a:xfrm>
            <a:off x="863918" y="2626162"/>
            <a:ext cx="3415070" cy="1521619"/>
          </a:xfrm>
          <a:prstGeom prst="rect">
            <a:avLst/>
          </a:prstGeom>
          <a:noFill/>
          <a:ln/>
        </p:spPr>
        <p:txBody>
          <a:bodyPr wrap="square" lIns="0" tIns="0" rIns="0" bIns="0" rtlCol="0" anchor="t"/>
          <a:lstStyle/>
          <a:p>
            <a:pPr marL="0" indent="0" algn="l">
              <a:lnSpc>
                <a:spcPts val="2350"/>
              </a:lnSpc>
              <a:buNone/>
            </a:pPr>
            <a:r>
              <a:rPr lang="en-US" sz="1450" dirty="0">
                <a:solidFill>
                  <a:srgbClr val="151617"/>
                </a:solidFill>
                <a:latin typeface="Inconsolata" pitchFamily="34" charset="0"/>
                <a:ea typeface="Inconsolata" pitchFamily="34" charset="-122"/>
                <a:cs typeface="Inconsolata" pitchFamily="34" charset="-120"/>
              </a:rPr>
              <a:t>На передній план виноситься призначення ресурсів для ефективного здійснення публічної влади (Г.Атаманчук, Т.Безверхнюк, О.Сушинський).</a:t>
            </a:r>
            <a:endParaRPr lang="en-US" sz="1450" dirty="0"/>
          </a:p>
        </p:txBody>
      </p:sp>
      <p:sp>
        <p:nvSpPr>
          <p:cNvPr id="7" name="Shape 4"/>
          <p:cNvSpPr/>
          <p:nvPr/>
        </p:nvSpPr>
        <p:spPr>
          <a:xfrm>
            <a:off x="4667131" y="2016919"/>
            <a:ext cx="3810833" cy="2633067"/>
          </a:xfrm>
          <a:prstGeom prst="roundRect">
            <a:avLst>
              <a:gd name="adj" fmla="val 347"/>
            </a:avLst>
          </a:prstGeom>
          <a:solidFill>
            <a:srgbClr val="F8ECE4"/>
          </a:solidFill>
          <a:ln w="7620">
            <a:solidFill>
              <a:srgbClr val="151617"/>
            </a:solidFill>
            <a:prstDash val="solid"/>
          </a:ln>
          <a:effectLst>
            <a:outerShdw dist="17780" dir="2700000" algn="bl" rotWithShape="0">
              <a:srgbClr val="151617">
                <a:alpha val="100000"/>
              </a:srgbClr>
            </a:outerShdw>
          </a:effectLst>
        </p:spPr>
      </p:sp>
      <p:sp>
        <p:nvSpPr>
          <p:cNvPr id="8" name="Text 5"/>
          <p:cNvSpPr/>
          <p:nvPr/>
        </p:nvSpPr>
        <p:spPr>
          <a:xfrm>
            <a:off x="4865013" y="2214801"/>
            <a:ext cx="2378631" cy="297299"/>
          </a:xfrm>
          <a:prstGeom prst="rect">
            <a:avLst/>
          </a:prstGeom>
          <a:noFill/>
          <a:ln/>
        </p:spPr>
        <p:txBody>
          <a:bodyPr wrap="none" lIns="0" tIns="0" rIns="0" bIns="0" rtlCol="0" anchor="t"/>
          <a:lstStyle/>
          <a:p>
            <a:pPr marL="0" indent="0" algn="l">
              <a:lnSpc>
                <a:spcPts val="2300"/>
              </a:lnSpc>
              <a:buNone/>
            </a:pPr>
            <a:r>
              <a:rPr lang="en-US" sz="1850" b="1" dirty="0">
                <a:solidFill>
                  <a:srgbClr val="151617"/>
                </a:solidFill>
                <a:latin typeface="Montserrat Black" pitchFamily="34" charset="0"/>
                <a:ea typeface="Montserrat Black" pitchFamily="34" charset="-122"/>
                <a:cs typeface="Montserrat Black" pitchFamily="34" charset="-120"/>
              </a:rPr>
              <a:t>Функціональний</a:t>
            </a:r>
            <a:endParaRPr lang="en-US" sz="1850" dirty="0"/>
          </a:p>
        </p:txBody>
      </p:sp>
      <p:sp>
        <p:nvSpPr>
          <p:cNvPr id="9" name="Text 6"/>
          <p:cNvSpPr/>
          <p:nvPr/>
        </p:nvSpPr>
        <p:spPr>
          <a:xfrm>
            <a:off x="4865013" y="2626162"/>
            <a:ext cx="3415070" cy="1825943"/>
          </a:xfrm>
          <a:prstGeom prst="rect">
            <a:avLst/>
          </a:prstGeom>
          <a:noFill/>
          <a:ln/>
        </p:spPr>
        <p:txBody>
          <a:bodyPr wrap="square" lIns="0" tIns="0" rIns="0" bIns="0" rtlCol="0" anchor="t"/>
          <a:lstStyle/>
          <a:p>
            <a:pPr marL="0" indent="0" algn="l">
              <a:lnSpc>
                <a:spcPts val="2350"/>
              </a:lnSpc>
              <a:buNone/>
            </a:pPr>
            <a:r>
              <a:rPr lang="en-US" sz="1450" dirty="0">
                <a:solidFill>
                  <a:srgbClr val="151617"/>
                </a:solidFill>
                <a:latin typeface="Inconsolata" pitchFamily="34" charset="0"/>
                <a:ea typeface="Inconsolata" pitchFamily="34" charset="-122"/>
                <a:cs typeface="Inconsolata" pitchFamily="34" charset="-120"/>
              </a:rPr>
              <a:t>Розглядає дієздатну та ефективну систему управління як ресурс, що втілюється в розвитку об’єкта управління (З.Варналій, В.Максимов, К.Миско, О.Ольшанський, І.Шевчук).</a:t>
            </a:r>
            <a:endParaRPr lang="en-US" sz="1450" dirty="0"/>
          </a:p>
        </p:txBody>
      </p:sp>
      <p:sp>
        <p:nvSpPr>
          <p:cNvPr id="10" name="Shape 7"/>
          <p:cNvSpPr/>
          <p:nvPr/>
        </p:nvSpPr>
        <p:spPr>
          <a:xfrm>
            <a:off x="666036" y="4840248"/>
            <a:ext cx="7811929" cy="1720096"/>
          </a:xfrm>
          <a:prstGeom prst="roundRect">
            <a:avLst>
              <a:gd name="adj" fmla="val 532"/>
            </a:avLst>
          </a:prstGeom>
          <a:solidFill>
            <a:srgbClr val="F8ECE4"/>
          </a:solidFill>
          <a:ln w="7620">
            <a:solidFill>
              <a:srgbClr val="151617"/>
            </a:solidFill>
            <a:prstDash val="solid"/>
          </a:ln>
          <a:effectLst>
            <a:outerShdw dist="17780" dir="2700000" algn="bl" rotWithShape="0">
              <a:srgbClr val="151617">
                <a:alpha val="100000"/>
              </a:srgbClr>
            </a:outerShdw>
          </a:effectLst>
        </p:spPr>
      </p:sp>
      <p:sp>
        <p:nvSpPr>
          <p:cNvPr id="11" name="Text 8"/>
          <p:cNvSpPr/>
          <p:nvPr/>
        </p:nvSpPr>
        <p:spPr>
          <a:xfrm>
            <a:off x="863918" y="5038130"/>
            <a:ext cx="2378631" cy="297299"/>
          </a:xfrm>
          <a:prstGeom prst="rect">
            <a:avLst/>
          </a:prstGeom>
          <a:noFill/>
          <a:ln/>
        </p:spPr>
        <p:txBody>
          <a:bodyPr wrap="none" lIns="0" tIns="0" rIns="0" bIns="0" rtlCol="0" anchor="t"/>
          <a:lstStyle/>
          <a:p>
            <a:pPr marL="0" indent="0" algn="l">
              <a:lnSpc>
                <a:spcPts val="2300"/>
              </a:lnSpc>
              <a:buNone/>
            </a:pPr>
            <a:r>
              <a:rPr lang="en-US" sz="1850" b="1" dirty="0">
                <a:solidFill>
                  <a:srgbClr val="151617"/>
                </a:solidFill>
                <a:latin typeface="Montserrat Black" pitchFamily="34" charset="0"/>
                <a:ea typeface="Montserrat Black" pitchFamily="34" charset="-122"/>
                <a:cs typeface="Montserrat Black" pitchFamily="34" charset="-120"/>
              </a:rPr>
              <a:t>Територіальний</a:t>
            </a:r>
            <a:endParaRPr lang="en-US" sz="1850" dirty="0"/>
          </a:p>
        </p:txBody>
      </p:sp>
      <p:sp>
        <p:nvSpPr>
          <p:cNvPr id="12" name="Text 9"/>
          <p:cNvSpPr/>
          <p:nvPr/>
        </p:nvSpPr>
        <p:spPr>
          <a:xfrm>
            <a:off x="863918" y="5449491"/>
            <a:ext cx="7416165" cy="912971"/>
          </a:xfrm>
          <a:prstGeom prst="rect">
            <a:avLst/>
          </a:prstGeom>
          <a:noFill/>
          <a:ln/>
        </p:spPr>
        <p:txBody>
          <a:bodyPr wrap="square" lIns="0" tIns="0" rIns="0" bIns="0" rtlCol="0" anchor="t"/>
          <a:lstStyle/>
          <a:p>
            <a:pPr marL="0" indent="0" algn="l">
              <a:lnSpc>
                <a:spcPts val="2350"/>
              </a:lnSpc>
              <a:buNone/>
            </a:pPr>
            <a:r>
              <a:rPr lang="en-US" sz="1450" dirty="0">
                <a:solidFill>
                  <a:srgbClr val="151617"/>
                </a:solidFill>
                <a:latin typeface="Inconsolata" pitchFamily="34" charset="0"/>
                <a:ea typeface="Inconsolata" pitchFamily="34" charset="-122"/>
                <a:cs typeface="Inconsolata" pitchFamily="34" charset="-120"/>
              </a:rPr>
              <a:t>Територіальні ресурси розглядаються як базис соціально-економічного та культурного розвитку територіальних громад (М.Багров, Н.Колеснікова, М.Пістун, Ю.Філіппов).</a:t>
            </a:r>
            <a:endParaRPr lang="en-US" sz="1450" dirty="0"/>
          </a:p>
        </p:txBody>
      </p:sp>
      <p:sp>
        <p:nvSpPr>
          <p:cNvPr id="13" name="Text 10"/>
          <p:cNvSpPr/>
          <p:nvPr/>
        </p:nvSpPr>
        <p:spPr>
          <a:xfrm>
            <a:off x="666036" y="6774418"/>
            <a:ext cx="7811929" cy="912971"/>
          </a:xfrm>
          <a:prstGeom prst="rect">
            <a:avLst/>
          </a:prstGeom>
          <a:noFill/>
          <a:ln/>
        </p:spPr>
        <p:txBody>
          <a:bodyPr wrap="square" lIns="0" tIns="0" rIns="0" bIns="0" rtlCol="0" anchor="t"/>
          <a:lstStyle/>
          <a:p>
            <a:pPr marL="0" indent="0" algn="l">
              <a:lnSpc>
                <a:spcPts val="2350"/>
              </a:lnSpc>
              <a:buNone/>
            </a:pPr>
            <a:r>
              <a:rPr lang="en-US" sz="1450" dirty="0">
                <a:solidFill>
                  <a:srgbClr val="151617"/>
                </a:solidFill>
                <a:latin typeface="Inconsolata" pitchFamily="34" charset="0"/>
                <a:ea typeface="Inconsolata" pitchFamily="34" charset="-122"/>
                <a:cs typeface="Inconsolata" pitchFamily="34" charset="-120"/>
              </a:rPr>
              <a:t>Виокремлено чотири узагальнені підходи до ресурсного забезпечення. Кожен підхід акцентує увагу на різних аспектах ресурсного забезпечення, від інституційного впливу до територіального розвитку.</a:t>
            </a:r>
            <a:endParaRPr lang="en-US" sz="1450" dirty="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792361" y="622578"/>
            <a:ext cx="13045678" cy="1414939"/>
          </a:xfrm>
          <a:prstGeom prst="rect">
            <a:avLst/>
          </a:prstGeom>
          <a:noFill/>
          <a:ln/>
        </p:spPr>
        <p:txBody>
          <a:bodyPr wrap="square" lIns="0" tIns="0" rIns="0" bIns="0" rtlCol="0" anchor="t"/>
          <a:lstStyle/>
          <a:p>
            <a:pPr marL="0" indent="0" algn="l">
              <a:lnSpc>
                <a:spcPts val="5550"/>
              </a:lnSpc>
              <a:buNone/>
            </a:pPr>
            <a:r>
              <a:rPr lang="en-US" sz="4450" b="1" dirty="0">
                <a:solidFill>
                  <a:srgbClr val="151617"/>
                </a:solidFill>
                <a:latin typeface="Montserrat Black" pitchFamily="34" charset="0"/>
                <a:ea typeface="Montserrat Black" pitchFamily="34" charset="-122"/>
                <a:cs typeface="Montserrat Black" pitchFamily="34" charset="-120"/>
              </a:rPr>
              <a:t>Фактори, що послаблюють стійкість громад</a:t>
            </a:r>
            <a:endParaRPr lang="en-US" sz="4450" dirty="0"/>
          </a:p>
        </p:txBody>
      </p:sp>
      <p:pic>
        <p:nvPicPr>
          <p:cNvPr id="3" name="Image 0" descr="preencoded.png"/>
          <p:cNvPicPr>
            <a:picLocks noChangeAspect="1"/>
          </p:cNvPicPr>
          <p:nvPr/>
        </p:nvPicPr>
        <p:blipFill>
          <a:blip r:embed="rId3"/>
          <a:stretch>
            <a:fillRect/>
          </a:stretch>
        </p:blipFill>
        <p:spPr>
          <a:xfrm>
            <a:off x="792361" y="2490311"/>
            <a:ext cx="4122182" cy="2547699"/>
          </a:xfrm>
          <a:prstGeom prst="rect">
            <a:avLst/>
          </a:prstGeom>
        </p:spPr>
      </p:pic>
      <p:sp>
        <p:nvSpPr>
          <p:cNvPr id="4" name="Text 1"/>
          <p:cNvSpPr/>
          <p:nvPr/>
        </p:nvSpPr>
        <p:spPr>
          <a:xfrm>
            <a:off x="792361" y="5320903"/>
            <a:ext cx="4122182" cy="707469"/>
          </a:xfrm>
          <a:prstGeom prst="rect">
            <a:avLst/>
          </a:prstGeom>
          <a:noFill/>
          <a:ln/>
        </p:spPr>
        <p:txBody>
          <a:bodyPr wrap="square" lIns="0" tIns="0" rIns="0" bIns="0" rtlCol="0" anchor="t"/>
          <a:lstStyle/>
          <a:p>
            <a:pPr marL="0" indent="0" algn="l">
              <a:lnSpc>
                <a:spcPts val="2750"/>
              </a:lnSpc>
              <a:buNone/>
            </a:pPr>
            <a:r>
              <a:rPr lang="en-US" sz="2200" b="1" dirty="0">
                <a:solidFill>
                  <a:srgbClr val="151617"/>
                </a:solidFill>
                <a:latin typeface="Montserrat Black" pitchFamily="34" charset="0"/>
                <a:ea typeface="Montserrat Black" pitchFamily="34" charset="-122"/>
                <a:cs typeface="Montserrat Black" pitchFamily="34" charset="-120"/>
              </a:rPr>
              <a:t>Недосконалість законодавства</a:t>
            </a:r>
            <a:endParaRPr lang="en-US" sz="2200" dirty="0"/>
          </a:p>
        </p:txBody>
      </p:sp>
      <p:sp>
        <p:nvSpPr>
          <p:cNvPr id="5" name="Text 2"/>
          <p:cNvSpPr/>
          <p:nvPr/>
        </p:nvSpPr>
        <p:spPr>
          <a:xfrm>
            <a:off x="792361" y="6164104"/>
            <a:ext cx="4122182" cy="1449229"/>
          </a:xfrm>
          <a:prstGeom prst="rect">
            <a:avLst/>
          </a:prstGeom>
          <a:noFill/>
          <a:ln/>
        </p:spPr>
        <p:txBody>
          <a:bodyPr wrap="square" lIns="0" tIns="0" rIns="0" bIns="0" rtlCol="0" anchor="t"/>
          <a:lstStyle/>
          <a:p>
            <a:pPr marL="0" indent="0" algn="l">
              <a:lnSpc>
                <a:spcPts val="2850"/>
              </a:lnSpc>
              <a:buNone/>
            </a:pPr>
            <a:r>
              <a:rPr lang="en-US" sz="1750" dirty="0">
                <a:solidFill>
                  <a:srgbClr val="151617"/>
                </a:solidFill>
                <a:latin typeface="Inconsolata" pitchFamily="34" charset="0"/>
                <a:ea typeface="Inconsolata" pitchFamily="34" charset="-122"/>
                <a:cs typeface="Inconsolata" pitchFamily="34" charset="-120"/>
              </a:rPr>
              <a:t>Неузгодженості щодо повноважень ВА та ОМС, проблеми легітимності рад, згортання інструментів партисипативної демократії.</a:t>
            </a:r>
            <a:endParaRPr lang="en-US" sz="1750" dirty="0"/>
          </a:p>
        </p:txBody>
      </p:sp>
      <p:pic>
        <p:nvPicPr>
          <p:cNvPr id="6" name="Image 1" descr="preencoded.png"/>
          <p:cNvPicPr>
            <a:picLocks noChangeAspect="1"/>
          </p:cNvPicPr>
          <p:nvPr/>
        </p:nvPicPr>
        <p:blipFill>
          <a:blip r:embed="rId4"/>
          <a:stretch>
            <a:fillRect/>
          </a:stretch>
        </p:blipFill>
        <p:spPr>
          <a:xfrm>
            <a:off x="5254109" y="2490311"/>
            <a:ext cx="4122182" cy="2547699"/>
          </a:xfrm>
          <a:prstGeom prst="rect">
            <a:avLst/>
          </a:prstGeom>
        </p:spPr>
      </p:pic>
      <p:sp>
        <p:nvSpPr>
          <p:cNvPr id="7" name="Text 3"/>
          <p:cNvSpPr/>
          <p:nvPr/>
        </p:nvSpPr>
        <p:spPr>
          <a:xfrm>
            <a:off x="5254109" y="5320903"/>
            <a:ext cx="4122182" cy="707469"/>
          </a:xfrm>
          <a:prstGeom prst="rect">
            <a:avLst/>
          </a:prstGeom>
          <a:noFill/>
          <a:ln/>
        </p:spPr>
        <p:txBody>
          <a:bodyPr wrap="square" lIns="0" tIns="0" rIns="0" bIns="0" rtlCol="0" anchor="t"/>
          <a:lstStyle/>
          <a:p>
            <a:pPr marL="0" indent="0" algn="l">
              <a:lnSpc>
                <a:spcPts val="2750"/>
              </a:lnSpc>
              <a:buNone/>
            </a:pPr>
            <a:r>
              <a:rPr lang="en-US" sz="2200" b="1" dirty="0">
                <a:solidFill>
                  <a:srgbClr val="151617"/>
                </a:solidFill>
                <a:latin typeface="Montserrat Black" pitchFamily="34" charset="0"/>
                <a:ea typeface="Montserrat Black" pitchFamily="34" charset="-122"/>
                <a:cs typeface="Montserrat Black" pitchFamily="34" charset="-120"/>
              </a:rPr>
              <a:t>Низька адаптивність сільських громад</a:t>
            </a:r>
            <a:endParaRPr lang="en-US" sz="2200" dirty="0"/>
          </a:p>
        </p:txBody>
      </p:sp>
      <p:sp>
        <p:nvSpPr>
          <p:cNvPr id="8" name="Text 4"/>
          <p:cNvSpPr/>
          <p:nvPr/>
        </p:nvSpPr>
        <p:spPr>
          <a:xfrm>
            <a:off x="5254109" y="6164104"/>
            <a:ext cx="4122182" cy="1449229"/>
          </a:xfrm>
          <a:prstGeom prst="rect">
            <a:avLst/>
          </a:prstGeom>
          <a:noFill/>
          <a:ln/>
        </p:spPr>
        <p:txBody>
          <a:bodyPr wrap="square" lIns="0" tIns="0" rIns="0" bIns="0" rtlCol="0" anchor="t"/>
          <a:lstStyle/>
          <a:p>
            <a:pPr marL="0" indent="0" algn="l">
              <a:lnSpc>
                <a:spcPts val="2850"/>
              </a:lnSpc>
              <a:buNone/>
            </a:pPr>
            <a:r>
              <a:rPr lang="en-US" sz="1750" dirty="0">
                <a:solidFill>
                  <a:srgbClr val="151617"/>
                </a:solidFill>
                <a:latin typeface="Inconsolata" pitchFamily="34" charset="0"/>
                <a:ea typeface="Inconsolata" pitchFamily="34" charset="-122"/>
                <a:cs typeface="Inconsolata" pitchFamily="34" charset="-120"/>
              </a:rPr>
              <a:t>Відсутність актуальних для ситуації війни рішень, ситуативне реагування замість системного підходу.</a:t>
            </a:r>
            <a:endParaRPr lang="en-US" sz="1750" dirty="0"/>
          </a:p>
        </p:txBody>
      </p:sp>
      <p:pic>
        <p:nvPicPr>
          <p:cNvPr id="9" name="Image 2" descr="preencoded.png"/>
          <p:cNvPicPr>
            <a:picLocks noChangeAspect="1"/>
          </p:cNvPicPr>
          <p:nvPr/>
        </p:nvPicPr>
        <p:blipFill>
          <a:blip r:embed="rId5"/>
          <a:stretch>
            <a:fillRect/>
          </a:stretch>
        </p:blipFill>
        <p:spPr>
          <a:xfrm>
            <a:off x="9715857" y="2490311"/>
            <a:ext cx="4122182" cy="2547699"/>
          </a:xfrm>
          <a:prstGeom prst="rect">
            <a:avLst/>
          </a:prstGeom>
        </p:spPr>
      </p:pic>
      <p:sp>
        <p:nvSpPr>
          <p:cNvPr id="10" name="Text 5"/>
          <p:cNvSpPr/>
          <p:nvPr/>
        </p:nvSpPr>
        <p:spPr>
          <a:xfrm>
            <a:off x="9715857" y="5320903"/>
            <a:ext cx="2829997" cy="353735"/>
          </a:xfrm>
          <a:prstGeom prst="rect">
            <a:avLst/>
          </a:prstGeom>
          <a:noFill/>
          <a:ln/>
        </p:spPr>
        <p:txBody>
          <a:bodyPr wrap="none" lIns="0" tIns="0" rIns="0" bIns="0" rtlCol="0" anchor="t"/>
          <a:lstStyle/>
          <a:p>
            <a:pPr marL="0" indent="0" algn="l">
              <a:lnSpc>
                <a:spcPts val="2750"/>
              </a:lnSpc>
              <a:buNone/>
            </a:pPr>
            <a:r>
              <a:rPr lang="en-US" sz="2200" b="1" dirty="0">
                <a:solidFill>
                  <a:srgbClr val="151617"/>
                </a:solidFill>
                <a:latin typeface="Montserrat Black" pitchFamily="34" charset="0"/>
                <a:ea typeface="Montserrat Black" pitchFamily="34" charset="-122"/>
                <a:cs typeface="Montserrat Black" pitchFamily="34" charset="-120"/>
              </a:rPr>
              <a:t>Брак комунікації</a:t>
            </a:r>
            <a:endParaRPr lang="en-US" sz="2200" dirty="0"/>
          </a:p>
        </p:txBody>
      </p:sp>
      <p:sp>
        <p:nvSpPr>
          <p:cNvPr id="11" name="Text 6"/>
          <p:cNvSpPr/>
          <p:nvPr/>
        </p:nvSpPr>
        <p:spPr>
          <a:xfrm>
            <a:off x="9715857" y="5810369"/>
            <a:ext cx="4122182" cy="1449229"/>
          </a:xfrm>
          <a:prstGeom prst="rect">
            <a:avLst/>
          </a:prstGeom>
          <a:noFill/>
          <a:ln/>
        </p:spPr>
        <p:txBody>
          <a:bodyPr wrap="square" lIns="0" tIns="0" rIns="0" bIns="0" rtlCol="0" anchor="t"/>
          <a:lstStyle/>
          <a:p>
            <a:pPr marL="0" indent="0" algn="l">
              <a:lnSpc>
                <a:spcPts val="2850"/>
              </a:lnSpc>
              <a:buNone/>
            </a:pPr>
            <a:r>
              <a:rPr lang="en-US" sz="1750" dirty="0">
                <a:solidFill>
                  <a:srgbClr val="151617"/>
                </a:solidFill>
                <a:latin typeface="Inconsolata" pitchFamily="34" charset="0"/>
                <a:ea typeface="Inconsolata" pitchFamily="34" charset="-122"/>
                <a:cs typeface="Inconsolata" pitchFamily="34" charset="-120"/>
              </a:rPr>
              <a:t>Обмеження доступу до публічної інформації, недостатня взаємодія з мешканцями громад та громадянським суспільством.</a:t>
            </a:r>
            <a:endParaRPr lang="en-US" sz="1750" dirty="0"/>
          </a:p>
        </p:txBody>
      </p:sp>
      <p:sp>
        <p:nvSpPr>
          <p:cNvPr id="12" name="TextBox 11"/>
          <p:cNvSpPr txBox="1"/>
          <p:nvPr/>
        </p:nvSpPr>
        <p:spPr>
          <a:xfrm>
            <a:off x="12755105" y="7671661"/>
            <a:ext cx="1875295" cy="557939"/>
          </a:xfrm>
          <a:prstGeom prst="rect">
            <a:avLst/>
          </a:prstGeom>
          <a:solidFill>
            <a:srgbClr val="F8ECE4"/>
          </a:solidFill>
        </p:spPr>
        <p:txBody>
          <a:bodyPr wrap="square" rtlCol="0">
            <a:spAutoFit/>
          </a:bodyPr>
          <a:lstStyle/>
          <a:p>
            <a:endParaRPr lang="uk-UA" dirty="0"/>
          </a:p>
        </p:txBody>
      </p:sp>
    </p:spTree>
    <p:extLst>
      <p:ext uri="{BB962C8B-B14F-4D97-AF65-F5344CB8AC3E}">
        <p14:creationId xmlns:p14="http://schemas.microsoft.com/office/powerpoint/2010/main" val="2194068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name="Slide 4">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14630400" cy="1958340"/>
          </a:xfrm>
          <a:prstGeom prst="rect">
            <a:avLst/>
          </a:prstGeom>
        </p:spPr>
      </p:pic>
      <p:sp>
        <p:nvSpPr>
          <p:cNvPr id="3" name="Text 0"/>
          <p:cNvSpPr/>
          <p:nvPr/>
        </p:nvSpPr>
        <p:spPr>
          <a:xfrm>
            <a:off x="548283" y="2389108"/>
            <a:ext cx="4790837" cy="489585"/>
          </a:xfrm>
          <a:prstGeom prst="rect">
            <a:avLst/>
          </a:prstGeom>
          <a:noFill/>
          <a:ln/>
        </p:spPr>
        <p:txBody>
          <a:bodyPr wrap="none" lIns="0" tIns="0" rIns="0" bIns="0" rtlCol="0" anchor="t"/>
          <a:lstStyle/>
          <a:p>
            <a:pPr marL="0" indent="0" algn="l">
              <a:lnSpc>
                <a:spcPts val="3850"/>
              </a:lnSpc>
              <a:buNone/>
            </a:pPr>
            <a:r>
              <a:rPr lang="en-US" sz="3050" b="1" dirty="0">
                <a:solidFill>
                  <a:srgbClr val="151617"/>
                </a:solidFill>
                <a:latin typeface="Montserrat Black" pitchFamily="34" charset="0"/>
                <a:ea typeface="Montserrat Black" pitchFamily="34" charset="-122"/>
                <a:cs typeface="Montserrat Black" pitchFamily="34" charset="-120"/>
              </a:rPr>
              <a:t>Компонентний підхід</a:t>
            </a:r>
            <a:endParaRPr lang="en-US" sz="3050" dirty="0"/>
          </a:p>
        </p:txBody>
      </p:sp>
      <p:pic>
        <p:nvPicPr>
          <p:cNvPr id="4" name="Image 1" descr="preencoded.png"/>
          <p:cNvPicPr>
            <a:picLocks noChangeAspect="1"/>
          </p:cNvPicPr>
          <p:nvPr/>
        </p:nvPicPr>
        <p:blipFill>
          <a:blip r:embed="rId4"/>
          <a:stretch>
            <a:fillRect/>
          </a:stretch>
        </p:blipFill>
        <p:spPr>
          <a:xfrm>
            <a:off x="548283" y="3113603"/>
            <a:ext cx="783312" cy="939998"/>
          </a:xfrm>
          <a:prstGeom prst="rect">
            <a:avLst/>
          </a:prstGeom>
        </p:spPr>
      </p:pic>
      <p:sp>
        <p:nvSpPr>
          <p:cNvPr id="5" name="Text 1"/>
          <p:cNvSpPr/>
          <p:nvPr/>
        </p:nvSpPr>
        <p:spPr>
          <a:xfrm>
            <a:off x="1566505" y="3270171"/>
            <a:ext cx="2147888" cy="244793"/>
          </a:xfrm>
          <a:prstGeom prst="rect">
            <a:avLst/>
          </a:prstGeom>
          <a:noFill/>
          <a:ln/>
        </p:spPr>
        <p:txBody>
          <a:bodyPr wrap="none" lIns="0" tIns="0" rIns="0" bIns="0" rtlCol="0" anchor="t"/>
          <a:lstStyle/>
          <a:p>
            <a:pPr marL="0" indent="0" algn="l">
              <a:lnSpc>
                <a:spcPts val="1900"/>
              </a:lnSpc>
              <a:buNone/>
            </a:pPr>
            <a:r>
              <a:rPr lang="en-US" sz="1500" b="1" dirty="0">
                <a:solidFill>
                  <a:srgbClr val="151617"/>
                </a:solidFill>
                <a:latin typeface="Montserrat Black" pitchFamily="34" charset="0"/>
                <a:ea typeface="Montserrat Black" pitchFamily="34" charset="-122"/>
                <a:cs typeface="Montserrat Black" pitchFamily="34" charset="-120"/>
              </a:rPr>
              <a:t>Фінансовий ресурс</a:t>
            </a:r>
            <a:endParaRPr lang="en-US" sz="1500" dirty="0"/>
          </a:p>
        </p:txBody>
      </p:sp>
      <p:sp>
        <p:nvSpPr>
          <p:cNvPr id="6" name="Text 2"/>
          <p:cNvSpPr/>
          <p:nvPr/>
        </p:nvSpPr>
        <p:spPr>
          <a:xfrm>
            <a:off x="1566505" y="3608903"/>
            <a:ext cx="12515612" cy="250627"/>
          </a:xfrm>
          <a:prstGeom prst="rect">
            <a:avLst/>
          </a:prstGeom>
          <a:noFill/>
          <a:ln/>
        </p:spPr>
        <p:txBody>
          <a:bodyPr wrap="none" lIns="0" tIns="0" rIns="0" bIns="0" rtlCol="0" anchor="t"/>
          <a:lstStyle/>
          <a:p>
            <a:pPr marL="0" indent="0" algn="l">
              <a:lnSpc>
                <a:spcPts val="1950"/>
              </a:lnSpc>
              <a:buNone/>
            </a:pPr>
            <a:r>
              <a:rPr lang="en-US" sz="1200" dirty="0">
                <a:solidFill>
                  <a:srgbClr val="151617"/>
                </a:solidFill>
                <a:latin typeface="Inconsolata" pitchFamily="34" charset="0"/>
                <a:ea typeface="Inconsolata" pitchFamily="34" charset="-122"/>
                <a:cs typeface="Inconsolata" pitchFamily="34" charset="-120"/>
              </a:rPr>
              <a:t>Забезпечення фінансової стабільності та незалежності громади.</a:t>
            </a:r>
            <a:endParaRPr lang="en-US" sz="1200" dirty="0"/>
          </a:p>
        </p:txBody>
      </p:sp>
      <p:pic>
        <p:nvPicPr>
          <p:cNvPr id="7" name="Image 2" descr="preencoded.png"/>
          <p:cNvPicPr>
            <a:picLocks noChangeAspect="1"/>
          </p:cNvPicPr>
          <p:nvPr/>
        </p:nvPicPr>
        <p:blipFill>
          <a:blip r:embed="rId5"/>
          <a:stretch>
            <a:fillRect/>
          </a:stretch>
        </p:blipFill>
        <p:spPr>
          <a:xfrm>
            <a:off x="548283" y="4053602"/>
            <a:ext cx="783312" cy="939998"/>
          </a:xfrm>
          <a:prstGeom prst="rect">
            <a:avLst/>
          </a:prstGeom>
        </p:spPr>
      </p:pic>
      <p:sp>
        <p:nvSpPr>
          <p:cNvPr id="8" name="Text 3"/>
          <p:cNvSpPr/>
          <p:nvPr/>
        </p:nvSpPr>
        <p:spPr>
          <a:xfrm>
            <a:off x="1566505" y="4210169"/>
            <a:ext cx="2159079" cy="244793"/>
          </a:xfrm>
          <a:prstGeom prst="rect">
            <a:avLst/>
          </a:prstGeom>
          <a:noFill/>
          <a:ln/>
        </p:spPr>
        <p:txBody>
          <a:bodyPr wrap="none" lIns="0" tIns="0" rIns="0" bIns="0" rtlCol="0" anchor="t"/>
          <a:lstStyle/>
          <a:p>
            <a:pPr marL="0" indent="0" algn="l">
              <a:lnSpc>
                <a:spcPts val="1900"/>
              </a:lnSpc>
              <a:buNone/>
            </a:pPr>
            <a:r>
              <a:rPr lang="en-US" sz="1500" b="1" dirty="0">
                <a:solidFill>
                  <a:srgbClr val="151617"/>
                </a:solidFill>
                <a:latin typeface="Montserrat Black" pitchFamily="34" charset="0"/>
                <a:ea typeface="Montserrat Black" pitchFamily="34" charset="-122"/>
                <a:cs typeface="Montserrat Black" pitchFamily="34" charset="-120"/>
              </a:rPr>
              <a:t>Бюджетний ресурс</a:t>
            </a:r>
            <a:endParaRPr lang="en-US" sz="1500" dirty="0"/>
          </a:p>
        </p:txBody>
      </p:sp>
      <p:sp>
        <p:nvSpPr>
          <p:cNvPr id="9" name="Text 4"/>
          <p:cNvSpPr/>
          <p:nvPr/>
        </p:nvSpPr>
        <p:spPr>
          <a:xfrm>
            <a:off x="1566505" y="4548902"/>
            <a:ext cx="12515612" cy="250627"/>
          </a:xfrm>
          <a:prstGeom prst="rect">
            <a:avLst/>
          </a:prstGeom>
          <a:noFill/>
          <a:ln/>
        </p:spPr>
        <p:txBody>
          <a:bodyPr wrap="none" lIns="0" tIns="0" rIns="0" bIns="0" rtlCol="0" anchor="t"/>
          <a:lstStyle/>
          <a:p>
            <a:pPr marL="0" indent="0" algn="l">
              <a:lnSpc>
                <a:spcPts val="1950"/>
              </a:lnSpc>
              <a:buNone/>
            </a:pPr>
            <a:r>
              <a:rPr lang="en-US" sz="1200" dirty="0">
                <a:solidFill>
                  <a:srgbClr val="151617"/>
                </a:solidFill>
                <a:latin typeface="Inconsolata" pitchFamily="34" charset="0"/>
                <a:ea typeface="Inconsolata" pitchFamily="34" charset="-122"/>
                <a:cs typeface="Inconsolata" pitchFamily="34" charset="-120"/>
              </a:rPr>
              <a:t>Ефективне управління бюджетними коштами.</a:t>
            </a:r>
            <a:endParaRPr lang="en-US" sz="1200" dirty="0"/>
          </a:p>
        </p:txBody>
      </p:sp>
      <p:pic>
        <p:nvPicPr>
          <p:cNvPr id="10" name="Image 3" descr="preencoded.png"/>
          <p:cNvPicPr>
            <a:picLocks noChangeAspect="1"/>
          </p:cNvPicPr>
          <p:nvPr/>
        </p:nvPicPr>
        <p:blipFill>
          <a:blip r:embed="rId6"/>
          <a:stretch>
            <a:fillRect/>
          </a:stretch>
        </p:blipFill>
        <p:spPr>
          <a:xfrm>
            <a:off x="548283" y="4993600"/>
            <a:ext cx="783312" cy="939998"/>
          </a:xfrm>
          <a:prstGeom prst="rect">
            <a:avLst/>
          </a:prstGeom>
        </p:spPr>
      </p:pic>
      <p:sp>
        <p:nvSpPr>
          <p:cNvPr id="11" name="Text 5"/>
          <p:cNvSpPr/>
          <p:nvPr/>
        </p:nvSpPr>
        <p:spPr>
          <a:xfrm>
            <a:off x="1566505" y="5150168"/>
            <a:ext cx="2543294" cy="244793"/>
          </a:xfrm>
          <a:prstGeom prst="rect">
            <a:avLst/>
          </a:prstGeom>
          <a:noFill/>
          <a:ln/>
        </p:spPr>
        <p:txBody>
          <a:bodyPr wrap="none" lIns="0" tIns="0" rIns="0" bIns="0" rtlCol="0" anchor="t"/>
          <a:lstStyle/>
          <a:p>
            <a:pPr marL="0" indent="0" algn="l">
              <a:lnSpc>
                <a:spcPts val="1900"/>
              </a:lnSpc>
              <a:buNone/>
            </a:pPr>
            <a:r>
              <a:rPr lang="en-US" sz="1500" b="1" dirty="0">
                <a:solidFill>
                  <a:srgbClr val="151617"/>
                </a:solidFill>
                <a:latin typeface="Montserrat Black" pitchFamily="34" charset="0"/>
                <a:ea typeface="Montserrat Black" pitchFamily="34" charset="-122"/>
                <a:cs typeface="Montserrat Black" pitchFamily="34" charset="-120"/>
              </a:rPr>
              <a:t>Інформаційний ресурс</a:t>
            </a:r>
            <a:endParaRPr lang="en-US" sz="1500" dirty="0"/>
          </a:p>
        </p:txBody>
      </p:sp>
      <p:sp>
        <p:nvSpPr>
          <p:cNvPr id="12" name="Text 6"/>
          <p:cNvSpPr/>
          <p:nvPr/>
        </p:nvSpPr>
        <p:spPr>
          <a:xfrm>
            <a:off x="1566505" y="5488900"/>
            <a:ext cx="12515612" cy="250627"/>
          </a:xfrm>
          <a:prstGeom prst="rect">
            <a:avLst/>
          </a:prstGeom>
          <a:noFill/>
          <a:ln/>
        </p:spPr>
        <p:txBody>
          <a:bodyPr wrap="none" lIns="0" tIns="0" rIns="0" bIns="0" rtlCol="0" anchor="t"/>
          <a:lstStyle/>
          <a:p>
            <a:pPr marL="0" indent="0" algn="l">
              <a:lnSpc>
                <a:spcPts val="1950"/>
              </a:lnSpc>
              <a:buNone/>
            </a:pPr>
            <a:r>
              <a:rPr lang="en-US" sz="1200" dirty="0">
                <a:solidFill>
                  <a:srgbClr val="151617"/>
                </a:solidFill>
                <a:latin typeface="Inconsolata" pitchFamily="34" charset="0"/>
                <a:ea typeface="Inconsolata" pitchFamily="34" charset="-122"/>
                <a:cs typeface="Inconsolata" pitchFamily="34" charset="-120"/>
              </a:rPr>
              <a:t>Забезпечення доступу до інформації та її використання.</a:t>
            </a:r>
            <a:endParaRPr lang="en-US" sz="1200" dirty="0"/>
          </a:p>
        </p:txBody>
      </p:sp>
      <p:pic>
        <p:nvPicPr>
          <p:cNvPr id="13" name="Image 4" descr="preencoded.png"/>
          <p:cNvPicPr>
            <a:picLocks noChangeAspect="1"/>
          </p:cNvPicPr>
          <p:nvPr/>
        </p:nvPicPr>
        <p:blipFill>
          <a:blip r:embed="rId7"/>
          <a:stretch>
            <a:fillRect/>
          </a:stretch>
        </p:blipFill>
        <p:spPr>
          <a:xfrm>
            <a:off x="548283" y="5933599"/>
            <a:ext cx="783312" cy="939998"/>
          </a:xfrm>
          <a:prstGeom prst="rect">
            <a:avLst/>
          </a:prstGeom>
        </p:spPr>
      </p:pic>
      <p:sp>
        <p:nvSpPr>
          <p:cNvPr id="14" name="Text 7"/>
          <p:cNvSpPr/>
          <p:nvPr/>
        </p:nvSpPr>
        <p:spPr>
          <a:xfrm>
            <a:off x="1566505" y="6090166"/>
            <a:ext cx="2117765" cy="244793"/>
          </a:xfrm>
          <a:prstGeom prst="rect">
            <a:avLst/>
          </a:prstGeom>
          <a:noFill/>
          <a:ln/>
        </p:spPr>
        <p:txBody>
          <a:bodyPr wrap="none" lIns="0" tIns="0" rIns="0" bIns="0" rtlCol="0" anchor="t"/>
          <a:lstStyle/>
          <a:p>
            <a:pPr marL="0" indent="0" algn="l">
              <a:lnSpc>
                <a:spcPts val="1900"/>
              </a:lnSpc>
              <a:buNone/>
            </a:pPr>
            <a:r>
              <a:rPr lang="en-US" sz="1500" b="1" dirty="0">
                <a:solidFill>
                  <a:srgbClr val="151617"/>
                </a:solidFill>
                <a:latin typeface="Montserrat Black" pitchFamily="34" charset="0"/>
                <a:ea typeface="Montserrat Black" pitchFamily="34" charset="-122"/>
                <a:cs typeface="Montserrat Black" pitchFamily="34" charset="-120"/>
              </a:rPr>
              <a:t>Соціальний ресурс</a:t>
            </a:r>
            <a:endParaRPr lang="en-US" sz="1500" dirty="0"/>
          </a:p>
        </p:txBody>
      </p:sp>
      <p:sp>
        <p:nvSpPr>
          <p:cNvPr id="15" name="Text 8"/>
          <p:cNvSpPr/>
          <p:nvPr/>
        </p:nvSpPr>
        <p:spPr>
          <a:xfrm>
            <a:off x="1566505" y="6428899"/>
            <a:ext cx="12515612" cy="250627"/>
          </a:xfrm>
          <a:prstGeom prst="rect">
            <a:avLst/>
          </a:prstGeom>
          <a:noFill/>
          <a:ln/>
        </p:spPr>
        <p:txBody>
          <a:bodyPr wrap="none" lIns="0" tIns="0" rIns="0" bIns="0" rtlCol="0" anchor="t"/>
          <a:lstStyle/>
          <a:p>
            <a:pPr marL="0" indent="0" algn="l">
              <a:lnSpc>
                <a:spcPts val="1950"/>
              </a:lnSpc>
              <a:buNone/>
            </a:pPr>
            <a:r>
              <a:rPr lang="en-US" sz="1200" dirty="0">
                <a:solidFill>
                  <a:srgbClr val="151617"/>
                </a:solidFill>
                <a:latin typeface="Inconsolata" pitchFamily="34" charset="0"/>
                <a:ea typeface="Inconsolata" pitchFamily="34" charset="-122"/>
                <a:cs typeface="Inconsolata" pitchFamily="34" charset="-120"/>
              </a:rPr>
              <a:t>Підтримка соціальної інфраструктури та населення.</a:t>
            </a:r>
            <a:endParaRPr lang="en-US" sz="1200" dirty="0"/>
          </a:p>
        </p:txBody>
      </p:sp>
      <p:sp>
        <p:nvSpPr>
          <p:cNvPr id="16" name="Text 9"/>
          <p:cNvSpPr/>
          <p:nvPr/>
        </p:nvSpPr>
        <p:spPr>
          <a:xfrm>
            <a:off x="548283" y="7049810"/>
            <a:ext cx="13533834" cy="751880"/>
          </a:xfrm>
          <a:prstGeom prst="rect">
            <a:avLst/>
          </a:prstGeom>
          <a:noFill/>
          <a:ln/>
        </p:spPr>
        <p:txBody>
          <a:bodyPr wrap="square" lIns="0" tIns="0" rIns="0" bIns="0" rtlCol="0" anchor="t"/>
          <a:lstStyle/>
          <a:p>
            <a:pPr marL="0" indent="0" algn="l">
              <a:lnSpc>
                <a:spcPts val="1950"/>
              </a:lnSpc>
              <a:buNone/>
            </a:pPr>
            <a:r>
              <a:rPr lang="en-US" sz="1200" dirty="0">
                <a:solidFill>
                  <a:srgbClr val="151617"/>
                </a:solidFill>
                <a:latin typeface="Inconsolata" pitchFamily="34" charset="0"/>
                <a:ea typeface="Inconsolata" pitchFamily="34" charset="-122"/>
                <a:cs typeface="Inconsolata" pitchFamily="34" charset="-120"/>
              </a:rPr>
              <a:t>Компонентний підхід заснований на дослідженні окремих ресурсів державного та територіального управління: фінансового, бюджетного, інформаційного, соціального, інтелектуального та їх впливу на функціонування і розвиток як держави в цілому, так і окремих територій (М.Бутко, І.Карпенко, В.Князєв, О.Молодцов).</a:t>
            </a:r>
            <a:endParaRPr lang="en-US" sz="1200" dirty="0"/>
          </a:p>
        </p:txBody>
      </p:sp>
      <p:sp>
        <p:nvSpPr>
          <p:cNvPr id="17" name="TextBox 16"/>
          <p:cNvSpPr txBox="1"/>
          <p:nvPr/>
        </p:nvSpPr>
        <p:spPr>
          <a:xfrm>
            <a:off x="12755105" y="7671661"/>
            <a:ext cx="1875295" cy="557939"/>
          </a:xfrm>
          <a:prstGeom prst="rect">
            <a:avLst/>
          </a:prstGeom>
          <a:solidFill>
            <a:srgbClr val="F8ECE4"/>
          </a:solidFill>
        </p:spPr>
        <p:txBody>
          <a:bodyPr wrap="square" rtlCol="0">
            <a:spAutoFit/>
          </a:bodyPr>
          <a:lstStyle/>
          <a:p>
            <a:endParaRPr lang="uk-UA"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name="Slide 5">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9144000" y="0"/>
            <a:ext cx="5486400" cy="8229600"/>
          </a:xfrm>
          <a:prstGeom prst="rect">
            <a:avLst/>
          </a:prstGeom>
        </p:spPr>
      </p:pic>
      <p:sp>
        <p:nvSpPr>
          <p:cNvPr id="3" name="Text 0"/>
          <p:cNvSpPr/>
          <p:nvPr/>
        </p:nvSpPr>
        <p:spPr>
          <a:xfrm>
            <a:off x="589002" y="533400"/>
            <a:ext cx="7965996" cy="1051798"/>
          </a:xfrm>
          <a:prstGeom prst="rect">
            <a:avLst/>
          </a:prstGeom>
          <a:noFill/>
          <a:ln/>
        </p:spPr>
        <p:txBody>
          <a:bodyPr wrap="square" lIns="0" tIns="0" rIns="0" bIns="0" rtlCol="0" anchor="t"/>
          <a:lstStyle/>
          <a:p>
            <a:pPr marL="0" indent="0" algn="l">
              <a:lnSpc>
                <a:spcPts val="4100"/>
              </a:lnSpc>
              <a:buNone/>
            </a:pPr>
            <a:r>
              <a:rPr lang="en-US" sz="3300" b="1" dirty="0">
                <a:solidFill>
                  <a:srgbClr val="151617"/>
                </a:solidFill>
                <a:latin typeface="Montserrat Black" pitchFamily="34" charset="0"/>
                <a:ea typeface="Montserrat Black" pitchFamily="34" charset="-122"/>
                <a:cs typeface="Montserrat Black" pitchFamily="34" charset="-120"/>
              </a:rPr>
              <a:t>Визначення категорії «ресурсне забезпечення»</a:t>
            </a:r>
            <a:endParaRPr lang="en-US" sz="3300" dirty="0"/>
          </a:p>
        </p:txBody>
      </p:sp>
      <p:sp>
        <p:nvSpPr>
          <p:cNvPr id="4" name="Shape 1"/>
          <p:cNvSpPr/>
          <p:nvPr/>
        </p:nvSpPr>
        <p:spPr>
          <a:xfrm>
            <a:off x="778312" y="1837611"/>
            <a:ext cx="22860" cy="4592003"/>
          </a:xfrm>
          <a:prstGeom prst="roundRect">
            <a:avLst>
              <a:gd name="adj" fmla="val 40000"/>
            </a:avLst>
          </a:prstGeom>
          <a:solidFill>
            <a:srgbClr val="000000">
              <a:alpha val="8000"/>
            </a:srgbClr>
          </a:solidFill>
          <a:ln/>
        </p:spPr>
      </p:sp>
      <p:sp>
        <p:nvSpPr>
          <p:cNvPr id="5" name="Shape 2"/>
          <p:cNvSpPr/>
          <p:nvPr/>
        </p:nvSpPr>
        <p:spPr>
          <a:xfrm>
            <a:off x="944761" y="2204799"/>
            <a:ext cx="504825" cy="22860"/>
          </a:xfrm>
          <a:prstGeom prst="roundRect">
            <a:avLst>
              <a:gd name="adj" fmla="val 40000"/>
            </a:avLst>
          </a:prstGeom>
          <a:solidFill>
            <a:srgbClr val="151617"/>
          </a:solidFill>
          <a:ln/>
        </p:spPr>
      </p:sp>
      <p:sp>
        <p:nvSpPr>
          <p:cNvPr id="6" name="Shape 3"/>
          <p:cNvSpPr/>
          <p:nvPr/>
        </p:nvSpPr>
        <p:spPr>
          <a:xfrm>
            <a:off x="589002" y="2026920"/>
            <a:ext cx="378619" cy="378619"/>
          </a:xfrm>
          <a:prstGeom prst="roundRect">
            <a:avLst>
              <a:gd name="adj" fmla="val 2415"/>
            </a:avLst>
          </a:prstGeom>
          <a:solidFill>
            <a:srgbClr val="F8ECE4"/>
          </a:solidFill>
          <a:ln w="7620">
            <a:solidFill>
              <a:srgbClr val="151617"/>
            </a:solidFill>
            <a:prstDash val="solid"/>
          </a:ln>
          <a:effectLst>
            <a:outerShdw dist="15240" dir="2700000" algn="bl" rotWithShape="0">
              <a:srgbClr val="151617">
                <a:alpha val="100000"/>
              </a:srgbClr>
            </a:outerShdw>
          </a:effectLst>
        </p:spPr>
      </p:sp>
      <p:sp>
        <p:nvSpPr>
          <p:cNvPr id="7" name="Text 4"/>
          <p:cNvSpPr/>
          <p:nvPr/>
        </p:nvSpPr>
        <p:spPr>
          <a:xfrm>
            <a:off x="652105" y="2058472"/>
            <a:ext cx="252413" cy="315516"/>
          </a:xfrm>
          <a:prstGeom prst="rect">
            <a:avLst/>
          </a:prstGeom>
          <a:noFill/>
          <a:ln/>
        </p:spPr>
        <p:txBody>
          <a:bodyPr wrap="none" lIns="0" tIns="0" rIns="0" bIns="0" rtlCol="0" anchor="t"/>
          <a:lstStyle/>
          <a:p>
            <a:pPr marL="0" indent="0" algn="ctr">
              <a:lnSpc>
                <a:spcPts val="1950"/>
              </a:lnSpc>
              <a:buNone/>
            </a:pPr>
            <a:r>
              <a:rPr lang="en-US" sz="1950" b="1" dirty="0">
                <a:solidFill>
                  <a:srgbClr val="151617"/>
                </a:solidFill>
                <a:latin typeface="Montserrat Black" pitchFamily="34" charset="0"/>
                <a:ea typeface="Montserrat Black" pitchFamily="34" charset="-122"/>
                <a:cs typeface="Montserrat Black" pitchFamily="34" charset="-120"/>
              </a:rPr>
              <a:t>1</a:t>
            </a:r>
            <a:endParaRPr lang="en-US" sz="1950" dirty="0"/>
          </a:p>
        </p:txBody>
      </p:sp>
      <p:sp>
        <p:nvSpPr>
          <p:cNvPr id="8" name="Text 5"/>
          <p:cNvSpPr/>
          <p:nvPr/>
        </p:nvSpPr>
        <p:spPr>
          <a:xfrm>
            <a:off x="1619726" y="2005846"/>
            <a:ext cx="2103715" cy="262890"/>
          </a:xfrm>
          <a:prstGeom prst="rect">
            <a:avLst/>
          </a:prstGeom>
          <a:noFill/>
          <a:ln/>
        </p:spPr>
        <p:txBody>
          <a:bodyPr wrap="none" lIns="0" tIns="0" rIns="0" bIns="0" rtlCol="0" anchor="t"/>
          <a:lstStyle/>
          <a:p>
            <a:pPr marL="0" indent="0" algn="l">
              <a:lnSpc>
                <a:spcPts val="2050"/>
              </a:lnSpc>
              <a:buNone/>
            </a:pPr>
            <a:r>
              <a:rPr lang="en-US" sz="1650" b="1" dirty="0">
                <a:solidFill>
                  <a:srgbClr val="151617"/>
                </a:solidFill>
                <a:latin typeface="Montserrat Black" pitchFamily="34" charset="0"/>
                <a:ea typeface="Montserrat Black" pitchFamily="34" charset="-122"/>
                <a:cs typeface="Montserrat Black" pitchFamily="34" charset="-120"/>
              </a:rPr>
              <a:t>Й. Шумпетер</a:t>
            </a:r>
            <a:endParaRPr lang="en-US" sz="1650" dirty="0"/>
          </a:p>
        </p:txBody>
      </p:sp>
      <p:sp>
        <p:nvSpPr>
          <p:cNvPr id="9" name="Text 6"/>
          <p:cNvSpPr/>
          <p:nvPr/>
        </p:nvSpPr>
        <p:spPr>
          <a:xfrm>
            <a:off x="1619726" y="2369701"/>
            <a:ext cx="6935272" cy="807958"/>
          </a:xfrm>
          <a:prstGeom prst="rect">
            <a:avLst/>
          </a:prstGeom>
          <a:noFill/>
          <a:ln/>
        </p:spPr>
        <p:txBody>
          <a:bodyPr wrap="square" lIns="0" tIns="0" rIns="0" bIns="0" rtlCol="0" anchor="t"/>
          <a:lstStyle/>
          <a:p>
            <a:pPr marL="0" indent="0" algn="l">
              <a:lnSpc>
                <a:spcPts val="2100"/>
              </a:lnSpc>
              <a:buNone/>
            </a:pPr>
            <a:r>
              <a:rPr lang="en-US" sz="1300" dirty="0">
                <a:solidFill>
                  <a:srgbClr val="151617"/>
                </a:solidFill>
                <a:latin typeface="Inconsolata" pitchFamily="34" charset="0"/>
                <a:ea typeface="Inconsolata" pitchFamily="34" charset="-122"/>
                <a:cs typeface="Inconsolata" pitchFamily="34" charset="-120"/>
              </a:rPr>
              <a:t>Якісно і кількісно нова комбінація економічних ресурсів, що забезпечує зміну техніки і перехід до нового укладу і забезпечення зростання доходів за рахунок інновацій.</a:t>
            </a:r>
            <a:endParaRPr lang="en-US" sz="1300" dirty="0"/>
          </a:p>
        </p:txBody>
      </p:sp>
      <p:sp>
        <p:nvSpPr>
          <p:cNvPr id="10" name="Shape 7"/>
          <p:cNvSpPr/>
          <p:nvPr/>
        </p:nvSpPr>
        <p:spPr>
          <a:xfrm>
            <a:off x="944761" y="3881318"/>
            <a:ext cx="504825" cy="22860"/>
          </a:xfrm>
          <a:prstGeom prst="roundRect">
            <a:avLst>
              <a:gd name="adj" fmla="val 40000"/>
            </a:avLst>
          </a:prstGeom>
          <a:solidFill>
            <a:srgbClr val="151617"/>
          </a:solidFill>
          <a:ln/>
        </p:spPr>
      </p:sp>
      <p:sp>
        <p:nvSpPr>
          <p:cNvPr id="11" name="Shape 8"/>
          <p:cNvSpPr/>
          <p:nvPr/>
        </p:nvSpPr>
        <p:spPr>
          <a:xfrm>
            <a:off x="589002" y="3703439"/>
            <a:ext cx="378619" cy="378619"/>
          </a:xfrm>
          <a:prstGeom prst="roundRect">
            <a:avLst>
              <a:gd name="adj" fmla="val 2415"/>
            </a:avLst>
          </a:prstGeom>
          <a:solidFill>
            <a:srgbClr val="F8ECE4"/>
          </a:solidFill>
          <a:ln w="7620">
            <a:solidFill>
              <a:srgbClr val="151617"/>
            </a:solidFill>
            <a:prstDash val="solid"/>
          </a:ln>
          <a:effectLst>
            <a:outerShdw dist="15240" dir="2700000" algn="bl" rotWithShape="0">
              <a:srgbClr val="151617">
                <a:alpha val="100000"/>
              </a:srgbClr>
            </a:outerShdw>
          </a:effectLst>
        </p:spPr>
      </p:sp>
      <p:sp>
        <p:nvSpPr>
          <p:cNvPr id="12" name="Text 9"/>
          <p:cNvSpPr/>
          <p:nvPr/>
        </p:nvSpPr>
        <p:spPr>
          <a:xfrm>
            <a:off x="652105" y="3734991"/>
            <a:ext cx="252413" cy="315516"/>
          </a:xfrm>
          <a:prstGeom prst="rect">
            <a:avLst/>
          </a:prstGeom>
          <a:noFill/>
          <a:ln/>
        </p:spPr>
        <p:txBody>
          <a:bodyPr wrap="none" lIns="0" tIns="0" rIns="0" bIns="0" rtlCol="0" anchor="t"/>
          <a:lstStyle/>
          <a:p>
            <a:pPr marL="0" indent="0" algn="ctr">
              <a:lnSpc>
                <a:spcPts val="1950"/>
              </a:lnSpc>
              <a:buNone/>
            </a:pPr>
            <a:r>
              <a:rPr lang="en-US" sz="1950" b="1" dirty="0">
                <a:solidFill>
                  <a:srgbClr val="151617"/>
                </a:solidFill>
                <a:latin typeface="Montserrat Black" pitchFamily="34" charset="0"/>
                <a:ea typeface="Montserrat Black" pitchFamily="34" charset="-122"/>
                <a:cs typeface="Montserrat Black" pitchFamily="34" charset="-120"/>
              </a:rPr>
              <a:t>2</a:t>
            </a:r>
            <a:endParaRPr lang="en-US" sz="1950" dirty="0"/>
          </a:p>
        </p:txBody>
      </p:sp>
      <p:sp>
        <p:nvSpPr>
          <p:cNvPr id="13" name="Text 10"/>
          <p:cNvSpPr/>
          <p:nvPr/>
        </p:nvSpPr>
        <p:spPr>
          <a:xfrm>
            <a:off x="1619726" y="3682365"/>
            <a:ext cx="2103715" cy="262890"/>
          </a:xfrm>
          <a:prstGeom prst="rect">
            <a:avLst/>
          </a:prstGeom>
          <a:noFill/>
          <a:ln/>
        </p:spPr>
        <p:txBody>
          <a:bodyPr wrap="none" lIns="0" tIns="0" rIns="0" bIns="0" rtlCol="0" anchor="t"/>
          <a:lstStyle/>
          <a:p>
            <a:pPr marL="0" indent="0" algn="l">
              <a:lnSpc>
                <a:spcPts val="2050"/>
              </a:lnSpc>
              <a:buNone/>
            </a:pPr>
            <a:r>
              <a:rPr lang="en-US" sz="1650" b="1" dirty="0">
                <a:solidFill>
                  <a:srgbClr val="151617"/>
                </a:solidFill>
                <a:latin typeface="Montserrat Black" pitchFamily="34" charset="0"/>
                <a:ea typeface="Montserrat Black" pitchFamily="34" charset="-122"/>
                <a:cs typeface="Montserrat Black" pitchFamily="34" charset="-120"/>
              </a:rPr>
              <a:t>О. Овсянецька</a:t>
            </a:r>
            <a:endParaRPr lang="en-US" sz="1650" dirty="0"/>
          </a:p>
        </p:txBody>
      </p:sp>
      <p:sp>
        <p:nvSpPr>
          <p:cNvPr id="14" name="Text 11"/>
          <p:cNvSpPr/>
          <p:nvPr/>
        </p:nvSpPr>
        <p:spPr>
          <a:xfrm>
            <a:off x="1619726" y="4046220"/>
            <a:ext cx="6935272" cy="538639"/>
          </a:xfrm>
          <a:prstGeom prst="rect">
            <a:avLst/>
          </a:prstGeom>
          <a:noFill/>
          <a:ln/>
        </p:spPr>
        <p:txBody>
          <a:bodyPr wrap="square" lIns="0" tIns="0" rIns="0" bIns="0" rtlCol="0" anchor="t"/>
          <a:lstStyle/>
          <a:p>
            <a:pPr marL="0" indent="0" algn="l">
              <a:lnSpc>
                <a:spcPts val="2100"/>
              </a:lnSpc>
              <a:buNone/>
            </a:pPr>
            <a:r>
              <a:rPr lang="en-US" sz="1300" dirty="0">
                <a:solidFill>
                  <a:srgbClr val="151617"/>
                </a:solidFill>
                <a:latin typeface="Inconsolata" pitchFamily="34" charset="0"/>
                <a:ea typeface="Inconsolata" pitchFamily="34" charset="-122"/>
                <a:cs typeface="Inconsolata" pitchFamily="34" charset="-120"/>
              </a:rPr>
              <a:t>Процес, який передбачає безперервний кругообіг ресурсів, тим самим забезпечуючи життєдіяльність будь-якої організації.</a:t>
            </a:r>
            <a:endParaRPr lang="en-US" sz="1300" dirty="0"/>
          </a:p>
        </p:txBody>
      </p:sp>
      <p:sp>
        <p:nvSpPr>
          <p:cNvPr id="15" name="Shape 12"/>
          <p:cNvSpPr/>
          <p:nvPr/>
        </p:nvSpPr>
        <p:spPr>
          <a:xfrm>
            <a:off x="944761" y="5288518"/>
            <a:ext cx="504825" cy="22860"/>
          </a:xfrm>
          <a:prstGeom prst="roundRect">
            <a:avLst>
              <a:gd name="adj" fmla="val 40000"/>
            </a:avLst>
          </a:prstGeom>
          <a:solidFill>
            <a:srgbClr val="151617"/>
          </a:solidFill>
          <a:ln/>
        </p:spPr>
      </p:sp>
      <p:sp>
        <p:nvSpPr>
          <p:cNvPr id="16" name="Shape 13"/>
          <p:cNvSpPr/>
          <p:nvPr/>
        </p:nvSpPr>
        <p:spPr>
          <a:xfrm>
            <a:off x="589002" y="5110639"/>
            <a:ext cx="378619" cy="378619"/>
          </a:xfrm>
          <a:prstGeom prst="roundRect">
            <a:avLst>
              <a:gd name="adj" fmla="val 2415"/>
            </a:avLst>
          </a:prstGeom>
          <a:solidFill>
            <a:srgbClr val="F8ECE4"/>
          </a:solidFill>
          <a:ln w="7620">
            <a:solidFill>
              <a:srgbClr val="151617"/>
            </a:solidFill>
            <a:prstDash val="solid"/>
          </a:ln>
          <a:effectLst>
            <a:outerShdw dist="15240" dir="2700000" algn="bl" rotWithShape="0">
              <a:srgbClr val="151617">
                <a:alpha val="100000"/>
              </a:srgbClr>
            </a:outerShdw>
          </a:effectLst>
        </p:spPr>
      </p:sp>
      <p:sp>
        <p:nvSpPr>
          <p:cNvPr id="17" name="Text 14"/>
          <p:cNvSpPr/>
          <p:nvPr/>
        </p:nvSpPr>
        <p:spPr>
          <a:xfrm>
            <a:off x="652105" y="5142190"/>
            <a:ext cx="252413" cy="315516"/>
          </a:xfrm>
          <a:prstGeom prst="rect">
            <a:avLst/>
          </a:prstGeom>
          <a:noFill/>
          <a:ln/>
        </p:spPr>
        <p:txBody>
          <a:bodyPr wrap="none" lIns="0" tIns="0" rIns="0" bIns="0" rtlCol="0" anchor="t"/>
          <a:lstStyle/>
          <a:p>
            <a:pPr marL="0" indent="0" algn="ctr">
              <a:lnSpc>
                <a:spcPts val="1950"/>
              </a:lnSpc>
              <a:buNone/>
            </a:pPr>
            <a:r>
              <a:rPr lang="en-US" sz="1950" b="1" dirty="0">
                <a:solidFill>
                  <a:srgbClr val="151617"/>
                </a:solidFill>
                <a:latin typeface="Montserrat Black" pitchFamily="34" charset="0"/>
                <a:ea typeface="Montserrat Black" pitchFamily="34" charset="-122"/>
                <a:cs typeface="Montserrat Black" pitchFamily="34" charset="-120"/>
              </a:rPr>
              <a:t>3</a:t>
            </a:r>
            <a:endParaRPr lang="en-US" sz="1950" dirty="0"/>
          </a:p>
        </p:txBody>
      </p:sp>
      <p:sp>
        <p:nvSpPr>
          <p:cNvPr id="18" name="Text 15"/>
          <p:cNvSpPr/>
          <p:nvPr/>
        </p:nvSpPr>
        <p:spPr>
          <a:xfrm>
            <a:off x="1619726" y="5089565"/>
            <a:ext cx="2103715" cy="262890"/>
          </a:xfrm>
          <a:prstGeom prst="rect">
            <a:avLst/>
          </a:prstGeom>
          <a:noFill/>
          <a:ln/>
        </p:spPr>
        <p:txBody>
          <a:bodyPr wrap="none" lIns="0" tIns="0" rIns="0" bIns="0" rtlCol="0" anchor="t"/>
          <a:lstStyle/>
          <a:p>
            <a:pPr marL="0" indent="0" algn="l">
              <a:lnSpc>
                <a:spcPts val="2050"/>
              </a:lnSpc>
              <a:buNone/>
            </a:pPr>
            <a:r>
              <a:rPr lang="en-US" sz="1650" b="1" dirty="0">
                <a:solidFill>
                  <a:srgbClr val="151617"/>
                </a:solidFill>
                <a:latin typeface="Montserrat Black" pitchFamily="34" charset="0"/>
                <a:ea typeface="Montserrat Black" pitchFamily="34" charset="-122"/>
                <a:cs typeface="Montserrat Black" pitchFamily="34" charset="-120"/>
              </a:rPr>
              <a:t>Т. Безверхнюк</a:t>
            </a:r>
            <a:endParaRPr lang="en-US" sz="1650" dirty="0"/>
          </a:p>
        </p:txBody>
      </p:sp>
      <p:sp>
        <p:nvSpPr>
          <p:cNvPr id="19" name="Text 16"/>
          <p:cNvSpPr/>
          <p:nvPr/>
        </p:nvSpPr>
        <p:spPr>
          <a:xfrm>
            <a:off x="1619726" y="5453420"/>
            <a:ext cx="6935272" cy="807958"/>
          </a:xfrm>
          <a:prstGeom prst="rect">
            <a:avLst/>
          </a:prstGeom>
          <a:noFill/>
          <a:ln/>
        </p:spPr>
        <p:txBody>
          <a:bodyPr wrap="square" lIns="0" tIns="0" rIns="0" bIns="0" rtlCol="0" anchor="t"/>
          <a:lstStyle/>
          <a:p>
            <a:pPr marL="0" indent="0" algn="l">
              <a:lnSpc>
                <a:spcPts val="2100"/>
              </a:lnSpc>
              <a:buNone/>
            </a:pPr>
            <a:r>
              <a:rPr lang="en-US" sz="1300" dirty="0">
                <a:solidFill>
                  <a:srgbClr val="151617"/>
                </a:solidFill>
                <a:latin typeface="Inconsolata" pitchFamily="34" charset="0"/>
                <a:ea typeface="Inconsolata" pitchFamily="34" charset="-122"/>
                <a:cs typeface="Inconsolata" pitchFamily="34" charset="-120"/>
              </a:rPr>
              <a:t>Система державних заходів, спрямованих на створення матеріальних, правових, інституційних умов перетворення елементів ресурсного простору в засоби досягнення цілей регіонального управління.</a:t>
            </a:r>
            <a:endParaRPr lang="en-US" sz="1300" dirty="0"/>
          </a:p>
        </p:txBody>
      </p:sp>
      <p:sp>
        <p:nvSpPr>
          <p:cNvPr id="20" name="Text 17"/>
          <p:cNvSpPr/>
          <p:nvPr/>
        </p:nvSpPr>
        <p:spPr>
          <a:xfrm>
            <a:off x="589002" y="6618923"/>
            <a:ext cx="7965996" cy="1077278"/>
          </a:xfrm>
          <a:prstGeom prst="rect">
            <a:avLst/>
          </a:prstGeom>
          <a:noFill/>
          <a:ln/>
        </p:spPr>
        <p:txBody>
          <a:bodyPr wrap="square" lIns="0" tIns="0" rIns="0" bIns="0" rtlCol="0" anchor="t"/>
          <a:lstStyle/>
          <a:p>
            <a:pPr marL="0" indent="0" algn="l">
              <a:lnSpc>
                <a:spcPts val="2100"/>
              </a:lnSpc>
              <a:buNone/>
            </a:pPr>
            <a:r>
              <a:rPr lang="en-US" sz="1300" dirty="0">
                <a:solidFill>
                  <a:srgbClr val="151617"/>
                </a:solidFill>
                <a:latin typeface="Inconsolata" pitchFamily="34" charset="0"/>
                <a:ea typeface="Inconsolata" pitchFamily="34" charset="-122"/>
                <a:cs typeface="Inconsolata" pitchFamily="34" charset="-120"/>
              </a:rPr>
              <a:t>Узагальнення різних теоретичних поглядів на визначення «ресурсного забезпечення» у публічному управлінні у розрізі категорій, до яких воно застосовується. Різні автори акцентують увагу на різних аспектах ресурсного забезпечення, від економічних інновацій до організаційної життєдіяльності.</a:t>
            </a:r>
            <a:endParaRPr lang="en-US" sz="1300"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name="Slide 6">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5486400" cy="8229600"/>
          </a:xfrm>
          <a:prstGeom prst="rect">
            <a:avLst/>
          </a:prstGeom>
        </p:spPr>
      </p:pic>
      <p:sp>
        <p:nvSpPr>
          <p:cNvPr id="3" name="Text 0"/>
          <p:cNvSpPr/>
          <p:nvPr/>
        </p:nvSpPr>
        <p:spPr>
          <a:xfrm>
            <a:off x="6099572" y="1027033"/>
            <a:ext cx="7917656" cy="1642348"/>
          </a:xfrm>
          <a:prstGeom prst="rect">
            <a:avLst/>
          </a:prstGeom>
          <a:noFill/>
          <a:ln/>
        </p:spPr>
        <p:txBody>
          <a:bodyPr wrap="square" lIns="0" tIns="0" rIns="0" bIns="0" rtlCol="0" anchor="t"/>
          <a:lstStyle/>
          <a:p>
            <a:pPr marL="0" indent="0" algn="l">
              <a:lnSpc>
                <a:spcPts val="4300"/>
              </a:lnSpc>
              <a:buNone/>
            </a:pPr>
            <a:r>
              <a:rPr lang="en-US" sz="3400" b="1" dirty="0">
                <a:solidFill>
                  <a:srgbClr val="151617"/>
                </a:solidFill>
                <a:latin typeface="Montserrat Black" pitchFamily="34" charset="0"/>
                <a:ea typeface="Montserrat Black" pitchFamily="34" charset="-122"/>
                <a:cs typeface="Montserrat Black" pitchFamily="34" charset="-120"/>
              </a:rPr>
              <a:t>Визначення категорії «ресурсне забезпечення» (продовження)</a:t>
            </a:r>
            <a:endParaRPr lang="en-US" sz="3400" dirty="0"/>
          </a:p>
        </p:txBody>
      </p:sp>
      <p:pic>
        <p:nvPicPr>
          <p:cNvPr id="4" name="Image 1" descr="preencoded.png"/>
          <p:cNvPicPr>
            <a:picLocks noChangeAspect="1"/>
          </p:cNvPicPr>
          <p:nvPr/>
        </p:nvPicPr>
        <p:blipFill>
          <a:blip r:embed="rId4"/>
          <a:stretch>
            <a:fillRect/>
          </a:stretch>
        </p:blipFill>
        <p:spPr>
          <a:xfrm>
            <a:off x="6099572" y="2932152"/>
            <a:ext cx="437912" cy="437912"/>
          </a:xfrm>
          <a:prstGeom prst="rect">
            <a:avLst/>
          </a:prstGeom>
        </p:spPr>
      </p:pic>
      <p:sp>
        <p:nvSpPr>
          <p:cNvPr id="5" name="Text 1"/>
          <p:cNvSpPr/>
          <p:nvPr/>
        </p:nvSpPr>
        <p:spPr>
          <a:xfrm>
            <a:off x="6099572" y="3545205"/>
            <a:ext cx="2189798" cy="273606"/>
          </a:xfrm>
          <a:prstGeom prst="rect">
            <a:avLst/>
          </a:prstGeom>
          <a:noFill/>
          <a:ln/>
        </p:spPr>
        <p:txBody>
          <a:bodyPr wrap="none" lIns="0" tIns="0" rIns="0" bIns="0" rtlCol="0" anchor="t"/>
          <a:lstStyle/>
          <a:p>
            <a:pPr marL="0" indent="0" algn="l">
              <a:lnSpc>
                <a:spcPts val="2150"/>
              </a:lnSpc>
              <a:buNone/>
            </a:pPr>
            <a:r>
              <a:rPr lang="en-US" sz="1700" b="1" dirty="0">
                <a:solidFill>
                  <a:srgbClr val="151617"/>
                </a:solidFill>
                <a:latin typeface="Montserrat Black" pitchFamily="34" charset="0"/>
                <a:ea typeface="Montserrat Black" pitchFamily="34" charset="-122"/>
                <a:cs typeface="Montserrat Black" pitchFamily="34" charset="-120"/>
              </a:rPr>
              <a:t>Р. Ободець</a:t>
            </a:r>
            <a:endParaRPr lang="en-US" sz="1700" dirty="0"/>
          </a:p>
        </p:txBody>
      </p:sp>
      <p:sp>
        <p:nvSpPr>
          <p:cNvPr id="6" name="Text 2"/>
          <p:cNvSpPr/>
          <p:nvPr/>
        </p:nvSpPr>
        <p:spPr>
          <a:xfrm>
            <a:off x="6099572" y="3923824"/>
            <a:ext cx="2463998" cy="2241233"/>
          </a:xfrm>
          <a:prstGeom prst="rect">
            <a:avLst/>
          </a:prstGeom>
          <a:noFill/>
          <a:ln/>
        </p:spPr>
        <p:txBody>
          <a:bodyPr wrap="square" lIns="0" tIns="0" rIns="0" bIns="0" rtlCol="0" anchor="t"/>
          <a:lstStyle/>
          <a:p>
            <a:pPr marL="0" indent="0" algn="l">
              <a:lnSpc>
                <a:spcPts val="2200"/>
              </a:lnSpc>
              <a:buNone/>
            </a:pPr>
            <a:r>
              <a:rPr lang="en-US" sz="1350" dirty="0">
                <a:solidFill>
                  <a:srgbClr val="151617"/>
                </a:solidFill>
                <a:latin typeface="Inconsolata" pitchFamily="34" charset="0"/>
                <a:ea typeface="Inconsolata" pitchFamily="34" charset="-122"/>
                <a:cs typeface="Inconsolata" pitchFamily="34" charset="-120"/>
              </a:rPr>
              <a:t>Сукупність матеріальних та нематеріальних ресурсів, спрямованих на підтримку і реалізацію заходів, передбачених за програмою соціально-економічного розвитку з урахуванням обмежень.</a:t>
            </a:r>
            <a:endParaRPr lang="en-US" sz="1350" dirty="0"/>
          </a:p>
        </p:txBody>
      </p:sp>
      <p:pic>
        <p:nvPicPr>
          <p:cNvPr id="7" name="Image 2" descr="preencoded.png"/>
          <p:cNvPicPr>
            <a:picLocks noChangeAspect="1"/>
          </p:cNvPicPr>
          <p:nvPr/>
        </p:nvPicPr>
        <p:blipFill>
          <a:blip r:embed="rId5"/>
          <a:stretch>
            <a:fillRect/>
          </a:stretch>
        </p:blipFill>
        <p:spPr>
          <a:xfrm>
            <a:off x="8826341" y="2932152"/>
            <a:ext cx="437912" cy="437912"/>
          </a:xfrm>
          <a:prstGeom prst="rect">
            <a:avLst/>
          </a:prstGeom>
        </p:spPr>
      </p:pic>
      <p:sp>
        <p:nvSpPr>
          <p:cNvPr id="8" name="Text 3"/>
          <p:cNvSpPr/>
          <p:nvPr/>
        </p:nvSpPr>
        <p:spPr>
          <a:xfrm>
            <a:off x="8826341" y="3545205"/>
            <a:ext cx="2189798" cy="273606"/>
          </a:xfrm>
          <a:prstGeom prst="rect">
            <a:avLst/>
          </a:prstGeom>
          <a:noFill/>
          <a:ln/>
        </p:spPr>
        <p:txBody>
          <a:bodyPr wrap="none" lIns="0" tIns="0" rIns="0" bIns="0" rtlCol="0" anchor="t"/>
          <a:lstStyle/>
          <a:p>
            <a:pPr marL="0" indent="0" algn="l">
              <a:lnSpc>
                <a:spcPts val="2150"/>
              </a:lnSpc>
              <a:buNone/>
            </a:pPr>
            <a:r>
              <a:rPr lang="en-US" sz="1700" b="1" dirty="0">
                <a:solidFill>
                  <a:srgbClr val="151617"/>
                </a:solidFill>
                <a:latin typeface="Montserrat Black" pitchFamily="34" charset="0"/>
                <a:ea typeface="Montserrat Black" pitchFamily="34" charset="-122"/>
                <a:cs typeface="Montserrat Black" pitchFamily="34" charset="-120"/>
              </a:rPr>
              <a:t>О. Ольшанський</a:t>
            </a:r>
            <a:endParaRPr lang="en-US" sz="1700" dirty="0"/>
          </a:p>
        </p:txBody>
      </p:sp>
      <p:sp>
        <p:nvSpPr>
          <p:cNvPr id="9" name="Text 4"/>
          <p:cNvSpPr/>
          <p:nvPr/>
        </p:nvSpPr>
        <p:spPr>
          <a:xfrm>
            <a:off x="8826341" y="3923824"/>
            <a:ext cx="2463998" cy="1680924"/>
          </a:xfrm>
          <a:prstGeom prst="rect">
            <a:avLst/>
          </a:prstGeom>
          <a:noFill/>
          <a:ln/>
        </p:spPr>
        <p:txBody>
          <a:bodyPr wrap="square" lIns="0" tIns="0" rIns="0" bIns="0" rtlCol="0" anchor="t"/>
          <a:lstStyle/>
          <a:p>
            <a:pPr marL="0" indent="0" algn="l">
              <a:lnSpc>
                <a:spcPts val="2200"/>
              </a:lnSpc>
              <a:buNone/>
            </a:pPr>
            <a:r>
              <a:rPr lang="en-US" sz="1350" dirty="0">
                <a:solidFill>
                  <a:srgbClr val="151617"/>
                </a:solidFill>
                <a:latin typeface="Inconsolata" pitchFamily="34" charset="0"/>
                <a:ea typeface="Inconsolata" pitchFamily="34" charset="-122"/>
                <a:cs typeface="Inconsolata" pitchFamily="34" charset="-120"/>
              </a:rPr>
              <a:t>Сукупність методів, засобів і заходів органів влади щодо створення умов для найповнішого задоволення потреб територіальної громади.</a:t>
            </a:r>
            <a:endParaRPr lang="en-US" sz="1350" dirty="0"/>
          </a:p>
        </p:txBody>
      </p:sp>
      <p:pic>
        <p:nvPicPr>
          <p:cNvPr id="10" name="Image 3" descr="preencoded.png"/>
          <p:cNvPicPr>
            <a:picLocks noChangeAspect="1"/>
          </p:cNvPicPr>
          <p:nvPr/>
        </p:nvPicPr>
        <p:blipFill>
          <a:blip r:embed="rId6"/>
          <a:stretch>
            <a:fillRect/>
          </a:stretch>
        </p:blipFill>
        <p:spPr>
          <a:xfrm>
            <a:off x="11553111" y="2932152"/>
            <a:ext cx="437912" cy="437912"/>
          </a:xfrm>
          <a:prstGeom prst="rect">
            <a:avLst/>
          </a:prstGeom>
        </p:spPr>
      </p:pic>
      <p:sp>
        <p:nvSpPr>
          <p:cNvPr id="11" name="Text 5"/>
          <p:cNvSpPr/>
          <p:nvPr/>
        </p:nvSpPr>
        <p:spPr>
          <a:xfrm>
            <a:off x="11553111" y="3545205"/>
            <a:ext cx="2189798" cy="273606"/>
          </a:xfrm>
          <a:prstGeom prst="rect">
            <a:avLst/>
          </a:prstGeom>
          <a:noFill/>
          <a:ln/>
        </p:spPr>
        <p:txBody>
          <a:bodyPr wrap="none" lIns="0" tIns="0" rIns="0" bIns="0" rtlCol="0" anchor="t"/>
          <a:lstStyle/>
          <a:p>
            <a:pPr marL="0" indent="0" algn="l">
              <a:lnSpc>
                <a:spcPts val="2150"/>
              </a:lnSpc>
              <a:buNone/>
            </a:pPr>
            <a:r>
              <a:rPr lang="en-US" sz="1700" b="1" dirty="0">
                <a:solidFill>
                  <a:srgbClr val="151617"/>
                </a:solidFill>
                <a:latin typeface="Montserrat Black" pitchFamily="34" charset="0"/>
                <a:ea typeface="Montserrat Black" pitchFamily="34" charset="-122"/>
                <a:cs typeface="Montserrat Black" pitchFamily="34" charset="-120"/>
              </a:rPr>
              <a:t>М. Багров</a:t>
            </a:r>
            <a:endParaRPr lang="en-US" sz="1700" dirty="0"/>
          </a:p>
        </p:txBody>
      </p:sp>
      <p:sp>
        <p:nvSpPr>
          <p:cNvPr id="12" name="Text 6"/>
          <p:cNvSpPr/>
          <p:nvPr/>
        </p:nvSpPr>
        <p:spPr>
          <a:xfrm>
            <a:off x="11553111" y="3923824"/>
            <a:ext cx="2463998" cy="1680924"/>
          </a:xfrm>
          <a:prstGeom prst="rect">
            <a:avLst/>
          </a:prstGeom>
          <a:noFill/>
          <a:ln/>
        </p:spPr>
        <p:txBody>
          <a:bodyPr wrap="square" lIns="0" tIns="0" rIns="0" bIns="0" rtlCol="0" anchor="t"/>
          <a:lstStyle/>
          <a:p>
            <a:pPr marL="0" indent="0" algn="l">
              <a:lnSpc>
                <a:spcPts val="2200"/>
              </a:lnSpc>
              <a:buNone/>
            </a:pPr>
            <a:r>
              <a:rPr lang="en-US" sz="1350" dirty="0">
                <a:solidFill>
                  <a:srgbClr val="151617"/>
                </a:solidFill>
                <a:latin typeface="Inconsolata" pitchFamily="34" charset="0"/>
                <a:ea typeface="Inconsolata" pitchFamily="34" charset="-122"/>
                <a:cs typeface="Inconsolata" pitchFamily="34" charset="-120"/>
              </a:rPr>
              <a:t>Природний складник регіону є передумовою, що сприяє формуванню й історичного розвитку, й культурного надбання, і економічної цілісності.</a:t>
            </a:r>
            <a:endParaRPr lang="en-US" sz="1350" dirty="0"/>
          </a:p>
        </p:txBody>
      </p:sp>
      <p:sp>
        <p:nvSpPr>
          <p:cNvPr id="13" name="Text 7"/>
          <p:cNvSpPr/>
          <p:nvPr/>
        </p:nvSpPr>
        <p:spPr>
          <a:xfrm>
            <a:off x="6099572" y="6362105"/>
            <a:ext cx="7917656" cy="840462"/>
          </a:xfrm>
          <a:prstGeom prst="rect">
            <a:avLst/>
          </a:prstGeom>
          <a:noFill/>
          <a:ln/>
        </p:spPr>
        <p:txBody>
          <a:bodyPr wrap="square" lIns="0" tIns="0" rIns="0" bIns="0" rtlCol="0" anchor="t"/>
          <a:lstStyle/>
          <a:p>
            <a:pPr marL="0" indent="0" algn="l">
              <a:lnSpc>
                <a:spcPts val="2200"/>
              </a:lnSpc>
              <a:buNone/>
            </a:pPr>
            <a:r>
              <a:rPr lang="en-US" sz="1350" dirty="0">
                <a:solidFill>
                  <a:srgbClr val="151617"/>
                </a:solidFill>
                <a:latin typeface="Inconsolata" pitchFamily="34" charset="0"/>
                <a:ea typeface="Inconsolata" pitchFamily="34" charset="-122"/>
                <a:cs typeface="Inconsolata" pitchFamily="34" charset="-120"/>
              </a:rPr>
              <a:t>Подальший аналіз визначень категорії «ресурсне забезпечення» в публічному управлінні. Кожен автор розглядає ресурсне забезпечення з різних точок зору, від соціально-економічного розвитку до природних ресурсів.</a:t>
            </a:r>
            <a:endParaRPr lang="en-US" sz="1350" dirty="0"/>
          </a:p>
        </p:txBody>
      </p:sp>
      <p:sp>
        <p:nvSpPr>
          <p:cNvPr id="14" name="TextBox 13"/>
          <p:cNvSpPr txBox="1"/>
          <p:nvPr/>
        </p:nvSpPr>
        <p:spPr>
          <a:xfrm>
            <a:off x="12755105" y="7671661"/>
            <a:ext cx="1875295" cy="557939"/>
          </a:xfrm>
          <a:prstGeom prst="rect">
            <a:avLst/>
          </a:prstGeom>
          <a:solidFill>
            <a:srgbClr val="F8ECE4"/>
          </a:solidFill>
        </p:spPr>
        <p:txBody>
          <a:bodyPr wrap="square" rtlCol="0">
            <a:spAutoFit/>
          </a:bodyPr>
          <a:lstStyle/>
          <a:p>
            <a:endParaRPr lang="uk-UA"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name="Slide 7">
    <p:spTree>
      <p:nvGrpSpPr>
        <p:cNvPr id="1" name=""/>
        <p:cNvGrpSpPr/>
        <p:nvPr/>
      </p:nvGrpSpPr>
      <p:grpSpPr>
        <a:xfrm>
          <a:off x="0" y="0"/>
          <a:ext cx="0" cy="0"/>
          <a:chOff x="0" y="0"/>
          <a:chExt cx="0" cy="0"/>
        </a:xfrm>
      </p:grpSpPr>
      <p:sp>
        <p:nvSpPr>
          <p:cNvPr id="2" name="Text 0"/>
          <p:cNvSpPr/>
          <p:nvPr/>
        </p:nvSpPr>
        <p:spPr>
          <a:xfrm>
            <a:off x="694730" y="546021"/>
            <a:ext cx="13240941" cy="1240631"/>
          </a:xfrm>
          <a:prstGeom prst="rect">
            <a:avLst/>
          </a:prstGeom>
          <a:noFill/>
          <a:ln/>
        </p:spPr>
        <p:txBody>
          <a:bodyPr wrap="square" lIns="0" tIns="0" rIns="0" bIns="0" rtlCol="0" anchor="t"/>
          <a:lstStyle/>
          <a:p>
            <a:pPr marL="0" indent="0" algn="l">
              <a:lnSpc>
                <a:spcPts val="4850"/>
              </a:lnSpc>
              <a:buNone/>
            </a:pPr>
            <a:r>
              <a:rPr lang="en-US" sz="3900" b="1" dirty="0">
                <a:solidFill>
                  <a:srgbClr val="151617"/>
                </a:solidFill>
                <a:latin typeface="Montserrat Black" pitchFamily="34" charset="0"/>
                <a:ea typeface="Montserrat Black" pitchFamily="34" charset="-122"/>
                <a:cs typeface="Montserrat Black" pitchFamily="34" charset="-120"/>
              </a:rPr>
              <a:t>Визначення категорії «ресурсне забезпечення» (завершення)</a:t>
            </a:r>
            <a:endParaRPr lang="en-US" sz="3900" dirty="0"/>
          </a:p>
        </p:txBody>
      </p:sp>
      <p:sp>
        <p:nvSpPr>
          <p:cNvPr id="3" name="Text 1"/>
          <p:cNvSpPr/>
          <p:nvPr/>
        </p:nvSpPr>
        <p:spPr>
          <a:xfrm>
            <a:off x="694730" y="2183606"/>
            <a:ext cx="4005620" cy="620316"/>
          </a:xfrm>
          <a:prstGeom prst="rect">
            <a:avLst/>
          </a:prstGeom>
          <a:noFill/>
          <a:ln/>
        </p:spPr>
        <p:txBody>
          <a:bodyPr wrap="square" lIns="0" tIns="0" rIns="0" bIns="0" rtlCol="0" anchor="t"/>
          <a:lstStyle/>
          <a:p>
            <a:pPr marL="0" indent="0" algn="r">
              <a:lnSpc>
                <a:spcPts val="2400"/>
              </a:lnSpc>
              <a:buNone/>
            </a:pPr>
            <a:r>
              <a:rPr lang="en-US" sz="1950" b="1" dirty="0">
                <a:solidFill>
                  <a:srgbClr val="151617"/>
                </a:solidFill>
                <a:latin typeface="Montserrat Black" pitchFamily="34" charset="0"/>
                <a:ea typeface="Montserrat Black" pitchFamily="34" charset="-122"/>
                <a:cs typeface="Montserrat Black" pitchFamily="34" charset="-120"/>
              </a:rPr>
              <a:t>С. Кравченко, С. Марковський</a:t>
            </a:r>
            <a:endParaRPr lang="en-US" sz="1950" dirty="0"/>
          </a:p>
        </p:txBody>
      </p:sp>
      <p:sp>
        <p:nvSpPr>
          <p:cNvPr id="4" name="Text 2"/>
          <p:cNvSpPr/>
          <p:nvPr/>
        </p:nvSpPr>
        <p:spPr>
          <a:xfrm>
            <a:off x="694730" y="2922984"/>
            <a:ext cx="4005620" cy="1587698"/>
          </a:xfrm>
          <a:prstGeom prst="rect">
            <a:avLst/>
          </a:prstGeom>
          <a:noFill/>
          <a:ln/>
        </p:spPr>
        <p:txBody>
          <a:bodyPr wrap="square" lIns="0" tIns="0" rIns="0" bIns="0" rtlCol="0" anchor="t"/>
          <a:lstStyle/>
          <a:p>
            <a:pPr marL="0" indent="0" algn="r">
              <a:lnSpc>
                <a:spcPts val="2500"/>
              </a:lnSpc>
              <a:buNone/>
            </a:pPr>
            <a:r>
              <a:rPr lang="en-US" sz="1550" dirty="0">
                <a:solidFill>
                  <a:srgbClr val="151617"/>
                </a:solidFill>
                <a:latin typeface="Inconsolata" pitchFamily="34" charset="0"/>
                <a:ea typeface="Inconsolata" pitchFamily="34" charset="-122"/>
                <a:cs typeface="Inconsolata" pitchFamily="34" charset="-120"/>
              </a:rPr>
              <a:t>Структурована системна діяльність щодо мобілізації, накопичення, перетворення та розподілу публічних, приватних та громадських фінансових ресурсів.</a:t>
            </a:r>
            <a:endParaRPr lang="en-US" sz="1550" dirty="0"/>
          </a:p>
        </p:txBody>
      </p:sp>
      <p:pic>
        <p:nvPicPr>
          <p:cNvPr id="5" name="Image 0" descr="preencoded.png"/>
          <p:cNvPicPr>
            <a:picLocks noChangeAspect="1"/>
          </p:cNvPicPr>
          <p:nvPr/>
        </p:nvPicPr>
        <p:blipFill>
          <a:blip r:embed="rId3"/>
          <a:stretch>
            <a:fillRect/>
          </a:stretch>
        </p:blipFill>
        <p:spPr>
          <a:xfrm>
            <a:off x="4998006" y="2187297"/>
            <a:ext cx="4634270" cy="4634270"/>
          </a:xfrm>
          <a:prstGeom prst="rect">
            <a:avLst/>
          </a:prstGeom>
        </p:spPr>
      </p:pic>
      <p:sp>
        <p:nvSpPr>
          <p:cNvPr id="6" name="Text 3"/>
          <p:cNvSpPr/>
          <p:nvPr/>
        </p:nvSpPr>
        <p:spPr>
          <a:xfrm>
            <a:off x="6233934" y="2991624"/>
            <a:ext cx="296942" cy="371237"/>
          </a:xfrm>
          <a:prstGeom prst="rect">
            <a:avLst/>
          </a:prstGeom>
          <a:noFill/>
          <a:ln/>
        </p:spPr>
        <p:txBody>
          <a:bodyPr wrap="none" lIns="0" tIns="0" rIns="0" bIns="0" rtlCol="0" anchor="t"/>
          <a:lstStyle/>
          <a:p>
            <a:pPr marL="0" indent="0" algn="l">
              <a:lnSpc>
                <a:spcPts val="3700"/>
              </a:lnSpc>
              <a:buNone/>
            </a:pPr>
            <a:r>
              <a:rPr lang="en-US" sz="2300" b="1" dirty="0">
                <a:solidFill>
                  <a:srgbClr val="151617"/>
                </a:solidFill>
                <a:latin typeface="Montserrat Black" pitchFamily="34" charset="0"/>
                <a:ea typeface="Montserrat Black" pitchFamily="34" charset="-122"/>
                <a:cs typeface="Montserrat Black" pitchFamily="34" charset="-120"/>
              </a:rPr>
              <a:t>1</a:t>
            </a:r>
            <a:endParaRPr lang="en-US" sz="2300" dirty="0"/>
          </a:p>
        </p:txBody>
      </p:sp>
      <p:sp>
        <p:nvSpPr>
          <p:cNvPr id="7" name="Text 4"/>
          <p:cNvSpPr/>
          <p:nvPr/>
        </p:nvSpPr>
        <p:spPr>
          <a:xfrm>
            <a:off x="9929932" y="2338626"/>
            <a:ext cx="2481143" cy="310158"/>
          </a:xfrm>
          <a:prstGeom prst="rect">
            <a:avLst/>
          </a:prstGeom>
          <a:noFill/>
          <a:ln/>
        </p:spPr>
        <p:txBody>
          <a:bodyPr wrap="none" lIns="0" tIns="0" rIns="0" bIns="0" rtlCol="0" anchor="t"/>
          <a:lstStyle/>
          <a:p>
            <a:pPr marL="0" indent="0" algn="l">
              <a:lnSpc>
                <a:spcPts val="2400"/>
              </a:lnSpc>
              <a:buNone/>
            </a:pPr>
            <a:r>
              <a:rPr lang="en-US" sz="1950" b="1" dirty="0">
                <a:solidFill>
                  <a:srgbClr val="151617"/>
                </a:solidFill>
                <a:latin typeface="Montserrat Black" pitchFamily="34" charset="0"/>
                <a:ea typeface="Montserrat Black" pitchFamily="34" charset="-122"/>
                <a:cs typeface="Montserrat Black" pitchFamily="34" charset="-120"/>
              </a:rPr>
              <a:t>Г. Жигаєв</a:t>
            </a:r>
            <a:endParaRPr lang="en-US" sz="1950" dirty="0"/>
          </a:p>
        </p:txBody>
      </p:sp>
      <p:sp>
        <p:nvSpPr>
          <p:cNvPr id="8" name="Text 5"/>
          <p:cNvSpPr/>
          <p:nvPr/>
        </p:nvSpPr>
        <p:spPr>
          <a:xfrm>
            <a:off x="9929932" y="2767846"/>
            <a:ext cx="4005739" cy="1587698"/>
          </a:xfrm>
          <a:prstGeom prst="rect">
            <a:avLst/>
          </a:prstGeom>
          <a:noFill/>
          <a:ln/>
        </p:spPr>
        <p:txBody>
          <a:bodyPr wrap="square" lIns="0" tIns="0" rIns="0" bIns="0" rtlCol="0" anchor="t"/>
          <a:lstStyle/>
          <a:p>
            <a:pPr marL="0" indent="0" algn="l">
              <a:lnSpc>
                <a:spcPts val="2500"/>
              </a:lnSpc>
              <a:buNone/>
            </a:pPr>
            <a:r>
              <a:rPr lang="en-US" sz="1550" dirty="0">
                <a:solidFill>
                  <a:srgbClr val="151617"/>
                </a:solidFill>
                <a:latin typeface="Inconsolata" pitchFamily="34" charset="0"/>
                <a:ea typeface="Inconsolata" pitchFamily="34" charset="-122"/>
                <a:cs typeface="Inconsolata" pitchFamily="34" charset="-120"/>
              </a:rPr>
              <a:t>Система інституційних елементів, необхідна для розподілу і перерозподілу ресурсів господарюючими суб’єктами та їх структурними підрозділами.</a:t>
            </a:r>
            <a:endParaRPr lang="en-US" sz="1550" dirty="0"/>
          </a:p>
        </p:txBody>
      </p:sp>
      <p:pic>
        <p:nvPicPr>
          <p:cNvPr id="9" name="Image 1" descr="preencoded.png"/>
          <p:cNvPicPr>
            <a:picLocks noChangeAspect="1"/>
          </p:cNvPicPr>
          <p:nvPr/>
        </p:nvPicPr>
        <p:blipFill>
          <a:blip r:embed="rId4"/>
          <a:stretch>
            <a:fillRect/>
          </a:stretch>
        </p:blipFill>
        <p:spPr>
          <a:xfrm>
            <a:off x="4998006" y="2187297"/>
            <a:ext cx="4634270" cy="4634270"/>
          </a:xfrm>
          <a:prstGeom prst="rect">
            <a:avLst/>
          </a:prstGeom>
        </p:spPr>
      </p:pic>
      <p:sp>
        <p:nvSpPr>
          <p:cNvPr id="10" name="Text 6"/>
          <p:cNvSpPr/>
          <p:nvPr/>
        </p:nvSpPr>
        <p:spPr>
          <a:xfrm>
            <a:off x="8493621" y="3386078"/>
            <a:ext cx="296942" cy="371237"/>
          </a:xfrm>
          <a:prstGeom prst="rect">
            <a:avLst/>
          </a:prstGeom>
          <a:noFill/>
          <a:ln/>
        </p:spPr>
        <p:txBody>
          <a:bodyPr wrap="none" lIns="0" tIns="0" rIns="0" bIns="0" rtlCol="0" anchor="t"/>
          <a:lstStyle/>
          <a:p>
            <a:pPr marL="0" indent="0" algn="l">
              <a:lnSpc>
                <a:spcPts val="3700"/>
              </a:lnSpc>
              <a:buNone/>
            </a:pPr>
            <a:r>
              <a:rPr lang="en-US" sz="2300" b="1" dirty="0">
                <a:solidFill>
                  <a:srgbClr val="151617"/>
                </a:solidFill>
                <a:latin typeface="Montserrat Black" pitchFamily="34" charset="0"/>
                <a:ea typeface="Montserrat Black" pitchFamily="34" charset="-122"/>
                <a:cs typeface="Montserrat Black" pitchFamily="34" charset="-120"/>
              </a:rPr>
              <a:t>2</a:t>
            </a:r>
            <a:endParaRPr lang="en-US" sz="2300" dirty="0"/>
          </a:p>
        </p:txBody>
      </p:sp>
      <p:sp>
        <p:nvSpPr>
          <p:cNvPr id="11" name="Text 7"/>
          <p:cNvSpPr/>
          <p:nvPr/>
        </p:nvSpPr>
        <p:spPr>
          <a:xfrm>
            <a:off x="9929932" y="4808339"/>
            <a:ext cx="2481143" cy="310158"/>
          </a:xfrm>
          <a:prstGeom prst="rect">
            <a:avLst/>
          </a:prstGeom>
          <a:noFill/>
          <a:ln/>
        </p:spPr>
        <p:txBody>
          <a:bodyPr wrap="none" lIns="0" tIns="0" rIns="0" bIns="0" rtlCol="0" anchor="t"/>
          <a:lstStyle/>
          <a:p>
            <a:pPr marL="0" indent="0" algn="l">
              <a:lnSpc>
                <a:spcPts val="2400"/>
              </a:lnSpc>
              <a:buNone/>
            </a:pPr>
            <a:r>
              <a:rPr lang="en-US" sz="1950" b="1" dirty="0">
                <a:solidFill>
                  <a:srgbClr val="151617"/>
                </a:solidFill>
                <a:latin typeface="Montserrat Black" pitchFamily="34" charset="0"/>
                <a:ea typeface="Montserrat Black" pitchFamily="34" charset="-122"/>
                <a:cs typeface="Montserrat Black" pitchFamily="34" charset="-120"/>
              </a:rPr>
              <a:t>А. Чорна</a:t>
            </a:r>
            <a:endParaRPr lang="en-US" sz="1950" dirty="0"/>
          </a:p>
        </p:txBody>
      </p:sp>
      <p:sp>
        <p:nvSpPr>
          <p:cNvPr id="12" name="Text 8"/>
          <p:cNvSpPr/>
          <p:nvPr/>
        </p:nvSpPr>
        <p:spPr>
          <a:xfrm>
            <a:off x="9929932" y="5237559"/>
            <a:ext cx="4005739" cy="1587698"/>
          </a:xfrm>
          <a:prstGeom prst="rect">
            <a:avLst/>
          </a:prstGeom>
          <a:noFill/>
          <a:ln/>
        </p:spPr>
        <p:txBody>
          <a:bodyPr wrap="square" lIns="0" tIns="0" rIns="0" bIns="0" rtlCol="0" anchor="t"/>
          <a:lstStyle/>
          <a:p>
            <a:pPr marL="0" indent="0" algn="l">
              <a:lnSpc>
                <a:spcPts val="2500"/>
              </a:lnSpc>
              <a:buNone/>
            </a:pPr>
            <a:r>
              <a:rPr lang="en-US" sz="1550" dirty="0">
                <a:solidFill>
                  <a:srgbClr val="151617"/>
                </a:solidFill>
                <a:latin typeface="Inconsolata" pitchFamily="34" charset="0"/>
                <a:ea typeface="Inconsolata" pitchFamily="34" charset="-122"/>
                <a:cs typeface="Inconsolata" pitchFamily="34" charset="-120"/>
              </a:rPr>
              <a:t>Складна система, яка включає сукупність послідовних взаємопов’язаних етапів, систематизованих до цих завдань методик, методів, моделей.</a:t>
            </a:r>
            <a:endParaRPr lang="en-US" sz="1550" dirty="0"/>
          </a:p>
        </p:txBody>
      </p:sp>
      <p:pic>
        <p:nvPicPr>
          <p:cNvPr id="13" name="Image 2" descr="preencoded.png"/>
          <p:cNvPicPr>
            <a:picLocks noChangeAspect="1"/>
          </p:cNvPicPr>
          <p:nvPr/>
        </p:nvPicPr>
        <p:blipFill>
          <a:blip r:embed="rId5"/>
          <a:stretch>
            <a:fillRect/>
          </a:stretch>
        </p:blipFill>
        <p:spPr>
          <a:xfrm>
            <a:off x="4998006" y="2187297"/>
            <a:ext cx="4634270" cy="4634270"/>
          </a:xfrm>
          <a:prstGeom prst="rect">
            <a:avLst/>
          </a:prstGeom>
        </p:spPr>
      </p:pic>
      <p:sp>
        <p:nvSpPr>
          <p:cNvPr id="14" name="Text 9"/>
          <p:cNvSpPr/>
          <p:nvPr/>
        </p:nvSpPr>
        <p:spPr>
          <a:xfrm>
            <a:off x="8099167" y="5645765"/>
            <a:ext cx="296942" cy="371237"/>
          </a:xfrm>
          <a:prstGeom prst="rect">
            <a:avLst/>
          </a:prstGeom>
          <a:noFill/>
          <a:ln/>
        </p:spPr>
        <p:txBody>
          <a:bodyPr wrap="none" lIns="0" tIns="0" rIns="0" bIns="0" rtlCol="0" anchor="t"/>
          <a:lstStyle/>
          <a:p>
            <a:pPr marL="0" indent="0" algn="l">
              <a:lnSpc>
                <a:spcPts val="3700"/>
              </a:lnSpc>
              <a:buNone/>
            </a:pPr>
            <a:r>
              <a:rPr lang="en-US" sz="2300" b="1" dirty="0">
                <a:solidFill>
                  <a:srgbClr val="151617"/>
                </a:solidFill>
                <a:latin typeface="Montserrat Black" pitchFamily="34" charset="0"/>
                <a:ea typeface="Montserrat Black" pitchFamily="34" charset="-122"/>
                <a:cs typeface="Montserrat Black" pitchFamily="34" charset="-120"/>
              </a:rPr>
              <a:t>3</a:t>
            </a:r>
            <a:endParaRPr lang="en-US" sz="2300" dirty="0"/>
          </a:p>
        </p:txBody>
      </p:sp>
      <p:sp>
        <p:nvSpPr>
          <p:cNvPr id="15" name="Text 10"/>
          <p:cNvSpPr/>
          <p:nvPr/>
        </p:nvSpPr>
        <p:spPr>
          <a:xfrm>
            <a:off x="2219206" y="4808339"/>
            <a:ext cx="2481143" cy="310158"/>
          </a:xfrm>
          <a:prstGeom prst="rect">
            <a:avLst/>
          </a:prstGeom>
          <a:noFill/>
          <a:ln/>
        </p:spPr>
        <p:txBody>
          <a:bodyPr wrap="none" lIns="0" tIns="0" rIns="0" bIns="0" rtlCol="0" anchor="t"/>
          <a:lstStyle/>
          <a:p>
            <a:pPr marL="0" indent="0" algn="r">
              <a:lnSpc>
                <a:spcPts val="2400"/>
              </a:lnSpc>
              <a:buNone/>
            </a:pPr>
            <a:r>
              <a:rPr lang="en-US" sz="1950" b="1" dirty="0">
                <a:solidFill>
                  <a:srgbClr val="151617"/>
                </a:solidFill>
                <a:latin typeface="Montserrat Black" pitchFamily="34" charset="0"/>
                <a:ea typeface="Montserrat Black" pitchFamily="34" charset="-122"/>
                <a:cs typeface="Montserrat Black" pitchFamily="34" charset="-120"/>
              </a:rPr>
              <a:t>Л. Снітко</a:t>
            </a:r>
            <a:endParaRPr lang="en-US" sz="1950" dirty="0"/>
          </a:p>
        </p:txBody>
      </p:sp>
      <p:sp>
        <p:nvSpPr>
          <p:cNvPr id="16" name="Text 11"/>
          <p:cNvSpPr/>
          <p:nvPr/>
        </p:nvSpPr>
        <p:spPr>
          <a:xfrm>
            <a:off x="694730" y="5237559"/>
            <a:ext cx="4005620" cy="1587698"/>
          </a:xfrm>
          <a:prstGeom prst="rect">
            <a:avLst/>
          </a:prstGeom>
          <a:noFill/>
          <a:ln/>
        </p:spPr>
        <p:txBody>
          <a:bodyPr wrap="square" lIns="0" tIns="0" rIns="0" bIns="0" rtlCol="0" anchor="t"/>
          <a:lstStyle/>
          <a:p>
            <a:pPr marL="0" indent="0" algn="r">
              <a:lnSpc>
                <a:spcPts val="2500"/>
              </a:lnSpc>
              <a:buNone/>
            </a:pPr>
            <a:r>
              <a:rPr lang="en-US" sz="1550" dirty="0">
                <a:solidFill>
                  <a:srgbClr val="151617"/>
                </a:solidFill>
                <a:latin typeface="Inconsolata" pitchFamily="34" charset="0"/>
                <a:ea typeface="Inconsolata" pitchFamily="34" charset="-122"/>
                <a:cs typeface="Inconsolata" pitchFamily="34" charset="-120"/>
              </a:rPr>
              <a:t>Комплексний процес мобілізації, нагромадження, розподілу ресурсів, а також здійснення планування, контролю, моніторингу та інших процедур.</a:t>
            </a:r>
            <a:endParaRPr lang="en-US" sz="1550" dirty="0"/>
          </a:p>
        </p:txBody>
      </p:sp>
      <p:pic>
        <p:nvPicPr>
          <p:cNvPr id="17" name="Image 3" descr="preencoded.png"/>
          <p:cNvPicPr>
            <a:picLocks noChangeAspect="1"/>
          </p:cNvPicPr>
          <p:nvPr/>
        </p:nvPicPr>
        <p:blipFill>
          <a:blip r:embed="rId6"/>
          <a:stretch>
            <a:fillRect/>
          </a:stretch>
        </p:blipFill>
        <p:spPr>
          <a:xfrm>
            <a:off x="4998006" y="2187297"/>
            <a:ext cx="4634270" cy="4634270"/>
          </a:xfrm>
          <a:prstGeom prst="rect">
            <a:avLst/>
          </a:prstGeom>
        </p:spPr>
      </p:pic>
      <p:sp>
        <p:nvSpPr>
          <p:cNvPr id="18" name="Text 12"/>
          <p:cNvSpPr/>
          <p:nvPr/>
        </p:nvSpPr>
        <p:spPr>
          <a:xfrm>
            <a:off x="5839480" y="5251311"/>
            <a:ext cx="296942" cy="371237"/>
          </a:xfrm>
          <a:prstGeom prst="rect">
            <a:avLst/>
          </a:prstGeom>
          <a:noFill/>
          <a:ln/>
        </p:spPr>
        <p:txBody>
          <a:bodyPr wrap="none" lIns="0" tIns="0" rIns="0" bIns="0" rtlCol="0" anchor="t"/>
          <a:lstStyle/>
          <a:p>
            <a:pPr marL="0" indent="0" algn="l">
              <a:lnSpc>
                <a:spcPts val="3700"/>
              </a:lnSpc>
              <a:buNone/>
            </a:pPr>
            <a:r>
              <a:rPr lang="en-US" sz="2300" b="1" dirty="0">
                <a:solidFill>
                  <a:srgbClr val="151617"/>
                </a:solidFill>
                <a:latin typeface="Montserrat Black" pitchFamily="34" charset="0"/>
                <a:ea typeface="Montserrat Black" pitchFamily="34" charset="-122"/>
                <a:cs typeface="Montserrat Black" pitchFamily="34" charset="-120"/>
              </a:rPr>
              <a:t>4</a:t>
            </a:r>
            <a:endParaRPr lang="en-US" sz="2300" dirty="0"/>
          </a:p>
        </p:txBody>
      </p:sp>
      <p:sp>
        <p:nvSpPr>
          <p:cNvPr id="19" name="Text 13"/>
          <p:cNvSpPr/>
          <p:nvPr/>
        </p:nvSpPr>
        <p:spPr>
          <a:xfrm>
            <a:off x="694730" y="7048500"/>
            <a:ext cx="13240941" cy="635079"/>
          </a:xfrm>
          <a:prstGeom prst="rect">
            <a:avLst/>
          </a:prstGeom>
          <a:noFill/>
          <a:ln/>
        </p:spPr>
        <p:txBody>
          <a:bodyPr wrap="square" lIns="0" tIns="0" rIns="0" bIns="0" rtlCol="0" anchor="t"/>
          <a:lstStyle/>
          <a:p>
            <a:pPr marL="0" indent="0" algn="l">
              <a:lnSpc>
                <a:spcPts val="2500"/>
              </a:lnSpc>
              <a:buNone/>
            </a:pPr>
            <a:r>
              <a:rPr lang="en-US" sz="1550" dirty="0">
                <a:solidFill>
                  <a:srgbClr val="151617"/>
                </a:solidFill>
                <a:latin typeface="Inconsolata" pitchFamily="34" charset="0"/>
                <a:ea typeface="Inconsolata" pitchFamily="34" charset="-122"/>
                <a:cs typeface="Inconsolata" pitchFamily="34" charset="-120"/>
              </a:rPr>
              <a:t>Завершення аналізу визначень категорії «ресурсне забезпечення» в публічному управлінні. Підкреслюється важливість системного підходу, інституційних елементів та комплексного процесу управління ресурсами.</a:t>
            </a:r>
            <a:endParaRPr lang="en-US" sz="1550" dirty="0"/>
          </a:p>
        </p:txBody>
      </p:sp>
      <p:sp>
        <p:nvSpPr>
          <p:cNvPr id="20" name="TextBox 19"/>
          <p:cNvSpPr txBox="1"/>
          <p:nvPr/>
        </p:nvSpPr>
        <p:spPr>
          <a:xfrm>
            <a:off x="12755105" y="7671661"/>
            <a:ext cx="1875295" cy="557939"/>
          </a:xfrm>
          <a:prstGeom prst="rect">
            <a:avLst/>
          </a:prstGeom>
          <a:solidFill>
            <a:srgbClr val="F8ECE4"/>
          </a:solidFill>
        </p:spPr>
        <p:txBody>
          <a:bodyPr wrap="square" rtlCol="0">
            <a:spAutoFit/>
          </a:bodyPr>
          <a:lstStyle/>
          <a:p>
            <a:endParaRPr lang="uk-UA"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name="Slide 8">
    <p:spTree>
      <p:nvGrpSpPr>
        <p:cNvPr id="1" name=""/>
        <p:cNvGrpSpPr/>
        <p:nvPr/>
      </p:nvGrpSpPr>
      <p:grpSpPr>
        <a:xfrm>
          <a:off x="0" y="0"/>
          <a:ext cx="0" cy="0"/>
          <a:chOff x="0" y="0"/>
          <a:chExt cx="0" cy="0"/>
        </a:xfrm>
      </p:grpSpPr>
      <p:sp>
        <p:nvSpPr>
          <p:cNvPr id="2" name="Text 0"/>
          <p:cNvSpPr/>
          <p:nvPr/>
        </p:nvSpPr>
        <p:spPr>
          <a:xfrm>
            <a:off x="727829" y="739973"/>
            <a:ext cx="13174742" cy="1299686"/>
          </a:xfrm>
          <a:prstGeom prst="rect">
            <a:avLst/>
          </a:prstGeom>
          <a:noFill/>
          <a:ln/>
        </p:spPr>
        <p:txBody>
          <a:bodyPr wrap="square" lIns="0" tIns="0" rIns="0" bIns="0" rtlCol="0" anchor="t"/>
          <a:lstStyle/>
          <a:p>
            <a:pPr marL="0" indent="0" algn="l">
              <a:lnSpc>
                <a:spcPts val="5100"/>
              </a:lnSpc>
              <a:buNone/>
            </a:pPr>
            <a:r>
              <a:rPr lang="en-US" sz="4050" b="1" dirty="0">
                <a:solidFill>
                  <a:srgbClr val="151617"/>
                </a:solidFill>
                <a:latin typeface="Montserrat Black" pitchFamily="34" charset="0"/>
                <a:ea typeface="Montserrat Black" pitchFamily="34" charset="-122"/>
                <a:cs typeface="Montserrat Black" pitchFamily="34" charset="-120"/>
              </a:rPr>
              <a:t>Ідентифікація системи ресурсного забезпечення територіальних громад</a:t>
            </a:r>
            <a:endParaRPr lang="en-US" sz="4050" dirty="0"/>
          </a:p>
        </p:txBody>
      </p:sp>
      <p:sp>
        <p:nvSpPr>
          <p:cNvPr id="3" name="Shape 1"/>
          <p:cNvSpPr/>
          <p:nvPr/>
        </p:nvSpPr>
        <p:spPr>
          <a:xfrm>
            <a:off x="727829" y="2455545"/>
            <a:ext cx="2195751" cy="1198007"/>
          </a:xfrm>
          <a:prstGeom prst="roundRect">
            <a:avLst>
              <a:gd name="adj" fmla="val 763"/>
            </a:avLst>
          </a:prstGeom>
          <a:solidFill>
            <a:srgbClr val="F8ECE4"/>
          </a:solidFill>
          <a:ln w="7620">
            <a:solidFill>
              <a:srgbClr val="151617"/>
            </a:solidFill>
            <a:prstDash val="solid"/>
          </a:ln>
          <a:effectLst>
            <a:outerShdw dist="19050" dir="2700000" algn="bl" rotWithShape="0">
              <a:srgbClr val="151617">
                <a:alpha val="100000"/>
              </a:srgbClr>
            </a:outerShdw>
          </a:effectLst>
        </p:spPr>
      </p:sp>
      <p:sp>
        <p:nvSpPr>
          <p:cNvPr id="4" name="Text 2"/>
          <p:cNvSpPr/>
          <p:nvPr/>
        </p:nvSpPr>
        <p:spPr>
          <a:xfrm>
            <a:off x="1679496" y="2871788"/>
            <a:ext cx="292418" cy="365522"/>
          </a:xfrm>
          <a:prstGeom prst="rect">
            <a:avLst/>
          </a:prstGeom>
          <a:noFill/>
          <a:ln/>
        </p:spPr>
        <p:txBody>
          <a:bodyPr wrap="none" lIns="0" tIns="0" rIns="0" bIns="0" rtlCol="0" anchor="t"/>
          <a:lstStyle/>
          <a:p>
            <a:pPr marL="0" indent="0" algn="ctr">
              <a:lnSpc>
                <a:spcPts val="3650"/>
              </a:lnSpc>
              <a:buNone/>
            </a:pPr>
            <a:r>
              <a:rPr lang="en-US" sz="2300" b="1" dirty="0">
                <a:solidFill>
                  <a:srgbClr val="151617"/>
                </a:solidFill>
                <a:latin typeface="Montserrat Black" pitchFamily="34" charset="0"/>
                <a:ea typeface="Montserrat Black" pitchFamily="34" charset="-122"/>
                <a:cs typeface="Montserrat Black" pitchFamily="34" charset="-120"/>
              </a:rPr>
              <a:t>1</a:t>
            </a:r>
            <a:endParaRPr lang="en-US" sz="2300" dirty="0"/>
          </a:p>
        </p:txBody>
      </p:sp>
      <p:sp>
        <p:nvSpPr>
          <p:cNvPr id="5" name="Text 3"/>
          <p:cNvSpPr/>
          <p:nvPr/>
        </p:nvSpPr>
        <p:spPr>
          <a:xfrm>
            <a:off x="3131463" y="2663428"/>
            <a:ext cx="3640931" cy="324802"/>
          </a:xfrm>
          <a:prstGeom prst="rect">
            <a:avLst/>
          </a:prstGeom>
          <a:noFill/>
          <a:ln/>
        </p:spPr>
        <p:txBody>
          <a:bodyPr wrap="none" lIns="0" tIns="0" rIns="0" bIns="0" rtlCol="0" anchor="t"/>
          <a:lstStyle/>
          <a:p>
            <a:pPr marL="0" indent="0" algn="l">
              <a:lnSpc>
                <a:spcPts val="2550"/>
              </a:lnSpc>
              <a:buNone/>
            </a:pPr>
            <a:r>
              <a:rPr lang="en-US" sz="2000" b="1" dirty="0">
                <a:solidFill>
                  <a:srgbClr val="151617"/>
                </a:solidFill>
                <a:latin typeface="Montserrat Black" pitchFamily="34" charset="0"/>
                <a:ea typeface="Montserrat Black" pitchFamily="34" charset="-122"/>
                <a:cs typeface="Montserrat Black" pitchFamily="34" charset="-120"/>
              </a:rPr>
              <a:t>Аналіз наявних ресурсів</a:t>
            </a:r>
            <a:endParaRPr lang="en-US" sz="2000" dirty="0"/>
          </a:p>
        </p:txBody>
      </p:sp>
      <p:sp>
        <p:nvSpPr>
          <p:cNvPr id="6" name="Text 4"/>
          <p:cNvSpPr/>
          <p:nvPr/>
        </p:nvSpPr>
        <p:spPr>
          <a:xfrm>
            <a:off x="3131463" y="3112889"/>
            <a:ext cx="5973723" cy="332780"/>
          </a:xfrm>
          <a:prstGeom prst="rect">
            <a:avLst/>
          </a:prstGeom>
          <a:noFill/>
          <a:ln/>
        </p:spPr>
        <p:txBody>
          <a:bodyPr wrap="none" lIns="0" tIns="0" rIns="0" bIns="0" rtlCol="0" anchor="t"/>
          <a:lstStyle/>
          <a:p>
            <a:pPr marL="0" indent="0" algn="l">
              <a:lnSpc>
                <a:spcPts val="2600"/>
              </a:lnSpc>
              <a:buNone/>
            </a:pPr>
            <a:r>
              <a:rPr lang="en-US" sz="1600" dirty="0">
                <a:solidFill>
                  <a:srgbClr val="151617"/>
                </a:solidFill>
                <a:latin typeface="Inconsolata" pitchFamily="34" charset="0"/>
                <a:ea typeface="Inconsolata" pitchFamily="34" charset="-122"/>
                <a:cs typeface="Inconsolata" pitchFamily="34" charset="-120"/>
              </a:rPr>
              <a:t>Визначення та оцінка всіх доступних ресурсів громади.</a:t>
            </a:r>
            <a:endParaRPr lang="en-US" sz="1600" dirty="0"/>
          </a:p>
        </p:txBody>
      </p:sp>
      <p:sp>
        <p:nvSpPr>
          <p:cNvPr id="7" name="Shape 5"/>
          <p:cNvSpPr/>
          <p:nvPr/>
        </p:nvSpPr>
        <p:spPr>
          <a:xfrm>
            <a:off x="3027521" y="3644027"/>
            <a:ext cx="10771108" cy="11430"/>
          </a:xfrm>
          <a:prstGeom prst="roundRect">
            <a:avLst>
              <a:gd name="adj" fmla="val 80000"/>
            </a:avLst>
          </a:prstGeom>
          <a:solidFill>
            <a:srgbClr val="151617"/>
          </a:solidFill>
          <a:ln/>
        </p:spPr>
      </p:sp>
      <p:sp>
        <p:nvSpPr>
          <p:cNvPr id="8" name="Shape 6"/>
          <p:cNvSpPr/>
          <p:nvPr/>
        </p:nvSpPr>
        <p:spPr>
          <a:xfrm>
            <a:off x="727829" y="3757493"/>
            <a:ext cx="4391501" cy="1198007"/>
          </a:xfrm>
          <a:prstGeom prst="roundRect">
            <a:avLst>
              <a:gd name="adj" fmla="val 763"/>
            </a:avLst>
          </a:prstGeom>
          <a:solidFill>
            <a:srgbClr val="F8ECE4"/>
          </a:solidFill>
          <a:ln w="7620">
            <a:solidFill>
              <a:srgbClr val="151617"/>
            </a:solidFill>
            <a:prstDash val="solid"/>
          </a:ln>
          <a:effectLst>
            <a:outerShdw dist="19050" dir="2700000" algn="bl" rotWithShape="0">
              <a:srgbClr val="151617">
                <a:alpha val="100000"/>
              </a:srgbClr>
            </a:outerShdw>
          </a:effectLst>
        </p:spPr>
      </p:sp>
      <p:sp>
        <p:nvSpPr>
          <p:cNvPr id="9" name="Text 7"/>
          <p:cNvSpPr/>
          <p:nvPr/>
        </p:nvSpPr>
        <p:spPr>
          <a:xfrm>
            <a:off x="2777371" y="4173736"/>
            <a:ext cx="292418" cy="365522"/>
          </a:xfrm>
          <a:prstGeom prst="rect">
            <a:avLst/>
          </a:prstGeom>
          <a:noFill/>
          <a:ln/>
        </p:spPr>
        <p:txBody>
          <a:bodyPr wrap="none" lIns="0" tIns="0" rIns="0" bIns="0" rtlCol="0" anchor="t"/>
          <a:lstStyle/>
          <a:p>
            <a:pPr marL="0" indent="0" algn="ctr">
              <a:lnSpc>
                <a:spcPts val="3650"/>
              </a:lnSpc>
              <a:buNone/>
            </a:pPr>
            <a:r>
              <a:rPr lang="en-US" sz="2300" b="1" dirty="0">
                <a:solidFill>
                  <a:srgbClr val="151617"/>
                </a:solidFill>
                <a:latin typeface="Montserrat Black" pitchFamily="34" charset="0"/>
                <a:ea typeface="Montserrat Black" pitchFamily="34" charset="-122"/>
                <a:cs typeface="Montserrat Black" pitchFamily="34" charset="-120"/>
              </a:rPr>
              <a:t>2</a:t>
            </a:r>
            <a:endParaRPr lang="en-US" sz="2300" dirty="0"/>
          </a:p>
        </p:txBody>
      </p:sp>
      <p:sp>
        <p:nvSpPr>
          <p:cNvPr id="10" name="Text 8"/>
          <p:cNvSpPr/>
          <p:nvPr/>
        </p:nvSpPr>
        <p:spPr>
          <a:xfrm>
            <a:off x="5327213" y="3965377"/>
            <a:ext cx="3961924" cy="324802"/>
          </a:xfrm>
          <a:prstGeom prst="rect">
            <a:avLst/>
          </a:prstGeom>
          <a:noFill/>
          <a:ln/>
        </p:spPr>
        <p:txBody>
          <a:bodyPr wrap="none" lIns="0" tIns="0" rIns="0" bIns="0" rtlCol="0" anchor="t"/>
          <a:lstStyle/>
          <a:p>
            <a:pPr marL="0" indent="0" algn="l">
              <a:lnSpc>
                <a:spcPts val="2550"/>
              </a:lnSpc>
              <a:buNone/>
            </a:pPr>
            <a:r>
              <a:rPr lang="en-US" sz="2000" b="1" dirty="0">
                <a:solidFill>
                  <a:srgbClr val="151617"/>
                </a:solidFill>
                <a:latin typeface="Montserrat Black" pitchFamily="34" charset="0"/>
                <a:ea typeface="Montserrat Black" pitchFamily="34" charset="-122"/>
                <a:cs typeface="Montserrat Black" pitchFamily="34" charset="-120"/>
              </a:rPr>
              <a:t>Оптимізація використання</a:t>
            </a:r>
            <a:endParaRPr lang="en-US" sz="2000" dirty="0"/>
          </a:p>
        </p:txBody>
      </p:sp>
      <p:sp>
        <p:nvSpPr>
          <p:cNvPr id="11" name="Text 9"/>
          <p:cNvSpPr/>
          <p:nvPr/>
        </p:nvSpPr>
        <p:spPr>
          <a:xfrm>
            <a:off x="5327213" y="4414838"/>
            <a:ext cx="6446520" cy="332780"/>
          </a:xfrm>
          <a:prstGeom prst="rect">
            <a:avLst/>
          </a:prstGeom>
          <a:noFill/>
          <a:ln/>
        </p:spPr>
        <p:txBody>
          <a:bodyPr wrap="none" lIns="0" tIns="0" rIns="0" bIns="0" rtlCol="0" anchor="t"/>
          <a:lstStyle/>
          <a:p>
            <a:pPr marL="0" indent="0" algn="l">
              <a:lnSpc>
                <a:spcPts val="2600"/>
              </a:lnSpc>
              <a:buNone/>
            </a:pPr>
            <a:r>
              <a:rPr lang="en-US" sz="1600" dirty="0">
                <a:solidFill>
                  <a:srgbClr val="151617"/>
                </a:solidFill>
                <a:latin typeface="Inconsolata" pitchFamily="34" charset="0"/>
                <a:ea typeface="Inconsolata" pitchFamily="34" charset="-122"/>
                <a:cs typeface="Inconsolata" pitchFamily="34" charset="-120"/>
              </a:rPr>
              <a:t>Розробка стратегій для ефективного використання ресурсів.</a:t>
            </a:r>
            <a:endParaRPr lang="en-US" sz="1600" dirty="0"/>
          </a:p>
        </p:txBody>
      </p:sp>
      <p:sp>
        <p:nvSpPr>
          <p:cNvPr id="12" name="Shape 10"/>
          <p:cNvSpPr/>
          <p:nvPr/>
        </p:nvSpPr>
        <p:spPr>
          <a:xfrm>
            <a:off x="5223272" y="4945975"/>
            <a:ext cx="8575358" cy="11430"/>
          </a:xfrm>
          <a:prstGeom prst="roundRect">
            <a:avLst>
              <a:gd name="adj" fmla="val 80000"/>
            </a:avLst>
          </a:prstGeom>
          <a:solidFill>
            <a:srgbClr val="151617"/>
          </a:solidFill>
          <a:ln/>
        </p:spPr>
      </p:sp>
      <p:sp>
        <p:nvSpPr>
          <p:cNvPr id="13" name="Shape 11"/>
          <p:cNvSpPr/>
          <p:nvPr/>
        </p:nvSpPr>
        <p:spPr>
          <a:xfrm>
            <a:off x="727829" y="5059442"/>
            <a:ext cx="6587371" cy="1530787"/>
          </a:xfrm>
          <a:prstGeom prst="roundRect">
            <a:avLst>
              <a:gd name="adj" fmla="val 597"/>
            </a:avLst>
          </a:prstGeom>
          <a:solidFill>
            <a:srgbClr val="F8ECE4"/>
          </a:solidFill>
          <a:ln w="7620">
            <a:solidFill>
              <a:srgbClr val="151617"/>
            </a:solidFill>
            <a:prstDash val="solid"/>
          </a:ln>
          <a:effectLst>
            <a:outerShdw dist="19050" dir="2700000" algn="bl" rotWithShape="0">
              <a:srgbClr val="151617">
                <a:alpha val="100000"/>
              </a:srgbClr>
            </a:outerShdw>
          </a:effectLst>
        </p:spPr>
      </p:sp>
      <p:sp>
        <p:nvSpPr>
          <p:cNvPr id="14" name="Text 12"/>
          <p:cNvSpPr/>
          <p:nvPr/>
        </p:nvSpPr>
        <p:spPr>
          <a:xfrm>
            <a:off x="3875246" y="5642015"/>
            <a:ext cx="292418" cy="365522"/>
          </a:xfrm>
          <a:prstGeom prst="rect">
            <a:avLst/>
          </a:prstGeom>
          <a:noFill/>
          <a:ln/>
        </p:spPr>
        <p:txBody>
          <a:bodyPr wrap="none" lIns="0" tIns="0" rIns="0" bIns="0" rtlCol="0" anchor="t"/>
          <a:lstStyle/>
          <a:p>
            <a:pPr marL="0" indent="0" algn="ctr">
              <a:lnSpc>
                <a:spcPts val="3650"/>
              </a:lnSpc>
              <a:buNone/>
            </a:pPr>
            <a:r>
              <a:rPr lang="en-US" sz="2300" b="1" dirty="0">
                <a:solidFill>
                  <a:srgbClr val="151617"/>
                </a:solidFill>
                <a:latin typeface="Montserrat Black" pitchFamily="34" charset="0"/>
                <a:ea typeface="Montserrat Black" pitchFamily="34" charset="-122"/>
                <a:cs typeface="Montserrat Black" pitchFamily="34" charset="-120"/>
              </a:rPr>
              <a:t>3</a:t>
            </a:r>
            <a:endParaRPr lang="en-US" sz="2300" dirty="0"/>
          </a:p>
        </p:txBody>
      </p:sp>
      <p:sp>
        <p:nvSpPr>
          <p:cNvPr id="15" name="Text 13"/>
          <p:cNvSpPr/>
          <p:nvPr/>
        </p:nvSpPr>
        <p:spPr>
          <a:xfrm>
            <a:off x="7523083" y="5267325"/>
            <a:ext cx="4749760" cy="324802"/>
          </a:xfrm>
          <a:prstGeom prst="rect">
            <a:avLst/>
          </a:prstGeom>
          <a:noFill/>
          <a:ln/>
        </p:spPr>
        <p:txBody>
          <a:bodyPr wrap="none" lIns="0" tIns="0" rIns="0" bIns="0" rtlCol="0" anchor="t"/>
          <a:lstStyle/>
          <a:p>
            <a:pPr marL="0" indent="0" algn="l">
              <a:lnSpc>
                <a:spcPts val="2550"/>
              </a:lnSpc>
              <a:buNone/>
            </a:pPr>
            <a:r>
              <a:rPr lang="en-US" sz="2000" b="1" dirty="0">
                <a:solidFill>
                  <a:srgbClr val="151617"/>
                </a:solidFill>
                <a:latin typeface="Montserrat Black" pitchFamily="34" charset="0"/>
                <a:ea typeface="Montserrat Black" pitchFamily="34" charset="-122"/>
                <a:cs typeface="Montserrat Black" pitchFamily="34" charset="-120"/>
              </a:rPr>
              <a:t>Залучення додаткових ресурсів</a:t>
            </a:r>
            <a:endParaRPr lang="en-US" sz="2000" dirty="0"/>
          </a:p>
        </p:txBody>
      </p:sp>
      <p:sp>
        <p:nvSpPr>
          <p:cNvPr id="16" name="Text 14"/>
          <p:cNvSpPr/>
          <p:nvPr/>
        </p:nvSpPr>
        <p:spPr>
          <a:xfrm>
            <a:off x="7523083" y="5716786"/>
            <a:ext cx="6171605" cy="665559"/>
          </a:xfrm>
          <a:prstGeom prst="rect">
            <a:avLst/>
          </a:prstGeom>
          <a:noFill/>
          <a:ln/>
        </p:spPr>
        <p:txBody>
          <a:bodyPr wrap="square" lIns="0" tIns="0" rIns="0" bIns="0" rtlCol="0" anchor="t"/>
          <a:lstStyle/>
          <a:p>
            <a:pPr marL="0" indent="0" algn="l">
              <a:lnSpc>
                <a:spcPts val="2600"/>
              </a:lnSpc>
              <a:buNone/>
            </a:pPr>
            <a:r>
              <a:rPr lang="en-US" sz="1600" dirty="0">
                <a:solidFill>
                  <a:srgbClr val="151617"/>
                </a:solidFill>
                <a:latin typeface="Inconsolata" pitchFamily="34" charset="0"/>
                <a:ea typeface="Inconsolata" pitchFamily="34" charset="-122"/>
                <a:cs typeface="Inconsolata" pitchFamily="34" charset="-120"/>
              </a:rPr>
              <a:t>Пошук та залучення нових джерел фінансування та підтримки.</a:t>
            </a:r>
            <a:endParaRPr lang="en-US" sz="1600" dirty="0"/>
          </a:p>
        </p:txBody>
      </p:sp>
      <p:sp>
        <p:nvSpPr>
          <p:cNvPr id="17" name="Text 15"/>
          <p:cNvSpPr/>
          <p:nvPr/>
        </p:nvSpPr>
        <p:spPr>
          <a:xfrm>
            <a:off x="727829" y="6824067"/>
            <a:ext cx="13174742" cy="665559"/>
          </a:xfrm>
          <a:prstGeom prst="rect">
            <a:avLst/>
          </a:prstGeom>
          <a:noFill/>
          <a:ln/>
        </p:spPr>
        <p:txBody>
          <a:bodyPr wrap="square" lIns="0" tIns="0" rIns="0" bIns="0" rtlCol="0" anchor="t"/>
          <a:lstStyle/>
          <a:p>
            <a:pPr marL="0" indent="0" algn="l">
              <a:lnSpc>
                <a:spcPts val="2600"/>
              </a:lnSpc>
              <a:buNone/>
            </a:pPr>
            <a:r>
              <a:rPr lang="en-US" sz="1600" dirty="0">
                <a:solidFill>
                  <a:srgbClr val="151617"/>
                </a:solidFill>
                <a:latin typeface="Inconsolata" pitchFamily="34" charset="0"/>
                <a:ea typeface="Inconsolata" pitchFamily="34" charset="-122"/>
                <a:cs typeface="Inconsolata" pitchFamily="34" charset="-120"/>
              </a:rPr>
              <a:t>Ідентифікація системи ресурсного забезпечення територіальних громад включає аналіз наявних ресурсів, оптимізацію їх використання та залучення додаткових ресурсів. Це дозволяє громадам ефективно функціонувати та розвиватися.</a:t>
            </a:r>
            <a:endParaRPr lang="en-US" sz="1600" dirty="0"/>
          </a:p>
        </p:txBody>
      </p:sp>
      <p:sp>
        <p:nvSpPr>
          <p:cNvPr id="18" name="TextBox 17"/>
          <p:cNvSpPr txBox="1"/>
          <p:nvPr/>
        </p:nvSpPr>
        <p:spPr>
          <a:xfrm>
            <a:off x="12755105" y="7671661"/>
            <a:ext cx="1875295" cy="557939"/>
          </a:xfrm>
          <a:prstGeom prst="rect">
            <a:avLst/>
          </a:prstGeom>
          <a:solidFill>
            <a:srgbClr val="F8ECE4"/>
          </a:solidFill>
        </p:spPr>
        <p:txBody>
          <a:bodyPr wrap="square" rtlCol="0">
            <a:spAutoFit/>
          </a:bodyPr>
          <a:lstStyle/>
          <a:p>
            <a:endParaRPr lang="uk-UA"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name="Slide 9">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5486400" cy="8229600"/>
          </a:xfrm>
          <a:prstGeom prst="rect">
            <a:avLst/>
          </a:prstGeom>
        </p:spPr>
      </p:pic>
      <p:sp>
        <p:nvSpPr>
          <p:cNvPr id="3" name="Text 0"/>
          <p:cNvSpPr/>
          <p:nvPr/>
        </p:nvSpPr>
        <p:spPr>
          <a:xfrm>
            <a:off x="6117431" y="600789"/>
            <a:ext cx="7881937" cy="1690211"/>
          </a:xfrm>
          <a:prstGeom prst="rect">
            <a:avLst/>
          </a:prstGeom>
          <a:noFill/>
          <a:ln/>
        </p:spPr>
        <p:txBody>
          <a:bodyPr wrap="square" lIns="0" tIns="0" rIns="0" bIns="0" rtlCol="0" anchor="t"/>
          <a:lstStyle/>
          <a:p>
            <a:pPr marL="0" indent="0" algn="l">
              <a:lnSpc>
                <a:spcPts val="4400"/>
              </a:lnSpc>
              <a:buNone/>
            </a:pPr>
            <a:r>
              <a:rPr lang="en-US" sz="3500" b="1" dirty="0">
                <a:solidFill>
                  <a:srgbClr val="151617"/>
                </a:solidFill>
                <a:latin typeface="Montserrat Black" pitchFamily="34" charset="0"/>
                <a:ea typeface="Montserrat Black" pitchFamily="34" charset="-122"/>
                <a:cs typeface="Montserrat Black" pitchFamily="34" charset="-120"/>
              </a:rPr>
              <a:t>Стійкість територіальних громад в умовах дії воєнного стану</a:t>
            </a:r>
            <a:endParaRPr lang="en-US" sz="3500" dirty="0"/>
          </a:p>
        </p:txBody>
      </p:sp>
      <p:sp>
        <p:nvSpPr>
          <p:cNvPr id="4" name="Text 1"/>
          <p:cNvSpPr/>
          <p:nvPr/>
        </p:nvSpPr>
        <p:spPr>
          <a:xfrm>
            <a:off x="6117431" y="2651522"/>
            <a:ext cx="3805714" cy="594955"/>
          </a:xfrm>
          <a:prstGeom prst="rect">
            <a:avLst/>
          </a:prstGeom>
          <a:noFill/>
          <a:ln/>
        </p:spPr>
        <p:txBody>
          <a:bodyPr wrap="none" lIns="0" tIns="0" rIns="0" bIns="0" rtlCol="0" anchor="t"/>
          <a:lstStyle/>
          <a:p>
            <a:pPr marL="0" indent="0" algn="ctr">
              <a:lnSpc>
                <a:spcPts val="4650"/>
              </a:lnSpc>
              <a:buNone/>
            </a:pPr>
            <a:r>
              <a:rPr lang="en-US" sz="4650" b="1" dirty="0">
                <a:solidFill>
                  <a:srgbClr val="151617"/>
                </a:solidFill>
                <a:latin typeface="Montserrat Black" pitchFamily="34" charset="0"/>
                <a:ea typeface="Montserrat Black" pitchFamily="34" charset="-122"/>
                <a:cs typeface="Montserrat Black" pitchFamily="34" charset="-120"/>
              </a:rPr>
              <a:t>100%</a:t>
            </a:r>
            <a:endParaRPr lang="en-US" sz="4650" dirty="0"/>
          </a:p>
        </p:txBody>
      </p:sp>
      <p:sp>
        <p:nvSpPr>
          <p:cNvPr id="5" name="Text 2"/>
          <p:cNvSpPr/>
          <p:nvPr/>
        </p:nvSpPr>
        <p:spPr>
          <a:xfrm>
            <a:off x="6117431" y="3471743"/>
            <a:ext cx="3805714" cy="563404"/>
          </a:xfrm>
          <a:prstGeom prst="rect">
            <a:avLst/>
          </a:prstGeom>
          <a:noFill/>
          <a:ln/>
        </p:spPr>
        <p:txBody>
          <a:bodyPr wrap="square" lIns="0" tIns="0" rIns="0" bIns="0" rtlCol="0" anchor="t"/>
          <a:lstStyle/>
          <a:p>
            <a:pPr marL="0" indent="0" algn="ctr">
              <a:lnSpc>
                <a:spcPts val="2200"/>
              </a:lnSpc>
              <a:buNone/>
            </a:pPr>
            <a:r>
              <a:rPr lang="en-US" sz="1750" b="1" dirty="0">
                <a:solidFill>
                  <a:srgbClr val="151617"/>
                </a:solidFill>
                <a:latin typeface="Montserrat Black" pitchFamily="34" charset="0"/>
                <a:ea typeface="Montserrat Black" pitchFamily="34" charset="-122"/>
                <a:cs typeface="Montserrat Black" pitchFamily="34" charset="-120"/>
              </a:rPr>
              <a:t>Забезпечення базових потреб</a:t>
            </a:r>
            <a:endParaRPr lang="en-US" sz="1750" dirty="0"/>
          </a:p>
        </p:txBody>
      </p:sp>
      <p:sp>
        <p:nvSpPr>
          <p:cNvPr id="6" name="Text 3"/>
          <p:cNvSpPr/>
          <p:nvPr/>
        </p:nvSpPr>
        <p:spPr>
          <a:xfrm>
            <a:off x="6117431" y="4143256"/>
            <a:ext cx="3805714" cy="288369"/>
          </a:xfrm>
          <a:prstGeom prst="rect">
            <a:avLst/>
          </a:prstGeom>
          <a:noFill/>
          <a:ln/>
        </p:spPr>
        <p:txBody>
          <a:bodyPr wrap="none" lIns="0" tIns="0" rIns="0" bIns="0" rtlCol="0" anchor="t"/>
          <a:lstStyle/>
          <a:p>
            <a:pPr marL="0" indent="0" algn="ctr">
              <a:lnSpc>
                <a:spcPts val="2250"/>
              </a:lnSpc>
              <a:buNone/>
            </a:pPr>
            <a:r>
              <a:rPr lang="en-US" sz="1400" dirty="0">
                <a:solidFill>
                  <a:srgbClr val="151617"/>
                </a:solidFill>
                <a:latin typeface="Inconsolata" pitchFamily="34" charset="0"/>
                <a:ea typeface="Inconsolata" pitchFamily="34" charset="-122"/>
                <a:cs typeface="Inconsolata" pitchFamily="34" charset="-120"/>
              </a:rPr>
              <a:t>Вода, їжа, медикаменти.</a:t>
            </a:r>
            <a:endParaRPr lang="en-US" sz="1400" dirty="0"/>
          </a:p>
        </p:txBody>
      </p:sp>
      <p:sp>
        <p:nvSpPr>
          <p:cNvPr id="7" name="Text 4"/>
          <p:cNvSpPr/>
          <p:nvPr/>
        </p:nvSpPr>
        <p:spPr>
          <a:xfrm>
            <a:off x="10193536" y="2651522"/>
            <a:ext cx="3805833" cy="594955"/>
          </a:xfrm>
          <a:prstGeom prst="rect">
            <a:avLst/>
          </a:prstGeom>
          <a:noFill/>
          <a:ln/>
        </p:spPr>
        <p:txBody>
          <a:bodyPr wrap="none" lIns="0" tIns="0" rIns="0" bIns="0" rtlCol="0" anchor="t"/>
          <a:lstStyle/>
          <a:p>
            <a:pPr marL="0" indent="0" algn="ctr">
              <a:lnSpc>
                <a:spcPts val="4650"/>
              </a:lnSpc>
              <a:buNone/>
            </a:pPr>
            <a:r>
              <a:rPr lang="en-US" sz="4650" b="1" dirty="0">
                <a:solidFill>
                  <a:srgbClr val="151617"/>
                </a:solidFill>
                <a:latin typeface="Montserrat Black" pitchFamily="34" charset="0"/>
                <a:ea typeface="Montserrat Black" pitchFamily="34" charset="-122"/>
                <a:cs typeface="Montserrat Black" pitchFamily="34" charset="-120"/>
              </a:rPr>
              <a:t>90%</a:t>
            </a:r>
            <a:endParaRPr lang="en-US" sz="4650" dirty="0"/>
          </a:p>
        </p:txBody>
      </p:sp>
      <p:sp>
        <p:nvSpPr>
          <p:cNvPr id="8" name="Text 5"/>
          <p:cNvSpPr/>
          <p:nvPr/>
        </p:nvSpPr>
        <p:spPr>
          <a:xfrm>
            <a:off x="10347484" y="3471743"/>
            <a:ext cx="3497818" cy="281702"/>
          </a:xfrm>
          <a:prstGeom prst="rect">
            <a:avLst/>
          </a:prstGeom>
          <a:noFill/>
          <a:ln/>
        </p:spPr>
        <p:txBody>
          <a:bodyPr wrap="none" lIns="0" tIns="0" rIns="0" bIns="0" rtlCol="0" anchor="t"/>
          <a:lstStyle/>
          <a:p>
            <a:pPr marL="0" indent="0" algn="ctr">
              <a:lnSpc>
                <a:spcPts val="2200"/>
              </a:lnSpc>
              <a:buNone/>
            </a:pPr>
            <a:r>
              <a:rPr lang="en-US" sz="1750" b="1" dirty="0">
                <a:solidFill>
                  <a:srgbClr val="151617"/>
                </a:solidFill>
                <a:latin typeface="Montserrat Black" pitchFamily="34" charset="0"/>
                <a:ea typeface="Montserrat Black" pitchFamily="34" charset="-122"/>
                <a:cs typeface="Montserrat Black" pitchFamily="34" charset="-120"/>
              </a:rPr>
              <a:t>Підтримка інфраструктури</a:t>
            </a:r>
            <a:endParaRPr lang="en-US" sz="1750" dirty="0"/>
          </a:p>
        </p:txBody>
      </p:sp>
      <p:sp>
        <p:nvSpPr>
          <p:cNvPr id="9" name="Text 6"/>
          <p:cNvSpPr/>
          <p:nvPr/>
        </p:nvSpPr>
        <p:spPr>
          <a:xfrm>
            <a:off x="10193536" y="3861554"/>
            <a:ext cx="3805833" cy="288369"/>
          </a:xfrm>
          <a:prstGeom prst="rect">
            <a:avLst/>
          </a:prstGeom>
          <a:noFill/>
          <a:ln/>
        </p:spPr>
        <p:txBody>
          <a:bodyPr wrap="none" lIns="0" tIns="0" rIns="0" bIns="0" rtlCol="0" anchor="t"/>
          <a:lstStyle/>
          <a:p>
            <a:pPr marL="0" indent="0" algn="ctr">
              <a:lnSpc>
                <a:spcPts val="2250"/>
              </a:lnSpc>
              <a:buNone/>
            </a:pPr>
            <a:r>
              <a:rPr lang="en-US" sz="1400" dirty="0">
                <a:solidFill>
                  <a:srgbClr val="151617"/>
                </a:solidFill>
                <a:latin typeface="Inconsolata" pitchFamily="34" charset="0"/>
                <a:ea typeface="Inconsolata" pitchFamily="34" charset="-122"/>
                <a:cs typeface="Inconsolata" pitchFamily="34" charset="-120"/>
              </a:rPr>
              <a:t>Електроенергія, транспорт, зв'язок.</a:t>
            </a:r>
            <a:endParaRPr lang="en-US" sz="1400" dirty="0"/>
          </a:p>
        </p:txBody>
      </p:sp>
      <p:sp>
        <p:nvSpPr>
          <p:cNvPr id="10" name="Text 7"/>
          <p:cNvSpPr/>
          <p:nvPr/>
        </p:nvSpPr>
        <p:spPr>
          <a:xfrm>
            <a:off x="8155424" y="5062537"/>
            <a:ext cx="3805833" cy="594955"/>
          </a:xfrm>
          <a:prstGeom prst="rect">
            <a:avLst/>
          </a:prstGeom>
          <a:noFill/>
          <a:ln/>
        </p:spPr>
        <p:txBody>
          <a:bodyPr wrap="none" lIns="0" tIns="0" rIns="0" bIns="0" rtlCol="0" anchor="t"/>
          <a:lstStyle/>
          <a:p>
            <a:pPr marL="0" indent="0" algn="ctr">
              <a:lnSpc>
                <a:spcPts val="4650"/>
              </a:lnSpc>
              <a:buNone/>
            </a:pPr>
            <a:r>
              <a:rPr lang="en-US" sz="4650" b="1" dirty="0">
                <a:solidFill>
                  <a:srgbClr val="151617"/>
                </a:solidFill>
                <a:latin typeface="Montserrat Black" pitchFamily="34" charset="0"/>
                <a:ea typeface="Montserrat Black" pitchFamily="34" charset="-122"/>
                <a:cs typeface="Montserrat Black" pitchFamily="34" charset="-120"/>
              </a:rPr>
              <a:t>80%</a:t>
            </a:r>
            <a:endParaRPr lang="en-US" sz="4650" dirty="0"/>
          </a:p>
        </p:txBody>
      </p:sp>
      <p:sp>
        <p:nvSpPr>
          <p:cNvPr id="11" name="Text 8"/>
          <p:cNvSpPr/>
          <p:nvPr/>
        </p:nvSpPr>
        <p:spPr>
          <a:xfrm>
            <a:off x="8711684" y="5882759"/>
            <a:ext cx="2693313" cy="281702"/>
          </a:xfrm>
          <a:prstGeom prst="rect">
            <a:avLst/>
          </a:prstGeom>
          <a:noFill/>
          <a:ln/>
        </p:spPr>
        <p:txBody>
          <a:bodyPr wrap="none" lIns="0" tIns="0" rIns="0" bIns="0" rtlCol="0" anchor="t"/>
          <a:lstStyle/>
          <a:p>
            <a:pPr marL="0" indent="0" algn="ctr">
              <a:lnSpc>
                <a:spcPts val="2200"/>
              </a:lnSpc>
              <a:buNone/>
            </a:pPr>
            <a:r>
              <a:rPr lang="en-US" sz="1750" b="1" dirty="0">
                <a:solidFill>
                  <a:srgbClr val="151617"/>
                </a:solidFill>
                <a:latin typeface="Montserrat Black" pitchFamily="34" charset="0"/>
                <a:ea typeface="Montserrat Black" pitchFamily="34" charset="-122"/>
                <a:cs typeface="Montserrat Black" pitchFamily="34" charset="-120"/>
              </a:rPr>
              <a:t>Соціальна підтримка</a:t>
            </a:r>
            <a:endParaRPr lang="en-US" sz="1750" dirty="0"/>
          </a:p>
        </p:txBody>
      </p:sp>
      <p:sp>
        <p:nvSpPr>
          <p:cNvPr id="12" name="Text 9"/>
          <p:cNvSpPr/>
          <p:nvPr/>
        </p:nvSpPr>
        <p:spPr>
          <a:xfrm>
            <a:off x="8155424" y="6272570"/>
            <a:ext cx="3805833" cy="288369"/>
          </a:xfrm>
          <a:prstGeom prst="rect">
            <a:avLst/>
          </a:prstGeom>
          <a:noFill/>
          <a:ln/>
        </p:spPr>
        <p:txBody>
          <a:bodyPr wrap="none" lIns="0" tIns="0" rIns="0" bIns="0" rtlCol="0" anchor="t"/>
          <a:lstStyle/>
          <a:p>
            <a:pPr marL="0" indent="0" algn="ctr">
              <a:lnSpc>
                <a:spcPts val="2250"/>
              </a:lnSpc>
              <a:buNone/>
            </a:pPr>
            <a:r>
              <a:rPr lang="en-US" sz="1400" dirty="0">
                <a:solidFill>
                  <a:srgbClr val="151617"/>
                </a:solidFill>
                <a:latin typeface="Inconsolata" pitchFamily="34" charset="0"/>
                <a:ea typeface="Inconsolata" pitchFamily="34" charset="-122"/>
                <a:cs typeface="Inconsolata" pitchFamily="34" charset="-120"/>
              </a:rPr>
              <a:t>Психологічна допомога, житло.</a:t>
            </a:r>
            <a:endParaRPr lang="en-US" sz="1400" dirty="0"/>
          </a:p>
        </p:txBody>
      </p:sp>
      <p:sp>
        <p:nvSpPr>
          <p:cNvPr id="13" name="Text 10"/>
          <p:cNvSpPr/>
          <p:nvPr/>
        </p:nvSpPr>
        <p:spPr>
          <a:xfrm>
            <a:off x="6117431" y="6763703"/>
            <a:ext cx="7881937" cy="865108"/>
          </a:xfrm>
          <a:prstGeom prst="rect">
            <a:avLst/>
          </a:prstGeom>
          <a:noFill/>
          <a:ln/>
        </p:spPr>
        <p:txBody>
          <a:bodyPr wrap="square" lIns="0" tIns="0" rIns="0" bIns="0" rtlCol="0" anchor="t"/>
          <a:lstStyle/>
          <a:p>
            <a:pPr marL="0" indent="0" algn="l">
              <a:lnSpc>
                <a:spcPts val="2250"/>
              </a:lnSpc>
              <a:buNone/>
            </a:pPr>
            <a:r>
              <a:rPr lang="en-US" sz="1400" dirty="0">
                <a:solidFill>
                  <a:srgbClr val="151617"/>
                </a:solidFill>
                <a:latin typeface="Inconsolata" pitchFamily="34" charset="0"/>
                <a:ea typeface="Inconsolata" pitchFamily="34" charset="-122"/>
                <a:cs typeface="Inconsolata" pitchFamily="34" charset="-120"/>
              </a:rPr>
              <a:t>Стійкість територіальних громад в умовах воєнного стану залежить від забезпечення базових потреб, підтримки інфраструктури та надання соціальної підтримки населенню. Важливим є збереження єдності та взаємодопомоги.</a:t>
            </a:r>
            <a:endParaRPr lang="en-US" sz="1400" dirty="0"/>
          </a:p>
        </p:txBody>
      </p:sp>
      <p:sp>
        <p:nvSpPr>
          <p:cNvPr id="14" name="TextBox 13"/>
          <p:cNvSpPr txBox="1"/>
          <p:nvPr/>
        </p:nvSpPr>
        <p:spPr>
          <a:xfrm>
            <a:off x="12755105" y="7671661"/>
            <a:ext cx="1875295" cy="557939"/>
          </a:xfrm>
          <a:prstGeom prst="rect">
            <a:avLst/>
          </a:prstGeom>
          <a:solidFill>
            <a:srgbClr val="F8ECE4"/>
          </a:solidFill>
        </p:spPr>
        <p:txBody>
          <a:bodyPr wrap="square" rtlCol="0">
            <a:spAutoFit/>
          </a:bodyPr>
          <a:lstStyle/>
          <a:p>
            <a:endParaRPr lang="uk-UA" dirty="0"/>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76</TotalTime>
  <Words>2289</Words>
  <Application>Microsoft Office PowerPoint</Application>
  <PresentationFormat>Произвольный</PresentationFormat>
  <Paragraphs>280</Paragraphs>
  <Slides>30</Slides>
  <Notes>30</Notes>
  <HiddenSlides>0</HiddenSlides>
  <MMClips>0</MMClips>
  <ScaleCrop>false</ScaleCrop>
  <HeadingPairs>
    <vt:vector size="6" baseType="variant">
      <vt:variant>
        <vt:lpstr>Использованные шрифты</vt:lpstr>
      </vt:variant>
      <vt:variant>
        <vt:i4>5</vt:i4>
      </vt:variant>
      <vt:variant>
        <vt:lpstr>Тема</vt:lpstr>
      </vt:variant>
      <vt:variant>
        <vt:i4>1</vt:i4>
      </vt:variant>
      <vt:variant>
        <vt:lpstr>Заголовки слайдов</vt:lpstr>
      </vt:variant>
      <vt:variant>
        <vt:i4>30</vt:i4>
      </vt:variant>
    </vt:vector>
  </HeadingPairs>
  <TitlesOfParts>
    <vt:vector size="36" baseType="lpstr">
      <vt:lpstr>Arial</vt:lpstr>
      <vt:lpstr>Montserrat Black</vt:lpstr>
      <vt:lpstr>Inconsolata</vt:lpstr>
      <vt:lpstr>Calibri</vt:lpstr>
      <vt:lpstr>Inconsolata Medium</vt:lpstr>
      <vt:lpstr>Office Theme</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Company>PptxGenJS</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PptxGenJS Presentation</dc:title>
  <dc:subject>PptxGenJS Presentation</dc:subject>
  <dc:creator>PptxGenJS</dc:creator>
  <cp:lastModifiedBy>PK</cp:lastModifiedBy>
  <cp:revision>6</cp:revision>
  <dcterms:created xsi:type="dcterms:W3CDTF">2025-03-23T13:32:19Z</dcterms:created>
  <dcterms:modified xsi:type="dcterms:W3CDTF">2025-03-28T07:07:31Z</dcterms:modified>
</cp:coreProperties>
</file>