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59" r:id="rId7"/>
    <p:sldId id="263" r:id="rId8"/>
    <p:sldId id="261" r:id="rId9"/>
    <p:sldId id="269" r:id="rId10"/>
    <p:sldId id="262" r:id="rId11"/>
    <p:sldId id="264" r:id="rId12"/>
    <p:sldId id="265" r:id="rId13"/>
    <p:sldId id="273" r:id="rId14"/>
    <p:sldId id="266" r:id="rId15"/>
    <p:sldId id="267" r:id="rId16"/>
    <p:sldId id="271" r:id="rId17"/>
    <p:sldId id="272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386D1-126D-4E71-8A51-5FC2D1F09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59CF0C-BDA3-456B-B155-6487B8AFB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3A042E-D3D1-4B7D-BCC4-6F8B37AD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DD0981-1E6E-4F4F-A54E-AF104AE4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FC4C68-F305-4327-A2F3-3F8F6CA6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3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6615B-40E1-41EE-B393-0D6F3FE1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38FD8F-B089-44C1-8469-EEE269417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DF2D3-02EB-4B14-B756-1B7983A1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E2326-74DC-499A-A321-AE74B42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23618-4A86-4831-9F81-F8371F51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2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59B86C-43C9-4BE2-A77C-7EBEE2C69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27BC3E-AEB3-48CB-8041-0D49348F2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4058A3-A9C3-418A-8D5B-0425DA97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89387-9A15-49EA-9485-9014288F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9B6A2-E60E-4BD6-A0EA-AC650528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2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A01BE-02D8-4AC0-A136-7D93606D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CF202-C689-4928-89B6-DF49378B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15FDD-B059-4155-8770-75DFDDE6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F14BE-DC2C-44D5-8F95-A91AAB56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D7757-18F5-4EDC-9861-C2B97F40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5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55EC6-BEC3-47B3-8DDB-155466E9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856741-3E97-4921-B20C-96CFF931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0C4F1-62E1-4EF9-8B9C-765F5756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3F999-3F0A-4B13-9352-B862AD15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597C3-DDA7-46E1-9242-509337FA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6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7D2AF-3C86-440A-B9D9-34F5ADB4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24BEB-4982-414E-8520-3E5657328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751123-7DED-44FD-9CD0-7FDF7ED1A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8CD216-A22A-43AC-9FF6-31E0DA16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172CF-8059-47BE-9698-37C7F705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A6E717-3DA6-47B2-8943-76410E95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8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B0E02-2B07-4379-AAF6-CB175A59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D1D56-4208-416E-8D66-8880772FB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934905-D9D4-4DF6-8672-896D2712B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DC31C3-DEA3-44AC-B0AF-9105B591D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691774-4ABA-42CB-989B-13D1EE5F5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C544A9-DCAE-409C-9141-A067082B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E46F4E-EADB-4448-ABFA-D74968C9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FC6494-A18D-4A95-951E-1D88DA91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3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185D-DFD0-4A83-A8D9-D2CB5848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D6A022-61E5-4B97-A4AA-5233944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2912D5-F49E-4321-9147-3D2584FF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B9BCBB-53FC-4601-A678-43B8FE7A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4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89B299-F2D1-4BF4-8D2E-D5A8DC07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391362-D892-48A9-A843-FFF10466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B79996-2891-46F4-81AC-B70B180C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6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F61A0-4379-4A19-BDFD-B248BF11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76632-F311-44B3-819B-71E3D6D2B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757201-03FA-49BF-AF0C-C142FEB54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8D4FC6-4A99-42F6-B491-E4130A4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A3CA04-6798-41A4-BD99-9516AE27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CCB164-76D3-4227-81B3-1B347982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0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B1542-7AA5-422C-87D7-D4678E4A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8028E2-06B9-4A05-B391-33072C14E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544847-59E7-4F5C-94F7-95B6BD606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4EE665-5847-4990-AC6F-B1945470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0C262-CB98-449D-B453-8DE747D2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F34A21-4DA5-4614-8F40-B3ACE5C3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0F707-EC87-4050-9260-20E05C25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E4D650-34AF-4641-B30C-4C9940DB8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7229D-9710-45B6-9425-9DD375D9A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D167-3359-4DFB-8245-27EF8D6C9031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7EB1C-F21A-4B8C-BF42-FCE5E2D9B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9728F-07E2-4D61-AFE6-4DD33D38D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765AD-4702-41EE-B39A-720300C4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8.jp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3C23E-135F-4918-9655-6FF0FA845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6" y="1975224"/>
            <a:ext cx="11854927" cy="2387600"/>
          </a:xfrm>
        </p:spPr>
        <p:txBody>
          <a:bodyPr>
            <a:noAutofit/>
          </a:bodyPr>
          <a:lstStyle/>
          <a:p>
            <a:r>
              <a:rPr lang="uk-UA" sz="4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Сучасні методи інтелектуальної обробки даних в системах підтримки </a:t>
            </a:r>
            <a:br>
              <a:rPr lang="uk-UA" sz="4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uk-UA" sz="48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прийняття рішень</a:t>
            </a:r>
            <a:endParaRPr lang="ru-RU" sz="48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2B1489-7974-4221-BDFB-BEC2DD20F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841" y="4634846"/>
            <a:ext cx="10607040" cy="1619615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Валентин М</a:t>
            </a:r>
            <a:r>
              <a:rPr lang="en-US" sz="3200" b="1" dirty="0">
                <a:solidFill>
                  <a:srgbClr val="FFC000"/>
                </a:solidFill>
              </a:rPr>
              <a:t>’</a:t>
            </a:r>
            <a:r>
              <a:rPr lang="uk-UA" sz="3200" b="1" dirty="0">
                <a:solidFill>
                  <a:srgbClr val="FFC000"/>
                </a:solidFill>
              </a:rPr>
              <a:t>ЯЧИН</a:t>
            </a:r>
            <a:endParaRPr lang="en-US" sz="3200" b="1" dirty="0">
              <a:solidFill>
                <a:srgbClr val="FFC000"/>
              </a:solidFill>
            </a:endParaRPr>
          </a:p>
          <a:p>
            <a:r>
              <a:rPr lang="uk-UA" sz="3200" b="1" dirty="0">
                <a:solidFill>
                  <a:srgbClr val="FFC000"/>
                </a:solidFill>
              </a:rPr>
              <a:t>доктор економічних наук, професор, </a:t>
            </a:r>
          </a:p>
          <a:p>
            <a:r>
              <a:rPr lang="uk-UA" sz="3200" b="1" dirty="0">
                <a:solidFill>
                  <a:srgbClr val="FFC000"/>
                </a:solidFill>
              </a:rPr>
              <a:t>професор кафедри соціально-економічних дисциплін</a:t>
            </a:r>
          </a:p>
          <a:p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4" name="AutoShape 2" descr="Дніпровський державний університет внутрішніх справ">
            <a:extLst>
              <a:ext uri="{FF2B5EF4-FFF2-40B4-BE49-F238E27FC236}">
                <a16:creationId xmlns:a16="http://schemas.microsoft.com/office/drawing/2014/main" id="{AF971A16-A276-464F-B88C-ACA9B8AF20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CEFDBC-ADD0-42F6-800C-3FD68CDF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51" y="350231"/>
            <a:ext cx="1364535" cy="13529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E706C6-CB43-4A29-A5D1-FE907BDA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39" y="350231"/>
            <a:ext cx="8965142" cy="13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EA7966-D11A-472D-968B-EB8118A4F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50"/>
            <a:ext cx="12191999" cy="68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1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34DA29-7099-4B65-838C-FA25BAF78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239896" cy="2199732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C736AFA-7260-4ACC-A89B-3DBFD12E5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7473" y="1"/>
            <a:ext cx="4844527" cy="190410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Використання нечіткої логіки для побудови інтегральних економічних показників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DF9109-2872-4F17-9DB3-67D438D0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86" y="2236255"/>
            <a:ext cx="5329384" cy="21600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2BA07D-4442-4812-BA6A-5070EDA98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834" y="3575789"/>
            <a:ext cx="4393278" cy="11930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EBE42B-CD83-4CE1-96B6-E5505679D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566" y="2387378"/>
            <a:ext cx="4295564" cy="9956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911084-5B5C-4DFF-9644-81244C411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886" y="4459065"/>
            <a:ext cx="5329384" cy="232951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121C1B-B549-4D87-903D-A01BB50A6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598" y="5097816"/>
            <a:ext cx="4495028" cy="10373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769AA7-F648-4E52-B2D3-436EA8691B5D}"/>
              </a:ext>
            </a:extLst>
          </p:cNvPr>
          <p:cNvSpPr txBox="1"/>
          <p:nvPr/>
        </p:nvSpPr>
        <p:spPr>
          <a:xfrm>
            <a:off x="0" y="6210641"/>
            <a:ext cx="6147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http://www.baltijapublishing.lv/index.php/issue/article/view/1268/1308</a:t>
            </a:r>
          </a:p>
        </p:txBody>
      </p:sp>
      <p:pic>
        <p:nvPicPr>
          <p:cNvPr id="8196" name="Picture 4" descr="Web of Science – Науково-технічна бібліотека">
            <a:extLst>
              <a:ext uri="{FF2B5EF4-FFF2-40B4-BE49-F238E27FC236}">
                <a16:creationId xmlns:a16="http://schemas.microsoft.com/office/drawing/2014/main" id="{D5C965A6-45F3-4ACC-98AE-4E5F1961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2288689"/>
            <a:ext cx="1140311" cy="11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037AEF-40F3-4D36-A8F4-3B2495A2B9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27" y="3655064"/>
            <a:ext cx="1633620" cy="23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35DB0-E9DB-447F-86EE-CB788FD2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15" y="0"/>
            <a:ext cx="6117515" cy="4993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BCB66D-F81E-433B-8D6C-05FEC891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800" y="-1"/>
            <a:ext cx="5968307" cy="499348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49BAC07-1F3E-4BD3-941C-4D872148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407" y="5292127"/>
            <a:ext cx="953575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Побудова функцій належності для вхідних </a:t>
            </a:r>
            <a:br>
              <a:rPr lang="uk-UA" b="1" dirty="0">
                <a:solidFill>
                  <a:srgbClr val="FFC000"/>
                </a:solidFill>
              </a:rPr>
            </a:br>
            <a:r>
              <a:rPr lang="uk-UA" b="1" dirty="0">
                <a:solidFill>
                  <a:srgbClr val="FFC000"/>
                </a:solidFill>
              </a:rPr>
              <a:t>та вихідної змінної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9" name="Picture 4" descr="Web of Science – Науково-технічна бібліотека">
            <a:extLst>
              <a:ext uri="{FF2B5EF4-FFF2-40B4-BE49-F238E27FC236}">
                <a16:creationId xmlns:a16="http://schemas.microsoft.com/office/drawing/2014/main" id="{69BECCC3-09CD-40E5-A6F4-A2B46865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5292127"/>
            <a:ext cx="1161825" cy="11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9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EA08B0-ED0E-4950-A321-F81ED8BB5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84" y="1004424"/>
            <a:ext cx="3629532" cy="9526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0A5714-677A-47E8-A50C-BDC24861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9" y="2036783"/>
            <a:ext cx="6235400" cy="38293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7C446-F997-4409-B297-AB889C8E5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30" y="6025539"/>
            <a:ext cx="4783152" cy="5151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883749-0C98-4D7A-B6D6-91DA7E833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133" y="1324491"/>
            <a:ext cx="5360800" cy="4043575"/>
          </a:xfrm>
          <a:prstGeom prst="rect">
            <a:avLst/>
          </a:prstGeom>
        </p:spPr>
      </p:pic>
      <p:pic>
        <p:nvPicPr>
          <p:cNvPr id="9" name="Picture 4" descr="Web of Science – Науково-технічна бібліотека">
            <a:extLst>
              <a:ext uri="{FF2B5EF4-FFF2-40B4-BE49-F238E27FC236}">
                <a16:creationId xmlns:a16="http://schemas.microsoft.com/office/drawing/2014/main" id="{6694B45F-BEFC-4C20-864D-9E77FFF33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227671"/>
            <a:ext cx="975134" cy="9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F36EBDA5-4272-4957-9A31-34FA97723CCA}"/>
              </a:ext>
            </a:extLst>
          </p:cNvPr>
          <p:cNvSpPr txBox="1">
            <a:spLocks/>
          </p:cNvSpPr>
          <p:nvPr/>
        </p:nvSpPr>
        <p:spPr>
          <a:xfrm>
            <a:off x="244067" y="7749"/>
            <a:ext cx="6361128" cy="9073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rgbClr val="FFC000"/>
                </a:solidFill>
              </a:rPr>
              <a:t>Побудова логічних правил для висновку вихідного показника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6C36BF61-40B1-4732-9979-73F359BFB1C0}"/>
              </a:ext>
            </a:extLst>
          </p:cNvPr>
          <p:cNvSpPr txBox="1">
            <a:spLocks/>
          </p:cNvSpPr>
          <p:nvPr/>
        </p:nvSpPr>
        <p:spPr>
          <a:xfrm>
            <a:off x="6289009" y="5752987"/>
            <a:ext cx="5957047" cy="9950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FFC000"/>
                </a:solidFill>
              </a:rPr>
              <a:t>Графічне представлення результатів </a:t>
            </a:r>
            <a:br>
              <a:rPr lang="uk-UA" sz="2800" b="1" dirty="0">
                <a:solidFill>
                  <a:srgbClr val="FFC000"/>
                </a:solidFill>
              </a:rPr>
            </a:br>
            <a:r>
              <a:rPr lang="uk-UA" sz="2800" b="1" dirty="0">
                <a:solidFill>
                  <a:srgbClr val="FFC000"/>
                </a:solidFill>
              </a:rPr>
              <a:t>розрахунку показника фінансової безпеки у вигляді поверхні відгуку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72FB2B-B09C-411B-A7FD-59882F2C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0" y="1963650"/>
            <a:ext cx="5957047" cy="459887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9FAA01A-B1F7-439E-A753-CAEB9B0A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295476"/>
            <a:ext cx="5957047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C000"/>
                </a:solidFill>
              </a:rPr>
              <a:t>Графічне представлення результатів </a:t>
            </a:r>
            <a:br>
              <a:rPr lang="uk-UA" sz="2800" b="1" dirty="0">
                <a:solidFill>
                  <a:srgbClr val="FFC000"/>
                </a:solidFill>
              </a:rPr>
            </a:br>
            <a:r>
              <a:rPr lang="uk-UA" sz="2800" b="1" dirty="0">
                <a:solidFill>
                  <a:srgbClr val="FFC000"/>
                </a:solidFill>
              </a:rPr>
              <a:t>розрахунку у вигляді поверхні відгуку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7" name="Picture 4" descr="Web of Science – Науково-технічна бібліотека">
            <a:extLst>
              <a:ext uri="{FF2B5EF4-FFF2-40B4-BE49-F238E27FC236}">
                <a16:creationId xmlns:a16="http://schemas.microsoft.com/office/drawing/2014/main" id="{7EAE287D-9B67-47AA-88E1-155BD29CA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17" y="5296484"/>
            <a:ext cx="771529" cy="7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EE377C-DE34-403B-B809-74C5AB398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253" y="119581"/>
            <a:ext cx="5890794" cy="44870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C22C80-D1F3-4F47-B9A3-3B8128BE5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846" y="5344840"/>
            <a:ext cx="2489499" cy="6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EC4539F3-1925-49B3-AE3F-1B8D08F5DAFA}"/>
              </a:ext>
            </a:extLst>
          </p:cNvPr>
          <p:cNvSpPr txBox="1">
            <a:spLocks/>
          </p:cNvSpPr>
          <p:nvPr/>
        </p:nvSpPr>
        <p:spPr>
          <a:xfrm>
            <a:off x="3573332" y="494841"/>
            <a:ext cx="3037243" cy="1409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rgbClr val="C00000"/>
                </a:solidFill>
              </a:rPr>
              <a:t>Використання нейронних мереж (карт </a:t>
            </a:r>
            <a:r>
              <a:rPr lang="uk-UA" sz="2400" b="1" dirty="0" err="1">
                <a:solidFill>
                  <a:srgbClr val="C00000"/>
                </a:solidFill>
              </a:rPr>
              <a:t>Кохонена</a:t>
            </a:r>
            <a:r>
              <a:rPr lang="uk-UA" sz="2400" b="1" dirty="0">
                <a:solidFill>
                  <a:srgbClr val="C00000"/>
                </a:solidFill>
              </a:rPr>
              <a:t>) для кластеризації даних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A1A035-8D61-429E-B8AF-0B308FAE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162748" cy="23734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BBDC69-BE7A-405B-B77C-720CCC12D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2" y="2426635"/>
            <a:ext cx="5749113" cy="32015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A64318-D9A3-4F32-B3CD-70C123037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67" y="0"/>
            <a:ext cx="5274833" cy="68757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E8944E-E421-4BE2-AAEA-1963296EB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90" y="5733826"/>
            <a:ext cx="6879773" cy="1141930"/>
          </a:xfrm>
          <a:prstGeom prst="rect">
            <a:avLst/>
          </a:prstGeom>
        </p:spPr>
      </p:pic>
      <p:pic>
        <p:nvPicPr>
          <p:cNvPr id="3074" name="Picture 2" descr="Всесвітній економічний форум — Вікіпедія">
            <a:extLst>
              <a:ext uri="{FF2B5EF4-FFF2-40B4-BE49-F238E27FC236}">
                <a16:creationId xmlns:a16="http://schemas.microsoft.com/office/drawing/2014/main" id="{312951D0-2687-4ED7-A842-FF001E62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5" y="5842178"/>
            <a:ext cx="1495313" cy="9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7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9DFD9514-52B5-4112-BD34-E113D9348990}"/>
              </a:ext>
            </a:extLst>
          </p:cNvPr>
          <p:cNvSpPr txBox="1">
            <a:spLocks/>
          </p:cNvSpPr>
          <p:nvPr/>
        </p:nvSpPr>
        <p:spPr>
          <a:xfrm>
            <a:off x="2219270" y="646021"/>
            <a:ext cx="5129604" cy="11725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rgbClr val="C00000"/>
                </a:solidFill>
              </a:rPr>
              <a:t>Використання штучного інтелекту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</a:rPr>
              <a:t>для визначення ефективності трансферу технологій (нечітка логіка)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23AF30-CB45-4D8B-9E88-1AB060A5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015" y="1818615"/>
            <a:ext cx="4459608" cy="13556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EBC69E-CAF4-489A-AA0D-C0B760DDD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547" y="3445855"/>
            <a:ext cx="4092544" cy="213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F41889-EC0E-47F7-93E6-56A6C56AF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803" y="173529"/>
            <a:ext cx="9707330" cy="2857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EE0589-C13E-46D0-BDC7-DF1C5F4DB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503" y="638614"/>
            <a:ext cx="4224183" cy="2931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44FB93-5200-45D9-9248-5F930822F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8418" y="3762902"/>
            <a:ext cx="4178354" cy="29349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2A0F23-4A6D-4EA9-BE8F-C2C44A007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429" y="3820073"/>
            <a:ext cx="4214856" cy="2934952"/>
          </a:xfrm>
          <a:prstGeom prst="rect">
            <a:avLst/>
          </a:prstGeom>
        </p:spPr>
      </p:pic>
      <p:pic>
        <p:nvPicPr>
          <p:cNvPr id="15" name="Picture 2" descr="Наиболее цитируемые российские учёные по версии Scopus">
            <a:extLst>
              <a:ext uri="{FF2B5EF4-FFF2-40B4-BE49-F238E27FC236}">
                <a16:creationId xmlns:a16="http://schemas.microsoft.com/office/drawing/2014/main" id="{83113EB9-BF46-42DA-92B9-6F70ED07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882" y="549207"/>
            <a:ext cx="2690173" cy="13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6131D4-012D-45DC-AA9B-A9303CDAE6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2504835"/>
            <a:ext cx="2700169" cy="41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3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BAC4CC47-4111-4A2F-994E-64E2219944D6}"/>
              </a:ext>
            </a:extLst>
          </p:cNvPr>
          <p:cNvSpPr txBox="1">
            <a:spLocks/>
          </p:cNvSpPr>
          <p:nvPr/>
        </p:nvSpPr>
        <p:spPr>
          <a:xfrm>
            <a:off x="4968824" y="1141045"/>
            <a:ext cx="2345169" cy="2795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rgbClr val="C00000"/>
                </a:solidFill>
              </a:rPr>
              <a:t>Використання нейронних мереж для визначення імовірності банкрутства підприємств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B19A8A-1BBF-4A57-B7B6-AD35075A9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77" y="5012810"/>
            <a:ext cx="4331394" cy="15850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A9A96D-6BB7-45B3-9F47-3D0BB00CE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0" y="0"/>
            <a:ext cx="4693618" cy="47094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F4FCAB-C90C-4FB4-B4FE-E445E13D9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3" y="4724407"/>
            <a:ext cx="2791215" cy="21053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843A49-806A-432E-84D3-663B2F01D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380" y="124459"/>
            <a:ext cx="4457252" cy="32771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385737-AC33-4785-BEE4-C5C1792E2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871" y="3603063"/>
            <a:ext cx="4457252" cy="32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3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C51A2706-1F8D-411D-A964-236360FB59C6}"/>
              </a:ext>
            </a:extLst>
          </p:cNvPr>
          <p:cNvSpPr txBox="1">
            <a:spLocks/>
          </p:cNvSpPr>
          <p:nvPr/>
        </p:nvSpPr>
        <p:spPr>
          <a:xfrm>
            <a:off x="3009451" y="2635626"/>
            <a:ext cx="6349702" cy="11510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>
                <a:solidFill>
                  <a:srgbClr val="FF0000"/>
                </a:solidFill>
              </a:rPr>
              <a:t>Дякую за увагу!</a:t>
            </a:r>
            <a:r>
              <a:rPr lang="uk-UA" sz="6000" b="1" dirty="0">
                <a:solidFill>
                  <a:srgbClr val="C00000"/>
                </a:solidFill>
              </a:rPr>
              <a:t>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Всесвітній економічний форум — Вікіпедія">
            <a:extLst>
              <a:ext uri="{FF2B5EF4-FFF2-40B4-BE49-F238E27FC236}">
                <a16:creationId xmlns:a16="http://schemas.microsoft.com/office/drawing/2014/main" id="{C03C1941-A0F0-4BBD-ABC5-5FAB6345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9" y="1389101"/>
            <a:ext cx="1495313" cy="9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eb of Science – Науково-технічна бібліотека">
            <a:extLst>
              <a:ext uri="{FF2B5EF4-FFF2-40B4-BE49-F238E27FC236}">
                <a16:creationId xmlns:a16="http://schemas.microsoft.com/office/drawing/2014/main" id="{0156EED8-EEC2-43C4-99DF-AFD825C7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79" y="4543675"/>
            <a:ext cx="975134" cy="9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аиболее цитируемые российские учёные по версии Scopus">
            <a:extLst>
              <a:ext uri="{FF2B5EF4-FFF2-40B4-BE49-F238E27FC236}">
                <a16:creationId xmlns:a16="http://schemas.microsoft.com/office/drawing/2014/main" id="{336C792B-AB70-4660-BE4A-646BE9C4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1237725"/>
            <a:ext cx="1949571" cy="9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C4B956-9142-43A6-A268-30678026A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16" y="5068998"/>
            <a:ext cx="2203824" cy="1193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FD2161-470A-482A-987E-C1D03DE92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57" y="623736"/>
            <a:ext cx="1197271" cy="12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0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E4F43E-4945-4782-A2AD-E5CD9662C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310" y="371201"/>
            <a:ext cx="1070940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Зміст</a:t>
            </a:r>
            <a:endParaRPr lang="ru-RU" altLang="ru-RU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Історія</a:t>
            </a: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виникнення</a:t>
            </a: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та </a:t>
            </a:r>
            <a:r>
              <a:rPr lang="ru-R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еволюція</a:t>
            </a: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методів</a:t>
            </a: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інтелектуальної</a:t>
            </a: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обробки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даних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2.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Mining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нейронні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мережі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Big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Fuzzy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Logic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3.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інтелектуальної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обробки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даних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економіці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4.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Приклади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інтелектуальної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обробки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даних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сучасних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актуальних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дослідженнях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економічних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явищ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09C3C-72B2-4431-818A-9BD213D0998C}"/>
              </a:ext>
            </a:extLst>
          </p:cNvPr>
          <p:cNvSpPr txBox="1"/>
          <p:nvPr/>
        </p:nvSpPr>
        <p:spPr>
          <a:xfrm>
            <a:off x="5649237" y="428178"/>
            <a:ext cx="597491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  <a:highlight>
                  <a:srgbClr val="008000"/>
                </a:highlight>
              </a:rPr>
              <a:t>1 </a:t>
            </a:r>
            <a:r>
              <a:rPr lang="ru-RU" sz="2400" b="1" dirty="0" err="1">
                <a:solidFill>
                  <a:srgbClr val="FFFF00"/>
                </a:solidFill>
                <a:highlight>
                  <a:srgbClr val="008000"/>
                </a:highlight>
              </a:rPr>
              <a:t>етап</a:t>
            </a:r>
            <a:r>
              <a:rPr lang="ru-RU" sz="2400" b="1" dirty="0">
                <a:solidFill>
                  <a:srgbClr val="FFFF00"/>
                </a:solidFill>
                <a:highlight>
                  <a:srgbClr val="008000"/>
                </a:highlight>
              </a:rPr>
              <a:t>.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highlight>
                  <a:srgbClr val="800000"/>
                </a:highlight>
              </a:rPr>
              <a:t>Зародження</a:t>
            </a:r>
            <a:r>
              <a:rPr lang="ru-RU" sz="2400" b="1" dirty="0">
                <a:solidFill>
                  <a:srgbClr val="FFFF00"/>
                </a:solidFill>
                <a:highlight>
                  <a:srgbClr val="800000"/>
                </a:highligh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highlight>
                  <a:srgbClr val="800000"/>
                </a:highlight>
              </a:rPr>
              <a:t>концепції</a:t>
            </a:r>
            <a:r>
              <a:rPr lang="ru-RU" sz="2400" b="1" dirty="0">
                <a:solidFill>
                  <a:srgbClr val="FFFF00"/>
                </a:solidFill>
                <a:highlight>
                  <a:srgbClr val="800000"/>
                </a:highligh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highlight>
                  <a:srgbClr val="800000"/>
                </a:highlight>
              </a:rPr>
              <a:t>інтелектуальної</a:t>
            </a:r>
            <a:r>
              <a:rPr lang="ru-RU" sz="2400" b="1" dirty="0">
                <a:solidFill>
                  <a:srgbClr val="FFFF00"/>
                </a:solidFill>
                <a:highlight>
                  <a:srgbClr val="800000"/>
                </a:highligh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highlight>
                  <a:srgbClr val="800000"/>
                </a:highlight>
              </a:rPr>
              <a:t>обробки</a:t>
            </a:r>
            <a:r>
              <a:rPr lang="ru-RU" sz="2400" b="1" dirty="0">
                <a:solidFill>
                  <a:srgbClr val="FFFF00"/>
                </a:solidFill>
                <a:highlight>
                  <a:srgbClr val="800000"/>
                </a:highligh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highlight>
                  <a:srgbClr val="800000"/>
                </a:highlight>
              </a:rPr>
              <a:t>даних</a:t>
            </a:r>
            <a:r>
              <a:rPr lang="ru-RU" sz="2400" b="1" dirty="0">
                <a:solidFill>
                  <a:srgbClr val="FFFF00"/>
                </a:solidFill>
                <a:highlight>
                  <a:srgbClr val="800000"/>
                </a:highlight>
              </a:rPr>
              <a:t> (1950-ті - 1970-ті роки)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</a:rPr>
              <a:t>Алгоритми й </a:t>
            </a:r>
            <a:r>
              <a:rPr lang="ru-RU" sz="2400" b="1" dirty="0" err="1">
                <a:solidFill>
                  <a:srgbClr val="FFFF00"/>
                </a:solidFill>
              </a:rPr>
              <a:t>логіка</a:t>
            </a:r>
            <a:r>
              <a:rPr lang="ru-RU" sz="2400" dirty="0">
                <a:solidFill>
                  <a:srgbClr val="FFFF00"/>
                </a:solidFill>
              </a:rPr>
              <a:t>: у 1950-х роках </a:t>
            </a:r>
            <a:r>
              <a:rPr lang="ru-RU" sz="2400" b="1" dirty="0">
                <a:solidFill>
                  <a:srgbClr val="FFFF00"/>
                </a:solidFill>
              </a:rPr>
              <a:t>Алан </a:t>
            </a:r>
            <a:r>
              <a:rPr lang="ru-RU" sz="2400" b="1" dirty="0" err="1">
                <a:solidFill>
                  <a:srgbClr val="FFFF00"/>
                </a:solidFill>
              </a:rPr>
              <a:t>Тюрінг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запропонував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концепцію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обчислювальної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машини</a:t>
            </a:r>
            <a:r>
              <a:rPr lang="ru-RU" sz="2400" dirty="0">
                <a:solidFill>
                  <a:srgbClr val="FFFF00"/>
                </a:solidFill>
              </a:rPr>
              <a:t>, яка стала фундаментом для </a:t>
            </a:r>
            <a:r>
              <a:rPr lang="ru-RU" sz="2400" dirty="0" err="1">
                <a:solidFill>
                  <a:srgbClr val="FFFF00"/>
                </a:solidFill>
              </a:rPr>
              <a:t>розвитку</a:t>
            </a:r>
            <a:r>
              <a:rPr lang="ru-RU" sz="2400" dirty="0">
                <a:solidFill>
                  <a:srgbClr val="FFFF00"/>
                </a:solidFill>
              </a:rPr>
              <a:t> штучного </a:t>
            </a:r>
            <a:r>
              <a:rPr lang="ru-RU" sz="2400" dirty="0" err="1">
                <a:solidFill>
                  <a:srgbClr val="FFFF00"/>
                </a:solidFill>
              </a:rPr>
              <a:t>інтелекту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 err="1">
                <a:solidFill>
                  <a:srgbClr val="FFFF00"/>
                </a:solidFill>
              </a:rPr>
              <a:t>Його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Тест </a:t>
            </a:r>
            <a:r>
              <a:rPr lang="ru-RU" sz="2400" b="1" dirty="0" err="1">
                <a:solidFill>
                  <a:srgbClr val="FFFF00"/>
                </a:solidFill>
              </a:rPr>
              <a:t>Тюрінга</a:t>
            </a:r>
            <a:r>
              <a:rPr lang="ru-RU" sz="2400" dirty="0">
                <a:solidFill>
                  <a:srgbClr val="FFFF00"/>
                </a:solidFill>
              </a:rPr>
              <a:t> дав </a:t>
            </a:r>
            <a:r>
              <a:rPr lang="ru-RU" sz="2400" dirty="0" err="1">
                <a:solidFill>
                  <a:srgbClr val="FFFF00"/>
                </a:solidFill>
              </a:rPr>
              <a:t>можливість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оцінювати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здатність</a:t>
            </a:r>
            <a:r>
              <a:rPr lang="ru-RU" sz="2400" dirty="0">
                <a:solidFill>
                  <a:srgbClr val="FFFF00"/>
                </a:solidFill>
              </a:rPr>
              <a:t> машин </a:t>
            </a:r>
            <a:r>
              <a:rPr lang="ru-RU" sz="2400" dirty="0" err="1">
                <a:solidFill>
                  <a:srgbClr val="FFFF00"/>
                </a:solidFill>
              </a:rPr>
              <a:t>мислити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r>
              <a:rPr lang="ru-RU" sz="2400" dirty="0" err="1">
                <a:solidFill>
                  <a:srgbClr val="FFFF00"/>
                </a:solidFill>
              </a:rPr>
              <a:t>Початкові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дослідження</a:t>
            </a:r>
            <a:r>
              <a:rPr lang="ru-RU" sz="2400" dirty="0">
                <a:solidFill>
                  <a:srgbClr val="FFFF00"/>
                </a:solidFill>
              </a:rPr>
              <a:t> в ШІ </a:t>
            </a:r>
            <a:r>
              <a:rPr lang="ru-RU" sz="2400" dirty="0" err="1">
                <a:solidFill>
                  <a:srgbClr val="FFFF00"/>
                </a:solidFill>
              </a:rPr>
              <a:t>фокусувалися</a:t>
            </a:r>
            <a:r>
              <a:rPr lang="ru-RU" sz="2400" dirty="0">
                <a:solidFill>
                  <a:srgbClr val="FFFF00"/>
                </a:solidFill>
              </a:rPr>
              <a:t> на </a:t>
            </a:r>
            <a:r>
              <a:rPr lang="ru-RU" sz="2400" dirty="0" err="1">
                <a:solidFill>
                  <a:srgbClr val="FFFF00"/>
                </a:solidFill>
              </a:rPr>
              <a:t>створенні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логічних</a:t>
            </a:r>
            <a:r>
              <a:rPr lang="ru-RU" sz="2400" dirty="0">
                <a:solidFill>
                  <a:srgbClr val="FFFF00"/>
                </a:solidFill>
              </a:rPr>
              <a:t> та </a:t>
            </a:r>
            <a:r>
              <a:rPr lang="ru-RU" sz="2400" dirty="0" err="1">
                <a:solidFill>
                  <a:srgbClr val="FFFF00"/>
                </a:solidFill>
              </a:rPr>
              <a:t>евристичних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алгоритмів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sz="2400" b="1" dirty="0" err="1">
                <a:solidFill>
                  <a:srgbClr val="FFFF00"/>
                </a:solidFill>
                <a:highlight>
                  <a:srgbClr val="008000"/>
                </a:highlight>
              </a:rPr>
              <a:t>Перші</a:t>
            </a:r>
            <a:r>
              <a:rPr lang="ru-RU" sz="2400" b="1" dirty="0">
                <a:solidFill>
                  <a:srgbClr val="FFFF00"/>
                </a:solidFill>
                <a:highlight>
                  <a:srgbClr val="008000"/>
                </a:highligh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highlight>
                  <a:srgbClr val="008000"/>
                </a:highlight>
              </a:rPr>
              <a:t>спроби</a:t>
            </a:r>
            <a:r>
              <a:rPr lang="ru-RU" sz="2400" b="1" dirty="0">
                <a:solidFill>
                  <a:srgbClr val="FFFF00"/>
                </a:solidFill>
                <a:highlight>
                  <a:srgbClr val="008000"/>
                </a:highlight>
              </a:rPr>
              <a:t> в </a:t>
            </a:r>
            <a:r>
              <a:rPr lang="ru-RU" sz="2400" b="1" dirty="0" err="1">
                <a:solidFill>
                  <a:srgbClr val="FFFF00"/>
                </a:solidFill>
                <a:highlight>
                  <a:srgbClr val="008000"/>
                </a:highlight>
              </a:rPr>
              <a:t>економіці</a:t>
            </a:r>
            <a:r>
              <a:rPr lang="ru-RU" sz="2400" dirty="0">
                <a:solidFill>
                  <a:srgbClr val="FFFF00"/>
                </a:solidFill>
                <a:highlight>
                  <a:srgbClr val="008000"/>
                </a:highlight>
              </a:rPr>
              <a:t>:</a:t>
            </a:r>
            <a:r>
              <a:rPr lang="ru-RU" sz="2400" dirty="0">
                <a:solidFill>
                  <a:srgbClr val="FFFF00"/>
                </a:solidFill>
              </a:rPr>
              <a:t> в </a:t>
            </a:r>
            <a:r>
              <a:rPr lang="ru-RU" sz="2400" dirty="0" err="1">
                <a:solidFill>
                  <a:srgbClr val="FFFF00"/>
                </a:solidFill>
              </a:rPr>
              <a:t>економічній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науці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цей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етап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був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зосереджений</a:t>
            </a:r>
            <a:r>
              <a:rPr lang="ru-RU" sz="2400" dirty="0">
                <a:solidFill>
                  <a:srgbClr val="FFFF00"/>
                </a:solidFill>
              </a:rPr>
              <a:t> на </a:t>
            </a:r>
            <a:r>
              <a:rPr lang="ru-RU" sz="2400" dirty="0" err="1">
                <a:solidFill>
                  <a:srgbClr val="FFFF00"/>
                </a:solidFill>
              </a:rPr>
              <a:t>моделюванні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математичних</a:t>
            </a:r>
            <a:r>
              <a:rPr lang="ru-RU" sz="2400" dirty="0">
                <a:solidFill>
                  <a:srgbClr val="FFFF00"/>
                </a:solidFill>
              </a:rPr>
              <a:t> моделей для </a:t>
            </a:r>
            <a:r>
              <a:rPr lang="ru-RU" sz="2400" dirty="0" err="1">
                <a:solidFill>
                  <a:srgbClr val="FFFF00"/>
                </a:solidFill>
              </a:rPr>
              <a:t>оптимізації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процесів</a:t>
            </a:r>
            <a:r>
              <a:rPr lang="ru-RU" sz="2400" dirty="0">
                <a:solidFill>
                  <a:srgbClr val="FFFF00"/>
                </a:solidFill>
              </a:rPr>
              <a:t> та </a:t>
            </a:r>
            <a:r>
              <a:rPr lang="ru-RU" sz="2400" dirty="0" err="1">
                <a:solidFill>
                  <a:srgbClr val="FFFF00"/>
                </a:solidFill>
              </a:rPr>
              <a:t>створенні</a:t>
            </a:r>
            <a:r>
              <a:rPr lang="ru-RU" sz="2400" dirty="0">
                <a:solidFill>
                  <a:srgbClr val="FFFF00"/>
                </a:solidFill>
              </a:rPr>
              <a:t> перших </a:t>
            </a:r>
            <a:r>
              <a:rPr lang="ru-RU" sz="2400" dirty="0" err="1">
                <a:solidFill>
                  <a:srgbClr val="FFFF00"/>
                </a:solidFill>
              </a:rPr>
              <a:t>фінансових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прогнозних</a:t>
            </a:r>
            <a:r>
              <a:rPr lang="ru-RU" sz="2400" dirty="0">
                <a:solidFill>
                  <a:srgbClr val="FFFF00"/>
                </a:solidFill>
              </a:rPr>
              <a:t> моделей.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F19731-9D7B-46A0-88BE-639AA0132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1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8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333492-85B6-4E82-93A9-F8D7633C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" y="989"/>
            <a:ext cx="12193761" cy="6857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A9001-E064-46DD-9B0E-821938A7C1D0}"/>
              </a:ext>
            </a:extLst>
          </p:cNvPr>
          <p:cNvSpPr txBox="1"/>
          <p:nvPr/>
        </p:nvSpPr>
        <p:spPr>
          <a:xfrm>
            <a:off x="2246335" y="4828442"/>
            <a:ext cx="9945665" cy="193899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Поява </a:t>
            </a:r>
            <a:r>
              <a:rPr lang="en-US" sz="2400" b="1" dirty="0">
                <a:solidFill>
                  <a:srgbClr val="C00000"/>
                </a:solidFill>
              </a:rPr>
              <a:t>Fuzzy Logic (</a:t>
            </a:r>
            <a:r>
              <a:rPr lang="ru-RU" sz="2400" b="1" dirty="0" err="1">
                <a:solidFill>
                  <a:srgbClr val="C00000"/>
                </a:solidFill>
              </a:rPr>
              <a:t>нечітка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логіка</a:t>
            </a:r>
            <a:r>
              <a:rPr lang="ru-RU" sz="2400" b="1" dirty="0">
                <a:solidFill>
                  <a:srgbClr val="C00000"/>
                </a:solidFill>
              </a:rPr>
              <a:t>) (1964 р.).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Fuzzy Logic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була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впроваджена</a:t>
            </a:r>
            <a:r>
              <a:rPr lang="ru-RU" sz="2400" dirty="0">
                <a:solidFill>
                  <a:srgbClr val="C00000"/>
                </a:solidFill>
              </a:rPr>
              <a:t> для </a:t>
            </a:r>
            <a:r>
              <a:rPr lang="ru-RU" sz="2400" dirty="0" err="1">
                <a:solidFill>
                  <a:srgbClr val="C00000"/>
                </a:solidFill>
              </a:rPr>
              <a:t>моделювання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економічних</a:t>
            </a:r>
            <a:r>
              <a:rPr lang="ru-RU" sz="2400" dirty="0">
                <a:solidFill>
                  <a:srgbClr val="C00000"/>
                </a:solidFill>
              </a:rPr>
              <a:t> систем з </a:t>
            </a:r>
            <a:r>
              <a:rPr lang="ru-RU" sz="2400" dirty="0" err="1">
                <a:solidFill>
                  <a:srgbClr val="C00000"/>
                </a:solidFill>
              </a:rPr>
              <a:t>невизначеними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або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нечіткими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даними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r>
              <a:rPr lang="ru-RU" sz="2400" dirty="0" err="1">
                <a:solidFill>
                  <a:srgbClr val="C00000"/>
                </a:solidFill>
              </a:rPr>
              <a:t>Цей</a:t>
            </a:r>
            <a:r>
              <a:rPr lang="ru-RU" sz="2400" dirty="0">
                <a:solidFill>
                  <a:srgbClr val="C00000"/>
                </a:solidFill>
              </a:rPr>
              <a:t> метод </a:t>
            </a:r>
            <a:r>
              <a:rPr lang="ru-RU" sz="2400" dirty="0" err="1">
                <a:solidFill>
                  <a:srgbClr val="C00000"/>
                </a:solidFill>
              </a:rPr>
              <a:t>допоміг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вирішувати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завдання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err="1">
                <a:solidFill>
                  <a:srgbClr val="C00000"/>
                </a:solidFill>
              </a:rPr>
              <a:t>які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вимагали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гнучких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підходів</a:t>
            </a:r>
            <a:r>
              <a:rPr lang="ru-RU" sz="2400" dirty="0">
                <a:solidFill>
                  <a:srgbClr val="C00000"/>
                </a:solidFill>
              </a:rPr>
              <a:t> до </a:t>
            </a:r>
            <a:r>
              <a:rPr lang="ru-RU" sz="2400" dirty="0" err="1">
                <a:solidFill>
                  <a:srgbClr val="C00000"/>
                </a:solidFill>
              </a:rPr>
              <a:t>аналізу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змінних</a:t>
            </a:r>
            <a:r>
              <a:rPr lang="ru-RU" sz="2400" dirty="0">
                <a:solidFill>
                  <a:srgbClr val="C00000"/>
                </a:solidFill>
              </a:rPr>
              <a:t>, таких як </a:t>
            </a:r>
            <a:r>
              <a:rPr lang="ru-RU" sz="2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прийняття</a:t>
            </a:r>
            <a:r>
              <a:rPr lang="ru-RU" sz="2400" b="1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рішень</a:t>
            </a:r>
            <a:r>
              <a:rPr lang="ru-RU" sz="2400" b="1" dirty="0">
                <a:solidFill>
                  <a:srgbClr val="C00000"/>
                </a:solidFill>
                <a:highlight>
                  <a:srgbClr val="00FF00"/>
                </a:highlight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умовах</a:t>
            </a:r>
            <a:r>
              <a:rPr lang="ru-RU" sz="2400" b="1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ризику</a:t>
            </a:r>
            <a:r>
              <a:rPr lang="ru-RU" sz="2400" b="1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чи</a:t>
            </a:r>
            <a:r>
              <a:rPr lang="ru-RU" sz="2400" b="1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невизначеності</a:t>
            </a:r>
            <a:r>
              <a:rPr lang="ru-RU" sz="2400" b="1" dirty="0">
                <a:solidFill>
                  <a:srgbClr val="C00000"/>
                </a:solidFill>
                <a:highlight>
                  <a:srgbClr val="00FF00"/>
                </a:highlight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економіці</a:t>
            </a:r>
            <a:r>
              <a:rPr lang="ru-RU" sz="2400" b="1" dirty="0">
                <a:solidFill>
                  <a:srgbClr val="C00000"/>
                </a:solidFill>
                <a:highlight>
                  <a:srgbClr val="00FF00"/>
                </a:highlight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3A3B8-6063-49D4-B57B-6C88578B97CC}"/>
              </a:ext>
            </a:extLst>
          </p:cNvPr>
          <p:cNvSpPr txBox="1"/>
          <p:nvPr/>
        </p:nvSpPr>
        <p:spPr>
          <a:xfrm>
            <a:off x="6648226" y="531630"/>
            <a:ext cx="5543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Лотфі</a:t>
            </a:r>
            <a:r>
              <a:rPr lang="ru-RU" sz="24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Заде (1921-2017) –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з</a:t>
            </a:r>
            <a:r>
              <a:rPr lang="ru-RU" sz="2400" b="1" i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асновник</a:t>
            </a:r>
            <a:r>
              <a:rPr lang="ru-RU" sz="24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нечіткої</a:t>
            </a:r>
            <a:r>
              <a:rPr lang="ru-RU" sz="24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логіки</a:t>
            </a:r>
            <a:endParaRPr lang="ru-RU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7644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320FC-3538-4415-ADFA-B9923FED55AF}"/>
              </a:ext>
            </a:extLst>
          </p:cNvPr>
          <p:cNvSpPr txBox="1"/>
          <p:nvPr/>
        </p:nvSpPr>
        <p:spPr>
          <a:xfrm>
            <a:off x="6826685" y="305068"/>
            <a:ext cx="488201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FF00"/>
                </a:solidFill>
                <a:highlight>
                  <a:srgbClr val="00FF00"/>
                </a:highlight>
              </a:rPr>
              <a:t>2. </a:t>
            </a:r>
            <a:r>
              <a:rPr lang="ru-RU" sz="2000" b="1" dirty="0" err="1">
                <a:solidFill>
                  <a:srgbClr val="FFFF00"/>
                </a:solidFill>
                <a:highlight>
                  <a:srgbClr val="00FF00"/>
                </a:highlight>
              </a:rPr>
              <a:t>етап</a:t>
            </a:r>
            <a:r>
              <a:rPr lang="ru-RU" sz="2000" b="1" dirty="0">
                <a:solidFill>
                  <a:srgbClr val="FFFF00"/>
                </a:solidFill>
                <a:highlight>
                  <a:srgbClr val="00FF00"/>
                </a:highlight>
              </a:rPr>
              <a:t>.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Поява</a:t>
            </a:r>
            <a:r>
              <a:rPr lang="ru-RU" sz="2000" b="1">
                <a:solidFill>
                  <a:srgbClr val="FFFF00"/>
                </a:solidFill>
              </a:rPr>
              <a:t> систем </a:t>
            </a:r>
            <a:r>
              <a:rPr lang="ru-RU" sz="2000" b="1" dirty="0" err="1">
                <a:solidFill>
                  <a:srgbClr val="FFFF00"/>
                </a:solidFill>
              </a:rPr>
              <a:t>автоматизації</a:t>
            </a:r>
            <a:r>
              <a:rPr lang="ru-RU" sz="2000" b="1" dirty="0">
                <a:solidFill>
                  <a:srgbClr val="FFFF00"/>
                </a:solidFill>
              </a:rPr>
              <a:t> та </a:t>
            </a:r>
            <a:r>
              <a:rPr lang="ru-RU" sz="2000" b="1" dirty="0" err="1">
                <a:solidFill>
                  <a:srgbClr val="FFFF00"/>
                </a:solidFill>
              </a:rPr>
              <a:t>експертних</a:t>
            </a:r>
            <a:r>
              <a:rPr lang="ru-RU" sz="2000" b="1" dirty="0">
                <a:solidFill>
                  <a:srgbClr val="FFFF00"/>
                </a:solidFill>
              </a:rPr>
              <a:t> систем (1970-1980 роки): </a:t>
            </a:r>
            <a:r>
              <a:rPr lang="ru-RU" sz="2000" b="1" dirty="0" err="1">
                <a:solidFill>
                  <a:srgbClr val="FFFF00"/>
                </a:solidFill>
              </a:rPr>
              <a:t>Поява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Data Mining</a:t>
            </a:r>
          </a:p>
          <a:p>
            <a:pPr algn="just"/>
            <a:r>
              <a:rPr lang="en-US" sz="2000" b="1" dirty="0">
                <a:solidFill>
                  <a:srgbClr val="FFFF00"/>
                </a:solidFill>
              </a:rPr>
              <a:t>Data Mining</a:t>
            </a:r>
            <a:r>
              <a:rPr lang="en-US" sz="2000" dirty="0">
                <a:solidFill>
                  <a:srgbClr val="FFFF00"/>
                </a:solidFill>
              </a:rPr>
              <a:t>: </a:t>
            </a:r>
            <a:r>
              <a:rPr lang="uk-UA" sz="2000" dirty="0">
                <a:solidFill>
                  <a:srgbClr val="FFFF00"/>
                </a:solidFill>
              </a:rPr>
              <a:t>н</a:t>
            </a:r>
            <a:r>
              <a:rPr lang="ru-RU" sz="2000" dirty="0">
                <a:solidFill>
                  <a:srgbClr val="FFFF00"/>
                </a:solidFill>
              </a:rPr>
              <a:t>а початку 1980-х </a:t>
            </a:r>
            <a:r>
              <a:rPr lang="ru-RU" sz="2000" dirty="0" err="1">
                <a:solidFill>
                  <a:srgbClr val="FFFF00"/>
                </a:solidFill>
              </a:rPr>
              <a:t>років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розвиваються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алгоритми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Data Mining</a:t>
            </a:r>
            <a:r>
              <a:rPr lang="en-US" sz="2000" dirty="0">
                <a:solidFill>
                  <a:srgbClr val="FFFF00"/>
                </a:solidFill>
              </a:rPr>
              <a:t> (</a:t>
            </a:r>
            <a:r>
              <a:rPr lang="ru-RU" sz="2000" dirty="0" err="1">
                <a:solidFill>
                  <a:srgbClr val="FFFF00"/>
                </a:solidFill>
              </a:rPr>
              <a:t>інтелектуальний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аналіз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даних</a:t>
            </a:r>
            <a:r>
              <a:rPr lang="ru-RU" sz="2000" dirty="0">
                <a:solidFill>
                  <a:srgbClr val="FFFF00"/>
                </a:solidFill>
              </a:rPr>
              <a:t>). </a:t>
            </a:r>
            <a:r>
              <a:rPr lang="ru-RU" sz="2000" dirty="0" err="1">
                <a:solidFill>
                  <a:srgbClr val="FFFF00"/>
                </a:solidFill>
              </a:rPr>
              <a:t>Це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методологія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обробки</a:t>
            </a:r>
            <a:r>
              <a:rPr lang="ru-RU" sz="2000" dirty="0">
                <a:solidFill>
                  <a:srgbClr val="FFFF00"/>
                </a:solidFill>
              </a:rPr>
              <a:t> великих </a:t>
            </a:r>
            <a:r>
              <a:rPr lang="ru-RU" sz="2000" dirty="0" err="1">
                <a:solidFill>
                  <a:srgbClr val="FFFF00"/>
                </a:solidFill>
              </a:rPr>
              <a:t>масивів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інформації</a:t>
            </a:r>
            <a:r>
              <a:rPr lang="ru-RU" sz="2000" dirty="0">
                <a:solidFill>
                  <a:srgbClr val="FFFF00"/>
                </a:solidFill>
              </a:rPr>
              <a:t> для </a:t>
            </a:r>
            <a:r>
              <a:rPr lang="ru-RU" sz="2000" dirty="0" err="1">
                <a:solidFill>
                  <a:srgbClr val="FFFF00"/>
                </a:solidFill>
              </a:rPr>
              <a:t>виявлення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прихованих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закономірностей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що</a:t>
            </a:r>
            <a:r>
              <a:rPr lang="ru-RU" sz="2000" dirty="0">
                <a:solidFill>
                  <a:srgbClr val="FFFF00"/>
                </a:solidFill>
              </a:rPr>
              <a:t> стали </a:t>
            </a:r>
            <a:r>
              <a:rPr lang="ru-RU" sz="2000" dirty="0" err="1">
                <a:solidFill>
                  <a:srgbClr val="FFFF00"/>
                </a:solidFill>
              </a:rPr>
              <a:t>важливим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інструментом</a:t>
            </a:r>
            <a:r>
              <a:rPr lang="ru-RU" sz="2000" dirty="0">
                <a:solidFill>
                  <a:srgbClr val="FFFF00"/>
                </a:solidFill>
              </a:rPr>
              <a:t> для </a:t>
            </a:r>
            <a:r>
              <a:rPr lang="ru-RU" sz="2000" dirty="0" err="1">
                <a:solidFill>
                  <a:srgbClr val="FFFF00"/>
                </a:solidFill>
              </a:rPr>
              <a:t>економічних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аналізів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маркетингових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досліджень</a:t>
            </a:r>
            <a:r>
              <a:rPr lang="ru-RU" sz="2000" dirty="0">
                <a:solidFill>
                  <a:srgbClr val="FFFF00"/>
                </a:solidFill>
              </a:rPr>
              <a:t>, та </a:t>
            </a:r>
            <a:r>
              <a:rPr lang="ru-RU" sz="2000" dirty="0" err="1">
                <a:solidFill>
                  <a:srgbClr val="FFFF00"/>
                </a:solidFill>
              </a:rPr>
              <a:t>управління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бізнесом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sz="2000" b="1" dirty="0" err="1">
                <a:solidFill>
                  <a:srgbClr val="FFFF00"/>
                </a:solidFill>
                <a:highlight>
                  <a:srgbClr val="008000"/>
                </a:highlight>
              </a:rPr>
              <a:t>Експертні</a:t>
            </a:r>
            <a:r>
              <a:rPr lang="ru-RU" sz="2000" b="1" dirty="0">
                <a:solidFill>
                  <a:srgbClr val="FFFF00"/>
                </a:solidFill>
                <a:highlight>
                  <a:srgbClr val="008000"/>
                </a:highlight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highlight>
                  <a:srgbClr val="008000"/>
                </a:highlight>
              </a:rPr>
              <a:t>системи</a:t>
            </a:r>
            <a:r>
              <a:rPr lang="ru-RU" sz="2000" dirty="0">
                <a:solidFill>
                  <a:srgbClr val="FFFF00"/>
                </a:solidFill>
                <a:highlight>
                  <a:srgbClr val="008000"/>
                </a:highlight>
              </a:rPr>
              <a:t>: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uk-UA" sz="2000" dirty="0">
                <a:solidFill>
                  <a:srgbClr val="FFFF00"/>
                </a:solidFill>
              </a:rPr>
              <a:t>в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цей</a:t>
            </a:r>
            <a:r>
              <a:rPr lang="ru-RU" sz="2000" dirty="0">
                <a:solidFill>
                  <a:srgbClr val="FFFF00"/>
                </a:solidFill>
              </a:rPr>
              <a:t> час активно </a:t>
            </a:r>
            <a:r>
              <a:rPr lang="ru-RU" sz="2000" dirty="0" err="1">
                <a:solidFill>
                  <a:srgbClr val="FFFF00"/>
                </a:solidFill>
              </a:rPr>
              <a:t>розробляються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експертні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системи</a:t>
            </a:r>
            <a:r>
              <a:rPr lang="ru-RU" sz="2000" dirty="0">
                <a:solidFill>
                  <a:srgbClr val="FFFF00"/>
                </a:solidFill>
              </a:rPr>
              <a:t> – </a:t>
            </a:r>
            <a:r>
              <a:rPr lang="ru-RU" sz="2000" dirty="0" err="1">
                <a:solidFill>
                  <a:srgbClr val="FFFF00"/>
                </a:solidFill>
              </a:rPr>
              <a:t>програмні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комплекси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що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імітують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рішення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людини-експерта</a:t>
            </a:r>
            <a:r>
              <a:rPr lang="ru-RU" sz="2000" dirty="0">
                <a:solidFill>
                  <a:srgbClr val="FFFF00"/>
                </a:solidFill>
              </a:rPr>
              <a:t> у </a:t>
            </a:r>
            <a:r>
              <a:rPr lang="ru-RU" sz="2000" dirty="0" err="1">
                <a:solidFill>
                  <a:srgbClr val="FFFF00"/>
                </a:solidFill>
              </a:rPr>
              <a:t>вузькій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галузі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  <a:r>
              <a:rPr lang="ru-RU" sz="2000" dirty="0" err="1">
                <a:solidFill>
                  <a:srgbClr val="FFFF00"/>
                </a:solidFill>
              </a:rPr>
              <a:t>Такі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системи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використовувалися</a:t>
            </a:r>
            <a:r>
              <a:rPr lang="ru-RU" sz="2000" dirty="0">
                <a:solidFill>
                  <a:srgbClr val="FFFF00"/>
                </a:solidFill>
              </a:rPr>
              <a:t> для </a:t>
            </a:r>
            <a:r>
              <a:rPr lang="ru-RU" sz="2000" dirty="0" err="1">
                <a:solidFill>
                  <a:srgbClr val="FFFF00"/>
                </a:solidFill>
              </a:rPr>
              <a:t>фінансових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прогнозів</a:t>
            </a:r>
            <a:r>
              <a:rPr lang="ru-RU" sz="2000" dirty="0">
                <a:solidFill>
                  <a:srgbClr val="FFFF00"/>
                </a:solidFill>
              </a:rPr>
              <a:t> та </a:t>
            </a:r>
            <a:r>
              <a:rPr lang="ru-RU" sz="2000" dirty="0" err="1">
                <a:solidFill>
                  <a:srgbClr val="FFFF00"/>
                </a:solidFill>
              </a:rPr>
              <a:t>ризик</a:t>
            </a:r>
            <a:r>
              <a:rPr lang="ru-RU" sz="2000" dirty="0">
                <a:solidFill>
                  <a:srgbClr val="FFFF00"/>
                </a:solidFill>
              </a:rPr>
              <a:t>-менеджменту, ставши початком </a:t>
            </a:r>
            <a:r>
              <a:rPr lang="ru-RU" sz="2000" dirty="0" err="1">
                <a:solidFill>
                  <a:srgbClr val="FFFF00"/>
                </a:solidFill>
              </a:rPr>
              <a:t>застосування</a:t>
            </a:r>
            <a:r>
              <a:rPr lang="ru-RU" sz="2000" dirty="0">
                <a:solidFill>
                  <a:srgbClr val="FFFF00"/>
                </a:solidFill>
              </a:rPr>
              <a:t> ШІ в </a:t>
            </a:r>
            <a:r>
              <a:rPr lang="ru-RU" sz="2000" dirty="0" err="1">
                <a:solidFill>
                  <a:srgbClr val="FFFF00"/>
                </a:solidFill>
              </a:rPr>
              <a:t>економіці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747607-9893-45D3-BCD2-734FB1EA0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6" r="12401"/>
          <a:stretch/>
        </p:blipFill>
        <p:spPr>
          <a:xfrm>
            <a:off x="0" y="0"/>
            <a:ext cx="6601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0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0FCF76-B3F4-4A77-A0A2-0D07A92FD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2018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599C03-7B61-4025-94D6-41F5C5F7E02A}"/>
              </a:ext>
            </a:extLst>
          </p:cNvPr>
          <p:cNvSpPr txBox="1"/>
          <p:nvPr/>
        </p:nvSpPr>
        <p:spPr>
          <a:xfrm>
            <a:off x="8735210" y="76238"/>
            <a:ext cx="321653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0070C0"/>
                </a:solidFill>
                <a:highlight>
                  <a:srgbClr val="00FF00"/>
                </a:highlight>
              </a:rPr>
              <a:t>Григорій</a:t>
            </a:r>
            <a:r>
              <a:rPr lang="ru-RU" sz="2200" b="1" dirty="0">
                <a:solidFill>
                  <a:srgbClr val="0070C0"/>
                </a:solidFill>
                <a:highlight>
                  <a:srgbClr val="00FF00"/>
                </a:highlight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highlight>
                  <a:srgbClr val="00FF00"/>
                </a:highlight>
              </a:rPr>
              <a:t>П'ятецький-Шапіро</a:t>
            </a:r>
            <a:r>
              <a:rPr lang="ru-RU" sz="2200" dirty="0">
                <a:solidFill>
                  <a:srgbClr val="0070C0"/>
                </a:solidFill>
                <a:highlight>
                  <a:srgbClr val="00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відомий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тим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,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що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в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кінці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1980-х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років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разом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зі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своїми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колегами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був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серед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перших,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хто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працював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над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розробкою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і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популяризацією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концепції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sz="2200" b="1" dirty="0">
                <a:solidFill>
                  <a:srgbClr val="0070C0"/>
                </a:solidFill>
                <a:highlight>
                  <a:srgbClr val="00FF00"/>
                </a:highlight>
              </a:rPr>
              <a:t>Data Mining</a:t>
            </a:r>
            <a:r>
              <a:rPr lang="en-US" sz="2200" dirty="0">
                <a:solidFill>
                  <a:srgbClr val="0070C0"/>
                </a:solidFill>
                <a:highlight>
                  <a:srgbClr val="00FF00"/>
                </a:highlight>
              </a:rPr>
              <a:t>.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Він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став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співзасновником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першої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міжнародної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конференції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з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дослідження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знань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та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аналізу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даних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>
                <a:solidFill>
                  <a:srgbClr val="0070C0"/>
                </a:solidFill>
                <a:highlight>
                  <a:srgbClr val="00FF00"/>
                </a:highlight>
              </a:rPr>
              <a:t>(</a:t>
            </a:r>
            <a:r>
              <a:rPr lang="en-US" sz="2200" dirty="0">
                <a:solidFill>
                  <a:srgbClr val="0070C0"/>
                </a:solidFill>
                <a:highlight>
                  <a:srgbClr val="00FF00"/>
                </a:highlight>
              </a:rPr>
              <a:t>Knowledge Discovery in Databases, </a:t>
            </a:r>
            <a:r>
              <a:rPr lang="en-US" sz="2200" b="1" dirty="0">
                <a:solidFill>
                  <a:srgbClr val="0070C0"/>
                </a:solidFill>
                <a:highlight>
                  <a:srgbClr val="00FF00"/>
                </a:highlight>
              </a:rPr>
              <a:t>KDD</a:t>
            </a:r>
            <a:r>
              <a:rPr lang="en-US" sz="2200" dirty="0">
                <a:solidFill>
                  <a:srgbClr val="0070C0"/>
                </a:solidFill>
                <a:highlight>
                  <a:srgbClr val="FFFF00"/>
                </a:highlight>
              </a:rPr>
              <a:t>),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що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згодом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переросла у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провідну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конференцію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в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цій</a:t>
            </a:r>
            <a:r>
              <a:rPr lang="ru-RU" sz="2200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0070C0"/>
                </a:solidFill>
                <a:highlight>
                  <a:srgbClr val="FFFF00"/>
                </a:highlight>
              </a:rPr>
              <a:t>сфері</a:t>
            </a:r>
            <a:r>
              <a:rPr lang="ru-RU" sz="2000" dirty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75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D96CD-8679-41F2-8E3B-186FBA139957}"/>
              </a:ext>
            </a:extLst>
          </p:cNvPr>
          <p:cNvSpPr txBox="1"/>
          <p:nvPr/>
        </p:nvSpPr>
        <p:spPr>
          <a:xfrm>
            <a:off x="3297525" y="366623"/>
            <a:ext cx="861477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highlight>
                  <a:srgbClr val="00FF00"/>
                </a:highlight>
              </a:rPr>
              <a:t>3 </a:t>
            </a:r>
            <a:r>
              <a:rPr lang="ru-RU" sz="280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етап</a:t>
            </a:r>
            <a:r>
              <a:rPr lang="ru-RU" sz="2800" b="1" dirty="0">
                <a:solidFill>
                  <a:srgbClr val="FFC000"/>
                </a:solidFill>
                <a:highlight>
                  <a:srgbClr val="00FF00"/>
                </a:highlight>
              </a:rPr>
              <a:t>.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Розвиток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нейронних</a:t>
            </a:r>
            <a:r>
              <a:rPr lang="ru-RU" sz="2800" b="1" dirty="0">
                <a:solidFill>
                  <a:srgbClr val="FFC000"/>
                </a:solidFill>
              </a:rPr>
              <a:t> мереж та штучного </a:t>
            </a:r>
            <a:r>
              <a:rPr lang="ru-RU" sz="2800" b="1" dirty="0" err="1">
                <a:solidFill>
                  <a:srgbClr val="FFC000"/>
                </a:solidFill>
              </a:rPr>
              <a:t>інтелекту</a:t>
            </a:r>
            <a:r>
              <a:rPr lang="ru-RU" sz="2800" b="1" dirty="0">
                <a:solidFill>
                  <a:srgbClr val="FFC000"/>
                </a:solidFill>
              </a:rPr>
              <a:t> (1990-ті роки)</a:t>
            </a:r>
          </a:p>
          <a:p>
            <a:pPr algn="just"/>
            <a:r>
              <a:rPr lang="ru-RU" sz="280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Нейронні</a:t>
            </a:r>
            <a:r>
              <a:rPr lang="ru-RU" sz="2800" b="1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мережі</a:t>
            </a:r>
            <a:r>
              <a:rPr lang="ru-RU" sz="2800" dirty="0">
                <a:solidFill>
                  <a:srgbClr val="FF0000"/>
                </a:solidFill>
                <a:highlight>
                  <a:srgbClr val="00FF00"/>
                </a:highlight>
              </a:rPr>
              <a:t>: </a:t>
            </a:r>
            <a:r>
              <a:rPr lang="ru-RU" sz="2800" dirty="0" err="1">
                <a:solidFill>
                  <a:srgbClr val="FFC000"/>
                </a:solidFill>
              </a:rPr>
              <a:t>завдяки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розробці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алгоритмів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зворотного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поширення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помилок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нейронні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мережі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повертаються</a:t>
            </a:r>
            <a:r>
              <a:rPr lang="ru-RU" sz="2800" dirty="0">
                <a:solidFill>
                  <a:srgbClr val="FFC000"/>
                </a:solidFill>
              </a:rPr>
              <a:t> до активного </a:t>
            </a:r>
            <a:r>
              <a:rPr lang="ru-RU" sz="2800" dirty="0" err="1">
                <a:solidFill>
                  <a:srgbClr val="FFC000"/>
                </a:solidFill>
              </a:rPr>
              <a:t>розвитку</a:t>
            </a:r>
            <a:r>
              <a:rPr lang="ru-RU" sz="2800" dirty="0">
                <a:solidFill>
                  <a:srgbClr val="FFC000"/>
                </a:solidFill>
              </a:rPr>
              <a:t>. У </a:t>
            </a:r>
            <a:r>
              <a:rPr lang="ru-RU" sz="2800" dirty="0" err="1">
                <a:solidFill>
                  <a:srgbClr val="FFC000"/>
                </a:solidFill>
              </a:rPr>
              <a:t>цей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період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нейронні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мережі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починають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використовуватися</a:t>
            </a:r>
            <a:r>
              <a:rPr lang="ru-RU" sz="2800" dirty="0">
                <a:solidFill>
                  <a:srgbClr val="FFC000"/>
                </a:solidFill>
              </a:rPr>
              <a:t> для </a:t>
            </a:r>
            <a:r>
              <a:rPr lang="ru-RU" sz="2800" dirty="0" err="1">
                <a:solidFill>
                  <a:srgbClr val="FFC000"/>
                </a:solidFill>
              </a:rPr>
              <a:t>складних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завдань</a:t>
            </a:r>
            <a:r>
              <a:rPr lang="ru-RU" sz="2800" dirty="0">
                <a:solidFill>
                  <a:srgbClr val="FFC000"/>
                </a:solidFill>
              </a:rPr>
              <a:t>, </a:t>
            </a:r>
            <a:r>
              <a:rPr lang="ru-RU" sz="2800" dirty="0" err="1">
                <a:solidFill>
                  <a:srgbClr val="FFC000"/>
                </a:solidFill>
              </a:rPr>
              <a:t>зокрема</a:t>
            </a:r>
            <a:r>
              <a:rPr lang="ru-RU" sz="2800" dirty="0">
                <a:solidFill>
                  <a:srgbClr val="FFC000"/>
                </a:solidFill>
              </a:rPr>
              <a:t> в </a:t>
            </a:r>
            <a:r>
              <a:rPr lang="ru-RU" sz="2800" dirty="0" err="1">
                <a:solidFill>
                  <a:srgbClr val="FFC000"/>
                </a:solidFill>
              </a:rPr>
              <a:t>економічному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моделюванні</a:t>
            </a:r>
            <a:r>
              <a:rPr lang="ru-RU" sz="2800" dirty="0">
                <a:solidFill>
                  <a:srgbClr val="FFC000"/>
                </a:solidFill>
              </a:rPr>
              <a:t> для </a:t>
            </a:r>
            <a:r>
              <a:rPr lang="ru-RU" sz="2800" dirty="0" err="1">
                <a:solidFill>
                  <a:srgbClr val="FFC000"/>
                </a:solidFill>
              </a:rPr>
              <a:t>прогнозування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ринкових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трендів</a:t>
            </a:r>
            <a:r>
              <a:rPr lang="ru-RU" sz="2800" dirty="0">
                <a:solidFill>
                  <a:srgbClr val="FFC000"/>
                </a:solidFill>
              </a:rPr>
              <a:t> та </a:t>
            </a:r>
            <a:r>
              <a:rPr lang="ru-RU" sz="2800" dirty="0" err="1">
                <a:solidFill>
                  <a:srgbClr val="FFC000"/>
                </a:solidFill>
              </a:rPr>
              <a:t>аналізу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інвестиційних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ризиків</a:t>
            </a:r>
            <a:r>
              <a:rPr lang="ru-RU" sz="2800" dirty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ru-RU" sz="280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Прогнозування</a:t>
            </a:r>
            <a:r>
              <a:rPr lang="ru-RU" sz="2800" b="1" dirty="0">
                <a:solidFill>
                  <a:srgbClr val="FF0000"/>
                </a:solidFill>
                <a:highlight>
                  <a:srgbClr val="00FF00"/>
                </a:highlight>
              </a:rPr>
              <a:t> ринку та </a:t>
            </a:r>
            <a:r>
              <a:rPr lang="ru-RU" sz="280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кредитні</a:t>
            </a:r>
            <a:r>
              <a:rPr lang="ru-RU" sz="2800" b="1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ризики</a:t>
            </a:r>
            <a:r>
              <a:rPr lang="ru-RU" sz="2800" dirty="0">
                <a:solidFill>
                  <a:srgbClr val="FF0000"/>
                </a:solidFill>
                <a:highlight>
                  <a:srgbClr val="00FF00"/>
                </a:highlight>
              </a:rPr>
              <a:t>: </a:t>
            </a:r>
            <a:r>
              <a:rPr lang="ru-RU" sz="2800" dirty="0">
                <a:solidFill>
                  <a:srgbClr val="FFC000"/>
                </a:solidFill>
              </a:rPr>
              <a:t>у </a:t>
            </a:r>
            <a:r>
              <a:rPr lang="ru-RU" sz="2800" dirty="0" err="1">
                <a:solidFill>
                  <a:srgbClr val="FFC000"/>
                </a:solidFill>
              </a:rPr>
              <a:t>цей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період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з'являються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перші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нейромережі</a:t>
            </a:r>
            <a:r>
              <a:rPr lang="ru-RU" sz="2800" dirty="0">
                <a:solidFill>
                  <a:srgbClr val="FFC000"/>
                </a:solidFill>
              </a:rPr>
              <a:t> та </a:t>
            </a:r>
            <a:r>
              <a:rPr lang="ru-RU" sz="2800" dirty="0" err="1">
                <a:solidFill>
                  <a:srgbClr val="FFC000"/>
                </a:solidFill>
              </a:rPr>
              <a:t>алгоритми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нечіткої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логіки</a:t>
            </a:r>
            <a:r>
              <a:rPr lang="ru-RU" sz="2800" dirty="0">
                <a:solidFill>
                  <a:srgbClr val="FFC000"/>
                </a:solidFill>
              </a:rPr>
              <a:t> для </a:t>
            </a:r>
            <a:r>
              <a:rPr lang="ru-RU" sz="2800" dirty="0" err="1">
                <a:solidFill>
                  <a:srgbClr val="FFC000"/>
                </a:solidFill>
              </a:rPr>
              <a:t>прогнозування</a:t>
            </a:r>
            <a:r>
              <a:rPr lang="ru-RU" sz="2800" dirty="0">
                <a:solidFill>
                  <a:srgbClr val="FFC000"/>
                </a:solidFill>
              </a:rPr>
              <a:t> ринку </a:t>
            </a:r>
            <a:r>
              <a:rPr lang="ru-RU" sz="2800" dirty="0" err="1">
                <a:solidFill>
                  <a:srgbClr val="FFC000"/>
                </a:solidFill>
              </a:rPr>
              <a:t>цінних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паперів</a:t>
            </a:r>
            <a:r>
              <a:rPr lang="ru-RU" sz="2800" dirty="0">
                <a:solidFill>
                  <a:srgbClr val="FFC000"/>
                </a:solidFill>
              </a:rPr>
              <a:t>, </a:t>
            </a:r>
            <a:r>
              <a:rPr lang="ru-RU" sz="2800" dirty="0" err="1">
                <a:solidFill>
                  <a:srgbClr val="FFC000"/>
                </a:solidFill>
              </a:rPr>
              <a:t>аналізу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кредитних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ризиків</a:t>
            </a:r>
            <a:r>
              <a:rPr lang="ru-RU" sz="2800" dirty="0">
                <a:solidFill>
                  <a:srgbClr val="FFC000"/>
                </a:solidFill>
              </a:rPr>
              <a:t> та </a:t>
            </a:r>
            <a:r>
              <a:rPr lang="ru-RU" sz="2800" dirty="0" err="1">
                <a:solidFill>
                  <a:srgbClr val="FFC000"/>
                </a:solidFill>
              </a:rPr>
              <a:t>оцінки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економічних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показників</a:t>
            </a:r>
            <a:r>
              <a:rPr lang="ru-RU" sz="2800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BD8184-4497-4B40-AEEF-4F78BD2B5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9" y="1805791"/>
            <a:ext cx="2893807" cy="29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1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52BD77-A644-4C98-87EB-DA03DD8BB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2181113"/>
            <a:ext cx="4237065" cy="2294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109971-95AD-4CEF-971C-184E471F2B78}"/>
              </a:ext>
            </a:extLst>
          </p:cNvPr>
          <p:cNvSpPr txBox="1"/>
          <p:nvPr/>
        </p:nvSpPr>
        <p:spPr>
          <a:xfrm>
            <a:off x="4464424" y="626301"/>
            <a:ext cx="7447877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C00000"/>
                </a:solidFill>
                <a:highlight>
                  <a:srgbClr val="FFFF00"/>
                </a:highlight>
              </a:rPr>
              <a:t>4 </a:t>
            </a:r>
            <a:r>
              <a:rPr lang="ru-RU" sz="22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етап</a:t>
            </a:r>
            <a:r>
              <a:rPr lang="ru-RU" sz="2200" b="1" dirty="0">
                <a:solidFill>
                  <a:srgbClr val="C00000"/>
                </a:solidFill>
                <a:highlight>
                  <a:srgbClr val="FFFF00"/>
                </a:highlight>
              </a:rPr>
              <a:t>. </a:t>
            </a:r>
            <a:r>
              <a:rPr lang="ru-RU" sz="22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Розвиток</a:t>
            </a:r>
            <a:r>
              <a:rPr lang="ru-RU" sz="2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2200" b="1" dirty="0">
                <a:solidFill>
                  <a:srgbClr val="C00000"/>
                </a:solidFill>
                <a:highlight>
                  <a:srgbClr val="FFFF00"/>
                </a:highlight>
              </a:rPr>
              <a:t>Big Data </a:t>
            </a:r>
            <a:r>
              <a:rPr lang="ru-RU" sz="2200" b="1" dirty="0">
                <a:solidFill>
                  <a:srgbClr val="C00000"/>
                </a:solidFill>
                <a:highlight>
                  <a:srgbClr val="FFFF00"/>
                </a:highlight>
              </a:rPr>
              <a:t>та </a:t>
            </a:r>
            <a:r>
              <a:rPr lang="ru-RU" sz="22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глибокого</a:t>
            </a:r>
            <a:r>
              <a:rPr lang="ru-RU" sz="2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навчання</a:t>
            </a:r>
            <a:r>
              <a:rPr lang="ru-RU" sz="2200" b="1" dirty="0">
                <a:solidFill>
                  <a:srgbClr val="C00000"/>
                </a:solidFill>
                <a:highlight>
                  <a:srgbClr val="FFFF00"/>
                </a:highlight>
              </a:rPr>
              <a:t> (2000-ті роки)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highlight>
                  <a:srgbClr val="FFFF00"/>
                </a:highlight>
              </a:rPr>
              <a:t>Big Data</a:t>
            </a:r>
            <a:r>
              <a:rPr lang="en-US" sz="2200" dirty="0">
                <a:solidFill>
                  <a:srgbClr val="C00000"/>
                </a:solidFill>
                <a:highlight>
                  <a:srgbClr val="FFFF00"/>
                </a:highlight>
              </a:rPr>
              <a:t>: </a:t>
            </a:r>
            <a:r>
              <a:rPr lang="uk-UA" sz="2200" dirty="0">
                <a:solidFill>
                  <a:srgbClr val="C00000"/>
                </a:solidFill>
                <a:highlight>
                  <a:srgbClr val="C0C0C0"/>
                </a:highlight>
              </a:rPr>
              <a:t>р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озвиток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інтернету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і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цифрових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технологій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призвів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до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появи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en-US" sz="2200" b="1" dirty="0">
                <a:solidFill>
                  <a:srgbClr val="C00000"/>
                </a:solidFill>
                <a:highlight>
                  <a:srgbClr val="FFFF00"/>
                </a:highlight>
              </a:rPr>
              <a:t>Big Data</a:t>
            </a:r>
            <a:r>
              <a:rPr lang="en-US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2200" dirty="0">
                <a:solidFill>
                  <a:srgbClr val="C00000"/>
                </a:solidFill>
                <a:highlight>
                  <a:srgbClr val="C0C0C0"/>
                </a:highlight>
              </a:rPr>
              <a:t>—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величезних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обсягів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даних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,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які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складно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обробляти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за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допомогою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традиційних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інструментів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.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Аналіз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en-US" sz="2200" dirty="0">
                <a:solidFill>
                  <a:srgbClr val="C00000"/>
                </a:solidFill>
                <a:highlight>
                  <a:srgbClr val="FFFF00"/>
                </a:highlight>
              </a:rPr>
              <a:t>Big Data 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дозволив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економістам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і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підприємствам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приймати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рішення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на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основі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точних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і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оперативних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даних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про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ринок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,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споживчі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звички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та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фінансові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ризики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.</a:t>
            </a:r>
          </a:p>
          <a:p>
            <a:pPr algn="just"/>
            <a:r>
              <a:rPr lang="ru-RU" sz="2200" b="1" dirty="0" err="1">
                <a:solidFill>
                  <a:srgbClr val="C00000"/>
                </a:solidFill>
                <a:highlight>
                  <a:srgbClr val="C0C0C0"/>
                </a:highlight>
              </a:rPr>
              <a:t>Глибоке</a:t>
            </a:r>
            <a:r>
              <a:rPr lang="ru-RU" sz="2200" b="1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highlight>
                  <a:srgbClr val="C0C0C0"/>
                </a:highlight>
              </a:rPr>
              <a:t>навчання</a:t>
            </a:r>
            <a:r>
              <a:rPr lang="ru-RU" sz="2200" b="1" dirty="0">
                <a:solidFill>
                  <a:srgbClr val="C00000"/>
                </a:solidFill>
                <a:highlight>
                  <a:srgbClr val="C0C0C0"/>
                </a:highlight>
              </a:rPr>
              <a:t> (</a:t>
            </a:r>
            <a:r>
              <a:rPr lang="en-US" sz="2200" b="1" dirty="0">
                <a:solidFill>
                  <a:srgbClr val="C00000"/>
                </a:solidFill>
                <a:highlight>
                  <a:srgbClr val="C0C0C0"/>
                </a:highlight>
              </a:rPr>
              <a:t>Deep Learning)</a:t>
            </a:r>
            <a:r>
              <a:rPr lang="en-US" sz="2200" dirty="0">
                <a:solidFill>
                  <a:srgbClr val="C00000"/>
                </a:solidFill>
                <a:highlight>
                  <a:srgbClr val="C0C0C0"/>
                </a:highlight>
              </a:rPr>
              <a:t>: </a:t>
            </a:r>
            <a:r>
              <a:rPr lang="uk-UA" sz="2200" dirty="0">
                <a:solidFill>
                  <a:srgbClr val="C00000"/>
                </a:solidFill>
                <a:highlight>
                  <a:srgbClr val="C0C0C0"/>
                </a:highlight>
              </a:rPr>
              <a:t>м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оделі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глибокого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навчання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,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побудовані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на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основі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глибоких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нейронних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мереж, дозволили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створювати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більш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точні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економічні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прогнози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,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аналізувати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великі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обсяги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фінансової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інформації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та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навіть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автоматизувати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процеси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управління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FFFF00"/>
                </a:highlight>
              </a:rPr>
              <a:t>підприємствами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. </a:t>
            </a:r>
          </a:p>
          <a:p>
            <a:pPr algn="just"/>
            <a:r>
              <a:rPr lang="ru-RU" sz="22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Алгоритми</a:t>
            </a:r>
            <a:r>
              <a:rPr lang="ru-RU" sz="2200" b="1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en-US" sz="2200" b="1" dirty="0">
                <a:solidFill>
                  <a:srgbClr val="C00000"/>
                </a:solidFill>
                <a:highlight>
                  <a:srgbClr val="00FF00"/>
                </a:highlight>
              </a:rPr>
              <a:t>Data Mining </a:t>
            </a:r>
            <a:r>
              <a:rPr lang="ru-RU" sz="2200" b="1" dirty="0">
                <a:solidFill>
                  <a:srgbClr val="C00000"/>
                </a:solidFill>
                <a:highlight>
                  <a:srgbClr val="00FF00"/>
                </a:highlight>
              </a:rPr>
              <a:t>в </a:t>
            </a:r>
            <a:r>
              <a:rPr lang="ru-RU" sz="22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економіці</a:t>
            </a:r>
            <a:r>
              <a:rPr lang="ru-RU" sz="2200" dirty="0">
                <a:solidFill>
                  <a:srgbClr val="C00000"/>
                </a:solidFill>
                <a:highlight>
                  <a:srgbClr val="FFFF00"/>
                </a:highlight>
              </a:rPr>
              <a:t>: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методи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en-US" sz="2200" dirty="0">
                <a:solidFill>
                  <a:srgbClr val="C00000"/>
                </a:solidFill>
                <a:highlight>
                  <a:srgbClr val="C0C0C0"/>
                </a:highlight>
              </a:rPr>
              <a:t>Data Mining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отримали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широкий </a:t>
            </a:r>
            <a:r>
              <a:rPr lang="ru-RU" sz="2200" dirty="0" err="1">
                <a:solidFill>
                  <a:srgbClr val="C00000"/>
                </a:solidFill>
                <a:highlight>
                  <a:srgbClr val="C0C0C0"/>
                </a:highlight>
              </a:rPr>
              <a:t>розвиток</a:t>
            </a:r>
            <a:r>
              <a:rPr lang="ru-RU" sz="2200" dirty="0">
                <a:solidFill>
                  <a:srgbClr val="C00000"/>
                </a:solidFill>
                <a:highlight>
                  <a:srgbClr val="C0C0C0"/>
                </a:highlight>
              </a:rPr>
              <a:t> для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аналізу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поведінки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споживачів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,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виявлення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шахрайства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,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прогнозування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попиту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на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товари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 та </a:t>
            </a:r>
            <a:r>
              <a:rPr lang="ru-RU" sz="2200" dirty="0" err="1">
                <a:solidFill>
                  <a:srgbClr val="C00000"/>
                </a:solidFill>
                <a:highlight>
                  <a:srgbClr val="00FF00"/>
                </a:highlight>
              </a:rPr>
              <a:t>ціноутворення</a:t>
            </a:r>
            <a:r>
              <a:rPr lang="ru-RU" sz="2200" dirty="0">
                <a:solidFill>
                  <a:srgbClr val="C00000"/>
                </a:solidFill>
                <a:highlight>
                  <a:srgbClr val="00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38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44C520-5EC3-4D11-9A55-24EB7FFAA196}"/>
              </a:ext>
            </a:extLst>
          </p:cNvPr>
          <p:cNvSpPr txBox="1"/>
          <p:nvPr/>
        </p:nvSpPr>
        <p:spPr>
          <a:xfrm>
            <a:off x="5736519" y="474345"/>
            <a:ext cx="609420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5 </a:t>
            </a:r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етап</a:t>
            </a:r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Сучасний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штучний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інтелект</a:t>
            </a:r>
            <a:r>
              <a:rPr lang="ru-RU" b="1" dirty="0">
                <a:solidFill>
                  <a:srgbClr val="FFC000"/>
                </a:solidFill>
              </a:rPr>
              <a:t> (2010-ті роки і до </a:t>
            </a:r>
            <a:r>
              <a:rPr lang="ru-RU" b="1" dirty="0" err="1">
                <a:solidFill>
                  <a:srgbClr val="FFC000"/>
                </a:solidFill>
              </a:rPr>
              <a:t>сьогодні</a:t>
            </a:r>
            <a:r>
              <a:rPr lang="ru-RU" b="1" dirty="0">
                <a:solidFill>
                  <a:srgbClr val="FFC000"/>
                </a:solidFill>
              </a:rPr>
              <a:t>)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Розвиток</a:t>
            </a:r>
            <a:r>
              <a:rPr lang="ru-RU" b="1" dirty="0">
                <a:solidFill>
                  <a:srgbClr val="FFC000"/>
                </a:solidFill>
                <a:highlight>
                  <a:srgbClr val="00FF00"/>
                </a:highlight>
              </a:rPr>
              <a:t> </a:t>
            </a:r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автоматизації</a:t>
            </a:r>
            <a:r>
              <a:rPr lang="ru-RU" b="1" dirty="0">
                <a:solidFill>
                  <a:srgbClr val="FFC000"/>
                </a:solidFill>
                <a:highlight>
                  <a:srgbClr val="00FF00"/>
                </a:highlight>
              </a:rPr>
              <a:t> </a:t>
            </a:r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та </a:t>
            </a:r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автономних</a:t>
            </a:r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 систем</a:t>
            </a:r>
            <a:r>
              <a:rPr lang="ru-RU" dirty="0">
                <a:solidFill>
                  <a:srgbClr val="FFC000"/>
                </a:solidFill>
                <a:highlight>
                  <a:srgbClr val="00FF00"/>
                </a:highlight>
              </a:rPr>
              <a:t>: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штучний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інтелект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економіці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сьогодні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використовується</a:t>
            </a:r>
            <a:r>
              <a:rPr lang="ru-RU" dirty="0">
                <a:solidFill>
                  <a:srgbClr val="FFC000"/>
                </a:solidFill>
              </a:rPr>
              <a:t> для </a:t>
            </a:r>
            <a:r>
              <a:rPr lang="ru-RU" dirty="0" err="1">
                <a:solidFill>
                  <a:srgbClr val="FFC000"/>
                </a:solidFill>
              </a:rPr>
              <a:t>автоматизації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управління</a:t>
            </a:r>
            <a:r>
              <a:rPr lang="ru-RU" dirty="0">
                <a:solidFill>
                  <a:srgbClr val="FFC000"/>
                </a:solidFill>
              </a:rPr>
              <a:t> ресурсами, </a:t>
            </a:r>
            <a:r>
              <a:rPr lang="ru-RU" dirty="0" err="1">
                <a:solidFill>
                  <a:srgbClr val="FFC000"/>
                </a:solidFill>
              </a:rPr>
              <a:t>оптимізації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бізнес-процесів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формування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рішень</a:t>
            </a:r>
            <a:r>
              <a:rPr lang="ru-RU" dirty="0">
                <a:solidFill>
                  <a:srgbClr val="FFC000"/>
                </a:solidFill>
              </a:rPr>
              <a:t> у </a:t>
            </a:r>
            <a:r>
              <a:rPr lang="ru-RU" dirty="0" err="1">
                <a:solidFill>
                  <a:srgbClr val="FFC000"/>
                </a:solidFill>
              </a:rPr>
              <a:t>сфері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інвестицій</a:t>
            </a:r>
            <a:r>
              <a:rPr lang="ru-RU" dirty="0">
                <a:solidFill>
                  <a:srgbClr val="FFC000"/>
                </a:solidFill>
              </a:rPr>
              <a:t> та </a:t>
            </a:r>
            <a:r>
              <a:rPr lang="ru-RU" dirty="0" err="1">
                <a:solidFill>
                  <a:srgbClr val="FFC000"/>
                </a:solidFill>
              </a:rPr>
              <a:t>ризик</a:t>
            </a:r>
            <a:r>
              <a:rPr lang="ru-RU" dirty="0">
                <a:solidFill>
                  <a:srgbClr val="FFC000"/>
                </a:solidFill>
              </a:rPr>
              <a:t>-менеджменту. </a:t>
            </a:r>
            <a:r>
              <a:rPr lang="ru-RU" dirty="0" err="1">
                <a:solidFill>
                  <a:srgbClr val="FFC000"/>
                </a:solidFill>
              </a:rPr>
              <a:t>Автоматичні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торгові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системи</a:t>
            </a:r>
            <a:r>
              <a:rPr lang="ru-RU" dirty="0">
                <a:solidFill>
                  <a:srgbClr val="FFC000"/>
                </a:solidFill>
              </a:rPr>
              <a:t> (</a:t>
            </a:r>
            <a:r>
              <a:rPr lang="en-US" dirty="0">
                <a:solidFill>
                  <a:srgbClr val="FFC000"/>
                </a:solidFill>
              </a:rPr>
              <a:t>algorithms trading) </a:t>
            </a:r>
            <a:r>
              <a:rPr lang="ru-RU" dirty="0">
                <a:solidFill>
                  <a:srgbClr val="FFC000"/>
                </a:solidFill>
              </a:rPr>
              <a:t>на </a:t>
            </a:r>
            <a:r>
              <a:rPr lang="ru-RU" dirty="0" err="1">
                <a:solidFill>
                  <a:srgbClr val="FFC000"/>
                </a:solidFill>
              </a:rPr>
              <a:t>фінансових</a:t>
            </a:r>
            <a:r>
              <a:rPr lang="ru-RU" dirty="0">
                <a:solidFill>
                  <a:srgbClr val="FFC000"/>
                </a:solidFill>
              </a:rPr>
              <a:t> ринках </a:t>
            </a:r>
            <a:r>
              <a:rPr lang="ru-RU" dirty="0" err="1">
                <a:solidFill>
                  <a:srgbClr val="FFC000"/>
                </a:solidFill>
              </a:rPr>
              <a:t>використовують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алгоритми</a:t>
            </a:r>
            <a:r>
              <a:rPr lang="ru-RU" dirty="0">
                <a:solidFill>
                  <a:srgbClr val="FFC000"/>
                </a:solidFill>
              </a:rPr>
              <a:t> машинного </a:t>
            </a:r>
            <a:r>
              <a:rPr lang="ru-RU" dirty="0" err="1">
                <a:solidFill>
                  <a:srgbClr val="FFC000"/>
                </a:solidFill>
              </a:rPr>
              <a:t>навчання</a:t>
            </a:r>
            <a:r>
              <a:rPr lang="ru-RU" dirty="0">
                <a:solidFill>
                  <a:srgbClr val="FFC000"/>
                </a:solidFill>
              </a:rPr>
              <a:t> та </a:t>
            </a:r>
            <a:r>
              <a:rPr lang="ru-RU" dirty="0" err="1">
                <a:solidFill>
                  <a:srgbClr val="FFC000"/>
                </a:solidFill>
              </a:rPr>
              <a:t>глибокі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нейронні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мережі</a:t>
            </a:r>
            <a:r>
              <a:rPr lang="ru-RU" dirty="0">
                <a:solidFill>
                  <a:srgbClr val="FFC000"/>
                </a:solidFill>
              </a:rPr>
              <a:t> для </a:t>
            </a:r>
            <a:r>
              <a:rPr lang="ru-RU" dirty="0" err="1">
                <a:solidFill>
                  <a:srgbClr val="FFC000"/>
                </a:solidFill>
              </a:rPr>
              <a:t>ефективної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роботи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Нейронні</a:t>
            </a:r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мережі</a:t>
            </a:r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 та </a:t>
            </a:r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аналіз</a:t>
            </a:r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 великих </a:t>
            </a:r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даних</a:t>
            </a:r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 в </a:t>
            </a:r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економіці</a:t>
            </a:r>
            <a:r>
              <a:rPr lang="ru-RU" dirty="0">
                <a:solidFill>
                  <a:srgbClr val="FFC000"/>
                </a:solidFill>
              </a:rPr>
              <a:t>: </a:t>
            </a:r>
            <a:r>
              <a:rPr lang="ru-RU" dirty="0" err="1">
                <a:solidFill>
                  <a:srgbClr val="FFC000"/>
                </a:solidFill>
              </a:rPr>
              <a:t>використання</a:t>
            </a:r>
            <a:r>
              <a:rPr lang="ru-RU" dirty="0">
                <a:solidFill>
                  <a:srgbClr val="FFC000"/>
                </a:solidFill>
              </a:rPr>
              <a:t> великих </a:t>
            </a:r>
            <a:r>
              <a:rPr lang="ru-RU" dirty="0" err="1">
                <a:solidFill>
                  <a:srgbClr val="FFC000"/>
                </a:solidFill>
              </a:rPr>
              <a:t>обсягів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даних</a:t>
            </a:r>
            <a:r>
              <a:rPr lang="ru-RU" dirty="0">
                <a:solidFill>
                  <a:srgbClr val="FFC000"/>
                </a:solidFill>
              </a:rPr>
              <a:t> з </a:t>
            </a:r>
            <a:r>
              <a:rPr lang="ru-RU" dirty="0" err="1">
                <a:solidFill>
                  <a:srgbClr val="FFC000"/>
                </a:solidFill>
              </a:rPr>
              <a:t>різних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джерел</a:t>
            </a:r>
            <a:r>
              <a:rPr lang="ru-RU" dirty="0">
                <a:solidFill>
                  <a:srgbClr val="FFC000"/>
                </a:solidFill>
              </a:rPr>
              <a:t> (</a:t>
            </a:r>
            <a:r>
              <a:rPr lang="ru-RU" dirty="0" err="1">
                <a:solidFill>
                  <a:srgbClr val="FFC000"/>
                </a:solidFill>
              </a:rPr>
              <a:t>соціальних</a:t>
            </a:r>
            <a:r>
              <a:rPr lang="ru-RU" dirty="0">
                <a:solidFill>
                  <a:srgbClr val="FFC000"/>
                </a:solidFill>
              </a:rPr>
              <a:t> мереж, онлайн-</a:t>
            </a:r>
            <a:r>
              <a:rPr lang="ru-RU" dirty="0" err="1">
                <a:solidFill>
                  <a:srgbClr val="FFC000"/>
                </a:solidFill>
              </a:rPr>
              <a:t>транзакцій</a:t>
            </a:r>
            <a:r>
              <a:rPr lang="ru-RU" dirty="0">
                <a:solidFill>
                  <a:srgbClr val="FFC000"/>
                </a:solidFill>
              </a:rPr>
              <a:t>) дозволило </a:t>
            </a:r>
            <a:r>
              <a:rPr lang="ru-RU" dirty="0" err="1">
                <a:solidFill>
                  <a:srgbClr val="FFC000"/>
                </a:solidFill>
              </a:rPr>
              <a:t>більш</a:t>
            </a:r>
            <a:r>
              <a:rPr lang="ru-RU" dirty="0">
                <a:solidFill>
                  <a:srgbClr val="FFC000"/>
                </a:solidFill>
              </a:rPr>
              <a:t> точно </a:t>
            </a:r>
            <a:r>
              <a:rPr lang="ru-RU" dirty="0" err="1">
                <a:solidFill>
                  <a:srgbClr val="FFC000"/>
                </a:solidFill>
              </a:rPr>
              <a:t>прогнозувати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економічні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тренди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проводити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оцінку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ризиків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здійснювати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автоматичну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оцінку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кредитоспроможності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highlight>
                  <a:srgbClr val="00FF00"/>
                </a:highlight>
              </a:rPr>
              <a:t>Fuzzy Logic </a:t>
            </a:r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у </a:t>
            </a:r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сучасних</a:t>
            </a:r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 </a:t>
            </a:r>
            <a:r>
              <a:rPr lang="ru-RU" b="1" dirty="0" err="1">
                <a:solidFill>
                  <a:srgbClr val="FF0000"/>
                </a:solidFill>
                <a:highlight>
                  <a:srgbClr val="00FF00"/>
                </a:highlight>
              </a:rPr>
              <a:t>економічних</a:t>
            </a:r>
            <a:r>
              <a:rPr lang="ru-RU" b="1" dirty="0">
                <a:solidFill>
                  <a:srgbClr val="FF0000"/>
                </a:solidFill>
                <a:highlight>
                  <a:srgbClr val="00FF00"/>
                </a:highlight>
              </a:rPr>
              <a:t> системах</a:t>
            </a:r>
            <a:r>
              <a:rPr lang="ru-RU" dirty="0">
                <a:solidFill>
                  <a:srgbClr val="FF0000"/>
                </a:solidFill>
                <a:highlight>
                  <a:srgbClr val="00FF00"/>
                </a:highlight>
              </a:rPr>
              <a:t>: </a:t>
            </a:r>
            <a:r>
              <a:rPr lang="ru-RU" dirty="0" err="1">
                <a:solidFill>
                  <a:srgbClr val="FFC000"/>
                </a:solidFill>
              </a:rPr>
              <a:t>нечітка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логіка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дозволяє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вирішувати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проблеми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пов'язані</a:t>
            </a:r>
            <a:r>
              <a:rPr lang="ru-RU" dirty="0">
                <a:solidFill>
                  <a:srgbClr val="FFC000"/>
                </a:solidFill>
              </a:rPr>
              <a:t> з </a:t>
            </a:r>
            <a:r>
              <a:rPr lang="ru-RU" dirty="0" err="1">
                <a:solidFill>
                  <a:srgbClr val="FFC000"/>
                </a:solidFill>
              </a:rPr>
              <a:t>моделюванням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економічної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поведінки</a:t>
            </a:r>
            <a:r>
              <a:rPr lang="ru-RU" dirty="0">
                <a:solidFill>
                  <a:srgbClr val="FFC000"/>
                </a:solidFill>
              </a:rPr>
              <a:t>, де </a:t>
            </a:r>
            <a:r>
              <a:rPr lang="ru-RU" dirty="0" err="1">
                <a:solidFill>
                  <a:srgbClr val="FFC000"/>
                </a:solidFill>
              </a:rPr>
              <a:t>людський</a:t>
            </a:r>
            <a:r>
              <a:rPr lang="ru-RU" dirty="0">
                <a:solidFill>
                  <a:srgbClr val="FFC000"/>
                </a:solidFill>
              </a:rPr>
              <a:t> фактор </a:t>
            </a:r>
            <a:r>
              <a:rPr lang="ru-RU" dirty="0" err="1">
                <a:solidFill>
                  <a:srgbClr val="FFC000"/>
                </a:solidFill>
              </a:rPr>
              <a:t>відіграє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важливу</a:t>
            </a:r>
            <a:r>
              <a:rPr lang="ru-RU" dirty="0">
                <a:solidFill>
                  <a:srgbClr val="FFC000"/>
                </a:solidFill>
              </a:rPr>
              <a:t> роль. </a:t>
            </a:r>
            <a:r>
              <a:rPr lang="ru-RU" dirty="0" err="1">
                <a:solidFill>
                  <a:srgbClr val="FFC000"/>
                </a:solidFill>
              </a:rPr>
              <a:t>Це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дозволяє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розробляти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стратегії</a:t>
            </a:r>
            <a:r>
              <a:rPr lang="ru-RU" dirty="0">
                <a:solidFill>
                  <a:srgbClr val="FFC000"/>
                </a:solidFill>
              </a:rPr>
              <a:t> для </a:t>
            </a:r>
            <a:r>
              <a:rPr lang="ru-RU" dirty="0" err="1">
                <a:solidFill>
                  <a:srgbClr val="FFC000"/>
                </a:solidFill>
              </a:rPr>
              <a:t>компаній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умовах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невизначеності</a:t>
            </a:r>
            <a:r>
              <a:rPr lang="ru-RU" dirty="0">
                <a:solidFill>
                  <a:srgbClr val="FFC000"/>
                </a:solidFill>
              </a:rPr>
              <a:t> ринку.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C31DFC-6F45-490C-BEEC-57F94DAB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4" y="402461"/>
            <a:ext cx="4202319" cy="52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92CDC-B255-4083-A3C9-A6168B091810}"/>
              </a:ext>
            </a:extLst>
          </p:cNvPr>
          <p:cNvSpPr txBox="1"/>
          <p:nvPr/>
        </p:nvSpPr>
        <p:spPr>
          <a:xfrm>
            <a:off x="20451" y="5663028"/>
            <a:ext cx="5357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Тейво</a:t>
            </a:r>
            <a:r>
              <a:rPr lang="ru-RU" b="1" i="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Калеві</a:t>
            </a:r>
            <a:r>
              <a:rPr lang="ru-RU" b="1" i="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Кохонен</a:t>
            </a:r>
            <a:r>
              <a:rPr lang="ru-RU" b="1" i="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(1934-2021) </a:t>
            </a:r>
            <a:r>
              <a:rPr lang="ru-RU" b="1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фінський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вчений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області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штучних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нейронних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мереж і машинного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156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832</Words>
  <Application>Microsoft Office PowerPoint</Application>
  <PresentationFormat>Широкоэкранный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Сучасні методи інтелектуальної обробки даних в системах підтримки  прийняття рішень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нечіткої логіки для побудови інтегральних економічних показників </vt:lpstr>
      <vt:lpstr>Побудова функцій належності для вхідних  та вихідної змінної</vt:lpstr>
      <vt:lpstr>Презентация PowerPoint</vt:lpstr>
      <vt:lpstr>Графічне представлення результатів  розрахунку у вигляді поверхні відгуку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2024-10-10T21:40:46Z</dcterms:created>
  <dcterms:modified xsi:type="dcterms:W3CDTF">2024-11-28T02:53:16Z</dcterms:modified>
</cp:coreProperties>
</file>