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Lst>
  <p:sldIdLst>
    <p:sldId id="257" r:id="rId5"/>
    <p:sldId id="259" r:id="rId6"/>
    <p:sldId id="258" r:id="rId7"/>
    <p:sldId id="267" r:id="rId8"/>
    <p:sldId id="268" r:id="rId9"/>
    <p:sldId id="269" r:id="rId10"/>
    <p:sldId id="270" r:id="rId11"/>
    <p:sldId id="265" r:id="rId12"/>
    <p:sldId id="271" r:id="rId13"/>
    <p:sldId id="262" r:id="rId14"/>
    <p:sldId id="273" r:id="rId15"/>
    <p:sldId id="274" r:id="rId16"/>
    <p:sldId id="260" r:id="rId17"/>
    <p:sldId id="275" r:id="rId18"/>
    <p:sldId id="26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33" userDrawn="1">
          <p15:clr>
            <a:srgbClr val="A4A3A4"/>
          </p15:clr>
        </p15:guide>
        <p15:guide id="2" pos="3897" userDrawn="1">
          <p15:clr>
            <a:srgbClr val="A4A3A4"/>
          </p15:clr>
        </p15:guide>
        <p15:guide id="3" pos="40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56" autoAdjust="0"/>
    <p:restoredTop sz="94660"/>
  </p:normalViewPr>
  <p:slideViewPr>
    <p:cSldViewPr showGuides="1">
      <p:cViewPr>
        <p:scale>
          <a:sx n="75" d="100"/>
          <a:sy n="75" d="100"/>
        </p:scale>
        <p:origin x="-1620" y="-918"/>
      </p:cViewPr>
      <p:guideLst>
        <p:guide orient="horz" pos="1933"/>
        <p:guide pos="3897"/>
        <p:guide pos="4067"/>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3C8CBA-DC7A-4289-80CD-CD015727043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843C1FCD-E55A-44F9-8892-4A807A5E7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456C0511-0FDB-47C7-8B90-805CCD0E1B99}"/>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E3414D97-70E7-480F-8222-6F34BC1BF0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372CF26-0EA7-4A60-A210-ACE087D01B55}"/>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35275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748D3AF-1EE6-45DF-AA11-D7AB75E7E6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2377B6A6-4D61-42B4-A7F9-D6501E284E3E}"/>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64B2191B-759C-4D44-89F7-EC08A4E84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44AB8909-870D-4FAC-933E-F49BA52FF63E}"/>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a:extLst>
              <a:ext uri="{FF2B5EF4-FFF2-40B4-BE49-F238E27FC236}">
                <a16:creationId xmlns="" xmlns:a16="http://schemas.microsoft.com/office/drawing/2014/main" id="{4D1DB187-B7BC-47EF-81B4-86880DDC15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315EB44-D8A8-42A2-87B4-E776B77D964E}"/>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269065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6C27E39-7F3D-4E7F-9668-EF9507FA43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EFCA81D4-0BCB-42ED-AC7A-E45FD3460AF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0CCE0F1C-109C-4EA2-A65F-E09C6E55A1C9}"/>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D15594AD-D178-48AF-8C58-D05C74CDF7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E510DED-63B7-48D8-9E06-A662429C8B11}"/>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257647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660AC84A-7B23-4D54-A9DB-161407CE687A}"/>
              </a:ext>
            </a:extLst>
          </p:cNvPr>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316E8208-861E-4EF3-816E-6E44D756E874}"/>
              </a:ext>
            </a:extLst>
          </p:cNvPr>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805B6CA-BF28-4CFD-BE93-F003DA31D8CB}"/>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DE0D3FC2-39D2-49CB-BDCD-4237856A19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1D15A0C-6D58-410E-A92A-3BB23112C172}"/>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71830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bg>
      <p:bgPr>
        <a:solidFill>
          <a:schemeClr val="accent2"/>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A63AF58E-CCD9-4DE6-A7E2-26BDC09F150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6">
            <a:extLst>
              <a:ext uri="{FF2B5EF4-FFF2-40B4-BE49-F238E27FC236}">
                <a16:creationId xmlns="" xmlns:a16="http://schemas.microsoft.com/office/drawing/2014/main" id="{4041BA97-BAD9-4001-9506-E11005E18490}"/>
              </a:ext>
            </a:extLst>
          </p:cNvPr>
          <p:cNvSpPr>
            <a:spLocks noGrp="1"/>
          </p:cNvSpPr>
          <p:nvPr>
            <p:ph type="title"/>
          </p:nvPr>
        </p:nvSpPr>
        <p:spPr>
          <a:xfrm>
            <a:off x="381004" y="365129"/>
            <a:ext cx="11475001" cy="1325563"/>
          </a:xfrm>
        </p:spPr>
        <p:txBody>
          <a:bodyPr/>
          <a:lstStyle>
            <a:lvl1pPr>
              <a:defRPr b="1">
                <a:solidFill>
                  <a:schemeClr val="bg1"/>
                </a:solidFill>
              </a:defRPr>
            </a:lvl1pPr>
          </a:lstStyle>
          <a:p>
            <a:r>
              <a:rPr lang="ru-RU" dirty="0"/>
              <a:t>Образец заголовка</a:t>
            </a:r>
          </a:p>
        </p:txBody>
      </p:sp>
      <p:sp>
        <p:nvSpPr>
          <p:cNvPr id="12" name="Текст 11">
            <a:extLst>
              <a:ext uri="{FF2B5EF4-FFF2-40B4-BE49-F238E27FC236}">
                <a16:creationId xmlns="" xmlns:a16="http://schemas.microsoft.com/office/drawing/2014/main" id="{224D964D-FD5B-48F5-8B18-EACAC6049227}"/>
              </a:ext>
            </a:extLst>
          </p:cNvPr>
          <p:cNvSpPr>
            <a:spLocks noGrp="1"/>
          </p:cNvSpPr>
          <p:nvPr>
            <p:ph type="body" sz="quarter" idx="10"/>
          </p:nvPr>
        </p:nvSpPr>
        <p:spPr>
          <a:xfrm>
            <a:off x="381000" y="1836743"/>
            <a:ext cx="11530013" cy="102234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 name="Таблица 2">
            <a:extLst>
              <a:ext uri="{FF2B5EF4-FFF2-40B4-BE49-F238E27FC236}">
                <a16:creationId xmlns="" xmlns:a16="http://schemas.microsoft.com/office/drawing/2014/main" id="{957B8229-3341-4204-ABAC-7770516A4EC8}"/>
              </a:ext>
            </a:extLst>
          </p:cNvPr>
          <p:cNvSpPr>
            <a:spLocks noGrp="1"/>
          </p:cNvSpPr>
          <p:nvPr>
            <p:ph type="tbl" sz="quarter" idx="11"/>
          </p:nvPr>
        </p:nvSpPr>
        <p:spPr>
          <a:xfrm>
            <a:off x="280988" y="2713037"/>
            <a:ext cx="11630512" cy="3779838"/>
          </a:xfrm>
        </p:spPr>
        <p:txBody>
          <a:bodyPr/>
          <a:lstStyle/>
          <a:p>
            <a:endParaRPr lang="ru-RU"/>
          </a:p>
        </p:txBody>
      </p:sp>
    </p:spTree>
    <p:extLst>
      <p:ext uri="{BB962C8B-B14F-4D97-AF65-F5344CB8AC3E}">
        <p14:creationId xmlns:p14="http://schemas.microsoft.com/office/powerpoint/2010/main" val="4181872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7213581" y="381000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7213605"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7213605"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5" y="3675533"/>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609600" y="2401894"/>
            <a:ext cx="112776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8940800" y="4206240"/>
            <a:ext cx="1280160" cy="457200"/>
          </a:xfrm>
        </p:spPr>
        <p:txBody>
          <a:bodyPr/>
          <a:lstStyle/>
          <a:p>
            <a:fld id="{EA4C4ABE-3AB2-4760-AE95-817E917DACAD}" type="datetimeFigureOut">
              <a:rPr lang="ru-RU" smtClean="0"/>
              <a:t>15.01.2021</a:t>
            </a:fld>
            <a:endParaRPr lang="ru-RU"/>
          </a:p>
        </p:txBody>
      </p:sp>
      <p:sp>
        <p:nvSpPr>
          <p:cNvPr id="17" name="Нижний колонтитул 16"/>
          <p:cNvSpPr>
            <a:spLocks noGrp="1"/>
          </p:cNvSpPr>
          <p:nvPr>
            <p:ph type="ftr" sz="quarter" idx="11"/>
          </p:nvPr>
        </p:nvSpPr>
        <p:spPr>
          <a:xfrm>
            <a:off x="7213600" y="4205288"/>
            <a:ext cx="1727200" cy="457200"/>
          </a:xfrm>
        </p:spPr>
        <p:txBody>
          <a:bodyPr/>
          <a:lstStyle/>
          <a:p>
            <a:endParaRPr lang="ru-RU"/>
          </a:p>
        </p:txBody>
      </p:sp>
      <p:sp>
        <p:nvSpPr>
          <p:cNvPr id="29" name="Номер слайда 28"/>
          <p:cNvSpPr>
            <a:spLocks noGrp="1"/>
          </p:cNvSpPr>
          <p:nvPr>
            <p:ph type="sldNum" sz="quarter" idx="12"/>
          </p:nvPr>
        </p:nvSpPr>
        <p:spPr>
          <a:xfrm>
            <a:off x="11093452" y="1136"/>
            <a:ext cx="996949" cy="365760"/>
          </a:xfrm>
        </p:spPr>
        <p:txBody>
          <a:bodyPr/>
          <a:lstStyle>
            <a:lvl1pPr algn="r">
              <a:defRPr sz="1800">
                <a:solidFill>
                  <a:schemeClr val="bg1"/>
                </a:solidFill>
              </a:defRPr>
            </a:lvl1pPr>
          </a:lstStyle>
          <a:p>
            <a:fld id="{AEFB9219-6DCD-41DC-823F-6B7614B8AAFB}"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1981207"/>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2249431"/>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2249431"/>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3000"/>
            <a:ext cx="11176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94972"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291077"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A4C4ABE-3AB2-4760-AE95-817E917DACAD}" type="datetimeFigureOut">
              <a:rPr lang="ru-RU" smtClean="0"/>
              <a:t>15.01.2021</a:t>
            </a:fld>
            <a:endParaRPr lang="ru-RU"/>
          </a:p>
        </p:txBody>
      </p:sp>
      <p:sp>
        <p:nvSpPr>
          <p:cNvPr id="27" name="Номер слайда 26"/>
          <p:cNvSpPr>
            <a:spLocks noGrp="1"/>
          </p:cNvSpPr>
          <p:nvPr>
            <p:ph type="sldNum" sz="quarter" idx="11"/>
          </p:nvPr>
        </p:nvSpPr>
        <p:spPr/>
        <p:txBody>
          <a:bodyPr rtlCol="0"/>
          <a:lstStyle/>
          <a:p>
            <a:fld id="{AEFB9219-6DCD-41DC-823F-6B7614B8AAFB}"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8778240" y="612648"/>
            <a:ext cx="1276352" cy="457200"/>
          </a:xfrm>
        </p:spPr>
        <p:txBody>
          <a:bodyPr/>
          <a:lstStyle/>
          <a:p>
            <a:fld id="{EA4C4ABE-3AB2-4760-AE95-817E917DACAD}" type="datetimeFigureOut">
              <a:rPr lang="ru-RU" smtClean="0"/>
              <a:t>15.01.2021</a:t>
            </a:fld>
            <a:endParaRPr lang="ru-RU"/>
          </a:p>
        </p:txBody>
      </p:sp>
      <p:sp>
        <p:nvSpPr>
          <p:cNvPr id="4" name="Нижний колонтитул 3"/>
          <p:cNvSpPr>
            <a:spLocks noGrp="1"/>
          </p:cNvSpPr>
          <p:nvPr>
            <p:ph type="ftr" sz="quarter" idx="11"/>
          </p:nvPr>
        </p:nvSpPr>
        <p:spPr>
          <a:xfrm>
            <a:off x="7010400" y="612648"/>
            <a:ext cx="1767840" cy="457200"/>
          </a:xfrm>
        </p:spPr>
        <p:txBody>
          <a:bodyPr/>
          <a:lstStyle/>
          <a:p>
            <a:endParaRPr lang="ru-RU"/>
          </a:p>
        </p:txBody>
      </p:sp>
      <p:sp>
        <p:nvSpPr>
          <p:cNvPr id="5" name="Номер слайда 4"/>
          <p:cNvSpPr>
            <a:spLocks noGrp="1"/>
          </p:cNvSpPr>
          <p:nvPr>
            <p:ph type="sldNum" sz="quarter" idx="12"/>
          </p:nvPr>
        </p:nvSpPr>
        <p:spPr>
          <a:xfrm>
            <a:off x="10899648" y="2272"/>
            <a:ext cx="1016000" cy="365760"/>
          </a:xfrm>
        </p:spPr>
        <p:txBody>
          <a:bodyPr/>
          <a:lstStyle/>
          <a:p>
            <a:fld id="{AEFB9219-6DCD-41DC-823F-6B7614B8AAF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2E359AD-D581-4F32-8D7B-5A7303ACA5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6B34C58F-C553-4C59-A9E5-5639B012FC8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21C6E13-94F1-4E84-9F27-B4C3B0943FB9}"/>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E56272E1-B1DF-4FBD-A0FD-492ABFCAC3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F4DEC83-DAA5-4C6D-8D4B-BF03457A3CDC}"/>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150818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4C4ABE-3AB2-4760-AE95-817E917DACAD}" type="datetimeFigureOut">
              <a:rPr lang="ru-RU" smtClean="0"/>
              <a:t>15.01.2021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7995" y="1101970"/>
            <a:ext cx="451104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915" y="1109162"/>
            <a:ext cx="782404"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8117924" y="3274315"/>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1143000"/>
            <a:ext cx="2540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143000"/>
            <a:ext cx="83312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5EB3FA51-943B-4086-A25F-C0E65DD3692C}"/>
              </a:ext>
            </a:extLst>
          </p:cNvPr>
          <p:cNvSpPr>
            <a:spLocks noGrp="1"/>
          </p:cNvSpPr>
          <p:nvPr>
            <p:ph type="title"/>
          </p:nvPr>
        </p:nvSpPr>
        <p:spPr>
          <a:xfrm>
            <a:off x="5331000" y="279006"/>
            <a:ext cx="6570000" cy="993875"/>
          </a:xfrm>
        </p:spPr>
        <p:txBody>
          <a:bodyPr/>
          <a:lstStyle/>
          <a:p>
            <a:r>
              <a:rPr lang="ru-RU"/>
              <a:t>Образец заголовка</a:t>
            </a:r>
          </a:p>
        </p:txBody>
      </p:sp>
      <p:sp>
        <p:nvSpPr>
          <p:cNvPr id="7" name="Текст 6">
            <a:extLst>
              <a:ext uri="{FF2B5EF4-FFF2-40B4-BE49-F238E27FC236}">
                <a16:creationId xmlns="" xmlns:a16="http://schemas.microsoft.com/office/drawing/2014/main" id="{B8B6AFF7-ABF1-4A29-84D5-00E32979F163}"/>
              </a:ext>
            </a:extLst>
          </p:cNvPr>
          <p:cNvSpPr>
            <a:spLocks noGrp="1"/>
          </p:cNvSpPr>
          <p:nvPr>
            <p:ph type="body" sz="quarter" idx="10"/>
          </p:nvPr>
        </p:nvSpPr>
        <p:spPr>
          <a:xfrm>
            <a:off x="5330829" y="1538291"/>
            <a:ext cx="6570663" cy="43211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8">
            <a:extLst>
              <a:ext uri="{FF2B5EF4-FFF2-40B4-BE49-F238E27FC236}">
                <a16:creationId xmlns="" xmlns:a16="http://schemas.microsoft.com/office/drawing/2014/main" id="{06DB0F6D-303F-4E81-A3D0-5C56453C23AE}"/>
              </a:ext>
            </a:extLst>
          </p:cNvPr>
          <p:cNvSpPr>
            <a:spLocks noGrp="1"/>
          </p:cNvSpPr>
          <p:nvPr>
            <p:ph type="pic" sz="quarter" idx="11"/>
          </p:nvPr>
        </p:nvSpPr>
        <p:spPr>
          <a:xfrm>
            <a:off x="246067" y="234000"/>
            <a:ext cx="2249487" cy="2609662"/>
          </a:xfrm>
        </p:spPr>
        <p:txBody>
          <a:bodyPr/>
          <a:lstStyle/>
          <a:p>
            <a:endParaRPr lang="ru-RU"/>
          </a:p>
        </p:txBody>
      </p:sp>
      <p:sp>
        <p:nvSpPr>
          <p:cNvPr id="11" name="Рисунок 8">
            <a:extLst>
              <a:ext uri="{FF2B5EF4-FFF2-40B4-BE49-F238E27FC236}">
                <a16:creationId xmlns="" xmlns:a16="http://schemas.microsoft.com/office/drawing/2014/main" id="{E19019EB-1908-499F-8DDD-57FCF302CFDE}"/>
              </a:ext>
            </a:extLst>
          </p:cNvPr>
          <p:cNvSpPr>
            <a:spLocks noGrp="1"/>
          </p:cNvSpPr>
          <p:nvPr>
            <p:ph type="pic" sz="quarter" idx="13"/>
          </p:nvPr>
        </p:nvSpPr>
        <p:spPr>
          <a:xfrm>
            <a:off x="252785" y="3113662"/>
            <a:ext cx="2249487" cy="3284662"/>
          </a:xfrm>
        </p:spPr>
        <p:txBody>
          <a:bodyPr/>
          <a:lstStyle/>
          <a:p>
            <a:endParaRPr lang="ru-RU" dirty="0"/>
          </a:p>
        </p:txBody>
      </p:sp>
      <p:sp>
        <p:nvSpPr>
          <p:cNvPr id="12" name="Рисунок 8">
            <a:extLst>
              <a:ext uri="{FF2B5EF4-FFF2-40B4-BE49-F238E27FC236}">
                <a16:creationId xmlns="" xmlns:a16="http://schemas.microsoft.com/office/drawing/2014/main" id="{42858865-2D1D-4E01-A5ED-8E9703C3F9F8}"/>
              </a:ext>
            </a:extLst>
          </p:cNvPr>
          <p:cNvSpPr>
            <a:spLocks noGrp="1"/>
          </p:cNvSpPr>
          <p:nvPr>
            <p:ph type="pic" sz="quarter" idx="14"/>
          </p:nvPr>
        </p:nvSpPr>
        <p:spPr>
          <a:xfrm>
            <a:off x="2791806" y="549000"/>
            <a:ext cx="2249487" cy="3284662"/>
          </a:xfrm>
        </p:spPr>
        <p:txBody>
          <a:bodyPr/>
          <a:lstStyle/>
          <a:p>
            <a:endParaRPr lang="ru-RU" dirty="0"/>
          </a:p>
        </p:txBody>
      </p:sp>
      <p:sp>
        <p:nvSpPr>
          <p:cNvPr id="13" name="Рисунок 8">
            <a:extLst>
              <a:ext uri="{FF2B5EF4-FFF2-40B4-BE49-F238E27FC236}">
                <a16:creationId xmlns="" xmlns:a16="http://schemas.microsoft.com/office/drawing/2014/main" id="{E2644163-594C-4D16-97AD-5643AA6E3E02}"/>
              </a:ext>
            </a:extLst>
          </p:cNvPr>
          <p:cNvSpPr>
            <a:spLocks noGrp="1"/>
          </p:cNvSpPr>
          <p:nvPr>
            <p:ph type="pic" sz="quarter" idx="15"/>
          </p:nvPr>
        </p:nvSpPr>
        <p:spPr>
          <a:xfrm>
            <a:off x="2791806" y="4095550"/>
            <a:ext cx="2249487" cy="2609662"/>
          </a:xfrm>
        </p:spPr>
        <p:txBody>
          <a:bodyPr/>
          <a:lstStyle/>
          <a:p>
            <a:endParaRPr lang="ru-RU"/>
          </a:p>
        </p:txBody>
      </p:sp>
    </p:spTree>
    <p:extLst>
      <p:ext uri="{BB962C8B-B14F-4D97-AF65-F5344CB8AC3E}">
        <p14:creationId xmlns:p14="http://schemas.microsoft.com/office/powerpoint/2010/main" val="4153103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7213580" y="3810005"/>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7213604"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7213604"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 y="3675532"/>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609600" y="2401892"/>
            <a:ext cx="112776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8940800" y="4206240"/>
            <a:ext cx="1280160" cy="457200"/>
          </a:xfrm>
        </p:spPr>
        <p:txBody>
          <a:bodyPr/>
          <a:lstStyle/>
          <a:p>
            <a:fld id="{EA4C4ABE-3AB2-4760-AE95-817E917DACAD}" type="datetimeFigureOut">
              <a:rPr lang="ru-RU" smtClean="0"/>
              <a:t>15.01.2021</a:t>
            </a:fld>
            <a:endParaRPr lang="ru-RU"/>
          </a:p>
        </p:txBody>
      </p:sp>
      <p:sp>
        <p:nvSpPr>
          <p:cNvPr id="17" name="Нижний колонтитул 16"/>
          <p:cNvSpPr>
            <a:spLocks noGrp="1"/>
          </p:cNvSpPr>
          <p:nvPr>
            <p:ph type="ftr" sz="quarter" idx="11"/>
          </p:nvPr>
        </p:nvSpPr>
        <p:spPr>
          <a:xfrm>
            <a:off x="7213600" y="4205288"/>
            <a:ext cx="1727200" cy="457200"/>
          </a:xfrm>
        </p:spPr>
        <p:txBody>
          <a:bodyPr/>
          <a:lstStyle/>
          <a:p>
            <a:endParaRPr lang="ru-RU"/>
          </a:p>
        </p:txBody>
      </p:sp>
      <p:sp>
        <p:nvSpPr>
          <p:cNvPr id="29" name="Номер слайда 28"/>
          <p:cNvSpPr>
            <a:spLocks noGrp="1"/>
          </p:cNvSpPr>
          <p:nvPr>
            <p:ph type="sldNum" sz="quarter" idx="12"/>
          </p:nvPr>
        </p:nvSpPr>
        <p:spPr>
          <a:xfrm>
            <a:off x="11093452" y="1136"/>
            <a:ext cx="996949" cy="365760"/>
          </a:xfrm>
        </p:spPr>
        <p:txBody>
          <a:bodyPr/>
          <a:lstStyle>
            <a:lvl1pPr algn="r">
              <a:defRPr sz="1800">
                <a:solidFill>
                  <a:schemeClr val="bg1"/>
                </a:solidFill>
              </a:defRPr>
            </a:lvl1pPr>
          </a:lstStyle>
          <a:p>
            <a:fld id="{AEFB9219-6DCD-41DC-823F-6B7614B8AAFB}"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1981205"/>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2249429"/>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2249429"/>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C92E189-CF27-420A-85D2-E5876822A388}"/>
              </a:ext>
            </a:extLst>
          </p:cNvPr>
          <p:cNvSpPr>
            <a:spLocks noGrp="1"/>
          </p:cNvSpPr>
          <p:nvPr>
            <p:ph type="title"/>
          </p:nvPr>
        </p:nvSpPr>
        <p:spPr>
          <a:xfrm>
            <a:off x="831851" y="1709744"/>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E0D5A772-C4C8-4E08-B48F-8CD51F434DE4}"/>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27BC306F-4EA4-496E-A1CA-5F6823D5171B}"/>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4A464ED1-21C8-4BCE-AF1A-B821DC4C60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4936C59-1F73-4222-8ED4-BF5683B475CE}"/>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3389136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3000"/>
            <a:ext cx="11176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94970"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291076"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A4C4ABE-3AB2-4760-AE95-817E917DACAD}" type="datetimeFigureOut">
              <a:rPr lang="ru-RU" smtClean="0"/>
              <a:t>15.01.2021</a:t>
            </a:fld>
            <a:endParaRPr lang="ru-RU"/>
          </a:p>
        </p:txBody>
      </p:sp>
      <p:sp>
        <p:nvSpPr>
          <p:cNvPr id="27" name="Номер слайда 26"/>
          <p:cNvSpPr>
            <a:spLocks noGrp="1"/>
          </p:cNvSpPr>
          <p:nvPr>
            <p:ph type="sldNum" sz="quarter" idx="11"/>
          </p:nvPr>
        </p:nvSpPr>
        <p:spPr/>
        <p:txBody>
          <a:bodyPr rtlCol="0"/>
          <a:lstStyle/>
          <a:p>
            <a:fld id="{AEFB9219-6DCD-41DC-823F-6B7614B8AAFB}"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8778240" y="612648"/>
            <a:ext cx="1276352" cy="457200"/>
          </a:xfrm>
        </p:spPr>
        <p:txBody>
          <a:bodyPr/>
          <a:lstStyle/>
          <a:p>
            <a:fld id="{EA4C4ABE-3AB2-4760-AE95-817E917DACAD}" type="datetimeFigureOut">
              <a:rPr lang="ru-RU" smtClean="0"/>
              <a:t>15.01.2021</a:t>
            </a:fld>
            <a:endParaRPr lang="ru-RU"/>
          </a:p>
        </p:txBody>
      </p:sp>
      <p:sp>
        <p:nvSpPr>
          <p:cNvPr id="4" name="Нижний колонтитул 3"/>
          <p:cNvSpPr>
            <a:spLocks noGrp="1"/>
          </p:cNvSpPr>
          <p:nvPr>
            <p:ph type="ftr" sz="quarter" idx="11"/>
          </p:nvPr>
        </p:nvSpPr>
        <p:spPr>
          <a:xfrm>
            <a:off x="7010400" y="612648"/>
            <a:ext cx="1767840" cy="457200"/>
          </a:xfrm>
        </p:spPr>
        <p:txBody>
          <a:bodyPr/>
          <a:lstStyle/>
          <a:p>
            <a:endParaRPr lang="ru-RU"/>
          </a:p>
        </p:txBody>
      </p:sp>
      <p:sp>
        <p:nvSpPr>
          <p:cNvPr id="5" name="Номер слайда 4"/>
          <p:cNvSpPr>
            <a:spLocks noGrp="1"/>
          </p:cNvSpPr>
          <p:nvPr>
            <p:ph type="sldNum" sz="quarter" idx="12"/>
          </p:nvPr>
        </p:nvSpPr>
        <p:spPr>
          <a:xfrm>
            <a:off x="10899648" y="2272"/>
            <a:ext cx="1016000" cy="365760"/>
          </a:xfrm>
        </p:spPr>
        <p:txBody>
          <a:bodyPr/>
          <a:lstStyle/>
          <a:p>
            <a:fld id="{AEFB9219-6DCD-41DC-823F-6B7614B8AAFB}" type="slidenum">
              <a:rPr lang="ru-RU" smtClean="0"/>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4C4ABE-3AB2-4760-AE95-817E917DACAD}" type="datetimeFigureOut">
              <a:rPr lang="ru-RU" smtClean="0"/>
              <a:t>15.01.2021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7995" y="1101970"/>
            <a:ext cx="451104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915" y="1109162"/>
            <a:ext cx="782404"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8117924" y="3274313"/>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1143000"/>
            <a:ext cx="2540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143000"/>
            <a:ext cx="83312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5EB3FA51-943B-4086-A25F-C0E65DD3692C}"/>
              </a:ext>
            </a:extLst>
          </p:cNvPr>
          <p:cNvSpPr>
            <a:spLocks noGrp="1"/>
          </p:cNvSpPr>
          <p:nvPr>
            <p:ph type="title"/>
          </p:nvPr>
        </p:nvSpPr>
        <p:spPr>
          <a:xfrm>
            <a:off x="5331000" y="279006"/>
            <a:ext cx="6570000" cy="993875"/>
          </a:xfrm>
        </p:spPr>
        <p:txBody>
          <a:bodyPr/>
          <a:lstStyle/>
          <a:p>
            <a:r>
              <a:rPr lang="ru-RU"/>
              <a:t>Образец заголовка</a:t>
            </a:r>
          </a:p>
        </p:txBody>
      </p:sp>
      <p:sp>
        <p:nvSpPr>
          <p:cNvPr id="7" name="Текст 6">
            <a:extLst>
              <a:ext uri="{FF2B5EF4-FFF2-40B4-BE49-F238E27FC236}">
                <a16:creationId xmlns="" xmlns:a16="http://schemas.microsoft.com/office/drawing/2014/main" id="{B8B6AFF7-ABF1-4A29-84D5-00E32979F163}"/>
              </a:ext>
            </a:extLst>
          </p:cNvPr>
          <p:cNvSpPr>
            <a:spLocks noGrp="1"/>
          </p:cNvSpPr>
          <p:nvPr>
            <p:ph type="body" sz="quarter" idx="10"/>
          </p:nvPr>
        </p:nvSpPr>
        <p:spPr>
          <a:xfrm>
            <a:off x="5330829" y="1538291"/>
            <a:ext cx="6570663" cy="43211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8">
            <a:extLst>
              <a:ext uri="{FF2B5EF4-FFF2-40B4-BE49-F238E27FC236}">
                <a16:creationId xmlns="" xmlns:a16="http://schemas.microsoft.com/office/drawing/2014/main" id="{06DB0F6D-303F-4E81-A3D0-5C56453C23AE}"/>
              </a:ext>
            </a:extLst>
          </p:cNvPr>
          <p:cNvSpPr>
            <a:spLocks noGrp="1"/>
          </p:cNvSpPr>
          <p:nvPr>
            <p:ph type="pic" sz="quarter" idx="11"/>
          </p:nvPr>
        </p:nvSpPr>
        <p:spPr>
          <a:xfrm>
            <a:off x="246067" y="234000"/>
            <a:ext cx="2249487" cy="2609662"/>
          </a:xfrm>
        </p:spPr>
        <p:txBody>
          <a:bodyPr/>
          <a:lstStyle/>
          <a:p>
            <a:endParaRPr lang="ru-RU"/>
          </a:p>
        </p:txBody>
      </p:sp>
      <p:sp>
        <p:nvSpPr>
          <p:cNvPr id="11" name="Рисунок 8">
            <a:extLst>
              <a:ext uri="{FF2B5EF4-FFF2-40B4-BE49-F238E27FC236}">
                <a16:creationId xmlns="" xmlns:a16="http://schemas.microsoft.com/office/drawing/2014/main" id="{E19019EB-1908-499F-8DDD-57FCF302CFDE}"/>
              </a:ext>
            </a:extLst>
          </p:cNvPr>
          <p:cNvSpPr>
            <a:spLocks noGrp="1"/>
          </p:cNvSpPr>
          <p:nvPr>
            <p:ph type="pic" sz="quarter" idx="13"/>
          </p:nvPr>
        </p:nvSpPr>
        <p:spPr>
          <a:xfrm>
            <a:off x="252785" y="3113662"/>
            <a:ext cx="2249487" cy="3284662"/>
          </a:xfrm>
        </p:spPr>
        <p:txBody>
          <a:bodyPr/>
          <a:lstStyle/>
          <a:p>
            <a:endParaRPr lang="ru-RU" dirty="0"/>
          </a:p>
        </p:txBody>
      </p:sp>
      <p:sp>
        <p:nvSpPr>
          <p:cNvPr id="12" name="Рисунок 8">
            <a:extLst>
              <a:ext uri="{FF2B5EF4-FFF2-40B4-BE49-F238E27FC236}">
                <a16:creationId xmlns="" xmlns:a16="http://schemas.microsoft.com/office/drawing/2014/main" id="{42858865-2D1D-4E01-A5ED-8E9703C3F9F8}"/>
              </a:ext>
            </a:extLst>
          </p:cNvPr>
          <p:cNvSpPr>
            <a:spLocks noGrp="1"/>
          </p:cNvSpPr>
          <p:nvPr>
            <p:ph type="pic" sz="quarter" idx="14"/>
          </p:nvPr>
        </p:nvSpPr>
        <p:spPr>
          <a:xfrm>
            <a:off x="2791806" y="549000"/>
            <a:ext cx="2249487" cy="3284662"/>
          </a:xfrm>
        </p:spPr>
        <p:txBody>
          <a:bodyPr/>
          <a:lstStyle/>
          <a:p>
            <a:endParaRPr lang="ru-RU" dirty="0"/>
          </a:p>
        </p:txBody>
      </p:sp>
      <p:sp>
        <p:nvSpPr>
          <p:cNvPr id="13" name="Рисунок 8">
            <a:extLst>
              <a:ext uri="{FF2B5EF4-FFF2-40B4-BE49-F238E27FC236}">
                <a16:creationId xmlns="" xmlns:a16="http://schemas.microsoft.com/office/drawing/2014/main" id="{E2644163-594C-4D16-97AD-5643AA6E3E02}"/>
              </a:ext>
            </a:extLst>
          </p:cNvPr>
          <p:cNvSpPr>
            <a:spLocks noGrp="1"/>
          </p:cNvSpPr>
          <p:nvPr>
            <p:ph type="pic" sz="quarter" idx="15"/>
          </p:nvPr>
        </p:nvSpPr>
        <p:spPr>
          <a:xfrm>
            <a:off x="2791806" y="4095550"/>
            <a:ext cx="2249487" cy="2609662"/>
          </a:xfrm>
        </p:spPr>
        <p:txBody>
          <a:bodyPr/>
          <a:lstStyle/>
          <a:p>
            <a:endParaRPr lang="ru-RU"/>
          </a:p>
        </p:txBody>
      </p:sp>
    </p:spTree>
    <p:extLst>
      <p:ext uri="{BB962C8B-B14F-4D97-AF65-F5344CB8AC3E}">
        <p14:creationId xmlns:p14="http://schemas.microsoft.com/office/powerpoint/2010/main" val="4153103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8940800" y="4206240"/>
            <a:ext cx="1280160" cy="457200"/>
          </a:xfrm>
        </p:spPr>
        <p:txBody>
          <a:bodyPr/>
          <a:lstStyle/>
          <a:p>
            <a:fld id="{EA4C4ABE-3AB2-4760-AE95-817E917DACAD}" type="datetimeFigureOut">
              <a:rPr lang="ru-RU" smtClean="0"/>
              <a:t>15.01.2021</a:t>
            </a:fld>
            <a:endParaRPr lang="ru-RU"/>
          </a:p>
        </p:txBody>
      </p:sp>
      <p:sp>
        <p:nvSpPr>
          <p:cNvPr id="17" name="Нижний колонтитул 16"/>
          <p:cNvSpPr>
            <a:spLocks noGrp="1"/>
          </p:cNvSpPr>
          <p:nvPr>
            <p:ph type="ftr" sz="quarter" idx="11"/>
          </p:nvPr>
        </p:nvSpPr>
        <p:spPr>
          <a:xfrm>
            <a:off x="7213600" y="4205288"/>
            <a:ext cx="1727200" cy="457200"/>
          </a:xfrm>
        </p:spPr>
        <p:txBody>
          <a:bodyPr/>
          <a:lstStyle/>
          <a:p>
            <a:endParaRPr lang="ru-RU"/>
          </a:p>
        </p:txBody>
      </p:sp>
      <p:sp>
        <p:nvSpPr>
          <p:cNvPr id="29" name="Номер слайда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AEFB9219-6DCD-41DC-823F-6B7614B8AAFB}" type="slidenum">
              <a:rPr lang="ru-RU" smtClean="0"/>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FE85C9-EC20-436D-BAE5-2C4F124369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DC8B4579-DA0D-40FA-BCCC-F526B965EC0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A596D469-6CF6-494C-A1D2-E70D422036F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1BA158C2-021E-481A-885A-9D0352A2C2FC}"/>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a:extLst>
              <a:ext uri="{FF2B5EF4-FFF2-40B4-BE49-F238E27FC236}">
                <a16:creationId xmlns="" xmlns:a16="http://schemas.microsoft.com/office/drawing/2014/main" id="{6262E538-35FF-491E-A7A3-82618B2A1B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9A63556A-DAAA-4C39-BCB7-91D7999A4965}"/>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4210588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3000"/>
            <a:ext cx="11176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A4C4ABE-3AB2-4760-AE95-817E917DACAD}" type="datetimeFigureOut">
              <a:rPr lang="ru-RU" smtClean="0"/>
              <a:t>15.01.2021</a:t>
            </a:fld>
            <a:endParaRPr lang="ru-RU"/>
          </a:p>
        </p:txBody>
      </p:sp>
      <p:sp>
        <p:nvSpPr>
          <p:cNvPr id="27" name="Номер слайда 26"/>
          <p:cNvSpPr>
            <a:spLocks noGrp="1"/>
          </p:cNvSpPr>
          <p:nvPr>
            <p:ph type="sldNum" sz="quarter" idx="11"/>
          </p:nvPr>
        </p:nvSpPr>
        <p:spPr/>
        <p:txBody>
          <a:bodyPr rtlCol="0"/>
          <a:lstStyle/>
          <a:p>
            <a:fld id="{AEFB9219-6DCD-41DC-823F-6B7614B8AAFB}"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8778240" y="612648"/>
            <a:ext cx="1276352" cy="457200"/>
          </a:xfrm>
        </p:spPr>
        <p:txBody>
          <a:bodyPr/>
          <a:lstStyle/>
          <a:p>
            <a:fld id="{EA4C4ABE-3AB2-4760-AE95-817E917DACAD}" type="datetimeFigureOut">
              <a:rPr lang="ru-RU" smtClean="0"/>
              <a:t>15.01.2021</a:t>
            </a:fld>
            <a:endParaRPr lang="ru-RU"/>
          </a:p>
        </p:txBody>
      </p:sp>
      <p:sp>
        <p:nvSpPr>
          <p:cNvPr id="4" name="Нижний колонтитул 3"/>
          <p:cNvSpPr>
            <a:spLocks noGrp="1"/>
          </p:cNvSpPr>
          <p:nvPr>
            <p:ph type="ftr" sz="quarter" idx="11"/>
          </p:nvPr>
        </p:nvSpPr>
        <p:spPr>
          <a:xfrm>
            <a:off x="7010400" y="612648"/>
            <a:ext cx="1767840" cy="457200"/>
          </a:xfrm>
        </p:spPr>
        <p:txBody>
          <a:bodyPr/>
          <a:lstStyle/>
          <a:p>
            <a:endParaRPr lang="ru-RU"/>
          </a:p>
        </p:txBody>
      </p:sp>
      <p:sp>
        <p:nvSpPr>
          <p:cNvPr id="5" name="Номер слайда 4"/>
          <p:cNvSpPr>
            <a:spLocks noGrp="1"/>
          </p:cNvSpPr>
          <p:nvPr>
            <p:ph type="sldNum" sz="quarter" idx="12"/>
          </p:nvPr>
        </p:nvSpPr>
        <p:spPr>
          <a:xfrm>
            <a:off x="10899648" y="2272"/>
            <a:ext cx="1016000" cy="365760"/>
          </a:xfrm>
        </p:spPr>
        <p:txBody>
          <a:bodyPr/>
          <a:lstStyle/>
          <a:p>
            <a:fld id="{AEFB9219-6DCD-41DC-823F-6B7614B8AAFB}"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4C4ABE-3AB2-4760-AE95-817E917DACAD}" type="datetimeFigureOut">
              <a:rPr lang="ru-RU" smtClean="0"/>
              <a:t>15.01.2021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7995" y="1101970"/>
            <a:ext cx="451104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1143000"/>
            <a:ext cx="2540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143000"/>
            <a:ext cx="83312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C4ABE-3AB2-4760-AE95-817E917DACAD}" type="datetimeFigureOut">
              <a:rPr lang="ru-RU" smtClean="0"/>
              <a:t>15.01.2021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B9219-6DCD-41DC-823F-6B7614B8AAF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2CEF1A4-36D4-4779-9E12-492529174E8A}"/>
              </a:ext>
            </a:extLst>
          </p:cNvPr>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0CF2FBDC-D97C-46B0-8030-D8E4C2D56A4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E2B0FC86-B369-46C5-A7B8-B99B53D3F003}"/>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5B09F369-837B-4C2E-8FA2-9C1F1791CA8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0AD0DC6A-000D-4F70-86B5-771632A54A25}"/>
              </a:ext>
            </a:extLst>
          </p:cNvPr>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0A301BC7-CB1F-4DBC-A2EB-9670C3B61945}"/>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8" name="Нижний колонтитул 7">
            <a:extLst>
              <a:ext uri="{FF2B5EF4-FFF2-40B4-BE49-F238E27FC236}">
                <a16:creationId xmlns="" xmlns:a16="http://schemas.microsoft.com/office/drawing/2014/main" id="{EB548F8B-02D5-4903-9013-3F583D64FB4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F12BB498-3D96-439C-AB4D-8E8D73EDABB7}"/>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14196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229087-FCBB-470F-B429-7A680B520048}"/>
              </a:ext>
            </a:extLst>
          </p:cNvPr>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12003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229087-FCBB-470F-B429-7A680B520048}"/>
              </a:ext>
            </a:extLst>
          </p:cNvPr>
          <p:cNvSpPr>
            <a:spLocks noGrp="1"/>
          </p:cNvSpPr>
          <p:nvPr>
            <p:ph type="title"/>
          </p:nvPr>
        </p:nvSpPr>
        <p:spPr/>
        <p:txBody>
          <a:bodyPr/>
          <a:lstStyle/>
          <a:p>
            <a:r>
              <a:rPr lang="ru-RU"/>
              <a:t>Образец заголовка</a:t>
            </a:r>
          </a:p>
        </p:txBody>
      </p:sp>
      <p:sp>
        <p:nvSpPr>
          <p:cNvPr id="6" name="Полилиния: фигура 5">
            <a:extLst>
              <a:ext uri="{FF2B5EF4-FFF2-40B4-BE49-F238E27FC236}">
                <a16:creationId xmlns="" xmlns:a16="http://schemas.microsoft.com/office/drawing/2014/main" id="{E1A572D3-4DA6-4192-BFF8-8B6EB79AD353}"/>
              </a:ext>
            </a:extLst>
          </p:cNvPr>
          <p:cNvSpPr/>
          <p:nvPr userDrawn="1"/>
        </p:nvSpPr>
        <p:spPr>
          <a:xfrm>
            <a:off x="0" y="6534000"/>
            <a:ext cx="3396000" cy="324000"/>
          </a:xfrm>
          <a:custGeom>
            <a:avLst/>
            <a:gdLst>
              <a:gd name="connsiteX0" fmla="*/ 0 w 3396000"/>
              <a:gd name="connsiteY0" fmla="*/ 0 h 324000"/>
              <a:gd name="connsiteX1" fmla="*/ 3216000 w 3396000"/>
              <a:gd name="connsiteY1" fmla="*/ 0 h 324000"/>
              <a:gd name="connsiteX2" fmla="*/ 3396000 w 3396000"/>
              <a:gd name="connsiteY2" fmla="*/ 324000 h 324000"/>
              <a:gd name="connsiteX3" fmla="*/ 3216000 w 3396000"/>
              <a:gd name="connsiteY3" fmla="*/ 324000 h 324000"/>
              <a:gd name="connsiteX4" fmla="*/ 3036000 w 3396000"/>
              <a:gd name="connsiteY4" fmla="*/ 324000 h 324000"/>
              <a:gd name="connsiteX5" fmla="*/ 0 w 3396000"/>
              <a:gd name="connsiteY5" fmla="*/ 32400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000" h="324000">
                <a:moveTo>
                  <a:pt x="0" y="0"/>
                </a:moveTo>
                <a:lnTo>
                  <a:pt x="3216000" y="0"/>
                </a:lnTo>
                <a:lnTo>
                  <a:pt x="3396000" y="324000"/>
                </a:lnTo>
                <a:lnTo>
                  <a:pt x="3216000" y="324000"/>
                </a:lnTo>
                <a:lnTo>
                  <a:pt x="3036000" y="324000"/>
                </a:lnTo>
                <a:lnTo>
                  <a:pt x="0" y="3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8" name="Текст 7">
            <a:extLst>
              <a:ext uri="{FF2B5EF4-FFF2-40B4-BE49-F238E27FC236}">
                <a16:creationId xmlns="" xmlns:a16="http://schemas.microsoft.com/office/drawing/2014/main" id="{BF8DA119-664A-4591-A005-453FEF365E8C}"/>
              </a:ext>
            </a:extLst>
          </p:cNvPr>
          <p:cNvSpPr>
            <a:spLocks noGrp="1"/>
          </p:cNvSpPr>
          <p:nvPr>
            <p:ph type="body" sz="quarter" idx="10"/>
          </p:nvPr>
        </p:nvSpPr>
        <p:spPr>
          <a:xfrm>
            <a:off x="838200" y="2168525"/>
            <a:ext cx="10515600" cy="40957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03756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5EB3FA51-943B-4086-A25F-C0E65DD3692C}"/>
              </a:ext>
            </a:extLst>
          </p:cNvPr>
          <p:cNvSpPr>
            <a:spLocks noGrp="1"/>
          </p:cNvSpPr>
          <p:nvPr>
            <p:ph type="title"/>
          </p:nvPr>
        </p:nvSpPr>
        <p:spPr>
          <a:xfrm>
            <a:off x="5331000" y="279006"/>
            <a:ext cx="6570000" cy="993875"/>
          </a:xfrm>
        </p:spPr>
        <p:txBody>
          <a:bodyPr/>
          <a:lstStyle/>
          <a:p>
            <a:r>
              <a:rPr lang="ru-RU"/>
              <a:t>Образец заголовка</a:t>
            </a:r>
          </a:p>
        </p:txBody>
      </p:sp>
      <p:sp>
        <p:nvSpPr>
          <p:cNvPr id="7" name="Текст 6">
            <a:extLst>
              <a:ext uri="{FF2B5EF4-FFF2-40B4-BE49-F238E27FC236}">
                <a16:creationId xmlns="" xmlns:a16="http://schemas.microsoft.com/office/drawing/2014/main" id="{B8B6AFF7-ABF1-4A29-84D5-00E32979F163}"/>
              </a:ext>
            </a:extLst>
          </p:cNvPr>
          <p:cNvSpPr>
            <a:spLocks noGrp="1"/>
          </p:cNvSpPr>
          <p:nvPr>
            <p:ph type="body" sz="quarter" idx="10"/>
          </p:nvPr>
        </p:nvSpPr>
        <p:spPr>
          <a:xfrm>
            <a:off x="5330829" y="1538291"/>
            <a:ext cx="6570663" cy="43211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8">
            <a:extLst>
              <a:ext uri="{FF2B5EF4-FFF2-40B4-BE49-F238E27FC236}">
                <a16:creationId xmlns="" xmlns:a16="http://schemas.microsoft.com/office/drawing/2014/main" id="{06DB0F6D-303F-4E81-A3D0-5C56453C23AE}"/>
              </a:ext>
            </a:extLst>
          </p:cNvPr>
          <p:cNvSpPr>
            <a:spLocks noGrp="1"/>
          </p:cNvSpPr>
          <p:nvPr>
            <p:ph type="pic" sz="quarter" idx="11"/>
          </p:nvPr>
        </p:nvSpPr>
        <p:spPr>
          <a:xfrm>
            <a:off x="246067" y="234000"/>
            <a:ext cx="2249487" cy="2609662"/>
          </a:xfrm>
        </p:spPr>
        <p:txBody>
          <a:bodyPr/>
          <a:lstStyle/>
          <a:p>
            <a:endParaRPr lang="ru-RU"/>
          </a:p>
        </p:txBody>
      </p:sp>
      <p:sp>
        <p:nvSpPr>
          <p:cNvPr id="11" name="Рисунок 8">
            <a:extLst>
              <a:ext uri="{FF2B5EF4-FFF2-40B4-BE49-F238E27FC236}">
                <a16:creationId xmlns="" xmlns:a16="http://schemas.microsoft.com/office/drawing/2014/main" id="{E19019EB-1908-499F-8DDD-57FCF302CFDE}"/>
              </a:ext>
            </a:extLst>
          </p:cNvPr>
          <p:cNvSpPr>
            <a:spLocks noGrp="1"/>
          </p:cNvSpPr>
          <p:nvPr>
            <p:ph type="pic" sz="quarter" idx="13"/>
          </p:nvPr>
        </p:nvSpPr>
        <p:spPr>
          <a:xfrm>
            <a:off x="252785" y="3113662"/>
            <a:ext cx="2249487" cy="3284662"/>
          </a:xfrm>
        </p:spPr>
        <p:txBody>
          <a:bodyPr/>
          <a:lstStyle/>
          <a:p>
            <a:endParaRPr lang="ru-RU" dirty="0"/>
          </a:p>
        </p:txBody>
      </p:sp>
      <p:sp>
        <p:nvSpPr>
          <p:cNvPr id="12" name="Рисунок 8">
            <a:extLst>
              <a:ext uri="{FF2B5EF4-FFF2-40B4-BE49-F238E27FC236}">
                <a16:creationId xmlns="" xmlns:a16="http://schemas.microsoft.com/office/drawing/2014/main" id="{42858865-2D1D-4E01-A5ED-8E9703C3F9F8}"/>
              </a:ext>
            </a:extLst>
          </p:cNvPr>
          <p:cNvSpPr>
            <a:spLocks noGrp="1"/>
          </p:cNvSpPr>
          <p:nvPr>
            <p:ph type="pic" sz="quarter" idx="14"/>
          </p:nvPr>
        </p:nvSpPr>
        <p:spPr>
          <a:xfrm>
            <a:off x="2791806" y="549000"/>
            <a:ext cx="2249487" cy="3284662"/>
          </a:xfrm>
        </p:spPr>
        <p:txBody>
          <a:bodyPr/>
          <a:lstStyle/>
          <a:p>
            <a:endParaRPr lang="ru-RU" dirty="0"/>
          </a:p>
        </p:txBody>
      </p:sp>
      <p:sp>
        <p:nvSpPr>
          <p:cNvPr id="13" name="Рисунок 8">
            <a:extLst>
              <a:ext uri="{FF2B5EF4-FFF2-40B4-BE49-F238E27FC236}">
                <a16:creationId xmlns="" xmlns:a16="http://schemas.microsoft.com/office/drawing/2014/main" id="{E2644163-594C-4D16-97AD-5643AA6E3E02}"/>
              </a:ext>
            </a:extLst>
          </p:cNvPr>
          <p:cNvSpPr>
            <a:spLocks noGrp="1"/>
          </p:cNvSpPr>
          <p:nvPr>
            <p:ph type="pic" sz="quarter" idx="15"/>
          </p:nvPr>
        </p:nvSpPr>
        <p:spPr>
          <a:xfrm>
            <a:off x="2791806" y="4095550"/>
            <a:ext cx="2249487" cy="2609662"/>
          </a:xfrm>
        </p:spPr>
        <p:txBody>
          <a:bodyPr/>
          <a:lstStyle/>
          <a:p>
            <a:endParaRPr lang="ru-RU"/>
          </a:p>
        </p:txBody>
      </p:sp>
    </p:spTree>
    <p:extLst>
      <p:ext uri="{BB962C8B-B14F-4D97-AF65-F5344CB8AC3E}">
        <p14:creationId xmlns:p14="http://schemas.microsoft.com/office/powerpoint/2010/main" val="415310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07E728-47D6-4475-94EF-3689685F2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8AF32C15-1300-464F-BA54-88642F54F70B}"/>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3ABC4BB-D24E-414A-9426-CF01BC1B3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6441789-CBAA-4724-8D24-AEFAEB111547}"/>
              </a:ext>
            </a:extLst>
          </p:cNvPr>
          <p:cNvSpPr>
            <a:spLocks noGrp="1"/>
          </p:cNvSpPr>
          <p:nvPr>
            <p:ph type="dt" sz="half" idx="10"/>
          </p:nvPr>
        </p:nvSpPr>
        <p:spPr/>
        <p:txBody>
          <a:bodyPr/>
          <a:lstStyle/>
          <a:p>
            <a:fld id="{EA4C4ABE-3AB2-4760-AE95-817E917DACAD}" type="datetimeFigureOut">
              <a:rPr lang="ru-RU" smtClean="0"/>
              <a:t>15.01.2021</a:t>
            </a:fld>
            <a:endParaRPr lang="ru-RU"/>
          </a:p>
        </p:txBody>
      </p:sp>
      <p:sp>
        <p:nvSpPr>
          <p:cNvPr id="6" name="Нижний колонтитул 5">
            <a:extLst>
              <a:ext uri="{FF2B5EF4-FFF2-40B4-BE49-F238E27FC236}">
                <a16:creationId xmlns="" xmlns:a16="http://schemas.microsoft.com/office/drawing/2014/main" id="{89E03F1F-5631-4AE9-84F5-166B1B54014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9AD6C9F5-D723-4000-88BA-417FC3BE6970}"/>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109576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hyperlink" Target="https://presentation-creation.ru/" TargetMode="Externa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9A010C-DA26-43A3-A460-B317C2B3E4A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5FCAD0C7-F3AF-4A99-B7A4-594FB878E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1B9764E-3742-48FF-B875-763B97BD9679}"/>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C4ABE-3AB2-4760-AE95-817E917DACAD}" type="datetimeFigureOut">
              <a:rPr lang="ru-RU" smtClean="0"/>
              <a:t>15.01.2021</a:t>
            </a:fld>
            <a:endParaRPr lang="ru-RU"/>
          </a:p>
        </p:txBody>
      </p:sp>
      <p:sp>
        <p:nvSpPr>
          <p:cNvPr id="5" name="Нижний колонтитул 4">
            <a:extLst>
              <a:ext uri="{FF2B5EF4-FFF2-40B4-BE49-F238E27FC236}">
                <a16:creationId xmlns="" xmlns:a16="http://schemas.microsoft.com/office/drawing/2014/main" id="{76A3201E-2B60-46A4-8BD3-4AC0C01120AA}"/>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CB470D74-DAAC-4D19-ACF5-2EF1544C91AE}"/>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B9219-6DCD-41DC-823F-6B7614B8AAFB}" type="slidenum">
              <a:rPr lang="ru-RU" smtClean="0"/>
              <a:t>‹#›</a:t>
            </a:fld>
            <a:endParaRPr lang="ru-RU"/>
          </a:p>
        </p:txBody>
      </p:sp>
      <p:pic>
        <p:nvPicPr>
          <p:cNvPr id="7" name="Рисунок 6">
            <a:hlinkClick r:id="rId15"/>
            <a:extLst>
              <a:ext uri="{FF2B5EF4-FFF2-40B4-BE49-F238E27FC236}">
                <a16:creationId xmlns="" xmlns:a16="http://schemas.microsoft.com/office/drawing/2014/main" id="{835B29EF-FFFB-41B4-9133-19FFA86AB342}"/>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extLst>
      <p:ext uri="{BB962C8B-B14F-4D97-AF65-F5344CB8AC3E}">
        <p14:creationId xmlns:p14="http://schemas.microsoft.com/office/powerpoint/2010/main" val="176417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25"/>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5" y="308283"/>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7213581" y="36025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7213605" y="440119"/>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609600" y="1143000"/>
            <a:ext cx="109728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EA4C4ABE-3AB2-4760-AE95-817E917DACAD}" type="datetimeFigureOut">
              <a:rPr lang="ru-RU" smtClean="0"/>
              <a:t>15.01.2021</a:t>
            </a:fld>
            <a:endParaRPr lang="ru-RU"/>
          </a:p>
        </p:txBody>
      </p:sp>
      <p:sp>
        <p:nvSpPr>
          <p:cNvPr id="3" name="Нижний колонтитул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AEFB9219-6DCD-41DC-823F-6B7614B8AAFB}" type="slidenum">
              <a:rPr lang="ru-RU" smtClean="0"/>
              <a:t>‹#›</a:t>
            </a:fld>
            <a:endParaRPr lang="ru-RU"/>
          </a:p>
        </p:txBody>
      </p:sp>
      <p:pic>
        <p:nvPicPr>
          <p:cNvPr id="20" name="Рисунок 19">
            <a:hlinkClick r:id="rId14"/>
            <a:extLst>
              <a:ext uri="{FF2B5EF4-FFF2-40B4-BE49-F238E27FC236}">
                <a16:creationId xmlns="" xmlns:a16="http://schemas.microsoft.com/office/drawing/2014/main" id="{835B29EF-FFFB-41B4-9133-19FFA86AB342}"/>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23"/>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4" y="308281"/>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7213580" y="36025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7213604" y="440117"/>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609600" y="1143000"/>
            <a:ext cx="109728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EA4C4ABE-3AB2-4760-AE95-817E917DACAD}" type="datetimeFigureOut">
              <a:rPr lang="ru-RU" smtClean="0"/>
              <a:t>15.01.2021</a:t>
            </a:fld>
            <a:endParaRPr lang="ru-RU"/>
          </a:p>
        </p:txBody>
      </p:sp>
      <p:sp>
        <p:nvSpPr>
          <p:cNvPr id="3" name="Нижний колонтитул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AEFB9219-6DCD-41DC-823F-6B7614B8AAFB}" type="slidenum">
              <a:rPr lang="ru-RU" smtClean="0"/>
              <a:t>‹#›</a:t>
            </a:fld>
            <a:endParaRPr lang="ru-RU"/>
          </a:p>
        </p:txBody>
      </p:sp>
      <p:pic>
        <p:nvPicPr>
          <p:cNvPr id="20" name="Рисунок 19">
            <a:hlinkClick r:id="rId14"/>
            <a:extLst>
              <a:ext uri="{FF2B5EF4-FFF2-40B4-BE49-F238E27FC236}">
                <a16:creationId xmlns="" xmlns:a16="http://schemas.microsoft.com/office/drawing/2014/main" id="{835B29EF-FFFB-41B4-9133-19FFA86AB342}"/>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609600" y="1143000"/>
            <a:ext cx="109728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EA4C4ABE-3AB2-4760-AE95-817E917DACAD}" type="datetimeFigureOut">
              <a:rPr lang="ru-RU" smtClean="0"/>
              <a:t>15.01.2021</a:t>
            </a:fld>
            <a:endParaRPr lang="ru-RU"/>
          </a:p>
        </p:txBody>
      </p:sp>
      <p:sp>
        <p:nvSpPr>
          <p:cNvPr id="3" name="Нижний колонтитул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AEFB9219-6DCD-41DC-823F-6B7614B8AAFB}" type="slidenum">
              <a:rPr lang="ru-RU" smtClean="0"/>
              <a:t>‹#›</a:t>
            </a:fld>
            <a:endParaRPr lang="ru-RU"/>
          </a:p>
        </p:txBody>
      </p:sp>
      <p:pic>
        <p:nvPicPr>
          <p:cNvPr id="20" name="Рисунок 19">
            <a:hlinkClick r:id="rId13"/>
            <a:extLst>
              <a:ext uri="{FF2B5EF4-FFF2-40B4-BE49-F238E27FC236}">
                <a16:creationId xmlns="" xmlns:a16="http://schemas.microsoft.com/office/drawing/2014/main" id="{835B29EF-FFFB-41B4-9133-19FFA86AB342}"/>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1l53mwyRE_hnCkirl-qDRC-OLklaDx4Ejz1nyeKBGVbw/edit" TargetMode="Externa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Полилиния: фигура 19">
            <a:extLst>
              <a:ext uri="{FF2B5EF4-FFF2-40B4-BE49-F238E27FC236}">
                <a16:creationId xmlns="" xmlns:a16="http://schemas.microsoft.com/office/drawing/2014/main" id="{0C370953-F495-4EB6-B835-70A5E7B3F6EE}"/>
              </a:ext>
            </a:extLst>
          </p:cNvPr>
          <p:cNvSpPr/>
          <p:nvPr/>
        </p:nvSpPr>
        <p:spPr>
          <a:xfrm rot="10800000">
            <a:off x="4" y="-61352"/>
            <a:ext cx="7512001" cy="6976184"/>
          </a:xfrm>
          <a:custGeom>
            <a:avLst/>
            <a:gdLst>
              <a:gd name="connsiteX0" fmla="*/ 7512001 w 7512001"/>
              <a:gd name="connsiteY0" fmla="*/ 6976184 h 6976184"/>
              <a:gd name="connsiteX1" fmla="*/ 7471158 w 7512001"/>
              <a:gd name="connsiteY1" fmla="*/ 6914835 h 6976184"/>
              <a:gd name="connsiteX2" fmla="*/ 0 w 7512001"/>
              <a:gd name="connsiteY2" fmla="*/ 6914835 h 6976184"/>
              <a:gd name="connsiteX3" fmla="*/ 2882430 w 7512001"/>
              <a:gd name="connsiteY3" fmla="*/ 0 h 6976184"/>
              <a:gd name="connsiteX4" fmla="*/ 2920480 w 7512001"/>
              <a:gd name="connsiteY4" fmla="*/ 56832 h 6976184"/>
              <a:gd name="connsiteX5" fmla="*/ 7512001 w 7512001"/>
              <a:gd name="connsiteY5" fmla="*/ 56832 h 69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2001" h="6976184">
                <a:moveTo>
                  <a:pt x="7512001" y="6976184"/>
                </a:moveTo>
                <a:lnTo>
                  <a:pt x="7471158" y="6914835"/>
                </a:lnTo>
                <a:lnTo>
                  <a:pt x="0" y="6914835"/>
                </a:lnTo>
                <a:lnTo>
                  <a:pt x="2882430" y="0"/>
                </a:lnTo>
                <a:lnTo>
                  <a:pt x="2920480" y="56832"/>
                </a:lnTo>
                <a:lnTo>
                  <a:pt x="7512001" y="56832"/>
                </a:lnTo>
                <a:close/>
              </a:path>
            </a:pathLst>
          </a:custGeom>
          <a:solidFill>
            <a:schemeClr val="accent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5" name="Прямоугольник 4">
            <a:extLst>
              <a:ext uri="{FF2B5EF4-FFF2-40B4-BE49-F238E27FC236}">
                <a16:creationId xmlns="" xmlns:a16="http://schemas.microsoft.com/office/drawing/2014/main" id="{ED43E661-D69B-4EC6-8FFE-EB226B9C184A}"/>
              </a:ext>
            </a:extLst>
          </p:cNvPr>
          <p:cNvSpPr/>
          <p:nvPr/>
        </p:nvSpPr>
        <p:spPr>
          <a:xfrm rot="1363364">
            <a:off x="5415615" y="2827379"/>
            <a:ext cx="569591" cy="4422544"/>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69591"/>
              <a:gd name="connsiteY0" fmla="*/ 222006 h 5400000"/>
              <a:gd name="connsiteX1" fmla="*/ 540000 w 569591"/>
              <a:gd name="connsiteY1" fmla="*/ 0 h 5400000"/>
              <a:gd name="connsiteX2" fmla="*/ 569591 w 569591"/>
              <a:gd name="connsiteY2" fmla="*/ 5094866 h 5400000"/>
              <a:gd name="connsiteX3" fmla="*/ 0 w 569591"/>
              <a:gd name="connsiteY3" fmla="*/ 5400000 h 5400000"/>
              <a:gd name="connsiteX4" fmla="*/ 32 w 569591"/>
              <a:gd name="connsiteY4" fmla="*/ 222006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91" h="5400000">
                <a:moveTo>
                  <a:pt x="32" y="222006"/>
                </a:moveTo>
                <a:lnTo>
                  <a:pt x="540000" y="0"/>
                </a:lnTo>
                <a:lnTo>
                  <a:pt x="569591" y="5094866"/>
                </a:lnTo>
                <a:lnTo>
                  <a:pt x="0" y="5400000"/>
                </a:lnTo>
                <a:cubicBezTo>
                  <a:pt x="11" y="3674002"/>
                  <a:pt x="21" y="1948004"/>
                  <a:pt x="32" y="222006"/>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a:extLst>
              <a:ext uri="{FF2B5EF4-FFF2-40B4-BE49-F238E27FC236}">
                <a16:creationId xmlns="" xmlns:a16="http://schemas.microsoft.com/office/drawing/2014/main" id="{0E6B8E0E-916E-446C-8132-93622B2B0F73}"/>
              </a:ext>
            </a:extLst>
          </p:cNvPr>
          <p:cNvSpPr/>
          <p:nvPr/>
        </p:nvSpPr>
        <p:spPr>
          <a:xfrm rot="1363364">
            <a:off x="7198911" y="-421810"/>
            <a:ext cx="540000" cy="5176884"/>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15764 w 540000"/>
              <a:gd name="connsiteY0" fmla="*/ 219317 h 5400000"/>
              <a:gd name="connsiteX1" fmla="*/ 540000 w 540000"/>
              <a:gd name="connsiteY1" fmla="*/ 0 h 5400000"/>
              <a:gd name="connsiteX2" fmla="*/ 465692 w 540000"/>
              <a:gd name="connsiteY2" fmla="*/ 5204060 h 5400000"/>
              <a:gd name="connsiteX3" fmla="*/ 0 w 540000"/>
              <a:gd name="connsiteY3" fmla="*/ 5400000 h 5400000"/>
              <a:gd name="connsiteX4" fmla="*/ 15764 w 540000"/>
              <a:gd name="connsiteY4" fmla="*/ 219317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0">
                <a:moveTo>
                  <a:pt x="15764" y="219317"/>
                </a:moveTo>
                <a:lnTo>
                  <a:pt x="540000" y="0"/>
                </a:lnTo>
                <a:lnTo>
                  <a:pt x="465692" y="5204060"/>
                </a:lnTo>
                <a:lnTo>
                  <a:pt x="0" y="5400000"/>
                </a:lnTo>
                <a:cubicBezTo>
                  <a:pt x="5255" y="3673106"/>
                  <a:pt x="10509" y="1946211"/>
                  <a:pt x="15764" y="21931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авнобедренный треугольник 6">
            <a:extLst>
              <a:ext uri="{FF2B5EF4-FFF2-40B4-BE49-F238E27FC236}">
                <a16:creationId xmlns="" xmlns:a16="http://schemas.microsoft.com/office/drawing/2014/main" id="{5DF29FB0-2825-4E75-80D6-FDFD8999BD20}"/>
              </a:ext>
            </a:extLst>
          </p:cNvPr>
          <p:cNvSpPr/>
          <p:nvPr/>
        </p:nvSpPr>
        <p:spPr>
          <a:xfrm>
            <a:off x="10437957" y="2895327"/>
            <a:ext cx="1733937" cy="3962679"/>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a:extLst>
              <a:ext uri="{FF2B5EF4-FFF2-40B4-BE49-F238E27FC236}">
                <a16:creationId xmlns="" xmlns:a16="http://schemas.microsoft.com/office/drawing/2014/main" id="{6ECB0B55-440E-4270-872B-E946489FCA45}"/>
              </a:ext>
            </a:extLst>
          </p:cNvPr>
          <p:cNvSpPr/>
          <p:nvPr/>
        </p:nvSpPr>
        <p:spPr>
          <a:xfrm>
            <a:off x="201000" y="1989000"/>
            <a:ext cx="2025000" cy="74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 xmlns:a16="http://schemas.microsoft.com/office/drawing/2014/main" id="{17B0A06D-BE18-42F6-B6FD-5711770E378C}"/>
              </a:ext>
            </a:extLst>
          </p:cNvPr>
          <p:cNvSpPr txBox="1"/>
          <p:nvPr/>
        </p:nvSpPr>
        <p:spPr>
          <a:xfrm>
            <a:off x="161064" y="504006"/>
            <a:ext cx="6185333" cy="1384995"/>
          </a:xfrm>
          <a:prstGeom prst="rect">
            <a:avLst/>
          </a:prstGeom>
          <a:noFill/>
        </p:spPr>
        <p:txBody>
          <a:bodyPr wrap="square" rtlCol="0">
            <a:spAutoFit/>
          </a:bodyPr>
          <a:lstStyle/>
          <a:p>
            <a:r>
              <a:rPr lang="uk-UA" sz="2800" b="1" dirty="0">
                <a:solidFill>
                  <a:schemeClr val="bg1"/>
                </a:solidFill>
                <a:latin typeface="Times New Roman" panose="02020603050405020304" pitchFamily="18" charset="0"/>
                <a:cs typeface="Times New Roman" panose="02020603050405020304" pitchFamily="18" charset="0"/>
              </a:rPr>
              <a:t>РЕЗУЛЬТАТИ ПРОВЕДЕННЯ АНКЕТУВАННЯ</a:t>
            </a:r>
            <a:endParaRPr lang="uk-UA" sz="2800" dirty="0">
              <a:solidFill>
                <a:schemeClr val="bg1"/>
              </a:solidFill>
              <a:latin typeface="Times New Roman" panose="02020603050405020304" pitchFamily="18" charset="0"/>
              <a:cs typeface="Times New Roman" panose="02020603050405020304" pitchFamily="18" charset="0"/>
            </a:endParaRPr>
          </a:p>
          <a:p>
            <a:r>
              <a:rPr lang="uk-UA" sz="2800" b="1" dirty="0">
                <a:solidFill>
                  <a:schemeClr val="bg1"/>
                </a:solidFill>
                <a:latin typeface="Times New Roman" panose="02020603050405020304" pitchFamily="18" charset="0"/>
                <a:cs typeface="Times New Roman" panose="02020603050405020304" pitchFamily="18" charset="0"/>
              </a:rPr>
              <a:t>з академічної </a:t>
            </a:r>
            <a:r>
              <a:rPr lang="uk-UA" sz="2800" b="1" dirty="0" smtClean="0">
                <a:solidFill>
                  <a:schemeClr val="bg1"/>
                </a:solidFill>
                <a:latin typeface="Times New Roman" panose="02020603050405020304" pitchFamily="18" charset="0"/>
                <a:cs typeface="Times New Roman" panose="02020603050405020304" pitchFamily="18" charset="0"/>
              </a:rPr>
              <a:t>доброчесності</a:t>
            </a:r>
            <a:endParaRPr lang="uk-UA" sz="28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427F8736-D3AC-431F-8BBE-11645CBFC1B7}"/>
              </a:ext>
            </a:extLst>
          </p:cNvPr>
          <p:cNvSpPr txBox="1"/>
          <p:nvPr/>
        </p:nvSpPr>
        <p:spPr>
          <a:xfrm>
            <a:off x="224712" y="2442475"/>
            <a:ext cx="4746288" cy="1569660"/>
          </a:xfrm>
          <a:prstGeom prst="rect">
            <a:avLst/>
          </a:prstGeom>
          <a:noFill/>
        </p:spPr>
        <p:txBody>
          <a:bodyPr wrap="square" rtlCol="0">
            <a:spAutoFit/>
          </a:bodyPr>
          <a:lstStyle/>
          <a:p>
            <a:pPr algn="just"/>
            <a:r>
              <a:rPr lang="uk-UA" sz="2400" b="1" dirty="0">
                <a:solidFill>
                  <a:schemeClr val="bg1"/>
                </a:solidFill>
                <a:latin typeface="Times New Roman" panose="02020603050405020304" pitchFamily="18" charset="0"/>
                <a:cs typeface="Times New Roman" panose="02020603050405020304" pitchFamily="18" charset="0"/>
              </a:rPr>
              <a:t>для здобувачів вищої освіти зі спеціальності 051 «Економіка» Дніпропетровського державного університету внутрішніх справ </a:t>
            </a: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 xmlns:a16="http://schemas.microsoft.com/office/drawing/2014/main" id="{01D80F55-55DC-4407-82C1-96456F1687E4}"/>
              </a:ext>
            </a:extLst>
          </p:cNvPr>
          <p:cNvSpPr/>
          <p:nvPr/>
        </p:nvSpPr>
        <p:spPr>
          <a:xfrm>
            <a:off x="165365" y="4335303"/>
            <a:ext cx="5034936" cy="646331"/>
          </a:xfrm>
          <a:prstGeom prst="rect">
            <a:avLst/>
          </a:prstGeom>
        </p:spPr>
        <p:txBody>
          <a:bodyPr wrap="square">
            <a:spAutoFit/>
          </a:bodyPr>
          <a:lstStyle/>
          <a:p>
            <a:pPr algn="just"/>
            <a:r>
              <a:rPr lang="uk-UA" b="1" dirty="0" smtClean="0">
                <a:solidFill>
                  <a:schemeClr val="bg1"/>
                </a:solidFill>
                <a:latin typeface="Times New Roman" panose="02020603050405020304" pitchFamily="18" charset="0"/>
                <a:cs typeface="Times New Roman" panose="02020603050405020304" pitchFamily="18" charset="0"/>
              </a:rPr>
              <a:t>(</a:t>
            </a:r>
            <a:r>
              <a:rPr lang="uk-UA" b="1" dirty="0">
                <a:solidFill>
                  <a:schemeClr val="bg1"/>
                </a:solidFill>
                <a:latin typeface="Times New Roman" panose="02020603050405020304" pitchFamily="18" charset="0"/>
                <a:cs typeface="Times New Roman" panose="02020603050405020304" pitchFamily="18" charset="0"/>
              </a:rPr>
              <a:t>освітньо-кваліфікаційний рівень «Магістр») </a:t>
            </a:r>
            <a:endParaRPr lang="uk-UA" b="1" dirty="0" smtClean="0">
              <a:solidFill>
                <a:schemeClr val="bg1"/>
              </a:solidFill>
              <a:latin typeface="Times New Roman" panose="02020603050405020304" pitchFamily="18" charset="0"/>
              <a:cs typeface="Times New Roman" panose="02020603050405020304" pitchFamily="18" charset="0"/>
            </a:endParaRPr>
          </a:p>
          <a:p>
            <a:r>
              <a:rPr lang="uk-UA" b="1" dirty="0" smtClean="0">
                <a:solidFill>
                  <a:schemeClr val="bg1"/>
                </a:solidFill>
                <a:latin typeface="Times New Roman" panose="02020603050405020304" pitchFamily="18" charset="0"/>
                <a:cs typeface="Times New Roman" panose="02020603050405020304" pitchFamily="18" charset="0"/>
              </a:rPr>
              <a:t>за </a:t>
            </a:r>
            <a:r>
              <a:rPr lang="uk-UA" b="1" dirty="0">
                <a:solidFill>
                  <a:schemeClr val="bg1"/>
                </a:solidFill>
                <a:latin typeface="Times New Roman" panose="02020603050405020304" pitchFamily="18" charset="0"/>
                <a:cs typeface="Times New Roman" panose="02020603050405020304" pitchFamily="18" charset="0"/>
              </a:rPr>
              <a:t>І семестр 2020-2021 н.р.</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18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99F9C61E-E36B-4AA1-9B32-253C81A9D207}"/>
              </a:ext>
            </a:extLst>
          </p:cNvPr>
          <p:cNvSpPr/>
          <p:nvPr/>
        </p:nvSpPr>
        <p:spPr>
          <a:xfrm>
            <a:off x="3" y="0"/>
            <a:ext cx="7532340" cy="6858000"/>
          </a:xfrm>
          <a:custGeom>
            <a:avLst/>
            <a:gdLst>
              <a:gd name="connsiteX0" fmla="*/ 0 w 4050000"/>
              <a:gd name="connsiteY0" fmla="*/ 0 h 6984000"/>
              <a:gd name="connsiteX1" fmla="*/ 4050000 w 4050000"/>
              <a:gd name="connsiteY1" fmla="*/ 0 h 6984000"/>
              <a:gd name="connsiteX2" fmla="*/ 4050000 w 4050000"/>
              <a:gd name="connsiteY2" fmla="*/ 6984000 h 6984000"/>
              <a:gd name="connsiteX3" fmla="*/ 0 w 4050000"/>
              <a:gd name="connsiteY3" fmla="*/ 6984000 h 6984000"/>
              <a:gd name="connsiteX4" fmla="*/ 0 w 4050000"/>
              <a:gd name="connsiteY4" fmla="*/ 0 h 6984000"/>
              <a:gd name="connsiteX0" fmla="*/ 0 w 7379940"/>
              <a:gd name="connsiteY0" fmla="*/ 15240 h 6999240"/>
              <a:gd name="connsiteX1" fmla="*/ 7379940 w 7379940"/>
              <a:gd name="connsiteY1" fmla="*/ 0 h 6999240"/>
              <a:gd name="connsiteX2" fmla="*/ 4050000 w 7379940"/>
              <a:gd name="connsiteY2" fmla="*/ 6999240 h 6999240"/>
              <a:gd name="connsiteX3" fmla="*/ 0 w 7379940"/>
              <a:gd name="connsiteY3" fmla="*/ 6999240 h 6999240"/>
              <a:gd name="connsiteX4" fmla="*/ 0 w 7379940"/>
              <a:gd name="connsiteY4" fmla="*/ 15240 h 6999240"/>
              <a:gd name="connsiteX0" fmla="*/ 0 w 7379940"/>
              <a:gd name="connsiteY0" fmla="*/ 15240 h 6999240"/>
              <a:gd name="connsiteX1" fmla="*/ 7379940 w 7379940"/>
              <a:gd name="connsiteY1" fmla="*/ 0 h 6999240"/>
              <a:gd name="connsiteX2" fmla="*/ 4598640 w 7379940"/>
              <a:gd name="connsiteY2" fmla="*/ 6999240 h 6999240"/>
              <a:gd name="connsiteX3" fmla="*/ 0 w 7379940"/>
              <a:gd name="connsiteY3" fmla="*/ 6999240 h 6999240"/>
              <a:gd name="connsiteX4" fmla="*/ 0 w 7379940"/>
              <a:gd name="connsiteY4" fmla="*/ 15240 h 6999240"/>
              <a:gd name="connsiteX0" fmla="*/ 0 w 7509480"/>
              <a:gd name="connsiteY0" fmla="*/ 38100 h 7022100"/>
              <a:gd name="connsiteX1" fmla="*/ 7509480 w 7509480"/>
              <a:gd name="connsiteY1" fmla="*/ 0 h 7022100"/>
              <a:gd name="connsiteX2" fmla="*/ 4598640 w 7509480"/>
              <a:gd name="connsiteY2" fmla="*/ 7022100 h 7022100"/>
              <a:gd name="connsiteX3" fmla="*/ 0 w 7509480"/>
              <a:gd name="connsiteY3" fmla="*/ 7022100 h 7022100"/>
              <a:gd name="connsiteX4" fmla="*/ 0 w 7509480"/>
              <a:gd name="connsiteY4" fmla="*/ 38100 h 7022100"/>
              <a:gd name="connsiteX0" fmla="*/ 0 w 7532340"/>
              <a:gd name="connsiteY0" fmla="*/ 0 h 6984000"/>
              <a:gd name="connsiteX1" fmla="*/ 7532340 w 7532340"/>
              <a:gd name="connsiteY1" fmla="*/ 7620 h 6984000"/>
              <a:gd name="connsiteX2" fmla="*/ 4598640 w 7532340"/>
              <a:gd name="connsiteY2" fmla="*/ 6984000 h 6984000"/>
              <a:gd name="connsiteX3" fmla="*/ 0 w 7532340"/>
              <a:gd name="connsiteY3" fmla="*/ 6984000 h 6984000"/>
              <a:gd name="connsiteX4" fmla="*/ 0 w 7532340"/>
              <a:gd name="connsiteY4" fmla="*/ 0 h 6984000"/>
              <a:gd name="connsiteX0" fmla="*/ 0 w 7532340"/>
              <a:gd name="connsiteY0" fmla="*/ 0 h 6984000"/>
              <a:gd name="connsiteX1" fmla="*/ 7532340 w 7532340"/>
              <a:gd name="connsiteY1" fmla="*/ 2770 h 6984000"/>
              <a:gd name="connsiteX2" fmla="*/ 4598640 w 7532340"/>
              <a:gd name="connsiteY2" fmla="*/ 6984000 h 6984000"/>
              <a:gd name="connsiteX3" fmla="*/ 0 w 7532340"/>
              <a:gd name="connsiteY3" fmla="*/ 6984000 h 6984000"/>
              <a:gd name="connsiteX4" fmla="*/ 0 w 7532340"/>
              <a:gd name="connsiteY4" fmla="*/ 0 h 69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2340" h="6984000">
                <a:moveTo>
                  <a:pt x="0" y="0"/>
                </a:moveTo>
                <a:lnTo>
                  <a:pt x="7532340" y="2770"/>
                </a:lnTo>
                <a:lnTo>
                  <a:pt x="4598640" y="6984000"/>
                </a:lnTo>
                <a:lnTo>
                  <a:pt x="0" y="6984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2">
            <a:extLst>
              <a:ext uri="{FF2B5EF4-FFF2-40B4-BE49-F238E27FC236}">
                <a16:creationId xmlns="" xmlns:a16="http://schemas.microsoft.com/office/drawing/2014/main" id="{5E22F419-5D2B-48E1-8D1A-A0588A1B8D01}"/>
              </a:ext>
            </a:extLst>
          </p:cNvPr>
          <p:cNvSpPr/>
          <p:nvPr/>
        </p:nvSpPr>
        <p:spPr>
          <a:xfrm>
            <a:off x="198253" y="189005"/>
            <a:ext cx="7067747" cy="6466633"/>
          </a:xfrm>
          <a:custGeom>
            <a:avLst/>
            <a:gdLst>
              <a:gd name="connsiteX0" fmla="*/ 0 w 4050000"/>
              <a:gd name="connsiteY0" fmla="*/ 0 h 6984000"/>
              <a:gd name="connsiteX1" fmla="*/ 4050000 w 4050000"/>
              <a:gd name="connsiteY1" fmla="*/ 0 h 6984000"/>
              <a:gd name="connsiteX2" fmla="*/ 4050000 w 4050000"/>
              <a:gd name="connsiteY2" fmla="*/ 6984000 h 6984000"/>
              <a:gd name="connsiteX3" fmla="*/ 0 w 4050000"/>
              <a:gd name="connsiteY3" fmla="*/ 6984000 h 6984000"/>
              <a:gd name="connsiteX4" fmla="*/ 0 w 4050000"/>
              <a:gd name="connsiteY4" fmla="*/ 0 h 6984000"/>
              <a:gd name="connsiteX0" fmla="*/ 0 w 7379940"/>
              <a:gd name="connsiteY0" fmla="*/ 15240 h 6999240"/>
              <a:gd name="connsiteX1" fmla="*/ 7379940 w 7379940"/>
              <a:gd name="connsiteY1" fmla="*/ 0 h 6999240"/>
              <a:gd name="connsiteX2" fmla="*/ 4050000 w 7379940"/>
              <a:gd name="connsiteY2" fmla="*/ 6999240 h 6999240"/>
              <a:gd name="connsiteX3" fmla="*/ 0 w 7379940"/>
              <a:gd name="connsiteY3" fmla="*/ 6999240 h 6999240"/>
              <a:gd name="connsiteX4" fmla="*/ 0 w 7379940"/>
              <a:gd name="connsiteY4" fmla="*/ 15240 h 6999240"/>
              <a:gd name="connsiteX0" fmla="*/ 0 w 7379940"/>
              <a:gd name="connsiteY0" fmla="*/ 15240 h 6999240"/>
              <a:gd name="connsiteX1" fmla="*/ 7379940 w 7379940"/>
              <a:gd name="connsiteY1" fmla="*/ 0 h 6999240"/>
              <a:gd name="connsiteX2" fmla="*/ 4598640 w 7379940"/>
              <a:gd name="connsiteY2" fmla="*/ 6999240 h 6999240"/>
              <a:gd name="connsiteX3" fmla="*/ 0 w 7379940"/>
              <a:gd name="connsiteY3" fmla="*/ 6999240 h 6999240"/>
              <a:gd name="connsiteX4" fmla="*/ 0 w 7379940"/>
              <a:gd name="connsiteY4" fmla="*/ 15240 h 6999240"/>
              <a:gd name="connsiteX0" fmla="*/ 0 w 7509480"/>
              <a:gd name="connsiteY0" fmla="*/ 38100 h 7022100"/>
              <a:gd name="connsiteX1" fmla="*/ 7509480 w 7509480"/>
              <a:gd name="connsiteY1" fmla="*/ 0 h 7022100"/>
              <a:gd name="connsiteX2" fmla="*/ 4598640 w 7509480"/>
              <a:gd name="connsiteY2" fmla="*/ 7022100 h 7022100"/>
              <a:gd name="connsiteX3" fmla="*/ 0 w 7509480"/>
              <a:gd name="connsiteY3" fmla="*/ 7022100 h 7022100"/>
              <a:gd name="connsiteX4" fmla="*/ 0 w 7509480"/>
              <a:gd name="connsiteY4" fmla="*/ 38100 h 7022100"/>
              <a:gd name="connsiteX0" fmla="*/ 0 w 7532340"/>
              <a:gd name="connsiteY0" fmla="*/ 0 h 6984000"/>
              <a:gd name="connsiteX1" fmla="*/ 7532340 w 7532340"/>
              <a:gd name="connsiteY1" fmla="*/ 7620 h 6984000"/>
              <a:gd name="connsiteX2" fmla="*/ 4598640 w 7532340"/>
              <a:gd name="connsiteY2" fmla="*/ 6984000 h 6984000"/>
              <a:gd name="connsiteX3" fmla="*/ 0 w 7532340"/>
              <a:gd name="connsiteY3" fmla="*/ 6984000 h 6984000"/>
              <a:gd name="connsiteX4" fmla="*/ 0 w 7532340"/>
              <a:gd name="connsiteY4" fmla="*/ 0 h 6984000"/>
              <a:gd name="connsiteX0" fmla="*/ 0 w 7532340"/>
              <a:gd name="connsiteY0" fmla="*/ 0 h 6984000"/>
              <a:gd name="connsiteX1" fmla="*/ 7532340 w 7532340"/>
              <a:gd name="connsiteY1" fmla="*/ 2770 h 6984000"/>
              <a:gd name="connsiteX2" fmla="*/ 4598640 w 7532340"/>
              <a:gd name="connsiteY2" fmla="*/ 6984000 h 6984000"/>
              <a:gd name="connsiteX3" fmla="*/ 0 w 7532340"/>
              <a:gd name="connsiteY3" fmla="*/ 6984000 h 6984000"/>
              <a:gd name="connsiteX4" fmla="*/ 0 w 7532340"/>
              <a:gd name="connsiteY4" fmla="*/ 0 h 69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2340" h="6984000">
                <a:moveTo>
                  <a:pt x="0" y="0"/>
                </a:moveTo>
                <a:lnTo>
                  <a:pt x="7532340" y="2770"/>
                </a:lnTo>
                <a:lnTo>
                  <a:pt x="4598640" y="6984000"/>
                </a:lnTo>
                <a:lnTo>
                  <a:pt x="0" y="6984000"/>
                </a:lnTo>
                <a:lnTo>
                  <a:pt x="0" y="0"/>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 xmlns:a16="http://schemas.microsoft.com/office/drawing/2014/main" id="{1039A666-5B41-4C6D-A82D-3ACFD2D2B24F}"/>
              </a:ext>
            </a:extLst>
          </p:cNvPr>
          <p:cNvSpPr txBox="1"/>
          <p:nvPr/>
        </p:nvSpPr>
        <p:spPr>
          <a:xfrm>
            <a:off x="8390000" y="2415299"/>
            <a:ext cx="2583959" cy="707886"/>
          </a:xfrm>
          <a:prstGeom prst="rect">
            <a:avLst/>
          </a:prstGeom>
          <a:noFill/>
        </p:spPr>
        <p:txBody>
          <a:bodyPr wrap="square" rtlCol="0">
            <a:spAutoFit/>
          </a:bodyPr>
          <a:lstStyle/>
          <a:p>
            <a:pPr algn="just"/>
            <a:r>
              <a:rPr lang="uk-UA" sz="2000" b="1" dirty="0" smtClean="0">
                <a:latin typeface="Times New Roman" panose="02020603050405020304" pitchFamily="18" charset="0"/>
                <a:cs typeface="Times New Roman" panose="02020603050405020304" pitchFamily="18" charset="0"/>
              </a:rPr>
              <a:t>Уникнення відповідальності</a:t>
            </a:r>
            <a:endParaRPr lang="uk-UA" sz="2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5B42D17-99DA-41C3-83E3-245A55B4E28B}"/>
              </a:ext>
            </a:extLst>
          </p:cNvPr>
          <p:cNvSpPr txBox="1"/>
          <p:nvPr/>
        </p:nvSpPr>
        <p:spPr>
          <a:xfrm>
            <a:off x="7857370" y="4091234"/>
            <a:ext cx="2583959" cy="400110"/>
          </a:xfrm>
          <a:prstGeom prst="rect">
            <a:avLst/>
          </a:prstGeom>
          <a:noFill/>
        </p:spPr>
        <p:txBody>
          <a:bodyPr wrap="square" rtlCol="0">
            <a:spAutoFit/>
          </a:bodyPr>
          <a:lstStyle/>
          <a:p>
            <a:pPr algn="just"/>
            <a:r>
              <a:rPr lang="ru-RU" sz="2000" b="1" dirty="0" smtClean="0">
                <a:latin typeface="Times New Roman" panose="02020603050405020304" pitchFamily="18" charset="0"/>
                <a:cs typeface="Times New Roman" panose="02020603050405020304" pitchFamily="18" charset="0"/>
              </a:rPr>
              <a:t>Самоконтролю </a:t>
            </a:r>
            <a:endParaRPr lang="ru-RU" sz="20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C1793FA1-A059-477C-B6F2-D9D0F7D35595}"/>
              </a:ext>
            </a:extLst>
          </p:cNvPr>
          <p:cNvSpPr txBox="1"/>
          <p:nvPr/>
        </p:nvSpPr>
        <p:spPr>
          <a:xfrm>
            <a:off x="7104222" y="5439820"/>
            <a:ext cx="4619673" cy="1015663"/>
          </a:xfrm>
          <a:prstGeom prst="rect">
            <a:avLst/>
          </a:prstGeom>
          <a:noFill/>
        </p:spPr>
        <p:txBody>
          <a:bodyPr wrap="square" rtlCol="0">
            <a:spAutoFit/>
          </a:bodyPr>
          <a:lstStyle/>
          <a:p>
            <a:pPr algn="just"/>
            <a:r>
              <a:rPr lang="uk-UA" sz="2000" b="1" dirty="0" smtClean="0">
                <a:latin typeface="Times New Roman" panose="02020603050405020304" pitchFamily="18" charset="0"/>
                <a:cs typeface="Times New Roman" panose="02020603050405020304" pitchFamily="18" charset="0"/>
              </a:rPr>
              <a:t>Дотримання </a:t>
            </a:r>
            <a:r>
              <a:rPr lang="uk-UA" sz="2000" b="1" dirty="0">
                <a:latin typeface="Times New Roman" panose="02020603050405020304" pitchFamily="18" charset="0"/>
                <a:cs typeface="Times New Roman" panose="02020603050405020304" pitchFamily="18" charset="0"/>
              </a:rPr>
              <a:t>встановлених в ДДУВС вимог щодо перевірки наукових праць на запозичення (плагіат)</a:t>
            </a:r>
            <a:endParaRPr lang="ru-RU" sz="2000" b="1" dirty="0">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 xmlns:a16="http://schemas.microsoft.com/office/drawing/2014/main" id="{E48E0CCD-0F62-4CF6-8133-13F94AFF6DDD}"/>
              </a:ext>
            </a:extLst>
          </p:cNvPr>
          <p:cNvSpPr/>
          <p:nvPr/>
        </p:nvSpPr>
        <p:spPr>
          <a:xfrm>
            <a:off x="7464256" y="393940"/>
            <a:ext cx="4436744" cy="1323439"/>
          </a:xfrm>
          <a:prstGeom prst="rect">
            <a:avLst/>
          </a:prstGeom>
        </p:spPr>
        <p:txBody>
          <a:bodyPr wrap="square">
            <a:spAutoFit/>
          </a:bodyPr>
          <a:lstStyle/>
          <a:p>
            <a:pPr lvl="0" algn="just"/>
            <a:r>
              <a:rPr lang="uk-UA" sz="2000" b="1" dirty="0">
                <a:latin typeface="Times New Roman" panose="02020603050405020304" pitchFamily="18" charset="0"/>
                <a:cs typeface="Times New Roman" panose="02020603050405020304" pitchFamily="18" charset="0"/>
              </a:rPr>
              <a:t>Питання № 10 «Перевірка Вами своїх наукових праць здійснюється з метою…» ілюструє наступні результати: </a:t>
            </a:r>
          </a:p>
        </p:txBody>
      </p:sp>
      <p:sp>
        <p:nvSpPr>
          <p:cNvPr id="20" name="Полилиния: фигура 19">
            <a:extLst>
              <a:ext uri="{FF2B5EF4-FFF2-40B4-BE49-F238E27FC236}">
                <a16:creationId xmlns="" xmlns:a16="http://schemas.microsoft.com/office/drawing/2014/main" id="{1DCE7D00-0565-4BE1-9C83-EA9DDF7DECD6}"/>
              </a:ext>
            </a:extLst>
          </p:cNvPr>
          <p:cNvSpPr/>
          <p:nvPr/>
        </p:nvSpPr>
        <p:spPr>
          <a:xfrm>
            <a:off x="6088543" y="3675293"/>
            <a:ext cx="1260000" cy="1260000"/>
          </a:xfrm>
          <a:custGeom>
            <a:avLst/>
            <a:gdLst>
              <a:gd name="connsiteX0" fmla="*/ 630000 w 1260000"/>
              <a:gd name="connsiteY0" fmla="*/ 95508 h 1260000"/>
              <a:gd name="connsiteX1" fmla="*/ 90000 w 1260000"/>
              <a:gd name="connsiteY1" fmla="*/ 632754 h 1260000"/>
              <a:gd name="connsiteX2" fmla="*/ 630000 w 1260000"/>
              <a:gd name="connsiteY2" fmla="*/ 1170000 h 1260000"/>
              <a:gd name="connsiteX3" fmla="*/ 1170000 w 1260000"/>
              <a:gd name="connsiteY3" fmla="*/ 632754 h 1260000"/>
              <a:gd name="connsiteX4" fmla="*/ 630000 w 1260000"/>
              <a:gd name="connsiteY4" fmla="*/ 95508 h 1260000"/>
              <a:gd name="connsiteX5" fmla="*/ 630000 w 1260000"/>
              <a:gd name="connsiteY5" fmla="*/ 0 h 1260000"/>
              <a:gd name="connsiteX6" fmla="*/ 1260000 w 1260000"/>
              <a:gd name="connsiteY6" fmla="*/ 630000 h 1260000"/>
              <a:gd name="connsiteX7" fmla="*/ 630000 w 1260000"/>
              <a:gd name="connsiteY7" fmla="*/ 1260000 h 1260000"/>
              <a:gd name="connsiteX8" fmla="*/ 0 w 1260000"/>
              <a:gd name="connsiteY8" fmla="*/ 630000 h 1260000"/>
              <a:gd name="connsiteX9" fmla="*/ 630000 w 1260000"/>
              <a:gd name="connsiteY9"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0000" h="1260000">
                <a:moveTo>
                  <a:pt x="630000" y="95508"/>
                </a:moveTo>
                <a:cubicBezTo>
                  <a:pt x="331766" y="95508"/>
                  <a:pt x="90000" y="336041"/>
                  <a:pt x="90000" y="632754"/>
                </a:cubicBezTo>
                <a:cubicBezTo>
                  <a:pt x="90000" y="929467"/>
                  <a:pt x="331766" y="1170000"/>
                  <a:pt x="630000" y="1170000"/>
                </a:cubicBezTo>
                <a:cubicBezTo>
                  <a:pt x="928234" y="1170000"/>
                  <a:pt x="1170000" y="929467"/>
                  <a:pt x="1170000" y="632754"/>
                </a:cubicBezTo>
                <a:cubicBezTo>
                  <a:pt x="1170000" y="336041"/>
                  <a:pt x="928234" y="95508"/>
                  <a:pt x="630000" y="95508"/>
                </a:cubicBezTo>
                <a:close/>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1" name="Арка 20">
            <a:extLst>
              <a:ext uri="{FF2B5EF4-FFF2-40B4-BE49-F238E27FC236}">
                <a16:creationId xmlns="" xmlns:a16="http://schemas.microsoft.com/office/drawing/2014/main" id="{B25D5E15-30F1-43C8-A668-342292D8AA97}"/>
              </a:ext>
            </a:extLst>
          </p:cNvPr>
          <p:cNvSpPr/>
          <p:nvPr/>
        </p:nvSpPr>
        <p:spPr>
          <a:xfrm>
            <a:off x="6088543" y="3675293"/>
            <a:ext cx="1260000" cy="1260000"/>
          </a:xfrm>
          <a:prstGeom prst="blockArc">
            <a:avLst>
              <a:gd name="adj1" fmla="val 5406162"/>
              <a:gd name="adj2" fmla="val 16195566"/>
              <a:gd name="adj3" fmla="val 76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Полилиния: фигура 21">
            <a:extLst>
              <a:ext uri="{FF2B5EF4-FFF2-40B4-BE49-F238E27FC236}">
                <a16:creationId xmlns="" xmlns:a16="http://schemas.microsoft.com/office/drawing/2014/main" id="{D797F856-0476-4BD9-9208-357B9487055D}"/>
              </a:ext>
            </a:extLst>
          </p:cNvPr>
          <p:cNvSpPr/>
          <p:nvPr/>
        </p:nvSpPr>
        <p:spPr>
          <a:xfrm>
            <a:off x="6834253" y="2018434"/>
            <a:ext cx="1260000" cy="1260000"/>
          </a:xfrm>
          <a:custGeom>
            <a:avLst/>
            <a:gdLst>
              <a:gd name="connsiteX0" fmla="*/ 630000 w 1260000"/>
              <a:gd name="connsiteY0" fmla="*/ 95508 h 1260000"/>
              <a:gd name="connsiteX1" fmla="*/ 90000 w 1260000"/>
              <a:gd name="connsiteY1" fmla="*/ 632754 h 1260000"/>
              <a:gd name="connsiteX2" fmla="*/ 630000 w 1260000"/>
              <a:gd name="connsiteY2" fmla="*/ 1170000 h 1260000"/>
              <a:gd name="connsiteX3" fmla="*/ 1170000 w 1260000"/>
              <a:gd name="connsiteY3" fmla="*/ 632754 h 1260000"/>
              <a:gd name="connsiteX4" fmla="*/ 630000 w 1260000"/>
              <a:gd name="connsiteY4" fmla="*/ 95508 h 1260000"/>
              <a:gd name="connsiteX5" fmla="*/ 630000 w 1260000"/>
              <a:gd name="connsiteY5" fmla="*/ 0 h 1260000"/>
              <a:gd name="connsiteX6" fmla="*/ 1260000 w 1260000"/>
              <a:gd name="connsiteY6" fmla="*/ 630000 h 1260000"/>
              <a:gd name="connsiteX7" fmla="*/ 630000 w 1260000"/>
              <a:gd name="connsiteY7" fmla="*/ 1260000 h 1260000"/>
              <a:gd name="connsiteX8" fmla="*/ 0 w 1260000"/>
              <a:gd name="connsiteY8" fmla="*/ 630000 h 1260000"/>
              <a:gd name="connsiteX9" fmla="*/ 630000 w 1260000"/>
              <a:gd name="connsiteY9"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0000" h="1260000">
                <a:moveTo>
                  <a:pt x="630000" y="95508"/>
                </a:moveTo>
                <a:cubicBezTo>
                  <a:pt x="331766" y="95508"/>
                  <a:pt x="90000" y="336041"/>
                  <a:pt x="90000" y="632754"/>
                </a:cubicBezTo>
                <a:cubicBezTo>
                  <a:pt x="90000" y="929467"/>
                  <a:pt x="331766" y="1170000"/>
                  <a:pt x="630000" y="1170000"/>
                </a:cubicBezTo>
                <a:cubicBezTo>
                  <a:pt x="928234" y="1170000"/>
                  <a:pt x="1170000" y="929467"/>
                  <a:pt x="1170000" y="632754"/>
                </a:cubicBezTo>
                <a:cubicBezTo>
                  <a:pt x="1170000" y="336041"/>
                  <a:pt x="928234" y="95508"/>
                  <a:pt x="630000" y="95508"/>
                </a:cubicBezTo>
                <a:close/>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3" name="Арка 22">
            <a:extLst>
              <a:ext uri="{FF2B5EF4-FFF2-40B4-BE49-F238E27FC236}">
                <a16:creationId xmlns="" xmlns:a16="http://schemas.microsoft.com/office/drawing/2014/main" id="{608CF968-B1F9-49C9-A7D0-6DFDF59AD764}"/>
              </a:ext>
            </a:extLst>
          </p:cNvPr>
          <p:cNvSpPr/>
          <p:nvPr/>
        </p:nvSpPr>
        <p:spPr>
          <a:xfrm>
            <a:off x="6834253" y="2018434"/>
            <a:ext cx="1260000" cy="1260000"/>
          </a:xfrm>
          <a:prstGeom prst="blockArc">
            <a:avLst>
              <a:gd name="adj1" fmla="val 21498754"/>
              <a:gd name="adj2" fmla="val 16195566"/>
              <a:gd name="adj3" fmla="val 76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TextBox 24">
            <a:extLst>
              <a:ext uri="{FF2B5EF4-FFF2-40B4-BE49-F238E27FC236}">
                <a16:creationId xmlns="" xmlns:a16="http://schemas.microsoft.com/office/drawing/2014/main" id="{E50E880B-7E2C-4A09-9D65-EB8FAAA377B4}"/>
              </a:ext>
            </a:extLst>
          </p:cNvPr>
          <p:cNvSpPr txBox="1"/>
          <p:nvPr/>
        </p:nvSpPr>
        <p:spPr>
          <a:xfrm>
            <a:off x="6361609" y="4072159"/>
            <a:ext cx="955711" cy="461665"/>
          </a:xfrm>
          <a:prstGeom prst="rect">
            <a:avLst/>
          </a:prstGeom>
          <a:noFill/>
        </p:spPr>
        <p:txBody>
          <a:bodyPr wrap="none" rtlCol="0">
            <a:spAutoFit/>
          </a:bodyPr>
          <a:lstStyle/>
          <a:p>
            <a:r>
              <a:rPr lang="ru-RU" sz="2400" b="1" dirty="0" smtClean="0">
                <a:solidFill>
                  <a:schemeClr val="accent2"/>
                </a:solidFill>
              </a:rPr>
              <a:t>27,3%</a:t>
            </a:r>
            <a:endParaRPr lang="ru-RU" sz="2400" b="1" dirty="0">
              <a:solidFill>
                <a:schemeClr val="accent2"/>
              </a:solidFill>
            </a:endParaRPr>
          </a:p>
        </p:txBody>
      </p:sp>
      <p:sp>
        <p:nvSpPr>
          <p:cNvPr id="26" name="TextBox 25">
            <a:extLst>
              <a:ext uri="{FF2B5EF4-FFF2-40B4-BE49-F238E27FC236}">
                <a16:creationId xmlns="" xmlns:a16="http://schemas.microsoft.com/office/drawing/2014/main" id="{6EE16966-EEA6-49FA-9598-38D6F3B31BBF}"/>
              </a:ext>
            </a:extLst>
          </p:cNvPr>
          <p:cNvSpPr txBox="1"/>
          <p:nvPr/>
        </p:nvSpPr>
        <p:spPr>
          <a:xfrm>
            <a:off x="7104222" y="2415299"/>
            <a:ext cx="564578" cy="461665"/>
          </a:xfrm>
          <a:prstGeom prst="rect">
            <a:avLst/>
          </a:prstGeom>
          <a:noFill/>
        </p:spPr>
        <p:txBody>
          <a:bodyPr wrap="none" rtlCol="0">
            <a:spAutoFit/>
          </a:bodyPr>
          <a:lstStyle/>
          <a:p>
            <a:r>
              <a:rPr lang="ru-RU" sz="2400" b="1" dirty="0" smtClean="0">
                <a:solidFill>
                  <a:schemeClr val="accent2"/>
                </a:solidFill>
              </a:rPr>
              <a:t>0%</a:t>
            </a:r>
            <a:endParaRPr lang="ru-RU" sz="2400" b="1" dirty="0">
              <a:solidFill>
                <a:schemeClr val="accent2"/>
              </a:solidFill>
            </a:endParaRPr>
          </a:p>
        </p:txBody>
      </p:sp>
      <p:sp>
        <p:nvSpPr>
          <p:cNvPr id="28" name="Полилиния: фигура 27">
            <a:extLst>
              <a:ext uri="{FF2B5EF4-FFF2-40B4-BE49-F238E27FC236}">
                <a16:creationId xmlns="" xmlns:a16="http://schemas.microsoft.com/office/drawing/2014/main" id="{7D1EEC21-2F4A-4AAD-B439-ED4F2EF000C4}"/>
              </a:ext>
            </a:extLst>
          </p:cNvPr>
          <p:cNvSpPr/>
          <p:nvPr/>
        </p:nvSpPr>
        <p:spPr>
          <a:xfrm>
            <a:off x="5217821" y="5409001"/>
            <a:ext cx="1260000" cy="1260000"/>
          </a:xfrm>
          <a:custGeom>
            <a:avLst/>
            <a:gdLst>
              <a:gd name="connsiteX0" fmla="*/ 630000 w 1260000"/>
              <a:gd name="connsiteY0" fmla="*/ 95508 h 1260000"/>
              <a:gd name="connsiteX1" fmla="*/ 90000 w 1260000"/>
              <a:gd name="connsiteY1" fmla="*/ 632754 h 1260000"/>
              <a:gd name="connsiteX2" fmla="*/ 630000 w 1260000"/>
              <a:gd name="connsiteY2" fmla="*/ 1170000 h 1260000"/>
              <a:gd name="connsiteX3" fmla="*/ 1170000 w 1260000"/>
              <a:gd name="connsiteY3" fmla="*/ 632754 h 1260000"/>
              <a:gd name="connsiteX4" fmla="*/ 630000 w 1260000"/>
              <a:gd name="connsiteY4" fmla="*/ 95508 h 1260000"/>
              <a:gd name="connsiteX5" fmla="*/ 630000 w 1260000"/>
              <a:gd name="connsiteY5" fmla="*/ 0 h 1260000"/>
              <a:gd name="connsiteX6" fmla="*/ 1260000 w 1260000"/>
              <a:gd name="connsiteY6" fmla="*/ 630000 h 1260000"/>
              <a:gd name="connsiteX7" fmla="*/ 630000 w 1260000"/>
              <a:gd name="connsiteY7" fmla="*/ 1260000 h 1260000"/>
              <a:gd name="connsiteX8" fmla="*/ 0 w 1260000"/>
              <a:gd name="connsiteY8" fmla="*/ 630000 h 1260000"/>
              <a:gd name="connsiteX9" fmla="*/ 630000 w 1260000"/>
              <a:gd name="connsiteY9"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0000" h="1260000">
                <a:moveTo>
                  <a:pt x="630000" y="95508"/>
                </a:moveTo>
                <a:cubicBezTo>
                  <a:pt x="331766" y="95508"/>
                  <a:pt x="90000" y="336041"/>
                  <a:pt x="90000" y="632754"/>
                </a:cubicBezTo>
                <a:cubicBezTo>
                  <a:pt x="90000" y="929467"/>
                  <a:pt x="331766" y="1170000"/>
                  <a:pt x="630000" y="1170000"/>
                </a:cubicBezTo>
                <a:cubicBezTo>
                  <a:pt x="928234" y="1170000"/>
                  <a:pt x="1170000" y="929467"/>
                  <a:pt x="1170000" y="632754"/>
                </a:cubicBezTo>
                <a:cubicBezTo>
                  <a:pt x="1170000" y="336041"/>
                  <a:pt x="928234" y="95508"/>
                  <a:pt x="630000" y="95508"/>
                </a:cubicBezTo>
                <a:close/>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9" name="Арка 28">
            <a:extLst>
              <a:ext uri="{FF2B5EF4-FFF2-40B4-BE49-F238E27FC236}">
                <a16:creationId xmlns="" xmlns:a16="http://schemas.microsoft.com/office/drawing/2014/main" id="{81607782-51C8-4D6D-86C3-A73919EB5AEC}"/>
              </a:ext>
            </a:extLst>
          </p:cNvPr>
          <p:cNvSpPr/>
          <p:nvPr/>
        </p:nvSpPr>
        <p:spPr>
          <a:xfrm>
            <a:off x="5217821" y="5409001"/>
            <a:ext cx="1260000" cy="1260000"/>
          </a:xfrm>
          <a:prstGeom prst="blockArc">
            <a:avLst>
              <a:gd name="adj1" fmla="val 10857266"/>
              <a:gd name="adj2" fmla="val 16195566"/>
              <a:gd name="adj3" fmla="val 76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TextBox 29">
            <a:extLst>
              <a:ext uri="{FF2B5EF4-FFF2-40B4-BE49-F238E27FC236}">
                <a16:creationId xmlns="" xmlns:a16="http://schemas.microsoft.com/office/drawing/2014/main" id="{81D01E42-DAF6-4EF6-8097-6086076607BA}"/>
              </a:ext>
            </a:extLst>
          </p:cNvPr>
          <p:cNvSpPr txBox="1"/>
          <p:nvPr/>
        </p:nvSpPr>
        <p:spPr>
          <a:xfrm>
            <a:off x="5487789" y="5808174"/>
            <a:ext cx="955711" cy="461665"/>
          </a:xfrm>
          <a:prstGeom prst="rect">
            <a:avLst/>
          </a:prstGeom>
          <a:noFill/>
        </p:spPr>
        <p:txBody>
          <a:bodyPr wrap="none" rtlCol="0">
            <a:spAutoFit/>
          </a:bodyPr>
          <a:lstStyle/>
          <a:p>
            <a:r>
              <a:rPr lang="ru-RU" sz="2400" b="1" dirty="0" smtClean="0">
                <a:solidFill>
                  <a:schemeClr val="accent2"/>
                </a:solidFill>
              </a:rPr>
              <a:t>72,7%</a:t>
            </a:r>
            <a:endParaRPr lang="ru-RU" sz="2400" b="1" dirty="0">
              <a:solidFill>
                <a:schemeClr val="accent2"/>
              </a:solidFill>
            </a:endParaRPr>
          </a:p>
        </p:txBody>
      </p:sp>
    </p:spTree>
    <p:extLst>
      <p:ext uri="{BB962C8B-B14F-4D97-AF65-F5344CB8AC3E}">
        <p14:creationId xmlns:p14="http://schemas.microsoft.com/office/powerpoint/2010/main" val="249864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10">
            <a:extLst>
              <a:ext uri="{FF2B5EF4-FFF2-40B4-BE49-F238E27FC236}">
                <a16:creationId xmlns="" xmlns:a16="http://schemas.microsoft.com/office/drawing/2014/main" id="{B6EFF59B-76C8-44F7-A886-AF31867D2DC4}"/>
              </a:ext>
            </a:extLst>
          </p:cNvPr>
          <p:cNvGraphicFramePr>
            <a:graphicFrameLocks noGrp="1"/>
          </p:cNvGraphicFramePr>
          <p:nvPr>
            <p:ph type="tbl" sz="quarter" idx="4294967295"/>
            <p:extLst>
              <p:ext uri="{D42A27DB-BD31-4B8C-83A1-F6EECF244321}">
                <p14:modId xmlns:p14="http://schemas.microsoft.com/office/powerpoint/2010/main" val="1092775045"/>
              </p:ext>
            </p:extLst>
          </p:nvPr>
        </p:nvGraphicFramePr>
        <p:xfrm>
          <a:off x="283787" y="2214000"/>
          <a:ext cx="11630028" cy="4083711"/>
        </p:xfrm>
        <a:graphic>
          <a:graphicData uri="http://schemas.openxmlformats.org/drawingml/2006/table">
            <a:tbl>
              <a:tblPr firstRow="1" bandRow="1">
                <a:tableStyleId>{9DCAF9ED-07DC-4A11-8D7F-57B35C25682E}</a:tableStyleId>
              </a:tblPr>
              <a:tblGrid>
                <a:gridCol w="1537213">
                  <a:extLst>
                    <a:ext uri="{9D8B030D-6E8A-4147-A177-3AD203B41FA5}">
                      <a16:colId xmlns="" xmlns:a16="http://schemas.microsoft.com/office/drawing/2014/main" val="1060721299"/>
                    </a:ext>
                  </a:extLst>
                </a:gridCol>
                <a:gridCol w="4095000">
                  <a:extLst>
                    <a:ext uri="{9D8B030D-6E8A-4147-A177-3AD203B41FA5}">
                      <a16:colId xmlns="" xmlns:a16="http://schemas.microsoft.com/office/drawing/2014/main" val="3730294796"/>
                    </a:ext>
                  </a:extLst>
                </a:gridCol>
                <a:gridCol w="2565000">
                  <a:extLst>
                    <a:ext uri="{9D8B030D-6E8A-4147-A177-3AD203B41FA5}">
                      <a16:colId xmlns="" xmlns:a16="http://schemas.microsoft.com/office/drawing/2014/main" val="2835790685"/>
                    </a:ext>
                  </a:extLst>
                </a:gridCol>
                <a:gridCol w="3432815">
                  <a:extLst>
                    <a:ext uri="{9D8B030D-6E8A-4147-A177-3AD203B41FA5}">
                      <a16:colId xmlns="" xmlns:a16="http://schemas.microsoft.com/office/drawing/2014/main" val="3241802405"/>
                    </a:ext>
                  </a:extLst>
                </a:gridCol>
              </a:tblGrid>
              <a:tr h="2189905">
                <a:tc>
                  <a:txBody>
                    <a:bodyPr/>
                    <a:lstStyle/>
                    <a:p>
                      <a:pPr algn="ctr">
                        <a:spcAft>
                          <a:spcPts val="0"/>
                        </a:spcAft>
                      </a:pPr>
                      <a:r>
                        <a:rPr lang="uk-UA" sz="2000" dirty="0">
                          <a:effectLst/>
                          <a:latin typeface="Times New Roman"/>
                          <a:ea typeface="Times New Roman"/>
                        </a:rPr>
                        <a:t>Варіанти відповідей</a:t>
                      </a:r>
                    </a:p>
                  </a:txBody>
                  <a:tcPr marL="68580" marR="68580" marT="0" marB="0" anchor="ctr">
                    <a:lnR>
                      <a:noFill/>
                    </a:lnR>
                    <a:lnB w="12700" cmpd="sng">
                      <a:noFill/>
                    </a:lnB>
                  </a:tcPr>
                </a:tc>
                <a:tc>
                  <a:txBody>
                    <a:bodyPr/>
                    <a:lstStyle/>
                    <a:p>
                      <a:pPr algn="ctr">
                        <a:spcAft>
                          <a:spcPts val="0"/>
                        </a:spcAft>
                      </a:pPr>
                      <a:r>
                        <a:rPr lang="uk-UA" sz="2000" dirty="0">
                          <a:effectLst/>
                          <a:latin typeface="Times New Roman"/>
                          <a:ea typeface="Times New Roman"/>
                        </a:rPr>
                        <a:t>Чи ставали Ви жертвою не доброчесних дій одногрупників по відношенню до Вашої наукової праці </a:t>
                      </a:r>
                      <a:r>
                        <a:rPr lang="uk-UA" sz="2000" dirty="0" smtClean="0">
                          <a:effectLst/>
                          <a:latin typeface="Times New Roman"/>
                          <a:ea typeface="Times New Roman"/>
                        </a:rPr>
                        <a:t>(</a:t>
                      </a:r>
                      <a:r>
                        <a:rPr lang="uk-UA" sz="2000" dirty="0">
                          <a:effectLst/>
                          <a:latin typeface="Times New Roman"/>
                          <a:ea typeface="Times New Roman"/>
                        </a:rPr>
                        <a:t>Ваші матеріали використовувалися без посилання на Вас, як автора праці)?</a:t>
                      </a:r>
                    </a:p>
                  </a:txBody>
                  <a:tcPr marL="68580" marR="68580" marT="0" marB="0" anchor="ctr">
                    <a:lnL>
                      <a:noFill/>
                    </a:lnL>
                    <a:lnR>
                      <a:noFill/>
                    </a:lnR>
                    <a:lnB w="12700" cmpd="sng">
                      <a:noFill/>
                    </a:lnB>
                  </a:tcPr>
                </a:tc>
                <a:tc>
                  <a:txBody>
                    <a:bodyPr/>
                    <a:lstStyle/>
                    <a:p>
                      <a:pPr algn="ctr">
                        <a:spcAft>
                          <a:spcPts val="0"/>
                        </a:spcAft>
                      </a:pPr>
                      <a:r>
                        <a:rPr lang="uk-UA" sz="2000" dirty="0">
                          <a:effectLst/>
                          <a:latin typeface="Times New Roman"/>
                          <a:ea typeface="Times New Roman"/>
                        </a:rPr>
                        <a:t>Чи давали Ви згоду дотримуватися принципів академічної доброчесності?</a:t>
                      </a:r>
                    </a:p>
                  </a:txBody>
                  <a:tcPr marL="68580" marR="68580" marT="0" marB="0" anchor="ctr">
                    <a:lnL>
                      <a:noFill/>
                    </a:lnL>
                    <a:lnR>
                      <a:noFill/>
                    </a:lnR>
                    <a:lnB w="12700" cmpd="sng">
                      <a:noFill/>
                    </a:lnB>
                  </a:tcPr>
                </a:tc>
                <a:tc>
                  <a:txBody>
                    <a:bodyPr/>
                    <a:lstStyle/>
                    <a:p>
                      <a:pPr algn="ctr">
                        <a:spcAft>
                          <a:spcPts val="0"/>
                        </a:spcAft>
                      </a:pPr>
                      <a:r>
                        <a:rPr lang="uk-UA" sz="2000" dirty="0">
                          <a:effectLst/>
                          <a:latin typeface="Times New Roman"/>
                          <a:ea typeface="Times New Roman"/>
                        </a:rPr>
                        <a:t>Чи проводяться для Вас наукові семінари </a:t>
                      </a:r>
                    </a:p>
                    <a:p>
                      <a:pPr algn="ctr">
                        <a:spcAft>
                          <a:spcPts val="0"/>
                        </a:spcAft>
                      </a:pPr>
                      <a:r>
                        <a:rPr lang="uk-UA" sz="2000" dirty="0">
                          <a:effectLst/>
                          <a:latin typeface="Times New Roman"/>
                          <a:ea typeface="Times New Roman"/>
                        </a:rPr>
                        <a:t>(або інші ознайомчі заходи) в університеті щодо процедури дотримання принципів академічної доброчесності?</a:t>
                      </a:r>
                    </a:p>
                  </a:txBody>
                  <a:tcPr marL="68580" marR="68580" marT="0" marB="0" anchor="ctr">
                    <a:lnL>
                      <a:noFill/>
                    </a:lnL>
                    <a:lnB w="12700" cmpd="sng">
                      <a:noFill/>
                    </a:lnB>
                  </a:tcPr>
                </a:tc>
                <a:extLst>
                  <a:ext uri="{0D108BD9-81ED-4DB2-BD59-A6C34878D82A}">
                    <a16:rowId xmlns="" xmlns:a16="http://schemas.microsoft.com/office/drawing/2014/main" val="1574826020"/>
                  </a:ext>
                </a:extLst>
              </a:tr>
              <a:tr h="816120">
                <a:tc>
                  <a:txBody>
                    <a:bodyPr/>
                    <a:lstStyle/>
                    <a:p>
                      <a:pPr>
                        <a:spcAft>
                          <a:spcPts val="0"/>
                        </a:spcAft>
                      </a:pPr>
                      <a:r>
                        <a:rPr lang="uk-UA" sz="2000" dirty="0">
                          <a:effectLst/>
                          <a:latin typeface="Times New Roman"/>
                          <a:ea typeface="Times New Roman"/>
                        </a:rPr>
                        <a:t>так</a:t>
                      </a:r>
                      <a:endParaRPr lang="uk-UA" sz="1400" dirty="0">
                        <a:effectLst/>
                        <a:latin typeface="Times New Roman"/>
                        <a:ea typeface="Times New Roman"/>
                      </a:endParaRPr>
                    </a:p>
                  </a:txBody>
                  <a:tcPr marL="68580" marR="68580" marT="0" marB="0" anchor="ctr">
                    <a:lnR>
                      <a:noFill/>
                    </a:lnR>
                    <a:lnT w="12700" cmpd="sng">
                      <a:noFill/>
                    </a:lnT>
                    <a:lnB w="12700" cmpd="sng">
                      <a:noFill/>
                    </a:lnB>
                    <a:solidFill>
                      <a:schemeClr val="bg1">
                        <a:lumMod val="95000"/>
                      </a:schemeClr>
                    </a:solidFill>
                  </a:tcPr>
                </a:tc>
                <a:tc>
                  <a:txBody>
                    <a:bodyPr/>
                    <a:lstStyle/>
                    <a:p>
                      <a:pPr algn="ctr">
                        <a:spcAft>
                          <a:spcPts val="0"/>
                        </a:spcAft>
                      </a:pPr>
                      <a:r>
                        <a:rPr lang="ru-RU" sz="2000" dirty="0">
                          <a:effectLst/>
                          <a:latin typeface="Times New Roman"/>
                          <a:ea typeface="Times New Roman"/>
                        </a:rPr>
                        <a:t>9,1</a:t>
                      </a:r>
                      <a:endParaRPr lang="uk-UA" sz="1400" dirty="0">
                        <a:effectLst/>
                        <a:latin typeface="Times New Roman"/>
                        <a:ea typeface="Times New Roman"/>
                      </a:endParaRPr>
                    </a:p>
                  </a:txBody>
                  <a:tcPr marL="68580" marR="68580" marT="0" marB="0" anchor="ctr">
                    <a:lnL>
                      <a:noFill/>
                    </a:lnL>
                    <a:lnR>
                      <a:noFill/>
                    </a:lnR>
                    <a:lnT w="12700" cmpd="sng">
                      <a:noFill/>
                    </a:lnT>
                    <a:lnB w="12700" cmpd="sng">
                      <a:noFill/>
                    </a:lnB>
                    <a:solidFill>
                      <a:schemeClr val="bg1">
                        <a:lumMod val="95000"/>
                      </a:schemeClr>
                    </a:solidFill>
                  </a:tcPr>
                </a:tc>
                <a:tc>
                  <a:txBody>
                    <a:bodyPr/>
                    <a:lstStyle/>
                    <a:p>
                      <a:pPr algn="ctr">
                        <a:spcAft>
                          <a:spcPts val="0"/>
                        </a:spcAft>
                      </a:pPr>
                      <a:r>
                        <a:rPr lang="ru-RU" sz="2000">
                          <a:effectLst/>
                          <a:latin typeface="Times New Roman"/>
                          <a:ea typeface="Times New Roman"/>
                        </a:rPr>
                        <a:t>92,7</a:t>
                      </a:r>
                      <a:endParaRPr lang="uk-UA" sz="1400">
                        <a:effectLst/>
                        <a:latin typeface="Times New Roman"/>
                        <a:ea typeface="Times New Roman"/>
                      </a:endParaRPr>
                    </a:p>
                  </a:txBody>
                  <a:tcPr marL="68580" marR="68580" marT="0" marB="0" anchor="ctr">
                    <a:lnL>
                      <a:noFill/>
                    </a:lnL>
                    <a:lnR>
                      <a:noFill/>
                    </a:lnR>
                    <a:lnT w="12700" cmpd="sng">
                      <a:noFill/>
                    </a:lnT>
                    <a:lnB w="12700" cmpd="sng">
                      <a:noFill/>
                    </a:lnB>
                    <a:solidFill>
                      <a:schemeClr val="bg1">
                        <a:lumMod val="95000"/>
                      </a:schemeClr>
                    </a:solidFill>
                  </a:tcPr>
                </a:tc>
                <a:tc>
                  <a:txBody>
                    <a:bodyPr/>
                    <a:lstStyle/>
                    <a:p>
                      <a:pPr algn="ctr">
                        <a:spcAft>
                          <a:spcPts val="0"/>
                        </a:spcAft>
                      </a:pPr>
                      <a:r>
                        <a:rPr lang="ru-RU" sz="2000">
                          <a:effectLst/>
                          <a:latin typeface="Times New Roman"/>
                          <a:ea typeface="Times New Roman"/>
                        </a:rPr>
                        <a:t>94,8</a:t>
                      </a:r>
                      <a:endParaRPr lang="uk-UA" sz="1400">
                        <a:effectLst/>
                        <a:latin typeface="Times New Roman"/>
                        <a:ea typeface="Times New Roman"/>
                      </a:endParaRPr>
                    </a:p>
                  </a:txBody>
                  <a:tcPr marL="68580" marR="68580" marT="0" marB="0" anchor="ctr">
                    <a:lnL>
                      <a:noFill/>
                    </a:lnL>
                    <a:lnT w="12700" cmpd="sng">
                      <a:noFill/>
                    </a:lnT>
                    <a:lnB w="12700" cmpd="sng">
                      <a:noFill/>
                    </a:lnB>
                    <a:solidFill>
                      <a:schemeClr val="bg1">
                        <a:lumMod val="95000"/>
                      </a:schemeClr>
                    </a:solidFill>
                  </a:tcPr>
                </a:tc>
                <a:extLst>
                  <a:ext uri="{0D108BD9-81ED-4DB2-BD59-A6C34878D82A}">
                    <a16:rowId xmlns="" xmlns:a16="http://schemas.microsoft.com/office/drawing/2014/main" val="3869297412"/>
                  </a:ext>
                </a:extLst>
              </a:tr>
              <a:tr h="511856">
                <a:tc>
                  <a:txBody>
                    <a:bodyPr/>
                    <a:lstStyle/>
                    <a:p>
                      <a:pPr>
                        <a:spcAft>
                          <a:spcPts val="0"/>
                        </a:spcAft>
                      </a:pPr>
                      <a:r>
                        <a:rPr kumimoji="0" lang="uk-UA" sz="2000" kern="1200" dirty="0">
                          <a:solidFill>
                            <a:schemeClr val="dk1"/>
                          </a:solidFill>
                          <a:effectLst/>
                          <a:latin typeface="Times New Roman"/>
                          <a:ea typeface="Times New Roman"/>
                          <a:cs typeface="+mn-cs"/>
                        </a:rPr>
                        <a:t>ні</a:t>
                      </a:r>
                    </a:p>
                  </a:txBody>
                  <a:tcPr marL="68580" marR="68580" marT="0" marB="0" anchor="ctr">
                    <a:lnR>
                      <a:noFill/>
                    </a:lnR>
                    <a:lnT w="12700" cmpd="sng">
                      <a:noFill/>
                    </a:lnT>
                    <a:lnB w="12700" cmpd="sng">
                      <a:noFill/>
                    </a:lnB>
                  </a:tcPr>
                </a:tc>
                <a:tc>
                  <a:txBody>
                    <a:bodyPr/>
                    <a:lstStyle/>
                    <a:p>
                      <a:pPr algn="ctr">
                        <a:spcAft>
                          <a:spcPts val="0"/>
                        </a:spcAft>
                      </a:pPr>
                      <a:r>
                        <a:rPr lang="ru-RU" sz="2000" dirty="0">
                          <a:effectLst/>
                          <a:latin typeface="Times New Roman"/>
                          <a:ea typeface="Times New Roman"/>
                        </a:rPr>
                        <a:t>78,8</a:t>
                      </a:r>
                      <a:endParaRPr lang="uk-UA" sz="1400" dirty="0">
                        <a:effectLst/>
                        <a:latin typeface="Times New Roman"/>
                        <a:ea typeface="Times New Roman"/>
                      </a:endParaRPr>
                    </a:p>
                  </a:txBody>
                  <a:tcPr marL="68580" marR="68580" marT="0" marB="0" anchor="ctr">
                    <a:lnL>
                      <a:noFill/>
                    </a:lnL>
                    <a:lnR>
                      <a:noFill/>
                    </a:lnR>
                    <a:lnT w="12700" cmpd="sng">
                      <a:noFill/>
                    </a:lnT>
                    <a:lnB w="12700" cmpd="sng">
                      <a:noFill/>
                    </a:lnB>
                  </a:tcPr>
                </a:tc>
                <a:tc>
                  <a:txBody>
                    <a:bodyPr/>
                    <a:lstStyle/>
                    <a:p>
                      <a:pPr algn="ctr">
                        <a:spcAft>
                          <a:spcPts val="0"/>
                        </a:spcAft>
                      </a:pPr>
                      <a:r>
                        <a:rPr lang="ru-RU" sz="2000" dirty="0">
                          <a:effectLst/>
                          <a:latin typeface="Times New Roman"/>
                          <a:ea typeface="Times New Roman"/>
                        </a:rPr>
                        <a:t>7,3</a:t>
                      </a:r>
                      <a:endParaRPr lang="uk-UA" sz="1400" dirty="0">
                        <a:effectLst/>
                        <a:latin typeface="Times New Roman"/>
                        <a:ea typeface="Times New Roman"/>
                      </a:endParaRPr>
                    </a:p>
                  </a:txBody>
                  <a:tcPr marL="68580" marR="68580" marT="0" marB="0" anchor="ctr">
                    <a:lnL>
                      <a:noFill/>
                    </a:lnL>
                    <a:lnR>
                      <a:noFill/>
                    </a:lnR>
                    <a:lnT w="12700" cmpd="sng">
                      <a:noFill/>
                    </a:lnT>
                    <a:lnB w="12700" cmpd="sng">
                      <a:noFill/>
                    </a:lnB>
                  </a:tcPr>
                </a:tc>
                <a:tc>
                  <a:txBody>
                    <a:bodyPr/>
                    <a:lstStyle/>
                    <a:p>
                      <a:pPr algn="ctr">
                        <a:spcAft>
                          <a:spcPts val="0"/>
                        </a:spcAft>
                      </a:pPr>
                      <a:r>
                        <a:rPr lang="ru-RU" sz="2000" dirty="0">
                          <a:effectLst/>
                          <a:latin typeface="Times New Roman"/>
                          <a:ea typeface="Times New Roman"/>
                        </a:rPr>
                        <a:t>5,2</a:t>
                      </a:r>
                      <a:endParaRPr lang="uk-UA" sz="1400" dirty="0">
                        <a:effectLst/>
                        <a:latin typeface="Times New Roman"/>
                        <a:ea typeface="Times New Roman"/>
                      </a:endParaRPr>
                    </a:p>
                  </a:txBody>
                  <a:tcPr marL="68580" marR="68580" marT="0" marB="0" anchor="ctr">
                    <a:lnL>
                      <a:noFill/>
                    </a:lnL>
                    <a:lnT w="12700" cmpd="sng">
                      <a:noFill/>
                    </a:lnT>
                    <a:lnB w="12700" cmpd="sng">
                      <a:noFill/>
                    </a:lnB>
                  </a:tcPr>
                </a:tc>
                <a:extLst>
                  <a:ext uri="{0D108BD9-81ED-4DB2-BD59-A6C34878D82A}">
                    <a16:rowId xmlns="" xmlns:a16="http://schemas.microsoft.com/office/drawing/2014/main" val="575992689"/>
                  </a:ext>
                </a:extLst>
              </a:tr>
              <a:tr h="565830">
                <a:tc>
                  <a:txBody>
                    <a:bodyPr/>
                    <a:lstStyle/>
                    <a:p>
                      <a:pPr>
                        <a:spcAft>
                          <a:spcPts val="0"/>
                        </a:spcAft>
                      </a:pPr>
                      <a:r>
                        <a:rPr kumimoji="0" lang="uk-UA" sz="2000" kern="1200" dirty="0" smtClean="0">
                          <a:solidFill>
                            <a:schemeClr val="dk1"/>
                          </a:solidFill>
                          <a:effectLst/>
                          <a:latin typeface="Times New Roman"/>
                          <a:ea typeface="Times New Roman"/>
                          <a:cs typeface="+mn-cs"/>
                        </a:rPr>
                        <a:t>не знаю</a:t>
                      </a:r>
                      <a:endParaRPr kumimoji="0" lang="uk-UA" sz="2000" kern="1200" dirty="0">
                        <a:solidFill>
                          <a:schemeClr val="dk1"/>
                        </a:solidFill>
                        <a:effectLst/>
                        <a:latin typeface="Times New Roman"/>
                        <a:ea typeface="Times New Roman"/>
                        <a:cs typeface="+mn-cs"/>
                      </a:endParaRPr>
                    </a:p>
                  </a:txBody>
                  <a:tcPr marL="68580" marR="68580" marT="0" marB="0" anchor="ctr">
                    <a:lnR>
                      <a:noFill/>
                    </a:lnR>
                    <a:lnT w="12700" cmpd="sng">
                      <a:noFill/>
                    </a:lnT>
                    <a:lnB w="12700" cmpd="sng">
                      <a:noFill/>
                    </a:lnB>
                  </a:tcPr>
                </a:tc>
                <a:tc>
                  <a:txBody>
                    <a:bodyPr/>
                    <a:lstStyle/>
                    <a:p>
                      <a:pPr algn="ctr">
                        <a:spcAft>
                          <a:spcPts val="0"/>
                        </a:spcAft>
                      </a:pPr>
                      <a:r>
                        <a:rPr kumimoji="0" lang="uk-UA" sz="2000" kern="1200" dirty="0" smtClean="0">
                          <a:solidFill>
                            <a:schemeClr val="dk1"/>
                          </a:solidFill>
                          <a:effectLst/>
                          <a:latin typeface="Times New Roman"/>
                          <a:ea typeface="Times New Roman"/>
                          <a:cs typeface="+mn-cs"/>
                        </a:rPr>
                        <a:t>12,1</a:t>
                      </a:r>
                      <a:endParaRPr kumimoji="0" lang="uk-UA" sz="2000" kern="1200" dirty="0">
                        <a:solidFill>
                          <a:schemeClr val="dk1"/>
                        </a:solidFill>
                        <a:effectLst/>
                        <a:latin typeface="Times New Roman"/>
                        <a:ea typeface="Times New Roman"/>
                        <a:cs typeface="+mn-cs"/>
                      </a:endParaRPr>
                    </a:p>
                  </a:txBody>
                  <a:tcPr marL="68580" marR="68580" marT="0" marB="0" anchor="ctr">
                    <a:lnL>
                      <a:noFill/>
                    </a:lnL>
                    <a:lnR>
                      <a:noFill/>
                    </a:lnR>
                    <a:lnT w="12700" cmpd="sng">
                      <a:noFill/>
                    </a:lnT>
                    <a:lnB w="12700" cmpd="sng">
                      <a:noFill/>
                    </a:lnB>
                  </a:tcPr>
                </a:tc>
                <a:tc>
                  <a:txBody>
                    <a:bodyPr/>
                    <a:lstStyle/>
                    <a:p>
                      <a:pPr algn="ctr">
                        <a:spcAft>
                          <a:spcPts val="0"/>
                        </a:spcAft>
                      </a:pPr>
                      <a:r>
                        <a:rPr kumimoji="0" lang="uk-UA" sz="2000" kern="1200" dirty="0" smtClean="0">
                          <a:solidFill>
                            <a:schemeClr val="dk1"/>
                          </a:solidFill>
                          <a:effectLst/>
                          <a:latin typeface="Times New Roman"/>
                          <a:ea typeface="Times New Roman"/>
                          <a:cs typeface="+mn-cs"/>
                        </a:rPr>
                        <a:t>-</a:t>
                      </a:r>
                      <a:endParaRPr kumimoji="0" lang="uk-UA" sz="2000" kern="1200" dirty="0">
                        <a:solidFill>
                          <a:schemeClr val="dk1"/>
                        </a:solidFill>
                        <a:effectLst/>
                        <a:latin typeface="Times New Roman"/>
                        <a:ea typeface="Times New Roman"/>
                        <a:cs typeface="+mn-cs"/>
                      </a:endParaRPr>
                    </a:p>
                  </a:txBody>
                  <a:tcPr marL="68580" marR="68580" marT="0" marB="0" anchor="ctr">
                    <a:lnL>
                      <a:noFill/>
                    </a:lnL>
                    <a:lnR>
                      <a:noFill/>
                    </a:lnR>
                    <a:lnT w="12700" cmpd="sng">
                      <a:noFill/>
                    </a:lnT>
                    <a:lnB w="12700" cmpd="sng">
                      <a:noFill/>
                    </a:lnB>
                  </a:tcPr>
                </a:tc>
                <a:tc>
                  <a:txBody>
                    <a:bodyPr/>
                    <a:lstStyle/>
                    <a:p>
                      <a:pPr algn="ctr">
                        <a:spcAft>
                          <a:spcPts val="0"/>
                        </a:spcAft>
                      </a:pPr>
                      <a:r>
                        <a:rPr kumimoji="0" lang="uk-UA" sz="2000" kern="1200" dirty="0" smtClean="0">
                          <a:solidFill>
                            <a:schemeClr val="dk1"/>
                          </a:solidFill>
                          <a:effectLst/>
                          <a:latin typeface="Times New Roman"/>
                          <a:ea typeface="Times New Roman"/>
                          <a:cs typeface="+mn-cs"/>
                        </a:rPr>
                        <a:t>-</a:t>
                      </a:r>
                      <a:endParaRPr kumimoji="0" lang="uk-UA" sz="2000" kern="1200" dirty="0">
                        <a:solidFill>
                          <a:schemeClr val="dk1"/>
                        </a:solidFill>
                        <a:effectLst/>
                        <a:latin typeface="Times New Roman"/>
                        <a:ea typeface="Times New Roman"/>
                        <a:cs typeface="+mn-cs"/>
                      </a:endParaRPr>
                    </a:p>
                  </a:txBody>
                  <a:tcPr marL="68580" marR="68580" marT="0" marB="0" anchor="ctr">
                    <a:lnL>
                      <a:noFill/>
                    </a:lnL>
                    <a:lnT w="12700" cmpd="sng">
                      <a:noFill/>
                    </a:lnT>
                    <a:lnB w="12700" cmpd="sng">
                      <a:noFill/>
                    </a:lnB>
                  </a:tcPr>
                </a:tc>
              </a:tr>
            </a:tbl>
          </a:graphicData>
        </a:graphic>
      </p:graphicFrame>
      <p:sp>
        <p:nvSpPr>
          <p:cNvPr id="3" name="Прямоугольник 2"/>
          <p:cNvSpPr/>
          <p:nvPr/>
        </p:nvSpPr>
        <p:spPr>
          <a:xfrm>
            <a:off x="226300" y="1063339"/>
            <a:ext cx="11745000" cy="1015663"/>
          </a:xfrm>
          <a:prstGeom prst="rect">
            <a:avLst/>
          </a:prstGeom>
        </p:spPr>
        <p:txBody>
          <a:bodyPr wrap="square">
            <a:spAutoFit/>
          </a:bodyPr>
          <a:lstStyle/>
          <a:p>
            <a:pPr algn="ctr"/>
            <a:r>
              <a:rPr lang="uk-UA" sz="2000" dirty="0"/>
              <a:t>Результати анкетування з академічної доброчесності здобувачів вищої освіти </a:t>
            </a:r>
          </a:p>
          <a:p>
            <a:pPr algn="ctr"/>
            <a:r>
              <a:rPr lang="uk-UA" sz="2000" dirty="0"/>
              <a:t>зі спеціальності 051 «Економіка» (освітньо-кваліфікаційний рівень «Магістр») </a:t>
            </a:r>
          </a:p>
          <a:p>
            <a:pPr algn="ctr"/>
            <a:r>
              <a:rPr lang="uk-UA" sz="2000" dirty="0"/>
              <a:t>за питаннями № 11 – 13, у %</a:t>
            </a:r>
          </a:p>
        </p:txBody>
      </p:sp>
      <p:sp>
        <p:nvSpPr>
          <p:cNvPr id="4" name="Прямоугольник 3"/>
          <p:cNvSpPr/>
          <p:nvPr/>
        </p:nvSpPr>
        <p:spPr>
          <a:xfrm>
            <a:off x="10743991" y="687064"/>
            <a:ext cx="1232710" cy="369332"/>
          </a:xfrm>
          <a:prstGeom prst="rect">
            <a:avLst/>
          </a:prstGeom>
        </p:spPr>
        <p:txBody>
          <a:bodyPr wrap="none">
            <a:spAutoFit/>
          </a:bodyPr>
          <a:lstStyle/>
          <a:p>
            <a:pPr algn="r"/>
            <a:r>
              <a:rPr lang="uk-UA" dirty="0">
                <a:latin typeface="Times New Roman" panose="02020603050405020304" pitchFamily="18" charset="0"/>
                <a:cs typeface="Times New Roman" panose="02020603050405020304" pitchFamily="18" charset="0"/>
              </a:rPr>
              <a:t>Таблиця </a:t>
            </a:r>
            <a:r>
              <a:rPr lang="uk-UA" dirty="0" smtClean="0">
                <a:latin typeface="Times New Roman" panose="02020603050405020304" pitchFamily="18" charset="0"/>
                <a:cs typeface="Times New Roman" panose="02020603050405020304" pitchFamily="18" charset="0"/>
              </a:rPr>
              <a:t>2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26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00" y="864000"/>
            <a:ext cx="8343289" cy="45220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21000" y="5499000"/>
            <a:ext cx="10755000" cy="1200329"/>
          </a:xfrm>
          <a:prstGeom prst="rect">
            <a:avLst/>
          </a:prstGeom>
        </p:spPr>
        <p:txBody>
          <a:bodyPr wrap="square">
            <a:spAutoFit/>
          </a:bodyPr>
          <a:lstStyle/>
          <a:p>
            <a:pPr algn="ctr"/>
            <a:r>
              <a:rPr lang="uk-UA" dirty="0"/>
              <a:t>Рис. 8. Відповідь на питання № 14 Анкетування з академічної доброчесності здобувачів вищої освіти зі спеціальності 051 «Економіка» </a:t>
            </a:r>
            <a:endParaRPr lang="uk-UA" dirty="0" smtClean="0"/>
          </a:p>
          <a:p>
            <a:pPr algn="ctr"/>
            <a:r>
              <a:rPr lang="uk-UA" dirty="0" smtClean="0"/>
              <a:t>(</a:t>
            </a:r>
            <a:r>
              <a:rPr lang="uk-UA" dirty="0"/>
              <a:t>освітньо-кваліфікаційний рівень «Магістр»)</a:t>
            </a:r>
          </a:p>
          <a:p>
            <a:pPr algn="ctr"/>
            <a:r>
              <a:rPr lang="uk-UA" dirty="0"/>
              <a:t> </a:t>
            </a:r>
          </a:p>
        </p:txBody>
      </p:sp>
    </p:spTree>
    <p:extLst>
      <p:ext uri="{BB962C8B-B14F-4D97-AF65-F5344CB8AC3E}">
        <p14:creationId xmlns:p14="http://schemas.microsoft.com/office/powerpoint/2010/main" val="711374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олилиния: фигура 22">
            <a:extLst>
              <a:ext uri="{FF2B5EF4-FFF2-40B4-BE49-F238E27FC236}">
                <a16:creationId xmlns="" xmlns:a16="http://schemas.microsoft.com/office/drawing/2014/main" id="{AFA92017-5A71-43DE-962B-93D81B320387}"/>
              </a:ext>
            </a:extLst>
          </p:cNvPr>
          <p:cNvSpPr/>
          <p:nvPr/>
        </p:nvSpPr>
        <p:spPr>
          <a:xfrm>
            <a:off x="5831550" y="1447092"/>
            <a:ext cx="6360449" cy="1305002"/>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solidFill>
                <a:schemeClr val="bg1"/>
              </a:solidFill>
            </a:endParaRPr>
          </a:p>
        </p:txBody>
      </p:sp>
      <p:sp>
        <p:nvSpPr>
          <p:cNvPr id="24" name="Полилиния: фигура 23">
            <a:extLst>
              <a:ext uri="{FF2B5EF4-FFF2-40B4-BE49-F238E27FC236}">
                <a16:creationId xmlns="" xmlns:a16="http://schemas.microsoft.com/office/drawing/2014/main" id="{BC85A074-3F9D-437C-B2DE-DCAF80B82D5A}"/>
              </a:ext>
            </a:extLst>
          </p:cNvPr>
          <p:cNvSpPr/>
          <p:nvPr/>
        </p:nvSpPr>
        <p:spPr>
          <a:xfrm>
            <a:off x="5879550" y="4912090"/>
            <a:ext cx="6111449" cy="1305002"/>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5" name="Полилиния: фигура 24">
            <a:extLst>
              <a:ext uri="{FF2B5EF4-FFF2-40B4-BE49-F238E27FC236}">
                <a16:creationId xmlns="" xmlns:a16="http://schemas.microsoft.com/office/drawing/2014/main" id="{7E22BA43-D6D0-468F-AA73-1A16FE9C9B9C}"/>
              </a:ext>
            </a:extLst>
          </p:cNvPr>
          <p:cNvSpPr/>
          <p:nvPr/>
        </p:nvSpPr>
        <p:spPr>
          <a:xfrm>
            <a:off x="6590200" y="3216639"/>
            <a:ext cx="5580000" cy="1305002"/>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27" name="Рисунок 26">
            <a:extLst>
              <a:ext uri="{FF2B5EF4-FFF2-40B4-BE49-F238E27FC236}">
                <a16:creationId xmlns="" xmlns:a16="http://schemas.microsoft.com/office/drawing/2014/main" id="{1E52F0E5-A701-46B7-93E6-826C2E6D141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171001" y="2780403"/>
            <a:ext cx="2177475" cy="2177475"/>
          </a:xfrm>
          <a:prstGeom prst="rect">
            <a:avLst/>
          </a:prstGeom>
        </p:spPr>
      </p:pic>
      <p:sp>
        <p:nvSpPr>
          <p:cNvPr id="28" name="Дуга 27">
            <a:extLst>
              <a:ext uri="{FF2B5EF4-FFF2-40B4-BE49-F238E27FC236}">
                <a16:creationId xmlns="" xmlns:a16="http://schemas.microsoft.com/office/drawing/2014/main" id="{E48D25B4-3BD1-409A-ABE9-E2BD6382D55C}"/>
              </a:ext>
            </a:extLst>
          </p:cNvPr>
          <p:cNvSpPr/>
          <p:nvPr/>
        </p:nvSpPr>
        <p:spPr>
          <a:xfrm rot="13602773">
            <a:off x="2766000" y="2347091"/>
            <a:ext cx="3065550" cy="3065551"/>
          </a:xfrm>
          <a:prstGeom prst="arc">
            <a:avLst>
              <a:gd name="adj1" fmla="val 13591648"/>
              <a:gd name="adj2" fmla="val 238448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29" name="Прямоугольник 28">
            <a:extLst>
              <a:ext uri="{FF2B5EF4-FFF2-40B4-BE49-F238E27FC236}">
                <a16:creationId xmlns="" xmlns:a16="http://schemas.microsoft.com/office/drawing/2014/main" id="{2BBD38C4-87A6-472B-A1E5-7BA8A19CE3CA}"/>
              </a:ext>
            </a:extLst>
          </p:cNvPr>
          <p:cNvSpPr/>
          <p:nvPr/>
        </p:nvSpPr>
        <p:spPr>
          <a:xfrm>
            <a:off x="0" y="0"/>
            <a:ext cx="2639925" cy="6858000"/>
          </a:xfrm>
          <a:custGeom>
            <a:avLst/>
            <a:gdLst>
              <a:gd name="connsiteX0" fmla="*/ 0 w 2639925"/>
              <a:gd name="connsiteY0" fmla="*/ 0 h 6858000"/>
              <a:gd name="connsiteX1" fmla="*/ 2639925 w 2639925"/>
              <a:gd name="connsiteY1" fmla="*/ 0 h 6858000"/>
              <a:gd name="connsiteX2" fmla="*/ 2639925 w 2639925"/>
              <a:gd name="connsiteY2" fmla="*/ 6858000 h 6858000"/>
              <a:gd name="connsiteX3" fmla="*/ 0 w 2639925"/>
              <a:gd name="connsiteY3" fmla="*/ 6858000 h 6858000"/>
              <a:gd name="connsiteX4" fmla="*/ 0 w 2639925"/>
              <a:gd name="connsiteY4" fmla="*/ 0 h 6858000"/>
              <a:gd name="connsiteX0" fmla="*/ 0 w 2639925"/>
              <a:gd name="connsiteY0" fmla="*/ 0 h 6858000"/>
              <a:gd name="connsiteX1" fmla="*/ 2639925 w 2639925"/>
              <a:gd name="connsiteY1" fmla="*/ 0 h 6858000"/>
              <a:gd name="connsiteX2" fmla="*/ 2628900 w 2639925"/>
              <a:gd name="connsiteY2" fmla="*/ 2009775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2085975 w 2639925"/>
              <a:gd name="connsiteY2" fmla="*/ 2038350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1990725 w 2639925"/>
              <a:gd name="connsiteY2" fmla="*/ 1990725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1990725 w 2639925"/>
              <a:gd name="connsiteY2" fmla="*/ 1990725 h 6858000"/>
              <a:gd name="connsiteX3" fmla="*/ 2381250 w 2639925"/>
              <a:gd name="connsiteY3" fmla="*/ 4857750 h 6858000"/>
              <a:gd name="connsiteX4" fmla="*/ 2639925 w 2639925"/>
              <a:gd name="connsiteY4" fmla="*/ 6858000 h 6858000"/>
              <a:gd name="connsiteX5" fmla="*/ 0 w 2639925"/>
              <a:gd name="connsiteY5" fmla="*/ 6858000 h 6858000"/>
              <a:gd name="connsiteX6" fmla="*/ 0 w 2639925"/>
              <a:gd name="connsiteY6" fmla="*/ 0 h 6858000"/>
              <a:gd name="connsiteX0" fmla="*/ 0 w 2639925"/>
              <a:gd name="connsiteY0" fmla="*/ 0 h 6858000"/>
              <a:gd name="connsiteX1" fmla="*/ 2639925 w 2639925"/>
              <a:gd name="connsiteY1" fmla="*/ 0 h 6858000"/>
              <a:gd name="connsiteX2" fmla="*/ 1990725 w 2639925"/>
              <a:gd name="connsiteY2" fmla="*/ 1990725 h 6858000"/>
              <a:gd name="connsiteX3" fmla="*/ 1990725 w 2639925"/>
              <a:gd name="connsiteY3" fmla="*/ 4876800 h 6858000"/>
              <a:gd name="connsiteX4" fmla="*/ 2639925 w 2639925"/>
              <a:gd name="connsiteY4" fmla="*/ 6858000 h 6858000"/>
              <a:gd name="connsiteX5" fmla="*/ 0 w 2639925"/>
              <a:gd name="connsiteY5" fmla="*/ 6858000 h 6858000"/>
              <a:gd name="connsiteX6" fmla="*/ 0 w 2639925"/>
              <a:gd name="connsiteY6" fmla="*/ 0 h 6858000"/>
              <a:gd name="connsiteX0" fmla="*/ 0 w 2639925"/>
              <a:gd name="connsiteY0" fmla="*/ 0 h 6858000"/>
              <a:gd name="connsiteX1" fmla="*/ 2639925 w 2639925"/>
              <a:gd name="connsiteY1" fmla="*/ 0 h 6858000"/>
              <a:gd name="connsiteX2" fmla="*/ 1990725 w 2639925"/>
              <a:gd name="connsiteY2" fmla="*/ 1990725 h 6858000"/>
              <a:gd name="connsiteX3" fmla="*/ 1990725 w 2639925"/>
              <a:gd name="connsiteY3" fmla="*/ 5050971 h 6858000"/>
              <a:gd name="connsiteX4" fmla="*/ 2639925 w 2639925"/>
              <a:gd name="connsiteY4" fmla="*/ 6858000 h 6858000"/>
              <a:gd name="connsiteX5" fmla="*/ 0 w 2639925"/>
              <a:gd name="connsiteY5" fmla="*/ 6858000 h 6858000"/>
              <a:gd name="connsiteX6" fmla="*/ 0 w 263992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925" h="6858000">
                <a:moveTo>
                  <a:pt x="0" y="0"/>
                </a:moveTo>
                <a:lnTo>
                  <a:pt x="2639925" y="0"/>
                </a:lnTo>
                <a:lnTo>
                  <a:pt x="1990725" y="1990725"/>
                </a:lnTo>
                <a:lnTo>
                  <a:pt x="1990725" y="5050971"/>
                </a:lnTo>
                <a:lnTo>
                  <a:pt x="2639925" y="6858000"/>
                </a:lnTo>
                <a:lnTo>
                  <a:pt x="0" y="6858000"/>
                </a:lnTo>
                <a:lnTo>
                  <a:pt x="0" y="0"/>
                </a:lnTo>
                <a:close/>
              </a:path>
            </a:pathLst>
          </a:cu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a:extLst>
              <a:ext uri="{FF2B5EF4-FFF2-40B4-BE49-F238E27FC236}">
                <a16:creationId xmlns="" xmlns:a16="http://schemas.microsoft.com/office/drawing/2014/main" id="{DA7B5BD2-9D27-4CD1-ACBA-82892017AE9A}"/>
              </a:ext>
            </a:extLst>
          </p:cNvPr>
          <p:cNvCxnSpPr>
            <a:cxnSpLocks/>
            <a:stCxn id="23" idx="15"/>
          </p:cNvCxnSpPr>
          <p:nvPr/>
        </p:nvCxnSpPr>
        <p:spPr>
          <a:xfrm flipH="1">
            <a:off x="4251004" y="2099593"/>
            <a:ext cx="1580546"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16A0C5CE-244C-4B48-A069-27A5659DE144}"/>
              </a:ext>
            </a:extLst>
          </p:cNvPr>
          <p:cNvCxnSpPr>
            <a:cxnSpLocks/>
          </p:cNvCxnSpPr>
          <p:nvPr/>
        </p:nvCxnSpPr>
        <p:spPr>
          <a:xfrm flipV="1">
            <a:off x="4251000" y="2099599"/>
            <a:ext cx="0" cy="6808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 xmlns:a16="http://schemas.microsoft.com/office/drawing/2014/main" id="{79F0EC7B-122C-4BF7-B14B-31EE9F64ED92}"/>
              </a:ext>
            </a:extLst>
          </p:cNvPr>
          <p:cNvCxnSpPr>
            <a:cxnSpLocks/>
          </p:cNvCxnSpPr>
          <p:nvPr/>
        </p:nvCxnSpPr>
        <p:spPr>
          <a:xfrm flipV="1">
            <a:off x="4251000" y="4912091"/>
            <a:ext cx="0" cy="661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 xmlns:a16="http://schemas.microsoft.com/office/drawing/2014/main" id="{1112A4B0-0625-4DC7-9A07-534D4B4AE1C5}"/>
              </a:ext>
            </a:extLst>
          </p:cNvPr>
          <p:cNvCxnSpPr>
            <a:cxnSpLocks/>
          </p:cNvCxnSpPr>
          <p:nvPr/>
        </p:nvCxnSpPr>
        <p:spPr>
          <a:xfrm flipH="1">
            <a:off x="4251003" y="5573851"/>
            <a:ext cx="1605951"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 xmlns:a16="http://schemas.microsoft.com/office/drawing/2014/main" id="{94065879-2B31-4C19-93D2-8D6A19BBA4B3}"/>
              </a:ext>
            </a:extLst>
          </p:cNvPr>
          <p:cNvCxnSpPr>
            <a:cxnSpLocks/>
          </p:cNvCxnSpPr>
          <p:nvPr/>
        </p:nvCxnSpPr>
        <p:spPr>
          <a:xfrm flipH="1">
            <a:off x="5342125" y="3869141"/>
            <a:ext cx="1248075"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51DEBDAE-0271-4E96-AD2B-AB9A7B8E4D82}"/>
              </a:ext>
            </a:extLst>
          </p:cNvPr>
          <p:cNvSpPr txBox="1"/>
          <p:nvPr/>
        </p:nvSpPr>
        <p:spPr>
          <a:xfrm>
            <a:off x="6227820" y="1437879"/>
            <a:ext cx="4863179" cy="1323439"/>
          </a:xfrm>
          <a:prstGeom prst="rect">
            <a:avLst/>
          </a:prstGeom>
          <a:noFill/>
        </p:spPr>
        <p:txBody>
          <a:bodyPr wrap="square" rtlCol="0">
            <a:spAutoFit/>
          </a:bodyPr>
          <a:lstStyle/>
          <a:p>
            <a:pPr algn="just"/>
            <a:r>
              <a:rPr lang="uk-UA" sz="1600" dirty="0">
                <a:solidFill>
                  <a:schemeClr val="bg1"/>
                </a:solidFill>
                <a:latin typeface="Times New Roman" panose="02020603050405020304" pitchFamily="18" charset="0"/>
                <a:cs typeface="Times New Roman" panose="02020603050405020304" pitchFamily="18" charset="0"/>
              </a:rPr>
              <a:t>продовження роботи «</a:t>
            </a:r>
            <a:r>
              <a:rPr lang="uk-UA" sz="1600" b="1" dirty="0">
                <a:solidFill>
                  <a:schemeClr val="bg1"/>
                </a:solidFill>
                <a:latin typeface="Times New Roman" panose="02020603050405020304" pitchFamily="18" charset="0"/>
                <a:cs typeface="Times New Roman" panose="02020603050405020304" pitchFamily="18" charset="0"/>
              </a:rPr>
              <a:t>Школи академічної доброчесності для здобувачів вищої освіти»</a:t>
            </a:r>
            <a:r>
              <a:rPr lang="uk-UA" sz="1600" dirty="0">
                <a:solidFill>
                  <a:schemeClr val="bg1"/>
                </a:solidFill>
                <a:latin typeface="Times New Roman" panose="02020603050405020304" pitchFamily="18" charset="0"/>
                <a:cs typeface="Times New Roman" panose="02020603050405020304" pitchFamily="18" charset="0"/>
              </a:rPr>
              <a:t>, яка передбачає собою проведення ознайомчих практичних занять щодо дотримання принципів академічної доброчесності</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 xmlns:a16="http://schemas.microsoft.com/office/drawing/2014/main" id="{B1ADBEEB-2426-410C-A0FD-EF2B0C1DA159}"/>
              </a:ext>
            </a:extLst>
          </p:cNvPr>
          <p:cNvSpPr txBox="1"/>
          <p:nvPr/>
        </p:nvSpPr>
        <p:spPr>
          <a:xfrm>
            <a:off x="6227821" y="4937219"/>
            <a:ext cx="4593179" cy="1323439"/>
          </a:xfrm>
          <a:prstGeom prst="rect">
            <a:avLst/>
          </a:prstGeom>
          <a:noFill/>
        </p:spPr>
        <p:txBody>
          <a:bodyPr wrap="square" rtlCol="0">
            <a:spAutoFit/>
          </a:bodyPr>
          <a:lstStyle/>
          <a:p>
            <a:pPr algn="just"/>
            <a:r>
              <a:rPr lang="uk-UA" sz="1600" dirty="0">
                <a:solidFill>
                  <a:schemeClr val="bg1"/>
                </a:solidFill>
                <a:latin typeface="Times New Roman" panose="02020603050405020304" pitchFamily="18" charset="0"/>
                <a:cs typeface="Times New Roman" panose="02020603050405020304" pitchFamily="18" charset="0"/>
              </a:rPr>
              <a:t>проведення роз’яснювальної роботи зі здобувачам вищої освіти зі </a:t>
            </a:r>
            <a:r>
              <a:rPr lang="uk-UA" sz="1600" dirty="0" smtClean="0">
                <a:solidFill>
                  <a:schemeClr val="bg1"/>
                </a:solidFill>
                <a:latin typeface="Times New Roman" panose="02020603050405020304" pitchFamily="18" charset="0"/>
                <a:cs typeface="Times New Roman" panose="02020603050405020304" pitchFamily="18" charset="0"/>
              </a:rPr>
              <a:t>спеціальності </a:t>
            </a:r>
            <a:r>
              <a:rPr lang="uk-UA" sz="1600" dirty="0">
                <a:solidFill>
                  <a:schemeClr val="bg1"/>
                </a:solidFill>
                <a:latin typeface="Times New Roman" panose="02020603050405020304" pitchFamily="18" charset="0"/>
                <a:cs typeface="Times New Roman" panose="02020603050405020304" pitchFamily="18" charset="0"/>
              </a:rPr>
              <a:t>051 «Економіка» Дніпропетровського державного університету внутрішніх справ (освітньо-кваліфікаційний рівень «Магістр»)</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7E97FD21-1C94-4BD0-A542-AE928603430D}"/>
              </a:ext>
            </a:extLst>
          </p:cNvPr>
          <p:cNvSpPr txBox="1"/>
          <p:nvPr/>
        </p:nvSpPr>
        <p:spPr>
          <a:xfrm>
            <a:off x="6978748" y="3330531"/>
            <a:ext cx="4112251" cy="1077218"/>
          </a:xfrm>
          <a:prstGeom prst="rect">
            <a:avLst/>
          </a:prstGeom>
          <a:noFill/>
        </p:spPr>
        <p:txBody>
          <a:bodyPr wrap="square" rtlCol="0">
            <a:spAutoFit/>
          </a:bodyPr>
          <a:lstStyle/>
          <a:p>
            <a:pPr algn="just"/>
            <a:r>
              <a:rPr lang="uk-UA" sz="1600" dirty="0">
                <a:solidFill>
                  <a:schemeClr val="bg1"/>
                </a:solidFill>
                <a:latin typeface="Times New Roman" panose="02020603050405020304" pitchFamily="18" charset="0"/>
                <a:cs typeface="Times New Roman" panose="02020603050405020304" pitchFamily="18" charset="0"/>
              </a:rPr>
              <a:t>підготовка інформаційних матеріалів (плакати, буклети, інфографіка, брошури) з питань дотримання принципів академічної доброчесності в закладі вищої освіти</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 xmlns:a16="http://schemas.microsoft.com/office/drawing/2014/main" id="{6D90C2EB-832E-45A7-92F5-A6C06A33B1A0}"/>
              </a:ext>
            </a:extLst>
          </p:cNvPr>
          <p:cNvSpPr txBox="1"/>
          <p:nvPr/>
        </p:nvSpPr>
        <p:spPr>
          <a:xfrm>
            <a:off x="3171001" y="179392"/>
            <a:ext cx="8819999" cy="1015663"/>
          </a:xfrm>
          <a:prstGeom prst="rect">
            <a:avLst/>
          </a:prstGeom>
          <a:noFill/>
        </p:spPr>
        <p:txBody>
          <a:bodyPr wrap="square" rtlCol="0">
            <a:spAutoFit/>
          </a:bodyPr>
          <a:lstStyle/>
          <a:p>
            <a:pPr algn="just"/>
            <a:r>
              <a:rPr lang="uk-UA" sz="2000" b="1" dirty="0">
                <a:latin typeface="Times New Roman" panose="02020603050405020304" pitchFamily="18" charset="0"/>
                <a:cs typeface="Times New Roman" panose="02020603050405020304" pitchFamily="18" charset="0"/>
              </a:rPr>
              <a:t>За результатами проведеного опитування здобувачів вищої освіти </a:t>
            </a:r>
            <a:r>
              <a:rPr lang="uk-UA" sz="2000" b="1" dirty="0" smtClean="0">
                <a:latin typeface="Times New Roman" panose="02020603050405020304" pitchFamily="18" charset="0"/>
                <a:cs typeface="Times New Roman" panose="02020603050405020304" pitchFamily="18" charset="0"/>
              </a:rPr>
              <a:t>прийнято </a:t>
            </a:r>
            <a:r>
              <a:rPr lang="uk-UA" sz="2000" b="1" dirty="0">
                <a:latin typeface="Times New Roman" panose="02020603050405020304" pitchFamily="18" charset="0"/>
                <a:cs typeface="Times New Roman" panose="02020603050405020304" pitchFamily="18" charset="0"/>
              </a:rPr>
              <a:t>ряд заходів </a:t>
            </a:r>
            <a:r>
              <a:rPr lang="uk-UA" sz="2000" b="1" dirty="0">
                <a:solidFill>
                  <a:schemeClr val="accent2">
                    <a:lumMod val="75000"/>
                  </a:schemeClr>
                </a:solidFill>
                <a:latin typeface="Times New Roman" panose="02020603050405020304" pitchFamily="18" charset="0"/>
                <a:cs typeface="Times New Roman" panose="02020603050405020304" pitchFamily="18" charset="0"/>
              </a:rPr>
              <a:t>щодо дотримання принципів академічної доброчесності в академічній спільноті</a:t>
            </a:r>
            <a:r>
              <a:rPr lang="uk-UA" sz="2000" b="1" dirty="0">
                <a:latin typeface="Times New Roman" panose="02020603050405020304" pitchFamily="18" charset="0"/>
                <a:cs typeface="Times New Roman" panose="02020603050405020304" pitchFamily="18" charset="0"/>
              </a:rPr>
              <a:t>, а саме:  </a:t>
            </a:r>
          </a:p>
        </p:txBody>
      </p:sp>
    </p:spTree>
    <p:extLst>
      <p:ext uri="{BB962C8B-B14F-4D97-AF65-F5344CB8AC3E}">
        <p14:creationId xmlns:p14="http://schemas.microsoft.com/office/powerpoint/2010/main" val="469923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олилиния: фигура 22">
            <a:extLst>
              <a:ext uri="{FF2B5EF4-FFF2-40B4-BE49-F238E27FC236}">
                <a16:creationId xmlns="" xmlns:a16="http://schemas.microsoft.com/office/drawing/2014/main" id="{AFA92017-5A71-43DE-962B-93D81B320387}"/>
              </a:ext>
            </a:extLst>
          </p:cNvPr>
          <p:cNvSpPr/>
          <p:nvPr/>
        </p:nvSpPr>
        <p:spPr>
          <a:xfrm>
            <a:off x="5831550" y="1447092"/>
            <a:ext cx="6879450" cy="2206908"/>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solidFill>
                <a:schemeClr val="bg1"/>
              </a:solidFill>
            </a:endParaRPr>
          </a:p>
        </p:txBody>
      </p:sp>
      <p:sp>
        <p:nvSpPr>
          <p:cNvPr id="24" name="Полилиния: фигура 23">
            <a:extLst>
              <a:ext uri="{FF2B5EF4-FFF2-40B4-BE49-F238E27FC236}">
                <a16:creationId xmlns="" xmlns:a16="http://schemas.microsoft.com/office/drawing/2014/main" id="{BC85A074-3F9D-437C-B2DE-DCAF80B82D5A}"/>
              </a:ext>
            </a:extLst>
          </p:cNvPr>
          <p:cNvSpPr/>
          <p:nvPr/>
        </p:nvSpPr>
        <p:spPr>
          <a:xfrm>
            <a:off x="5879550" y="3879866"/>
            <a:ext cx="6831450" cy="2337226"/>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27" name="Рисунок 26">
            <a:extLst>
              <a:ext uri="{FF2B5EF4-FFF2-40B4-BE49-F238E27FC236}">
                <a16:creationId xmlns="" xmlns:a16="http://schemas.microsoft.com/office/drawing/2014/main" id="{1E52F0E5-A701-46B7-93E6-826C2E6D141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171001" y="2780403"/>
            <a:ext cx="2177475" cy="2177475"/>
          </a:xfrm>
          <a:prstGeom prst="rect">
            <a:avLst/>
          </a:prstGeom>
        </p:spPr>
      </p:pic>
      <p:sp>
        <p:nvSpPr>
          <p:cNvPr id="28" name="Дуга 27">
            <a:extLst>
              <a:ext uri="{FF2B5EF4-FFF2-40B4-BE49-F238E27FC236}">
                <a16:creationId xmlns="" xmlns:a16="http://schemas.microsoft.com/office/drawing/2014/main" id="{E48D25B4-3BD1-409A-ABE9-E2BD6382D55C}"/>
              </a:ext>
            </a:extLst>
          </p:cNvPr>
          <p:cNvSpPr/>
          <p:nvPr/>
        </p:nvSpPr>
        <p:spPr>
          <a:xfrm rot="13602773">
            <a:off x="2766000" y="2347091"/>
            <a:ext cx="3065550" cy="3065551"/>
          </a:xfrm>
          <a:prstGeom prst="arc">
            <a:avLst>
              <a:gd name="adj1" fmla="val 13591648"/>
              <a:gd name="adj2" fmla="val 238448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29" name="Прямоугольник 28">
            <a:extLst>
              <a:ext uri="{FF2B5EF4-FFF2-40B4-BE49-F238E27FC236}">
                <a16:creationId xmlns="" xmlns:a16="http://schemas.microsoft.com/office/drawing/2014/main" id="{2BBD38C4-87A6-472B-A1E5-7BA8A19CE3CA}"/>
              </a:ext>
            </a:extLst>
          </p:cNvPr>
          <p:cNvSpPr/>
          <p:nvPr/>
        </p:nvSpPr>
        <p:spPr>
          <a:xfrm>
            <a:off x="0" y="0"/>
            <a:ext cx="2639925" cy="6858000"/>
          </a:xfrm>
          <a:custGeom>
            <a:avLst/>
            <a:gdLst>
              <a:gd name="connsiteX0" fmla="*/ 0 w 2639925"/>
              <a:gd name="connsiteY0" fmla="*/ 0 h 6858000"/>
              <a:gd name="connsiteX1" fmla="*/ 2639925 w 2639925"/>
              <a:gd name="connsiteY1" fmla="*/ 0 h 6858000"/>
              <a:gd name="connsiteX2" fmla="*/ 2639925 w 2639925"/>
              <a:gd name="connsiteY2" fmla="*/ 6858000 h 6858000"/>
              <a:gd name="connsiteX3" fmla="*/ 0 w 2639925"/>
              <a:gd name="connsiteY3" fmla="*/ 6858000 h 6858000"/>
              <a:gd name="connsiteX4" fmla="*/ 0 w 2639925"/>
              <a:gd name="connsiteY4" fmla="*/ 0 h 6858000"/>
              <a:gd name="connsiteX0" fmla="*/ 0 w 2639925"/>
              <a:gd name="connsiteY0" fmla="*/ 0 h 6858000"/>
              <a:gd name="connsiteX1" fmla="*/ 2639925 w 2639925"/>
              <a:gd name="connsiteY1" fmla="*/ 0 h 6858000"/>
              <a:gd name="connsiteX2" fmla="*/ 2628900 w 2639925"/>
              <a:gd name="connsiteY2" fmla="*/ 2009775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2085975 w 2639925"/>
              <a:gd name="connsiteY2" fmla="*/ 2038350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1990725 w 2639925"/>
              <a:gd name="connsiteY2" fmla="*/ 1990725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1990725 w 2639925"/>
              <a:gd name="connsiteY2" fmla="*/ 1990725 h 6858000"/>
              <a:gd name="connsiteX3" fmla="*/ 2381250 w 2639925"/>
              <a:gd name="connsiteY3" fmla="*/ 4857750 h 6858000"/>
              <a:gd name="connsiteX4" fmla="*/ 2639925 w 2639925"/>
              <a:gd name="connsiteY4" fmla="*/ 6858000 h 6858000"/>
              <a:gd name="connsiteX5" fmla="*/ 0 w 2639925"/>
              <a:gd name="connsiteY5" fmla="*/ 6858000 h 6858000"/>
              <a:gd name="connsiteX6" fmla="*/ 0 w 2639925"/>
              <a:gd name="connsiteY6" fmla="*/ 0 h 6858000"/>
              <a:gd name="connsiteX0" fmla="*/ 0 w 2639925"/>
              <a:gd name="connsiteY0" fmla="*/ 0 h 6858000"/>
              <a:gd name="connsiteX1" fmla="*/ 2639925 w 2639925"/>
              <a:gd name="connsiteY1" fmla="*/ 0 h 6858000"/>
              <a:gd name="connsiteX2" fmla="*/ 1990725 w 2639925"/>
              <a:gd name="connsiteY2" fmla="*/ 1990725 h 6858000"/>
              <a:gd name="connsiteX3" fmla="*/ 1990725 w 2639925"/>
              <a:gd name="connsiteY3" fmla="*/ 4876800 h 6858000"/>
              <a:gd name="connsiteX4" fmla="*/ 2639925 w 2639925"/>
              <a:gd name="connsiteY4" fmla="*/ 6858000 h 6858000"/>
              <a:gd name="connsiteX5" fmla="*/ 0 w 2639925"/>
              <a:gd name="connsiteY5" fmla="*/ 6858000 h 6858000"/>
              <a:gd name="connsiteX6" fmla="*/ 0 w 2639925"/>
              <a:gd name="connsiteY6" fmla="*/ 0 h 6858000"/>
              <a:gd name="connsiteX0" fmla="*/ 0 w 2639925"/>
              <a:gd name="connsiteY0" fmla="*/ 0 h 6858000"/>
              <a:gd name="connsiteX1" fmla="*/ 2639925 w 2639925"/>
              <a:gd name="connsiteY1" fmla="*/ 0 h 6858000"/>
              <a:gd name="connsiteX2" fmla="*/ 1990725 w 2639925"/>
              <a:gd name="connsiteY2" fmla="*/ 1990725 h 6858000"/>
              <a:gd name="connsiteX3" fmla="*/ 1990725 w 2639925"/>
              <a:gd name="connsiteY3" fmla="*/ 5050971 h 6858000"/>
              <a:gd name="connsiteX4" fmla="*/ 2639925 w 2639925"/>
              <a:gd name="connsiteY4" fmla="*/ 6858000 h 6858000"/>
              <a:gd name="connsiteX5" fmla="*/ 0 w 2639925"/>
              <a:gd name="connsiteY5" fmla="*/ 6858000 h 6858000"/>
              <a:gd name="connsiteX6" fmla="*/ 0 w 263992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925" h="6858000">
                <a:moveTo>
                  <a:pt x="0" y="0"/>
                </a:moveTo>
                <a:lnTo>
                  <a:pt x="2639925" y="0"/>
                </a:lnTo>
                <a:lnTo>
                  <a:pt x="1990725" y="1990725"/>
                </a:lnTo>
                <a:lnTo>
                  <a:pt x="1990725" y="5050971"/>
                </a:lnTo>
                <a:lnTo>
                  <a:pt x="2639925" y="6858000"/>
                </a:lnTo>
                <a:lnTo>
                  <a:pt x="0" y="6858000"/>
                </a:lnTo>
                <a:lnTo>
                  <a:pt x="0" y="0"/>
                </a:lnTo>
                <a:close/>
              </a:path>
            </a:pathLst>
          </a:cu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a:extLst>
              <a:ext uri="{FF2B5EF4-FFF2-40B4-BE49-F238E27FC236}">
                <a16:creationId xmlns="" xmlns:a16="http://schemas.microsoft.com/office/drawing/2014/main" id="{DA7B5BD2-9D27-4CD1-ACBA-82892017AE9A}"/>
              </a:ext>
            </a:extLst>
          </p:cNvPr>
          <p:cNvCxnSpPr>
            <a:cxnSpLocks/>
            <a:stCxn id="23" idx="15"/>
          </p:cNvCxnSpPr>
          <p:nvPr/>
        </p:nvCxnSpPr>
        <p:spPr>
          <a:xfrm flipH="1" flipV="1">
            <a:off x="4251004" y="2099594"/>
            <a:ext cx="1580546" cy="450952"/>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16A0C5CE-244C-4B48-A069-27A5659DE144}"/>
              </a:ext>
            </a:extLst>
          </p:cNvPr>
          <p:cNvCxnSpPr>
            <a:cxnSpLocks/>
          </p:cNvCxnSpPr>
          <p:nvPr/>
        </p:nvCxnSpPr>
        <p:spPr>
          <a:xfrm flipV="1">
            <a:off x="4251000" y="2099599"/>
            <a:ext cx="0" cy="6808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 xmlns:a16="http://schemas.microsoft.com/office/drawing/2014/main" id="{79F0EC7B-122C-4BF7-B14B-31EE9F64ED92}"/>
              </a:ext>
            </a:extLst>
          </p:cNvPr>
          <p:cNvCxnSpPr>
            <a:cxnSpLocks/>
          </p:cNvCxnSpPr>
          <p:nvPr/>
        </p:nvCxnSpPr>
        <p:spPr>
          <a:xfrm flipV="1">
            <a:off x="4251000" y="4912091"/>
            <a:ext cx="0" cy="661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 xmlns:a16="http://schemas.microsoft.com/office/drawing/2014/main" id="{1112A4B0-0625-4DC7-9A07-534D4B4AE1C5}"/>
              </a:ext>
            </a:extLst>
          </p:cNvPr>
          <p:cNvCxnSpPr>
            <a:cxnSpLocks/>
            <a:stCxn id="24" idx="15"/>
          </p:cNvCxnSpPr>
          <p:nvPr/>
        </p:nvCxnSpPr>
        <p:spPr>
          <a:xfrm flipH="1">
            <a:off x="4251004" y="5048479"/>
            <a:ext cx="1628546" cy="525372"/>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51DEBDAE-0271-4E96-AD2B-AB9A7B8E4D82}"/>
              </a:ext>
            </a:extLst>
          </p:cNvPr>
          <p:cNvSpPr txBox="1"/>
          <p:nvPr/>
        </p:nvSpPr>
        <p:spPr>
          <a:xfrm>
            <a:off x="6227821" y="1642605"/>
            <a:ext cx="4863179" cy="1815882"/>
          </a:xfrm>
          <a:prstGeom prst="rect">
            <a:avLst/>
          </a:prstGeom>
          <a:noFill/>
        </p:spPr>
        <p:txBody>
          <a:bodyPr wrap="square" rtlCol="0">
            <a:spAutoFit/>
          </a:bodyPr>
          <a:lstStyle/>
          <a:p>
            <a:pPr algn="just"/>
            <a:r>
              <a:rPr lang="uk-UA" sz="1600" dirty="0">
                <a:solidFill>
                  <a:schemeClr val="bg1"/>
                </a:solidFill>
                <a:latin typeface="Times New Roman" panose="02020603050405020304" pitchFamily="18" charset="0"/>
                <a:cs typeface="Times New Roman" panose="02020603050405020304" pitchFamily="18" charset="0"/>
              </a:rPr>
              <a:t>проведення Групою сприяння академічної доброчесності Дніпропетровського державного університету внутрішніх справ додаткових заходів у ІІ семестрі 2020-2021 н.р. (онлайн-вебінари, консультації, онлайн-зустрічі) із здобувачами вищої освіти за освітньо-професійною програмою щодо популяризації принципів академічної доброчесності</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 xmlns:a16="http://schemas.microsoft.com/office/drawing/2014/main" id="{6D90C2EB-832E-45A7-92F5-A6C06A33B1A0}"/>
              </a:ext>
            </a:extLst>
          </p:cNvPr>
          <p:cNvSpPr txBox="1"/>
          <p:nvPr/>
        </p:nvSpPr>
        <p:spPr>
          <a:xfrm>
            <a:off x="3171001" y="179392"/>
            <a:ext cx="8819999" cy="1015663"/>
          </a:xfrm>
          <a:prstGeom prst="rect">
            <a:avLst/>
          </a:prstGeom>
          <a:noFill/>
        </p:spPr>
        <p:txBody>
          <a:bodyPr wrap="square" rtlCol="0">
            <a:spAutoFit/>
          </a:bodyPr>
          <a:lstStyle/>
          <a:p>
            <a:pPr algn="just"/>
            <a:r>
              <a:rPr lang="uk-UA" sz="2000" b="1" dirty="0">
                <a:latin typeface="Times New Roman" panose="02020603050405020304" pitchFamily="18" charset="0"/>
                <a:cs typeface="Times New Roman" panose="02020603050405020304" pitchFamily="18" charset="0"/>
              </a:rPr>
              <a:t>За результатами проведеного опитування здобувачів вищої освіти </a:t>
            </a:r>
            <a:r>
              <a:rPr lang="uk-UA" sz="2000" b="1" dirty="0" smtClean="0">
                <a:latin typeface="Times New Roman" panose="02020603050405020304" pitchFamily="18" charset="0"/>
                <a:cs typeface="Times New Roman" panose="02020603050405020304" pitchFamily="18" charset="0"/>
              </a:rPr>
              <a:t>прийнято </a:t>
            </a:r>
            <a:r>
              <a:rPr lang="uk-UA" sz="2000" b="1" dirty="0">
                <a:latin typeface="Times New Roman" panose="02020603050405020304" pitchFamily="18" charset="0"/>
                <a:cs typeface="Times New Roman" panose="02020603050405020304" pitchFamily="18" charset="0"/>
              </a:rPr>
              <a:t>ряд заходів </a:t>
            </a:r>
            <a:r>
              <a:rPr lang="uk-UA" sz="2000" b="1" dirty="0">
                <a:solidFill>
                  <a:schemeClr val="accent2">
                    <a:lumMod val="75000"/>
                  </a:schemeClr>
                </a:solidFill>
                <a:latin typeface="Times New Roman" panose="02020603050405020304" pitchFamily="18" charset="0"/>
                <a:cs typeface="Times New Roman" panose="02020603050405020304" pitchFamily="18" charset="0"/>
              </a:rPr>
              <a:t>щодо дотримання принципів академічної доброчесності в академічній спільноті</a:t>
            </a:r>
            <a:r>
              <a:rPr lang="uk-UA" sz="2000" b="1" dirty="0">
                <a:latin typeface="Times New Roman" panose="02020603050405020304" pitchFamily="18" charset="0"/>
                <a:cs typeface="Times New Roman" panose="02020603050405020304" pitchFamily="18" charset="0"/>
              </a:rPr>
              <a:t>, а саме:  </a:t>
            </a:r>
          </a:p>
        </p:txBody>
      </p:sp>
      <p:sp>
        <p:nvSpPr>
          <p:cNvPr id="18" name="TextBox 17">
            <a:extLst>
              <a:ext uri="{FF2B5EF4-FFF2-40B4-BE49-F238E27FC236}">
                <a16:creationId xmlns="" xmlns:a16="http://schemas.microsoft.com/office/drawing/2014/main" id="{B1ADBEEB-2426-410C-A0FD-EF2B0C1DA159}"/>
              </a:ext>
            </a:extLst>
          </p:cNvPr>
          <p:cNvSpPr txBox="1"/>
          <p:nvPr/>
        </p:nvSpPr>
        <p:spPr>
          <a:xfrm>
            <a:off x="6227821" y="4140538"/>
            <a:ext cx="4863179" cy="1815882"/>
          </a:xfrm>
          <a:prstGeom prst="rect">
            <a:avLst/>
          </a:prstGeom>
          <a:noFill/>
        </p:spPr>
        <p:txBody>
          <a:bodyPr wrap="square" rtlCol="0">
            <a:spAutoFit/>
          </a:bodyPr>
          <a:lstStyle/>
          <a:p>
            <a:pPr algn="just"/>
            <a:r>
              <a:rPr lang="uk-UA" sz="1600" dirty="0">
                <a:solidFill>
                  <a:schemeClr val="bg1"/>
                </a:solidFill>
                <a:latin typeface="Times New Roman" panose="02020603050405020304" pitchFamily="18" charset="0"/>
                <a:cs typeface="Times New Roman" panose="02020603050405020304" pitchFamily="18" charset="0"/>
              </a:rPr>
              <a:t>посилення напрямів роботи Школи академічної доброчесності Дніпропетровського державного університету внутрішніх справ щодо підготовки методичних матеріалів для здобувачів вищої освіти про основні правила цитування при написанні наукових праць, стилі цитування, відповідні інформаційні довідки</a:t>
            </a:r>
            <a:endParaRPr 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231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Полилиния: фигура 19">
            <a:extLst>
              <a:ext uri="{FF2B5EF4-FFF2-40B4-BE49-F238E27FC236}">
                <a16:creationId xmlns="" xmlns:a16="http://schemas.microsoft.com/office/drawing/2014/main" id="{0C370953-F495-4EB6-B835-70A5E7B3F6EE}"/>
              </a:ext>
            </a:extLst>
          </p:cNvPr>
          <p:cNvSpPr/>
          <p:nvPr/>
        </p:nvSpPr>
        <p:spPr>
          <a:xfrm rot="10800000">
            <a:off x="4" y="-61352"/>
            <a:ext cx="7512001" cy="6976184"/>
          </a:xfrm>
          <a:custGeom>
            <a:avLst/>
            <a:gdLst>
              <a:gd name="connsiteX0" fmla="*/ 7512001 w 7512001"/>
              <a:gd name="connsiteY0" fmla="*/ 6976184 h 6976184"/>
              <a:gd name="connsiteX1" fmla="*/ 7471158 w 7512001"/>
              <a:gd name="connsiteY1" fmla="*/ 6914835 h 6976184"/>
              <a:gd name="connsiteX2" fmla="*/ 0 w 7512001"/>
              <a:gd name="connsiteY2" fmla="*/ 6914835 h 6976184"/>
              <a:gd name="connsiteX3" fmla="*/ 2882430 w 7512001"/>
              <a:gd name="connsiteY3" fmla="*/ 0 h 6976184"/>
              <a:gd name="connsiteX4" fmla="*/ 2920480 w 7512001"/>
              <a:gd name="connsiteY4" fmla="*/ 56832 h 6976184"/>
              <a:gd name="connsiteX5" fmla="*/ 7512001 w 7512001"/>
              <a:gd name="connsiteY5" fmla="*/ 56832 h 69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2001" h="6976184">
                <a:moveTo>
                  <a:pt x="7512001" y="6976184"/>
                </a:moveTo>
                <a:lnTo>
                  <a:pt x="7471158" y="6914835"/>
                </a:lnTo>
                <a:lnTo>
                  <a:pt x="0" y="6914835"/>
                </a:lnTo>
                <a:lnTo>
                  <a:pt x="2882430" y="0"/>
                </a:lnTo>
                <a:lnTo>
                  <a:pt x="2920480" y="56832"/>
                </a:lnTo>
                <a:lnTo>
                  <a:pt x="7512001" y="56832"/>
                </a:lnTo>
                <a:close/>
              </a:path>
            </a:pathLst>
          </a:custGeom>
          <a:solidFill>
            <a:schemeClr val="accent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ru-RU" dirty="0"/>
              <a:t>Ф</a:t>
            </a:r>
          </a:p>
        </p:txBody>
      </p:sp>
      <p:sp>
        <p:nvSpPr>
          <p:cNvPr id="2" name="Прямоугольник 1">
            <a:extLst>
              <a:ext uri="{FF2B5EF4-FFF2-40B4-BE49-F238E27FC236}">
                <a16:creationId xmlns="" xmlns:a16="http://schemas.microsoft.com/office/drawing/2014/main" id="{62FFD0F1-A8A3-42C9-B720-DC92A4B978A6}"/>
              </a:ext>
            </a:extLst>
          </p:cNvPr>
          <p:cNvSpPr/>
          <p:nvPr/>
        </p:nvSpPr>
        <p:spPr>
          <a:xfrm>
            <a:off x="4" y="3068642"/>
            <a:ext cx="4386001" cy="865933"/>
          </a:xfrm>
          <a:custGeom>
            <a:avLst/>
            <a:gdLst>
              <a:gd name="connsiteX0" fmla="*/ 0 w 4386001"/>
              <a:gd name="connsiteY0" fmla="*/ 0 h 865933"/>
              <a:gd name="connsiteX1" fmla="*/ 4386001 w 4386001"/>
              <a:gd name="connsiteY1" fmla="*/ 0 h 865933"/>
              <a:gd name="connsiteX2" fmla="*/ 4386001 w 4386001"/>
              <a:gd name="connsiteY2" fmla="*/ 865933 h 865933"/>
              <a:gd name="connsiteX3" fmla="*/ 0 w 4386001"/>
              <a:gd name="connsiteY3" fmla="*/ 865933 h 865933"/>
              <a:gd name="connsiteX4" fmla="*/ 0 w 4386001"/>
              <a:gd name="connsiteY4" fmla="*/ 0 h 865933"/>
              <a:gd name="connsiteX0" fmla="*/ 0 w 4386001"/>
              <a:gd name="connsiteY0" fmla="*/ 0 h 865933"/>
              <a:gd name="connsiteX1" fmla="*/ 4386001 w 4386001"/>
              <a:gd name="connsiteY1" fmla="*/ 0 h 865933"/>
              <a:gd name="connsiteX2" fmla="*/ 3547801 w 4386001"/>
              <a:gd name="connsiteY2" fmla="*/ 865933 h 865933"/>
              <a:gd name="connsiteX3" fmla="*/ 0 w 4386001"/>
              <a:gd name="connsiteY3" fmla="*/ 865933 h 865933"/>
              <a:gd name="connsiteX4" fmla="*/ 0 w 4386001"/>
              <a:gd name="connsiteY4" fmla="*/ 0 h 86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001" h="865933">
                <a:moveTo>
                  <a:pt x="0" y="0"/>
                </a:moveTo>
                <a:lnTo>
                  <a:pt x="4386001" y="0"/>
                </a:lnTo>
                <a:lnTo>
                  <a:pt x="3547801" y="865933"/>
                </a:lnTo>
                <a:lnTo>
                  <a:pt x="0" y="865933"/>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 xmlns:a16="http://schemas.microsoft.com/office/drawing/2014/main" id="{ED43E661-D69B-4EC6-8FFE-EB226B9C184A}"/>
              </a:ext>
            </a:extLst>
          </p:cNvPr>
          <p:cNvSpPr/>
          <p:nvPr/>
        </p:nvSpPr>
        <p:spPr>
          <a:xfrm rot="1363364">
            <a:off x="5428685" y="2827955"/>
            <a:ext cx="559379" cy="4356910"/>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59378"/>
              <a:gd name="connsiteY0" fmla="*/ 222006 h 5400000"/>
              <a:gd name="connsiteX1" fmla="*/ 540000 w 559378"/>
              <a:gd name="connsiteY1" fmla="*/ 0 h 5400000"/>
              <a:gd name="connsiteX2" fmla="*/ 559378 w 559378"/>
              <a:gd name="connsiteY2" fmla="*/ 5121168 h 5400000"/>
              <a:gd name="connsiteX3" fmla="*/ 0 w 559378"/>
              <a:gd name="connsiteY3" fmla="*/ 5400000 h 5400000"/>
              <a:gd name="connsiteX4" fmla="*/ 32 w 559378"/>
              <a:gd name="connsiteY4" fmla="*/ 222006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378" h="5400000">
                <a:moveTo>
                  <a:pt x="32" y="222006"/>
                </a:moveTo>
                <a:lnTo>
                  <a:pt x="540000" y="0"/>
                </a:lnTo>
                <a:cubicBezTo>
                  <a:pt x="546459" y="1707056"/>
                  <a:pt x="552919" y="3414112"/>
                  <a:pt x="559378" y="5121168"/>
                </a:cubicBezTo>
                <a:lnTo>
                  <a:pt x="0" y="5400000"/>
                </a:lnTo>
                <a:cubicBezTo>
                  <a:pt x="11" y="3674002"/>
                  <a:pt x="21" y="1948004"/>
                  <a:pt x="32" y="222006"/>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a:extLst>
              <a:ext uri="{FF2B5EF4-FFF2-40B4-BE49-F238E27FC236}">
                <a16:creationId xmlns="" xmlns:a16="http://schemas.microsoft.com/office/drawing/2014/main" id="{0E6B8E0E-916E-446C-8132-93622B2B0F73}"/>
              </a:ext>
            </a:extLst>
          </p:cNvPr>
          <p:cNvSpPr/>
          <p:nvPr/>
        </p:nvSpPr>
        <p:spPr>
          <a:xfrm rot="1363364">
            <a:off x="7186273" y="-358921"/>
            <a:ext cx="540000" cy="5111456"/>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3336 w 540000"/>
              <a:gd name="connsiteY0" fmla="*/ 214350 h 5400000"/>
              <a:gd name="connsiteX1" fmla="*/ 540000 w 540000"/>
              <a:gd name="connsiteY1" fmla="*/ 0 h 5400000"/>
              <a:gd name="connsiteX2" fmla="*/ 465692 w 540000"/>
              <a:gd name="connsiteY2" fmla="*/ 5204060 h 5400000"/>
              <a:gd name="connsiteX3" fmla="*/ 0 w 540000"/>
              <a:gd name="connsiteY3" fmla="*/ 5400000 h 5400000"/>
              <a:gd name="connsiteX4" fmla="*/ 33336 w 540000"/>
              <a:gd name="connsiteY4" fmla="*/ 21435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0">
                <a:moveTo>
                  <a:pt x="33336" y="214350"/>
                </a:moveTo>
                <a:lnTo>
                  <a:pt x="540000" y="0"/>
                </a:lnTo>
                <a:lnTo>
                  <a:pt x="465692" y="5204060"/>
                </a:lnTo>
                <a:lnTo>
                  <a:pt x="0" y="5400000"/>
                </a:lnTo>
                <a:lnTo>
                  <a:pt x="33336" y="214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авнобедренный треугольник 6">
            <a:extLst>
              <a:ext uri="{FF2B5EF4-FFF2-40B4-BE49-F238E27FC236}">
                <a16:creationId xmlns="" xmlns:a16="http://schemas.microsoft.com/office/drawing/2014/main" id="{5DF29FB0-2825-4E75-80D6-FDFD8999BD20}"/>
              </a:ext>
            </a:extLst>
          </p:cNvPr>
          <p:cNvSpPr/>
          <p:nvPr/>
        </p:nvSpPr>
        <p:spPr>
          <a:xfrm>
            <a:off x="10437957" y="2895327"/>
            <a:ext cx="1733937" cy="3962679"/>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 xmlns:a16="http://schemas.microsoft.com/office/drawing/2014/main" id="{17B0A06D-BE18-42F6-B6FD-5711770E378C}"/>
              </a:ext>
            </a:extLst>
          </p:cNvPr>
          <p:cNvSpPr txBox="1"/>
          <p:nvPr/>
        </p:nvSpPr>
        <p:spPr>
          <a:xfrm>
            <a:off x="270882" y="1982268"/>
            <a:ext cx="5781276" cy="923330"/>
          </a:xfrm>
          <a:prstGeom prst="rect">
            <a:avLst/>
          </a:prstGeom>
          <a:noFill/>
        </p:spPr>
        <p:txBody>
          <a:bodyPr wrap="square" rtlCol="0">
            <a:spAutoFit/>
          </a:bodyPr>
          <a:lstStyle/>
          <a:p>
            <a:r>
              <a:rPr lang="uk-UA" sz="5400" b="1" dirty="0" smtClean="0">
                <a:solidFill>
                  <a:schemeClr val="bg1"/>
                </a:solidFill>
                <a:latin typeface="Times New Roman" panose="02020603050405020304" pitchFamily="18" charset="0"/>
                <a:cs typeface="Times New Roman" panose="02020603050405020304" pitchFamily="18" charset="0"/>
              </a:rPr>
              <a:t>Дякую за увагу!</a:t>
            </a:r>
            <a:endParaRPr lang="uk-UA"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56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0E6B8E0E-916E-446C-8132-93622B2B0F73}"/>
              </a:ext>
            </a:extLst>
          </p:cNvPr>
          <p:cNvSpPr/>
          <p:nvPr/>
        </p:nvSpPr>
        <p:spPr>
          <a:xfrm rot="1363364">
            <a:off x="6394099" y="-354265"/>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 xmlns:a16="http://schemas.microsoft.com/office/drawing/2014/main" id="{ED43E661-D69B-4EC6-8FFE-EB226B9C184A}"/>
              </a:ext>
            </a:extLst>
          </p:cNvPr>
          <p:cNvSpPr/>
          <p:nvPr/>
        </p:nvSpPr>
        <p:spPr>
          <a:xfrm rot="1363364">
            <a:off x="4641533" y="2895559"/>
            <a:ext cx="532615" cy="4399242"/>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40000"/>
              <a:gd name="connsiteY0" fmla="*/ 138230 h 5316224"/>
              <a:gd name="connsiteX1" fmla="*/ 537219 w 540000"/>
              <a:gd name="connsiteY1" fmla="*/ 0 h 5316224"/>
              <a:gd name="connsiteX2" fmla="*/ 540000 w 540000"/>
              <a:gd name="connsiteY2" fmla="*/ 5316224 h 5316224"/>
              <a:gd name="connsiteX3" fmla="*/ 0 w 540000"/>
              <a:gd name="connsiteY3" fmla="*/ 5316224 h 5316224"/>
              <a:gd name="connsiteX4" fmla="*/ 32 w 540000"/>
              <a:gd name="connsiteY4" fmla="*/ 138230 h 5316224"/>
              <a:gd name="connsiteX0" fmla="*/ 1332 w 540000"/>
              <a:gd name="connsiteY0" fmla="*/ 182433 h 5316224"/>
              <a:gd name="connsiteX1" fmla="*/ 537219 w 540000"/>
              <a:gd name="connsiteY1" fmla="*/ 0 h 5316224"/>
              <a:gd name="connsiteX2" fmla="*/ 540000 w 540000"/>
              <a:gd name="connsiteY2" fmla="*/ 5316224 h 5316224"/>
              <a:gd name="connsiteX3" fmla="*/ 0 w 540000"/>
              <a:gd name="connsiteY3" fmla="*/ 5316224 h 5316224"/>
              <a:gd name="connsiteX4" fmla="*/ 1332 w 540000"/>
              <a:gd name="connsiteY4" fmla="*/ 182433 h 5316224"/>
              <a:gd name="connsiteX0" fmla="*/ 1332 w 540000"/>
              <a:gd name="connsiteY0" fmla="*/ 197076 h 5330867"/>
              <a:gd name="connsiteX1" fmla="*/ 531087 w 540000"/>
              <a:gd name="connsiteY1" fmla="*/ 0 h 5330867"/>
              <a:gd name="connsiteX2" fmla="*/ 540000 w 540000"/>
              <a:gd name="connsiteY2" fmla="*/ 5330867 h 5330867"/>
              <a:gd name="connsiteX3" fmla="*/ 0 w 540000"/>
              <a:gd name="connsiteY3" fmla="*/ 5330867 h 5330867"/>
              <a:gd name="connsiteX4" fmla="*/ 1332 w 540000"/>
              <a:gd name="connsiteY4" fmla="*/ 197076 h 5330867"/>
              <a:gd name="connsiteX0" fmla="*/ 8892 w 540000"/>
              <a:gd name="connsiteY0" fmla="*/ 190468 h 5330867"/>
              <a:gd name="connsiteX1" fmla="*/ 531087 w 540000"/>
              <a:gd name="connsiteY1" fmla="*/ 0 h 5330867"/>
              <a:gd name="connsiteX2" fmla="*/ 540000 w 540000"/>
              <a:gd name="connsiteY2" fmla="*/ 5330867 h 5330867"/>
              <a:gd name="connsiteX3" fmla="*/ 0 w 540000"/>
              <a:gd name="connsiteY3" fmla="*/ 5330867 h 5330867"/>
              <a:gd name="connsiteX4" fmla="*/ 8892 w 540000"/>
              <a:gd name="connsiteY4" fmla="*/ 190468 h 5330867"/>
              <a:gd name="connsiteX0" fmla="*/ 8892 w 540000"/>
              <a:gd name="connsiteY0" fmla="*/ 178924 h 5319323"/>
              <a:gd name="connsiteX1" fmla="*/ 528177 w 540000"/>
              <a:gd name="connsiteY1" fmla="*/ 0 h 5319323"/>
              <a:gd name="connsiteX2" fmla="*/ 540000 w 540000"/>
              <a:gd name="connsiteY2" fmla="*/ 5319323 h 5319323"/>
              <a:gd name="connsiteX3" fmla="*/ 0 w 540000"/>
              <a:gd name="connsiteY3" fmla="*/ 5319323 h 5319323"/>
              <a:gd name="connsiteX4" fmla="*/ 8892 w 540000"/>
              <a:gd name="connsiteY4" fmla="*/ 178924 h 5319323"/>
              <a:gd name="connsiteX0" fmla="*/ 8892 w 532615"/>
              <a:gd name="connsiteY0" fmla="*/ 178924 h 5319323"/>
              <a:gd name="connsiteX1" fmla="*/ 528177 w 532615"/>
              <a:gd name="connsiteY1" fmla="*/ 0 h 5319323"/>
              <a:gd name="connsiteX2" fmla="*/ 532615 w 532615"/>
              <a:gd name="connsiteY2" fmla="*/ 5083327 h 5319323"/>
              <a:gd name="connsiteX3" fmla="*/ 0 w 532615"/>
              <a:gd name="connsiteY3" fmla="*/ 5319323 h 5319323"/>
              <a:gd name="connsiteX4" fmla="*/ 8892 w 532615"/>
              <a:gd name="connsiteY4" fmla="*/ 178924 h 531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15" h="5319323">
                <a:moveTo>
                  <a:pt x="8892" y="178924"/>
                </a:moveTo>
                <a:lnTo>
                  <a:pt x="528177" y="0"/>
                </a:lnTo>
                <a:cubicBezTo>
                  <a:pt x="529656" y="1694442"/>
                  <a:pt x="531136" y="3388885"/>
                  <a:pt x="532615" y="5083327"/>
                </a:cubicBezTo>
                <a:lnTo>
                  <a:pt x="0" y="5319323"/>
                </a:lnTo>
                <a:cubicBezTo>
                  <a:pt x="11" y="3593325"/>
                  <a:pt x="8881" y="1904922"/>
                  <a:pt x="8892" y="178924"/>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авнобедренный треугольник 6">
            <a:extLst>
              <a:ext uri="{FF2B5EF4-FFF2-40B4-BE49-F238E27FC236}">
                <a16:creationId xmlns="" xmlns:a16="http://schemas.microsoft.com/office/drawing/2014/main" id="{5DF29FB0-2825-4E75-80D6-FDFD8999BD20}"/>
              </a:ext>
            </a:extLst>
          </p:cNvPr>
          <p:cNvSpPr/>
          <p:nvPr/>
        </p:nvSpPr>
        <p:spPr>
          <a:xfrm>
            <a:off x="10437957" y="2895327"/>
            <a:ext cx="1733937" cy="3962679"/>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олилиния: фигура 28">
            <a:extLst>
              <a:ext uri="{FF2B5EF4-FFF2-40B4-BE49-F238E27FC236}">
                <a16:creationId xmlns="" xmlns:a16="http://schemas.microsoft.com/office/drawing/2014/main" id="{F271B7CF-FCA9-45E8-AE2A-8C25FB47E635}"/>
              </a:ext>
            </a:extLst>
          </p:cNvPr>
          <p:cNvSpPr/>
          <p:nvPr/>
        </p:nvSpPr>
        <p:spPr>
          <a:xfrm>
            <a:off x="-789000" y="-61730"/>
            <a:ext cx="8116147" cy="7047694"/>
          </a:xfrm>
          <a:custGeom>
            <a:avLst/>
            <a:gdLst>
              <a:gd name="connsiteX0" fmla="*/ 7408209 w 8116146"/>
              <a:gd name="connsiteY0" fmla="*/ 0 h 7047694"/>
              <a:gd name="connsiteX1" fmla="*/ 8116146 w 8116146"/>
              <a:gd name="connsiteY1" fmla="*/ 39310 h 7047694"/>
              <a:gd name="connsiteX2" fmla="*/ 6776341 w 8116146"/>
              <a:gd name="connsiteY2" fmla="*/ 3232173 h 7047694"/>
              <a:gd name="connsiteX3" fmla="*/ 6238039 w 8116146"/>
              <a:gd name="connsiteY3" fmla="*/ 3191633 h 7047694"/>
              <a:gd name="connsiteX4" fmla="*/ 4659876 w 8116146"/>
              <a:gd name="connsiteY4" fmla="*/ 7016527 h 7047694"/>
              <a:gd name="connsiteX5" fmla="*/ 4680673 w 8116146"/>
              <a:gd name="connsiteY5" fmla="*/ 7047694 h 7047694"/>
              <a:gd name="connsiteX6" fmla="*/ 4647016 w 8116146"/>
              <a:gd name="connsiteY6" fmla="*/ 7047694 h 7047694"/>
              <a:gd name="connsiteX7" fmla="*/ 0 w 8116146"/>
              <a:gd name="connsiteY7" fmla="*/ 7047694 h 7047694"/>
              <a:gd name="connsiteX8" fmla="*/ 19044 w 8116146"/>
              <a:gd name="connsiteY8" fmla="*/ 64140 h 7047694"/>
              <a:gd name="connsiteX9" fmla="*/ 17446 w 8116146"/>
              <a:gd name="connsiteY9" fmla="*/ 61730 h 7047694"/>
              <a:gd name="connsiteX10" fmla="*/ 19050 w 8116146"/>
              <a:gd name="connsiteY10" fmla="*/ 61730 h 7047694"/>
              <a:gd name="connsiteX11" fmla="*/ 7382346 w 8116146"/>
              <a:gd name="connsiteY11" fmla="*/ 61730 h 704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16146" h="7047694">
                <a:moveTo>
                  <a:pt x="7408209" y="0"/>
                </a:moveTo>
                <a:lnTo>
                  <a:pt x="8116146" y="39310"/>
                </a:lnTo>
                <a:cubicBezTo>
                  <a:pt x="7649718" y="1142240"/>
                  <a:pt x="7242770" y="2129243"/>
                  <a:pt x="6776341" y="3232173"/>
                </a:cubicBezTo>
                <a:lnTo>
                  <a:pt x="6238039" y="3191633"/>
                </a:lnTo>
                <a:lnTo>
                  <a:pt x="4659876" y="7016527"/>
                </a:lnTo>
                <a:lnTo>
                  <a:pt x="4680673" y="7047694"/>
                </a:lnTo>
                <a:lnTo>
                  <a:pt x="4647016" y="7047694"/>
                </a:lnTo>
                <a:lnTo>
                  <a:pt x="0" y="7047694"/>
                </a:lnTo>
                <a:lnTo>
                  <a:pt x="19044" y="64140"/>
                </a:lnTo>
                <a:lnTo>
                  <a:pt x="17446" y="61730"/>
                </a:lnTo>
                <a:lnTo>
                  <a:pt x="19050" y="61730"/>
                </a:lnTo>
                <a:lnTo>
                  <a:pt x="7382346" y="61730"/>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 name="Прямоугольник 1"/>
          <p:cNvSpPr/>
          <p:nvPr/>
        </p:nvSpPr>
        <p:spPr>
          <a:xfrm>
            <a:off x="7327148" y="1089003"/>
            <a:ext cx="4708853" cy="2031325"/>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З метою вивчення ставлення здобувачів вищої освіти за освітньо-кваліфікаційним рівнем «Магістр» зі спеціальності 051 «</a:t>
            </a:r>
            <a:r>
              <a:rPr lang="uk-UA" dirty="0" smtClean="0">
                <a:latin typeface="Times New Roman" panose="02020603050405020304" pitchFamily="18" charset="0"/>
                <a:cs typeface="Times New Roman" panose="02020603050405020304" pitchFamily="18" charset="0"/>
              </a:rPr>
              <a:t>Економіка»</a:t>
            </a:r>
            <a:r>
              <a:rPr lang="uk-UA" b="1"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до </a:t>
            </a:r>
            <a:r>
              <a:rPr lang="uk-UA" dirty="0">
                <a:latin typeface="Times New Roman" panose="02020603050405020304" pitchFamily="18" charset="0"/>
                <a:cs typeface="Times New Roman" panose="02020603050405020304" pitchFamily="18" charset="0"/>
              </a:rPr>
              <a:t>процедури дотримання норм та принципів академічної </a:t>
            </a:r>
            <a:r>
              <a:rPr lang="uk-UA" dirty="0" smtClean="0">
                <a:latin typeface="Times New Roman" panose="02020603050405020304" pitchFamily="18" charset="0"/>
                <a:cs typeface="Times New Roman" panose="02020603050405020304" pitchFamily="18" charset="0"/>
              </a:rPr>
              <a:t>доброчесності, у </a:t>
            </a:r>
            <a:r>
              <a:rPr lang="uk-UA" dirty="0">
                <a:latin typeface="Times New Roman" panose="02020603050405020304" pitchFamily="18" charset="0"/>
                <a:cs typeface="Times New Roman" panose="02020603050405020304" pitchFamily="18" charset="0"/>
              </a:rPr>
              <a:t>І семестрі 2020-2021 навчального року було проведено анкетування у електронному </a:t>
            </a:r>
            <a:r>
              <a:rPr lang="uk-UA" dirty="0" smtClean="0">
                <a:latin typeface="Times New Roman" panose="02020603050405020304" pitchFamily="18" charset="0"/>
                <a:cs typeface="Times New Roman" panose="02020603050405020304" pitchFamily="18" charset="0"/>
              </a:rPr>
              <a:t>вигляді</a:t>
            </a:r>
            <a:r>
              <a:rPr lang="uk-UA" dirty="0">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6579921" y="3462117"/>
            <a:ext cx="4725000" cy="923330"/>
          </a:xfrm>
          <a:prstGeom prst="rect">
            <a:avLst/>
          </a:prstGeom>
        </p:spPr>
        <p:txBody>
          <a:bodyPr wrap="square">
            <a:spAutoFit/>
          </a:bodyPr>
          <a:lstStyle/>
          <a:p>
            <a:r>
              <a:rPr lang="uk-UA" b="1" dirty="0">
                <a:latin typeface="Times New Roman" panose="02020603050405020304" pitchFamily="18" charset="0"/>
                <a:cs typeface="Times New Roman" panose="02020603050405020304" pitchFamily="18" charset="0"/>
              </a:rPr>
              <a:t>Анкета доступна за посиланням: </a:t>
            </a:r>
          </a:p>
          <a:p>
            <a:r>
              <a:rPr lang="uk-UA" u="sng" dirty="0">
                <a:latin typeface="Times New Roman" panose="02020603050405020304" pitchFamily="18" charset="0"/>
                <a:cs typeface="Times New Roman" panose="02020603050405020304" pitchFamily="18" charset="0"/>
                <a:hlinkClick r:id="rId3"/>
              </a:rPr>
              <a:t>https://docs.google.com/forms/d/1l53mwyRE_hnCkirl-qDRC-OLklaDx4Ejz1nyeKBGVbw/edit</a:t>
            </a:r>
            <a:endParaRPr lang="uk-UA"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511000" y="4904543"/>
            <a:ext cx="5355000" cy="120032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В опитуванні взяли участь </a:t>
            </a:r>
            <a:r>
              <a:rPr lang="uk-UA" i="1" dirty="0">
                <a:latin typeface="Times New Roman" panose="02020603050405020304" pitchFamily="18" charset="0"/>
                <a:cs typeface="Times New Roman" panose="02020603050405020304" pitchFamily="18" charset="0"/>
              </a:rPr>
              <a:t>33 здобувачі вищої освіти</a:t>
            </a:r>
            <a:r>
              <a:rPr lang="uk-UA" dirty="0">
                <a:latin typeface="Times New Roman" panose="02020603050405020304" pitchFamily="18" charset="0"/>
                <a:cs typeface="Times New Roman" panose="02020603050405020304" pitchFamily="18" charset="0"/>
              </a:rPr>
              <a:t> освітньо-кваліфікаційного рівня «Магістр» зі спеціальності 051 «Економіка» Дніпропетровського державного університету внутрішніх справ. </a:t>
            </a:r>
          </a:p>
        </p:txBody>
      </p:sp>
    </p:spTree>
    <p:extLst>
      <p:ext uri="{BB962C8B-B14F-4D97-AF65-F5344CB8AC3E}">
        <p14:creationId xmlns:p14="http://schemas.microsoft.com/office/powerpoint/2010/main" val="258627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фигура 3">
            <a:extLst>
              <a:ext uri="{FF2B5EF4-FFF2-40B4-BE49-F238E27FC236}">
                <a16:creationId xmlns="" xmlns:a16="http://schemas.microsoft.com/office/drawing/2014/main" id="{3176ECF0-EE47-41EA-875B-0519BA2E98AA}"/>
              </a:ext>
            </a:extLst>
          </p:cNvPr>
          <p:cNvSpPr/>
          <p:nvPr/>
        </p:nvSpPr>
        <p:spPr>
          <a:xfrm>
            <a:off x="0" y="6534000"/>
            <a:ext cx="3396000" cy="324000"/>
          </a:xfrm>
          <a:custGeom>
            <a:avLst/>
            <a:gdLst>
              <a:gd name="connsiteX0" fmla="*/ 0 w 3396000"/>
              <a:gd name="connsiteY0" fmla="*/ 0 h 324000"/>
              <a:gd name="connsiteX1" fmla="*/ 3216000 w 3396000"/>
              <a:gd name="connsiteY1" fmla="*/ 0 h 324000"/>
              <a:gd name="connsiteX2" fmla="*/ 3396000 w 3396000"/>
              <a:gd name="connsiteY2" fmla="*/ 324000 h 324000"/>
              <a:gd name="connsiteX3" fmla="*/ 3216000 w 3396000"/>
              <a:gd name="connsiteY3" fmla="*/ 324000 h 324000"/>
              <a:gd name="connsiteX4" fmla="*/ 3036000 w 3396000"/>
              <a:gd name="connsiteY4" fmla="*/ 324000 h 324000"/>
              <a:gd name="connsiteX5" fmla="*/ 0 w 3396000"/>
              <a:gd name="connsiteY5" fmla="*/ 32400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000" h="324000">
                <a:moveTo>
                  <a:pt x="0" y="0"/>
                </a:moveTo>
                <a:lnTo>
                  <a:pt x="3216000" y="0"/>
                </a:lnTo>
                <a:lnTo>
                  <a:pt x="3396000" y="324000"/>
                </a:lnTo>
                <a:lnTo>
                  <a:pt x="3216000" y="324000"/>
                </a:lnTo>
                <a:lnTo>
                  <a:pt x="3036000" y="324000"/>
                </a:lnTo>
                <a:lnTo>
                  <a:pt x="0" y="3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 name="Прямоугольник 1"/>
          <p:cNvSpPr/>
          <p:nvPr/>
        </p:nvSpPr>
        <p:spPr>
          <a:xfrm>
            <a:off x="2991000" y="1019574"/>
            <a:ext cx="7065000" cy="1785104"/>
          </a:xfrm>
          <a:prstGeom prst="rect">
            <a:avLst/>
          </a:prstGeom>
        </p:spPr>
        <p:txBody>
          <a:bodyPr wrap="square">
            <a:spAutoFit/>
          </a:bodyPr>
          <a:lstStyle/>
          <a:p>
            <a:pPr algn="just"/>
            <a:r>
              <a:rPr lang="uk-UA" sz="2200"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Метою </a:t>
            </a:r>
            <a:r>
              <a:rPr lang="uk-UA" sz="2200" b="1" dirty="0">
                <a:latin typeface="Times New Roman" panose="02020603050405020304" pitchFamily="18" charset="0"/>
                <a:cs typeface="Times New Roman" panose="02020603050405020304" pitchFamily="18" charset="0"/>
              </a:rPr>
              <a:t>анкетування є </a:t>
            </a:r>
            <a:r>
              <a:rPr lang="uk-UA" sz="2200" dirty="0">
                <a:latin typeface="Times New Roman" panose="02020603050405020304" pitchFamily="18" charset="0"/>
                <a:cs typeface="Times New Roman" panose="02020603050405020304" pitchFamily="18" charset="0"/>
              </a:rPr>
              <a:t>визначення рівня обізнаності здобувачів вищої освіти спеціальності 051 «Економіка» щодо процедур дотримання академічної доброчесності, її популяризації в академічному середовищі та заходів щодо реагування на прояви </a:t>
            </a:r>
            <a:r>
              <a:rPr lang="uk-UA" sz="2200" dirty="0" smtClean="0">
                <a:latin typeface="Times New Roman" panose="02020603050405020304" pitchFamily="18" charset="0"/>
                <a:cs typeface="Times New Roman" panose="02020603050405020304" pitchFamily="18" charset="0"/>
              </a:rPr>
              <a:t>академічної недоброчесності</a:t>
            </a:r>
            <a:r>
              <a:rPr lang="uk-UA" sz="2200" dirty="0">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4341000" y="3519003"/>
            <a:ext cx="7335000" cy="2123658"/>
          </a:xfrm>
          <a:prstGeom prst="rect">
            <a:avLst/>
          </a:prstGeom>
        </p:spPr>
        <p:txBody>
          <a:bodyPr wrap="square">
            <a:spAutoFit/>
          </a:bodyPr>
          <a:lstStyle/>
          <a:p>
            <a:pPr algn="just"/>
            <a:r>
              <a:rPr lang="uk-UA" sz="2200" dirty="0" smtClean="0">
                <a:latin typeface="Times New Roman" panose="02020603050405020304" pitchFamily="18" charset="0"/>
                <a:cs typeface="Times New Roman" panose="02020603050405020304" pitchFamily="18" charset="0"/>
              </a:rPr>
              <a:t>Здобувачі вищої </a:t>
            </a:r>
            <a:r>
              <a:rPr lang="uk-UA" sz="2200" dirty="0">
                <a:latin typeface="Times New Roman" panose="02020603050405020304" pitchFamily="18" charset="0"/>
                <a:cs typeface="Times New Roman" panose="02020603050405020304" pitchFamily="18" charset="0"/>
              </a:rPr>
              <a:t>освіти ступеня магістра спеціальності </a:t>
            </a:r>
            <a:r>
              <a:rPr lang="uk-UA" sz="2200" dirty="0" smtClean="0">
                <a:latin typeface="Times New Roman" panose="02020603050405020304" pitchFamily="18" charset="0"/>
                <a:cs typeface="Times New Roman" panose="02020603050405020304" pitchFamily="18" charset="0"/>
              </a:rPr>
              <a:t>                 051 </a:t>
            </a:r>
            <a:r>
              <a:rPr lang="uk-UA" sz="2200" dirty="0">
                <a:latin typeface="Times New Roman" panose="02020603050405020304" pitchFamily="18" charset="0"/>
                <a:cs typeface="Times New Roman" panose="02020603050405020304" pitchFamily="18" charset="0"/>
              </a:rPr>
              <a:t>«Економіка» мали можливість </a:t>
            </a:r>
            <a:r>
              <a:rPr lang="uk-UA" sz="2200" b="1" dirty="0">
                <a:latin typeface="Times New Roman" panose="02020603050405020304" pitchFamily="18" charset="0"/>
                <a:cs typeface="Times New Roman" panose="02020603050405020304" pitchFamily="18" charset="0"/>
              </a:rPr>
              <a:t>надати розгорнуті пропозиції щодо удосконалення процедури дотримання норм та принципів академічної доброчесності </a:t>
            </a:r>
            <a:r>
              <a:rPr lang="uk-UA" sz="2200" dirty="0">
                <a:latin typeface="Times New Roman" panose="02020603050405020304" pitchFamily="18" charset="0"/>
                <a:cs typeface="Times New Roman" panose="02020603050405020304" pitchFamily="18" charset="0"/>
              </a:rPr>
              <a:t>на платформі Дніпропетровського державного університету внутрішніх справ</a:t>
            </a:r>
          </a:p>
        </p:txBody>
      </p:sp>
      <p:sp>
        <p:nvSpPr>
          <p:cNvPr id="28" name="Прямоугольник 28">
            <a:extLst>
              <a:ext uri="{FF2B5EF4-FFF2-40B4-BE49-F238E27FC236}">
                <a16:creationId xmlns="" xmlns:a16="http://schemas.microsoft.com/office/drawing/2014/main" id="{2BBD38C4-87A6-472B-A1E5-7BA8A19CE3CA}"/>
              </a:ext>
            </a:extLst>
          </p:cNvPr>
          <p:cNvSpPr/>
          <p:nvPr/>
        </p:nvSpPr>
        <p:spPr>
          <a:xfrm>
            <a:off x="0" y="0"/>
            <a:ext cx="2639925" cy="6858000"/>
          </a:xfrm>
          <a:custGeom>
            <a:avLst/>
            <a:gdLst>
              <a:gd name="connsiteX0" fmla="*/ 0 w 2639925"/>
              <a:gd name="connsiteY0" fmla="*/ 0 h 6858000"/>
              <a:gd name="connsiteX1" fmla="*/ 2639925 w 2639925"/>
              <a:gd name="connsiteY1" fmla="*/ 0 h 6858000"/>
              <a:gd name="connsiteX2" fmla="*/ 2639925 w 2639925"/>
              <a:gd name="connsiteY2" fmla="*/ 6858000 h 6858000"/>
              <a:gd name="connsiteX3" fmla="*/ 0 w 2639925"/>
              <a:gd name="connsiteY3" fmla="*/ 6858000 h 6858000"/>
              <a:gd name="connsiteX4" fmla="*/ 0 w 2639925"/>
              <a:gd name="connsiteY4" fmla="*/ 0 h 6858000"/>
              <a:gd name="connsiteX0" fmla="*/ 0 w 2639925"/>
              <a:gd name="connsiteY0" fmla="*/ 0 h 6858000"/>
              <a:gd name="connsiteX1" fmla="*/ 2639925 w 2639925"/>
              <a:gd name="connsiteY1" fmla="*/ 0 h 6858000"/>
              <a:gd name="connsiteX2" fmla="*/ 2628900 w 2639925"/>
              <a:gd name="connsiteY2" fmla="*/ 2009775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2085975 w 2639925"/>
              <a:gd name="connsiteY2" fmla="*/ 2038350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1990725 w 2639925"/>
              <a:gd name="connsiteY2" fmla="*/ 1990725 h 6858000"/>
              <a:gd name="connsiteX3" fmla="*/ 2639925 w 2639925"/>
              <a:gd name="connsiteY3" fmla="*/ 6858000 h 6858000"/>
              <a:gd name="connsiteX4" fmla="*/ 0 w 2639925"/>
              <a:gd name="connsiteY4" fmla="*/ 6858000 h 6858000"/>
              <a:gd name="connsiteX5" fmla="*/ 0 w 2639925"/>
              <a:gd name="connsiteY5" fmla="*/ 0 h 6858000"/>
              <a:gd name="connsiteX0" fmla="*/ 0 w 2639925"/>
              <a:gd name="connsiteY0" fmla="*/ 0 h 6858000"/>
              <a:gd name="connsiteX1" fmla="*/ 2639925 w 2639925"/>
              <a:gd name="connsiteY1" fmla="*/ 0 h 6858000"/>
              <a:gd name="connsiteX2" fmla="*/ 1990725 w 2639925"/>
              <a:gd name="connsiteY2" fmla="*/ 1990725 h 6858000"/>
              <a:gd name="connsiteX3" fmla="*/ 2381250 w 2639925"/>
              <a:gd name="connsiteY3" fmla="*/ 4857750 h 6858000"/>
              <a:gd name="connsiteX4" fmla="*/ 2639925 w 2639925"/>
              <a:gd name="connsiteY4" fmla="*/ 6858000 h 6858000"/>
              <a:gd name="connsiteX5" fmla="*/ 0 w 2639925"/>
              <a:gd name="connsiteY5" fmla="*/ 6858000 h 6858000"/>
              <a:gd name="connsiteX6" fmla="*/ 0 w 2639925"/>
              <a:gd name="connsiteY6" fmla="*/ 0 h 6858000"/>
              <a:gd name="connsiteX0" fmla="*/ 0 w 2639925"/>
              <a:gd name="connsiteY0" fmla="*/ 0 h 6858000"/>
              <a:gd name="connsiteX1" fmla="*/ 2639925 w 2639925"/>
              <a:gd name="connsiteY1" fmla="*/ 0 h 6858000"/>
              <a:gd name="connsiteX2" fmla="*/ 1990725 w 2639925"/>
              <a:gd name="connsiteY2" fmla="*/ 1990725 h 6858000"/>
              <a:gd name="connsiteX3" fmla="*/ 1990725 w 2639925"/>
              <a:gd name="connsiteY3" fmla="*/ 4876800 h 6858000"/>
              <a:gd name="connsiteX4" fmla="*/ 2639925 w 2639925"/>
              <a:gd name="connsiteY4" fmla="*/ 6858000 h 6858000"/>
              <a:gd name="connsiteX5" fmla="*/ 0 w 2639925"/>
              <a:gd name="connsiteY5" fmla="*/ 6858000 h 6858000"/>
              <a:gd name="connsiteX6" fmla="*/ 0 w 2639925"/>
              <a:gd name="connsiteY6" fmla="*/ 0 h 6858000"/>
              <a:gd name="connsiteX0" fmla="*/ 0 w 2639925"/>
              <a:gd name="connsiteY0" fmla="*/ 0 h 6858000"/>
              <a:gd name="connsiteX1" fmla="*/ 2639925 w 2639925"/>
              <a:gd name="connsiteY1" fmla="*/ 0 h 6858000"/>
              <a:gd name="connsiteX2" fmla="*/ 1990725 w 2639925"/>
              <a:gd name="connsiteY2" fmla="*/ 1990725 h 6858000"/>
              <a:gd name="connsiteX3" fmla="*/ 1990725 w 2639925"/>
              <a:gd name="connsiteY3" fmla="*/ 5050971 h 6858000"/>
              <a:gd name="connsiteX4" fmla="*/ 2639925 w 2639925"/>
              <a:gd name="connsiteY4" fmla="*/ 6858000 h 6858000"/>
              <a:gd name="connsiteX5" fmla="*/ 0 w 2639925"/>
              <a:gd name="connsiteY5" fmla="*/ 6858000 h 6858000"/>
              <a:gd name="connsiteX6" fmla="*/ 0 w 263992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925" h="6858000">
                <a:moveTo>
                  <a:pt x="0" y="0"/>
                </a:moveTo>
                <a:lnTo>
                  <a:pt x="2639925" y="0"/>
                </a:lnTo>
                <a:lnTo>
                  <a:pt x="1990725" y="1990725"/>
                </a:lnTo>
                <a:lnTo>
                  <a:pt x="1990725" y="5050971"/>
                </a:lnTo>
                <a:lnTo>
                  <a:pt x="2639925" y="6858000"/>
                </a:lnTo>
                <a:lnTo>
                  <a:pt x="0" y="6858000"/>
                </a:lnTo>
                <a:lnTo>
                  <a:pt x="0" y="0"/>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2578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0536" t="34697" r="41039" b="38371"/>
          <a:stretch>
            <a:fillRect/>
          </a:stretch>
        </p:blipFill>
        <p:spPr bwMode="auto">
          <a:xfrm>
            <a:off x="544712" y="729004"/>
            <a:ext cx="5757581" cy="309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375501" y="4005104"/>
            <a:ext cx="6096000" cy="1200329"/>
          </a:xfrm>
          <a:prstGeom prst="rect">
            <a:avLst/>
          </a:prstGeom>
        </p:spPr>
        <p:txBody>
          <a:bodyPr>
            <a:spAutoFit/>
          </a:bodyPr>
          <a:lstStyle/>
          <a:p>
            <a:pPr algn="ctr"/>
            <a:r>
              <a:rPr lang="uk-UA" dirty="0">
                <a:latin typeface="Times New Roman" panose="02020603050405020304" pitchFamily="18" charset="0"/>
                <a:cs typeface="Times New Roman" panose="02020603050405020304" pitchFamily="18" charset="0"/>
              </a:rPr>
              <a:t>Рис. 1. Відповідь на питання № 1 Анкетування з академічної доброчесності здобувачів вищої освіти зі спеціальності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051 </a:t>
            </a:r>
            <a:r>
              <a:rPr lang="uk-UA" dirty="0">
                <a:latin typeface="Times New Roman" panose="02020603050405020304" pitchFamily="18" charset="0"/>
                <a:cs typeface="Times New Roman" panose="02020603050405020304" pitchFamily="18" charset="0"/>
              </a:rPr>
              <a:t>«Економіка»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освітньо-кваліфікаційний рівень «Магістр») </a:t>
            </a:r>
          </a:p>
        </p:txBody>
      </p:sp>
      <p:pic>
        <p:nvPicPr>
          <p:cNvPr id="1027"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l="31166" t="47057" r="41095" b="26471"/>
          <a:stretch>
            <a:fillRect/>
          </a:stretch>
        </p:blipFill>
        <p:spPr bwMode="auto">
          <a:xfrm>
            <a:off x="6471501" y="1840421"/>
            <a:ext cx="5812016" cy="312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6096000" y="5229003"/>
            <a:ext cx="6096000" cy="1200329"/>
          </a:xfrm>
          <a:prstGeom prst="rect">
            <a:avLst/>
          </a:prstGeom>
        </p:spPr>
        <p:txBody>
          <a:bodyPr>
            <a:spAutoFit/>
          </a:bodyPr>
          <a:lstStyle/>
          <a:p>
            <a:pPr algn="ctr"/>
            <a:r>
              <a:rPr lang="uk-UA" dirty="0">
                <a:latin typeface="Times New Roman" panose="02020603050405020304" pitchFamily="18" charset="0"/>
                <a:cs typeface="Times New Roman" panose="02020603050405020304" pitchFamily="18" charset="0"/>
              </a:rPr>
              <a:t>Рис. 2. Відповідь на питання № 2 Анкетування з академічної доброчесності здобувачів вищої освіти зі спеціальності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051 </a:t>
            </a:r>
            <a:r>
              <a:rPr lang="uk-UA" dirty="0">
                <a:latin typeface="Times New Roman" panose="02020603050405020304" pitchFamily="18" charset="0"/>
                <a:cs typeface="Times New Roman" panose="02020603050405020304" pitchFamily="18" charset="0"/>
              </a:rPr>
              <a:t>«Економіка»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освітньо-кваліфікаційний рівень «Магістр») </a:t>
            </a:r>
          </a:p>
        </p:txBody>
      </p:sp>
    </p:spTree>
    <p:extLst>
      <p:ext uri="{BB962C8B-B14F-4D97-AF65-F5344CB8AC3E}">
        <p14:creationId xmlns:p14="http://schemas.microsoft.com/office/powerpoint/2010/main" val="23713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0615" y="1044000"/>
            <a:ext cx="6570000" cy="1935000"/>
          </a:xfrm>
        </p:spPr>
        <p:txBody>
          <a:bodyPr>
            <a:noAutofit/>
          </a:bodyPr>
          <a:lstStyle/>
          <a:p>
            <a:pPr lvl="0" algn="just"/>
            <a:r>
              <a:rPr lang="uk-UA" sz="2000" dirty="0" smtClean="0">
                <a:latin typeface="Times New Roman" panose="02020603050405020304" pitchFamily="18" charset="0"/>
                <a:cs typeface="Times New Roman" panose="02020603050405020304" pitchFamily="18" charset="0"/>
              </a:rPr>
              <a:t>      На </a:t>
            </a:r>
            <a:r>
              <a:rPr lang="uk-UA" sz="2000" dirty="0">
                <a:latin typeface="Times New Roman" panose="02020603050405020304" pitchFamily="18" charset="0"/>
                <a:cs typeface="Times New Roman" panose="02020603050405020304" pitchFamily="18" charset="0"/>
              </a:rPr>
              <a:t>питання № 3 «Чи знаєте Ви основні правила цитування при написанні наукових праць?» отримані наступні </a:t>
            </a:r>
            <a:r>
              <a:rPr lang="uk-UA" sz="2000" dirty="0" smtClean="0">
                <a:latin typeface="Times New Roman" panose="02020603050405020304" pitchFamily="18" charset="0"/>
                <a:cs typeface="Times New Roman" panose="02020603050405020304" pitchFamily="18" charset="0"/>
              </a:rPr>
              <a:t>результати:</a:t>
            </a:r>
            <a:endParaRPr lang="uk-UA" sz="20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quarter" idx="10"/>
          </p:nvPr>
        </p:nvSpPr>
        <p:spPr>
          <a:xfrm>
            <a:off x="5421003" y="3818806"/>
            <a:ext cx="6550276" cy="1988539"/>
          </a:xfrm>
        </p:spPr>
        <p:txBody>
          <a:bodyPr>
            <a:normAutofit/>
          </a:bodyPr>
          <a:lstStyle/>
          <a:p>
            <a:pPr algn="just"/>
            <a:r>
              <a:rPr lang="uk-UA" sz="2000" b="1" i="1" dirty="0">
                <a:latin typeface="Times New Roman" panose="02020603050405020304" pitchFamily="18" charset="0"/>
                <a:cs typeface="Times New Roman" panose="02020603050405020304" pitchFamily="18" charset="0"/>
              </a:rPr>
              <a:t>Таким чином, потребує посилання напрям роботи Школи академічної доброчесності Дніпропетровського державного університету внутрішніх справ щодо лекцій та методичних матеріалів для здобувачів вищої освіти про основні правила цитування при написанні наукових праць.</a:t>
            </a:r>
          </a:p>
          <a:p>
            <a:endParaRPr lang="uk-UA" sz="2000" b="1" i="1" dirty="0">
              <a:latin typeface="Times New Roman" panose="02020603050405020304" pitchFamily="18" charset="0"/>
              <a:cs typeface="Times New Roman" panose="02020603050405020304" pitchFamily="18" charset="0"/>
            </a:endParaRPr>
          </a:p>
        </p:txBody>
      </p:sp>
      <p:pic>
        <p:nvPicPr>
          <p:cNvPr id="2051"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041" t="39136" r="40718" b="33253"/>
          <a:stretch>
            <a:fillRect/>
          </a:stretch>
        </p:blipFill>
        <p:spPr bwMode="auto">
          <a:xfrm>
            <a:off x="156000" y="729006"/>
            <a:ext cx="51546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156000" y="3789003"/>
            <a:ext cx="5040000" cy="1477328"/>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Рис. 3. Відповідь на питання № 3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Анкетування </a:t>
            </a:r>
            <a:r>
              <a:rPr lang="uk-UA" dirty="0">
                <a:latin typeface="Times New Roman" panose="02020603050405020304" pitchFamily="18" charset="0"/>
                <a:cs typeface="Times New Roman" panose="02020603050405020304" pitchFamily="18" charset="0"/>
              </a:rPr>
              <a:t>з академічної доброчесності здобувачів вищої освіти зі спеціальності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051 </a:t>
            </a:r>
            <a:r>
              <a:rPr lang="uk-UA" dirty="0">
                <a:latin typeface="Times New Roman" panose="02020603050405020304" pitchFamily="18" charset="0"/>
                <a:cs typeface="Times New Roman" panose="02020603050405020304" pitchFamily="18" charset="0"/>
              </a:rPr>
              <a:t>«Економіка»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освітньо-кваліфікаційний рівень «Магістр») </a:t>
            </a:r>
          </a:p>
        </p:txBody>
      </p:sp>
      <p:sp>
        <p:nvSpPr>
          <p:cNvPr id="10" name="Прямоугольник 9"/>
          <p:cNvSpPr/>
          <p:nvPr/>
        </p:nvSpPr>
        <p:spPr>
          <a:xfrm>
            <a:off x="5329313" y="2529003"/>
            <a:ext cx="6096000" cy="707886"/>
          </a:xfrm>
          <a:prstGeom prst="rect">
            <a:avLst/>
          </a:prstGeom>
        </p:spPr>
        <p:txBody>
          <a:bodyPr>
            <a:spAutoFit/>
          </a:bodyPr>
          <a:lstStyle/>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 </a:t>
            </a:r>
            <a:r>
              <a:rPr lang="uk-UA" sz="2000" dirty="0">
                <a:latin typeface="Times New Roman" panose="02020603050405020304" pitchFamily="18" charset="0"/>
                <a:cs typeface="Times New Roman" panose="02020603050405020304" pitchFamily="18" charset="0"/>
              </a:rPr>
              <a:t>відповідь «Так» – 90,9% здобувачів вищої освіти;</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 відповідь «Ні» – 9,1% здобувачів вищої освіти.</a:t>
            </a:r>
            <a:endParaRPr lang="uk-UA" sz="2000" dirty="0"/>
          </a:p>
        </p:txBody>
      </p:sp>
    </p:spTree>
    <p:extLst>
      <p:ext uri="{BB962C8B-B14F-4D97-AF65-F5344CB8AC3E}">
        <p14:creationId xmlns:p14="http://schemas.microsoft.com/office/powerpoint/2010/main" val="171271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5">
            <a:extLst>
              <a:ext uri="{FF2B5EF4-FFF2-40B4-BE49-F238E27FC236}">
                <a16:creationId xmlns="" xmlns:a16="http://schemas.microsoft.com/office/drawing/2014/main" id="{0E6B8E0E-916E-446C-8132-93622B2B0F73}"/>
              </a:ext>
            </a:extLst>
          </p:cNvPr>
          <p:cNvSpPr/>
          <p:nvPr/>
        </p:nvSpPr>
        <p:spPr>
          <a:xfrm rot="1363364">
            <a:off x="6394099" y="-354265"/>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4">
            <a:extLst>
              <a:ext uri="{FF2B5EF4-FFF2-40B4-BE49-F238E27FC236}">
                <a16:creationId xmlns="" xmlns:a16="http://schemas.microsoft.com/office/drawing/2014/main" id="{ED43E661-D69B-4EC6-8FFE-EB226B9C184A}"/>
              </a:ext>
            </a:extLst>
          </p:cNvPr>
          <p:cNvSpPr/>
          <p:nvPr/>
        </p:nvSpPr>
        <p:spPr>
          <a:xfrm rot="1363364">
            <a:off x="4641533" y="2895559"/>
            <a:ext cx="532615" cy="4399242"/>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40000"/>
              <a:gd name="connsiteY0" fmla="*/ 138230 h 5316224"/>
              <a:gd name="connsiteX1" fmla="*/ 537219 w 540000"/>
              <a:gd name="connsiteY1" fmla="*/ 0 h 5316224"/>
              <a:gd name="connsiteX2" fmla="*/ 540000 w 540000"/>
              <a:gd name="connsiteY2" fmla="*/ 5316224 h 5316224"/>
              <a:gd name="connsiteX3" fmla="*/ 0 w 540000"/>
              <a:gd name="connsiteY3" fmla="*/ 5316224 h 5316224"/>
              <a:gd name="connsiteX4" fmla="*/ 32 w 540000"/>
              <a:gd name="connsiteY4" fmla="*/ 138230 h 5316224"/>
              <a:gd name="connsiteX0" fmla="*/ 1332 w 540000"/>
              <a:gd name="connsiteY0" fmla="*/ 182433 h 5316224"/>
              <a:gd name="connsiteX1" fmla="*/ 537219 w 540000"/>
              <a:gd name="connsiteY1" fmla="*/ 0 h 5316224"/>
              <a:gd name="connsiteX2" fmla="*/ 540000 w 540000"/>
              <a:gd name="connsiteY2" fmla="*/ 5316224 h 5316224"/>
              <a:gd name="connsiteX3" fmla="*/ 0 w 540000"/>
              <a:gd name="connsiteY3" fmla="*/ 5316224 h 5316224"/>
              <a:gd name="connsiteX4" fmla="*/ 1332 w 540000"/>
              <a:gd name="connsiteY4" fmla="*/ 182433 h 5316224"/>
              <a:gd name="connsiteX0" fmla="*/ 1332 w 540000"/>
              <a:gd name="connsiteY0" fmla="*/ 197076 h 5330867"/>
              <a:gd name="connsiteX1" fmla="*/ 531087 w 540000"/>
              <a:gd name="connsiteY1" fmla="*/ 0 h 5330867"/>
              <a:gd name="connsiteX2" fmla="*/ 540000 w 540000"/>
              <a:gd name="connsiteY2" fmla="*/ 5330867 h 5330867"/>
              <a:gd name="connsiteX3" fmla="*/ 0 w 540000"/>
              <a:gd name="connsiteY3" fmla="*/ 5330867 h 5330867"/>
              <a:gd name="connsiteX4" fmla="*/ 1332 w 540000"/>
              <a:gd name="connsiteY4" fmla="*/ 197076 h 5330867"/>
              <a:gd name="connsiteX0" fmla="*/ 8892 w 540000"/>
              <a:gd name="connsiteY0" fmla="*/ 190468 h 5330867"/>
              <a:gd name="connsiteX1" fmla="*/ 531087 w 540000"/>
              <a:gd name="connsiteY1" fmla="*/ 0 h 5330867"/>
              <a:gd name="connsiteX2" fmla="*/ 540000 w 540000"/>
              <a:gd name="connsiteY2" fmla="*/ 5330867 h 5330867"/>
              <a:gd name="connsiteX3" fmla="*/ 0 w 540000"/>
              <a:gd name="connsiteY3" fmla="*/ 5330867 h 5330867"/>
              <a:gd name="connsiteX4" fmla="*/ 8892 w 540000"/>
              <a:gd name="connsiteY4" fmla="*/ 190468 h 5330867"/>
              <a:gd name="connsiteX0" fmla="*/ 8892 w 540000"/>
              <a:gd name="connsiteY0" fmla="*/ 178924 h 5319323"/>
              <a:gd name="connsiteX1" fmla="*/ 528177 w 540000"/>
              <a:gd name="connsiteY1" fmla="*/ 0 h 5319323"/>
              <a:gd name="connsiteX2" fmla="*/ 540000 w 540000"/>
              <a:gd name="connsiteY2" fmla="*/ 5319323 h 5319323"/>
              <a:gd name="connsiteX3" fmla="*/ 0 w 540000"/>
              <a:gd name="connsiteY3" fmla="*/ 5319323 h 5319323"/>
              <a:gd name="connsiteX4" fmla="*/ 8892 w 540000"/>
              <a:gd name="connsiteY4" fmla="*/ 178924 h 5319323"/>
              <a:gd name="connsiteX0" fmla="*/ 8892 w 532615"/>
              <a:gd name="connsiteY0" fmla="*/ 178924 h 5319323"/>
              <a:gd name="connsiteX1" fmla="*/ 528177 w 532615"/>
              <a:gd name="connsiteY1" fmla="*/ 0 h 5319323"/>
              <a:gd name="connsiteX2" fmla="*/ 532615 w 532615"/>
              <a:gd name="connsiteY2" fmla="*/ 5083327 h 5319323"/>
              <a:gd name="connsiteX3" fmla="*/ 0 w 532615"/>
              <a:gd name="connsiteY3" fmla="*/ 5319323 h 5319323"/>
              <a:gd name="connsiteX4" fmla="*/ 8892 w 532615"/>
              <a:gd name="connsiteY4" fmla="*/ 178924 h 531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15" h="5319323">
                <a:moveTo>
                  <a:pt x="8892" y="178924"/>
                </a:moveTo>
                <a:lnTo>
                  <a:pt x="528177" y="0"/>
                </a:lnTo>
                <a:cubicBezTo>
                  <a:pt x="529656" y="1694442"/>
                  <a:pt x="531136" y="3388885"/>
                  <a:pt x="532615" y="5083327"/>
                </a:cubicBezTo>
                <a:lnTo>
                  <a:pt x="0" y="5319323"/>
                </a:lnTo>
                <a:cubicBezTo>
                  <a:pt x="11" y="3593325"/>
                  <a:pt x="8881" y="1904922"/>
                  <a:pt x="8892" y="178924"/>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4" name="Рисунок 1"/>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31404" t="33897" r="31096" b="38089"/>
          <a:stretch/>
        </p:blipFill>
        <p:spPr bwMode="auto">
          <a:xfrm>
            <a:off x="381002" y="729000"/>
            <a:ext cx="7967143" cy="33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 2"/>
          <p:cNvSpPr>
            <a:spLocks noGrp="1"/>
          </p:cNvSpPr>
          <p:nvPr>
            <p:ph type="body" sz="quarter" idx="10"/>
          </p:nvPr>
        </p:nvSpPr>
        <p:spPr>
          <a:xfrm>
            <a:off x="6186000" y="3513189"/>
            <a:ext cx="5805663" cy="1631625"/>
          </a:xfrm>
        </p:spPr>
        <p:txBody>
          <a:bodyPr>
            <a:noAutofit/>
          </a:bodyPr>
          <a:lstStyle/>
          <a:p>
            <a:pPr algn="just"/>
            <a:r>
              <a:rPr lang="uk-UA" sz="2400" b="1" dirty="0" smtClean="0">
                <a:latin typeface="Times New Roman" panose="02020603050405020304" pitchFamily="18" charset="0"/>
                <a:cs typeface="Times New Roman" panose="02020603050405020304" pitchFamily="18" charset="0"/>
              </a:rPr>
              <a:t>Посилення </a:t>
            </a:r>
            <a:r>
              <a:rPr lang="uk-UA" sz="2400" b="1" dirty="0">
                <a:latin typeface="Times New Roman" panose="02020603050405020304" pitchFamily="18" charset="0"/>
                <a:cs typeface="Times New Roman" panose="02020603050405020304" pitchFamily="18" charset="0"/>
              </a:rPr>
              <a:t>потребує процес інформування здобувачів вищої освіти щодо рівня відповідальності за порушення академічної доброчесності та виявлення фактів академічного плагіату. </a:t>
            </a:r>
          </a:p>
        </p:txBody>
      </p:sp>
      <p:sp>
        <p:nvSpPr>
          <p:cNvPr id="8" name="Прямоугольник 7"/>
          <p:cNvSpPr/>
          <p:nvPr/>
        </p:nvSpPr>
        <p:spPr>
          <a:xfrm>
            <a:off x="426000" y="4329002"/>
            <a:ext cx="3915000" cy="2031325"/>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Рис. 4. Відповідь на питання № 4 Анкетування з академічної доброчесності здобувачів вищої освіти зі спеціальності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051 </a:t>
            </a:r>
            <a:r>
              <a:rPr lang="uk-UA" dirty="0">
                <a:latin typeface="Times New Roman" panose="02020603050405020304" pitchFamily="18" charset="0"/>
                <a:cs typeface="Times New Roman" panose="02020603050405020304" pitchFamily="18" charset="0"/>
              </a:rPr>
              <a:t>«Економіка»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освітньо-кваліфікаційний рівень «Магістр») </a:t>
            </a:r>
          </a:p>
        </p:txBody>
      </p:sp>
    </p:spTree>
    <p:extLst>
      <p:ext uri="{BB962C8B-B14F-4D97-AF65-F5344CB8AC3E}">
        <p14:creationId xmlns:p14="http://schemas.microsoft.com/office/powerpoint/2010/main" val="20309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888929"/>
            <a:ext cx="11475000" cy="993875"/>
          </a:xfrm>
        </p:spPr>
        <p:txBody>
          <a:bodyPr>
            <a:noAutofit/>
          </a:bodyPr>
          <a:lstStyle/>
          <a:p>
            <a:pPr lvl="0"/>
            <a:r>
              <a:rPr lang="uk-UA" sz="1800" dirty="0" smtClean="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Питання </a:t>
            </a:r>
            <a:r>
              <a:rPr lang="uk-UA" sz="1800" b="1" dirty="0">
                <a:latin typeface="Times New Roman" panose="02020603050405020304" pitchFamily="18" charset="0"/>
                <a:cs typeface="Times New Roman" panose="02020603050405020304" pitchFamily="18" charset="0"/>
              </a:rPr>
              <a:t>«У разі позитивної відповіді на запитання № 4 вкажіть, чи приносили дані дії (порушення академічної доброчесності) бажаний для Вас результат?»:</a:t>
            </a: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   - відповідь </a:t>
            </a:r>
            <a:r>
              <a:rPr lang="uk-UA" sz="1800" dirty="0">
                <a:latin typeface="Times New Roman" panose="02020603050405020304" pitchFamily="18" charset="0"/>
                <a:cs typeface="Times New Roman" panose="02020603050405020304" pitchFamily="18" charset="0"/>
              </a:rPr>
              <a:t>«Так» – 30,3% здобувачів вищої освіти;</a:t>
            </a:r>
            <a:br>
              <a:rPr lang="uk-UA" sz="1800" dirty="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   - відповідь </a:t>
            </a:r>
            <a:r>
              <a:rPr lang="uk-UA" sz="1800" dirty="0">
                <a:latin typeface="Times New Roman" panose="02020603050405020304" pitchFamily="18" charset="0"/>
                <a:cs typeface="Times New Roman" panose="02020603050405020304" pitchFamily="18" charset="0"/>
              </a:rPr>
              <a:t>«Ні» – 69,7% здобувачів вищої освіти.</a:t>
            </a:r>
            <a:br>
              <a:rPr lang="uk-UA" sz="1800" dirty="0">
                <a:latin typeface="Times New Roman" panose="02020603050405020304" pitchFamily="18" charset="0"/>
                <a:cs typeface="Times New Roman" panose="02020603050405020304" pitchFamily="18" charset="0"/>
              </a:rPr>
            </a:br>
            <a:endParaRPr lang="uk-UA" sz="1800" dirty="0">
              <a:latin typeface="Times New Roman" panose="02020603050405020304" pitchFamily="18" charset="0"/>
              <a:cs typeface="Times New Roman" panose="02020603050405020304" pitchFamily="18" charset="0"/>
            </a:endParaRPr>
          </a:p>
        </p:txBody>
      </p:sp>
      <p:pic>
        <p:nvPicPr>
          <p:cNvPr id="4098"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0727" t="44118" r="33078" b="28052"/>
          <a:stretch>
            <a:fillRect/>
          </a:stretch>
        </p:blipFill>
        <p:spPr bwMode="auto">
          <a:xfrm>
            <a:off x="1641000" y="1899000"/>
            <a:ext cx="8721008" cy="37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1731000" y="5544002"/>
            <a:ext cx="8541008" cy="1200329"/>
          </a:xfrm>
          <a:prstGeom prst="rect">
            <a:avLst/>
          </a:prstGeom>
        </p:spPr>
        <p:txBody>
          <a:bodyPr wrap="square">
            <a:spAutoFit/>
          </a:bodyPr>
          <a:lstStyle/>
          <a:p>
            <a:pPr algn="ctr"/>
            <a:r>
              <a:rPr lang="uk-UA" dirty="0"/>
              <a:t>Рис. 5. Відповідь на питання № 5 Анкетування з академічної доброчесності здобувачів вищої освіти зі спеціальності 051 «Економіка» </a:t>
            </a:r>
            <a:endParaRPr lang="uk-UA" dirty="0" smtClean="0"/>
          </a:p>
          <a:p>
            <a:pPr algn="ctr"/>
            <a:r>
              <a:rPr lang="uk-UA" dirty="0" smtClean="0"/>
              <a:t>(</a:t>
            </a:r>
            <a:r>
              <a:rPr lang="uk-UA" dirty="0"/>
              <a:t>освітньо-кваліфікаційний рівень «Магістр») </a:t>
            </a:r>
          </a:p>
          <a:p>
            <a:pPr algn="ctr"/>
            <a:r>
              <a:rPr lang="uk-UA" dirty="0"/>
              <a:t> </a:t>
            </a:r>
          </a:p>
        </p:txBody>
      </p:sp>
    </p:spTree>
    <p:extLst>
      <p:ext uri="{BB962C8B-B14F-4D97-AF65-F5344CB8AC3E}">
        <p14:creationId xmlns:p14="http://schemas.microsoft.com/office/powerpoint/2010/main" val="365497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5">
            <a:extLst>
              <a:ext uri="{FF2B5EF4-FFF2-40B4-BE49-F238E27FC236}">
                <a16:creationId xmlns="" xmlns:a16="http://schemas.microsoft.com/office/drawing/2014/main" id="{0E6B8E0E-916E-446C-8132-93622B2B0F73}"/>
              </a:ext>
            </a:extLst>
          </p:cNvPr>
          <p:cNvSpPr/>
          <p:nvPr/>
        </p:nvSpPr>
        <p:spPr>
          <a:xfrm rot="1363364">
            <a:off x="499094" y="-100770"/>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5">
            <a:extLst>
              <a:ext uri="{FF2B5EF4-FFF2-40B4-BE49-F238E27FC236}">
                <a16:creationId xmlns="" xmlns:a16="http://schemas.microsoft.com/office/drawing/2014/main" id="{0E6B8E0E-916E-446C-8132-93622B2B0F73}"/>
              </a:ext>
            </a:extLst>
          </p:cNvPr>
          <p:cNvSpPr/>
          <p:nvPr/>
        </p:nvSpPr>
        <p:spPr>
          <a:xfrm rot="1363364">
            <a:off x="499095" y="-1396370"/>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5">
            <a:extLst>
              <a:ext uri="{FF2B5EF4-FFF2-40B4-BE49-F238E27FC236}">
                <a16:creationId xmlns="" xmlns:a16="http://schemas.microsoft.com/office/drawing/2014/main" id="{0E6B8E0E-916E-446C-8132-93622B2B0F73}"/>
              </a:ext>
            </a:extLst>
          </p:cNvPr>
          <p:cNvSpPr/>
          <p:nvPr/>
        </p:nvSpPr>
        <p:spPr>
          <a:xfrm rot="1363364">
            <a:off x="10894098" y="1978233"/>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5">
            <a:extLst>
              <a:ext uri="{FF2B5EF4-FFF2-40B4-BE49-F238E27FC236}">
                <a16:creationId xmlns="" xmlns:a16="http://schemas.microsoft.com/office/drawing/2014/main" id="{0E6B8E0E-916E-446C-8132-93622B2B0F73}"/>
              </a:ext>
            </a:extLst>
          </p:cNvPr>
          <p:cNvSpPr/>
          <p:nvPr/>
        </p:nvSpPr>
        <p:spPr>
          <a:xfrm rot="1363364">
            <a:off x="11447821" y="1978232"/>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10" name="Таблица 10">
            <a:extLst>
              <a:ext uri="{FF2B5EF4-FFF2-40B4-BE49-F238E27FC236}">
                <a16:creationId xmlns="" xmlns:a16="http://schemas.microsoft.com/office/drawing/2014/main" id="{B6EFF59B-76C8-44F7-A886-AF31867D2DC4}"/>
              </a:ext>
            </a:extLst>
          </p:cNvPr>
          <p:cNvGraphicFramePr>
            <a:graphicFrameLocks noGrp="1"/>
          </p:cNvGraphicFramePr>
          <p:nvPr>
            <p:ph type="tbl" sz="quarter" idx="4294967295"/>
            <p:extLst>
              <p:ext uri="{D42A27DB-BD31-4B8C-83A1-F6EECF244321}">
                <p14:modId xmlns:p14="http://schemas.microsoft.com/office/powerpoint/2010/main" val="884104485"/>
              </p:ext>
            </p:extLst>
          </p:nvPr>
        </p:nvGraphicFramePr>
        <p:xfrm>
          <a:off x="283787" y="2214000"/>
          <a:ext cx="11630028" cy="3644999"/>
        </p:xfrm>
        <a:graphic>
          <a:graphicData uri="http://schemas.openxmlformats.org/drawingml/2006/table">
            <a:tbl>
              <a:tblPr firstRow="1" bandRow="1">
                <a:tableStyleId>{9DCAF9ED-07DC-4A11-8D7F-57B35C25682E}</a:tableStyleId>
              </a:tblPr>
              <a:tblGrid>
                <a:gridCol w="2907507">
                  <a:extLst>
                    <a:ext uri="{9D8B030D-6E8A-4147-A177-3AD203B41FA5}">
                      <a16:colId xmlns="" xmlns:a16="http://schemas.microsoft.com/office/drawing/2014/main" val="1060721299"/>
                    </a:ext>
                  </a:extLst>
                </a:gridCol>
                <a:gridCol w="2907507">
                  <a:extLst>
                    <a:ext uri="{9D8B030D-6E8A-4147-A177-3AD203B41FA5}">
                      <a16:colId xmlns="" xmlns:a16="http://schemas.microsoft.com/office/drawing/2014/main" val="3730294796"/>
                    </a:ext>
                  </a:extLst>
                </a:gridCol>
                <a:gridCol w="2907507">
                  <a:extLst>
                    <a:ext uri="{9D8B030D-6E8A-4147-A177-3AD203B41FA5}">
                      <a16:colId xmlns="" xmlns:a16="http://schemas.microsoft.com/office/drawing/2014/main" val="2835790685"/>
                    </a:ext>
                  </a:extLst>
                </a:gridCol>
                <a:gridCol w="2907507">
                  <a:extLst>
                    <a:ext uri="{9D8B030D-6E8A-4147-A177-3AD203B41FA5}">
                      <a16:colId xmlns="" xmlns:a16="http://schemas.microsoft.com/office/drawing/2014/main" val="3241802405"/>
                    </a:ext>
                  </a:extLst>
                </a:gridCol>
              </a:tblGrid>
              <a:tr h="2189905">
                <a:tc>
                  <a:txBody>
                    <a:bodyPr/>
                    <a:lstStyle/>
                    <a:p>
                      <a:pPr algn="ctr">
                        <a:spcAft>
                          <a:spcPts val="0"/>
                        </a:spcAft>
                      </a:pPr>
                      <a:r>
                        <a:rPr lang="uk-UA" sz="1800" dirty="0">
                          <a:effectLst/>
                          <a:latin typeface="Times New Roman"/>
                          <a:ea typeface="Times New Roman"/>
                        </a:rPr>
                        <a:t>Варіанти відповідей</a:t>
                      </a:r>
                      <a:endParaRPr lang="uk-UA" sz="1200" dirty="0">
                        <a:effectLst/>
                        <a:latin typeface="Times New Roman"/>
                        <a:ea typeface="Times New Roman"/>
                      </a:endParaRPr>
                    </a:p>
                  </a:txBody>
                  <a:tcPr marL="68580" marR="68580" marT="0" marB="0" anchor="ctr">
                    <a:lnR>
                      <a:noFill/>
                    </a:lnR>
                    <a:lnB w="12700" cmpd="sng">
                      <a:noFill/>
                    </a:lnB>
                  </a:tcPr>
                </a:tc>
                <a:tc>
                  <a:txBody>
                    <a:bodyPr/>
                    <a:lstStyle/>
                    <a:p>
                      <a:pPr algn="ctr">
                        <a:spcAft>
                          <a:spcPts val="0"/>
                        </a:spcAft>
                      </a:pPr>
                      <a:r>
                        <a:rPr lang="uk-UA" sz="1800" dirty="0">
                          <a:effectLst/>
                          <a:latin typeface="Times New Roman"/>
                          <a:ea typeface="Times New Roman"/>
                        </a:rPr>
                        <a:t>Чи розумієте Ви наслідки порушення академічної доброчесності?</a:t>
                      </a:r>
                      <a:endParaRPr lang="uk-UA" sz="1200" dirty="0">
                        <a:effectLst/>
                        <a:latin typeface="Times New Roman"/>
                        <a:ea typeface="Times New Roman"/>
                      </a:endParaRPr>
                    </a:p>
                  </a:txBody>
                  <a:tcPr marL="68580" marR="68580" marT="0" marB="0" anchor="ctr">
                    <a:lnL>
                      <a:noFill/>
                    </a:lnL>
                    <a:lnR>
                      <a:noFill/>
                    </a:lnR>
                    <a:lnB w="12700" cmpd="sng">
                      <a:noFill/>
                    </a:lnB>
                  </a:tcPr>
                </a:tc>
                <a:tc>
                  <a:txBody>
                    <a:bodyPr/>
                    <a:lstStyle/>
                    <a:p>
                      <a:pPr algn="ctr">
                        <a:spcAft>
                          <a:spcPts val="0"/>
                        </a:spcAft>
                      </a:pPr>
                      <a:r>
                        <a:rPr lang="uk-UA" sz="1800">
                          <a:effectLst/>
                          <a:latin typeface="Times New Roman"/>
                          <a:ea typeface="Times New Roman"/>
                        </a:rPr>
                        <a:t>Як Ви вважаєте, </a:t>
                      </a:r>
                      <a:endParaRPr lang="uk-UA" sz="1200">
                        <a:effectLst/>
                        <a:latin typeface="Times New Roman"/>
                        <a:ea typeface="Times New Roman"/>
                      </a:endParaRPr>
                    </a:p>
                    <a:p>
                      <a:pPr algn="ctr">
                        <a:spcAft>
                          <a:spcPts val="0"/>
                        </a:spcAft>
                      </a:pPr>
                      <a:r>
                        <a:rPr lang="uk-UA" sz="1800">
                          <a:effectLst/>
                          <a:latin typeface="Times New Roman"/>
                          <a:ea typeface="Times New Roman"/>
                        </a:rPr>
                        <a:t>чи можуть дані дії (порушення академічної доброчесності) </a:t>
                      </a:r>
                      <a:endParaRPr lang="uk-UA" sz="1200">
                        <a:effectLst/>
                        <a:latin typeface="Times New Roman"/>
                        <a:ea typeface="Times New Roman"/>
                      </a:endParaRPr>
                    </a:p>
                    <a:p>
                      <a:pPr algn="ctr">
                        <a:spcAft>
                          <a:spcPts val="0"/>
                        </a:spcAft>
                      </a:pPr>
                      <a:r>
                        <a:rPr lang="uk-UA" sz="1800">
                          <a:effectLst/>
                          <a:latin typeface="Times New Roman"/>
                          <a:ea typeface="Times New Roman"/>
                        </a:rPr>
                        <a:t>негативно впливати на освоєння професії?</a:t>
                      </a:r>
                      <a:endParaRPr lang="uk-UA" sz="1200">
                        <a:effectLst/>
                        <a:latin typeface="Times New Roman"/>
                        <a:ea typeface="Times New Roman"/>
                      </a:endParaRPr>
                    </a:p>
                  </a:txBody>
                  <a:tcPr marL="68580" marR="68580" marT="0" marB="0" anchor="ctr">
                    <a:lnL>
                      <a:noFill/>
                    </a:lnL>
                    <a:lnR>
                      <a:noFill/>
                    </a:lnR>
                    <a:lnB w="12700" cmpd="sng">
                      <a:noFill/>
                    </a:lnB>
                  </a:tcPr>
                </a:tc>
                <a:tc>
                  <a:txBody>
                    <a:bodyPr/>
                    <a:lstStyle/>
                    <a:p>
                      <a:pPr algn="ctr">
                        <a:spcAft>
                          <a:spcPts val="0"/>
                        </a:spcAft>
                      </a:pPr>
                      <a:r>
                        <a:rPr lang="uk-UA" sz="1800">
                          <a:effectLst/>
                          <a:latin typeface="Times New Roman"/>
                          <a:ea typeface="Times New Roman"/>
                        </a:rPr>
                        <a:t>Як Ви вважаєте, </a:t>
                      </a:r>
                      <a:endParaRPr lang="uk-UA" sz="1200">
                        <a:effectLst/>
                        <a:latin typeface="Times New Roman"/>
                        <a:ea typeface="Times New Roman"/>
                      </a:endParaRPr>
                    </a:p>
                    <a:p>
                      <a:pPr algn="ctr">
                        <a:spcAft>
                          <a:spcPts val="0"/>
                        </a:spcAft>
                      </a:pPr>
                      <a:r>
                        <a:rPr lang="uk-UA" sz="1800">
                          <a:effectLst/>
                          <a:latin typeface="Times New Roman"/>
                          <a:ea typeface="Times New Roman"/>
                        </a:rPr>
                        <a:t>чи можуть дані дії </a:t>
                      </a:r>
                      <a:endParaRPr lang="uk-UA" sz="1200">
                        <a:effectLst/>
                        <a:latin typeface="Times New Roman"/>
                        <a:ea typeface="Times New Roman"/>
                      </a:endParaRPr>
                    </a:p>
                    <a:p>
                      <a:pPr algn="ctr">
                        <a:spcAft>
                          <a:spcPts val="0"/>
                        </a:spcAft>
                      </a:pPr>
                      <a:r>
                        <a:rPr lang="uk-UA" sz="1800">
                          <a:effectLst/>
                          <a:latin typeface="Times New Roman"/>
                          <a:ea typeface="Times New Roman"/>
                        </a:rPr>
                        <a:t>(порушення академічної доброчесності) </a:t>
                      </a:r>
                      <a:endParaRPr lang="uk-UA" sz="1200">
                        <a:effectLst/>
                        <a:latin typeface="Times New Roman"/>
                        <a:ea typeface="Times New Roman"/>
                      </a:endParaRPr>
                    </a:p>
                    <a:p>
                      <a:pPr algn="ctr">
                        <a:spcAft>
                          <a:spcPts val="0"/>
                        </a:spcAft>
                      </a:pPr>
                      <a:r>
                        <a:rPr lang="uk-UA" sz="1800">
                          <a:effectLst/>
                          <a:latin typeface="Times New Roman"/>
                          <a:ea typeface="Times New Roman"/>
                        </a:rPr>
                        <a:t>негативно впливати на престижність закладу вищої освіти?</a:t>
                      </a:r>
                      <a:endParaRPr lang="uk-UA" sz="1200">
                        <a:effectLst/>
                        <a:latin typeface="Times New Roman"/>
                        <a:ea typeface="Times New Roman"/>
                      </a:endParaRPr>
                    </a:p>
                  </a:txBody>
                  <a:tcPr marL="68580" marR="68580" marT="0" marB="0" anchor="ctr">
                    <a:lnL>
                      <a:noFill/>
                    </a:lnL>
                    <a:lnB w="12700" cmpd="sng">
                      <a:noFill/>
                    </a:lnB>
                  </a:tcPr>
                </a:tc>
                <a:extLst>
                  <a:ext uri="{0D108BD9-81ED-4DB2-BD59-A6C34878D82A}">
                    <a16:rowId xmlns="" xmlns:a16="http://schemas.microsoft.com/office/drawing/2014/main" val="1574826020"/>
                  </a:ext>
                </a:extLst>
              </a:tr>
              <a:tr h="889264">
                <a:tc>
                  <a:txBody>
                    <a:bodyPr/>
                    <a:lstStyle/>
                    <a:p>
                      <a:pPr algn="ctr">
                        <a:spcAft>
                          <a:spcPts val="0"/>
                        </a:spcAft>
                      </a:pPr>
                      <a:r>
                        <a:rPr lang="uk-UA" sz="1800">
                          <a:effectLst/>
                          <a:latin typeface="Times New Roman"/>
                          <a:ea typeface="Times New Roman"/>
                        </a:rPr>
                        <a:t>так</a:t>
                      </a:r>
                      <a:endParaRPr lang="uk-UA" sz="1200">
                        <a:effectLst/>
                        <a:latin typeface="Times New Roman"/>
                        <a:ea typeface="Times New Roman"/>
                      </a:endParaRPr>
                    </a:p>
                  </a:txBody>
                  <a:tcPr marL="68580" marR="68580" marT="0" marB="0" anchor="ctr">
                    <a:lnR>
                      <a:noFill/>
                    </a:lnR>
                    <a:lnT w="12700" cmpd="sng">
                      <a:noFill/>
                    </a:lnT>
                    <a:lnB w="12700" cmpd="sng">
                      <a:noFill/>
                    </a:lnB>
                    <a:solidFill>
                      <a:schemeClr val="bg1">
                        <a:lumMod val="95000"/>
                      </a:schemeClr>
                    </a:solidFill>
                  </a:tcPr>
                </a:tc>
                <a:tc>
                  <a:txBody>
                    <a:bodyPr/>
                    <a:lstStyle/>
                    <a:p>
                      <a:pPr algn="ctr">
                        <a:spcAft>
                          <a:spcPts val="0"/>
                        </a:spcAft>
                      </a:pPr>
                      <a:r>
                        <a:rPr lang="ru-RU" sz="1800">
                          <a:effectLst/>
                          <a:latin typeface="Times New Roman"/>
                          <a:ea typeface="Times New Roman"/>
                        </a:rPr>
                        <a:t>97</a:t>
                      </a:r>
                      <a:r>
                        <a:rPr lang="uk-UA" sz="1800">
                          <a:effectLst/>
                          <a:latin typeface="Times New Roman"/>
                          <a:ea typeface="Times New Roman"/>
                        </a:rPr>
                        <a:t>,0</a:t>
                      </a:r>
                      <a:endParaRPr lang="uk-UA" sz="1200">
                        <a:effectLst/>
                        <a:latin typeface="Times New Roman"/>
                        <a:ea typeface="Times New Roman"/>
                      </a:endParaRPr>
                    </a:p>
                  </a:txBody>
                  <a:tcPr marL="68580" marR="68580" marT="0" marB="0" anchor="ctr">
                    <a:lnL>
                      <a:noFill/>
                    </a:lnL>
                    <a:lnR>
                      <a:noFill/>
                    </a:lnR>
                    <a:lnT w="12700" cmpd="sng">
                      <a:noFill/>
                    </a:lnT>
                    <a:lnB w="12700" cmpd="sng">
                      <a:noFill/>
                    </a:lnB>
                    <a:solidFill>
                      <a:schemeClr val="bg1">
                        <a:lumMod val="95000"/>
                      </a:schemeClr>
                    </a:solidFill>
                  </a:tcPr>
                </a:tc>
                <a:tc>
                  <a:txBody>
                    <a:bodyPr/>
                    <a:lstStyle/>
                    <a:p>
                      <a:pPr algn="ctr">
                        <a:spcAft>
                          <a:spcPts val="0"/>
                        </a:spcAft>
                      </a:pPr>
                      <a:r>
                        <a:rPr lang="ru-RU" sz="1800">
                          <a:effectLst/>
                          <a:latin typeface="Times New Roman"/>
                          <a:ea typeface="Times New Roman"/>
                        </a:rPr>
                        <a:t>90,9</a:t>
                      </a:r>
                      <a:endParaRPr lang="uk-UA" sz="1200">
                        <a:effectLst/>
                        <a:latin typeface="Times New Roman"/>
                        <a:ea typeface="Times New Roman"/>
                      </a:endParaRPr>
                    </a:p>
                  </a:txBody>
                  <a:tcPr marL="68580" marR="68580" marT="0" marB="0" anchor="ctr">
                    <a:lnL>
                      <a:noFill/>
                    </a:lnL>
                    <a:lnR>
                      <a:noFill/>
                    </a:lnR>
                    <a:lnT w="12700" cmpd="sng">
                      <a:noFill/>
                    </a:lnT>
                    <a:lnB w="12700" cmpd="sng">
                      <a:noFill/>
                    </a:lnB>
                    <a:solidFill>
                      <a:schemeClr val="bg1">
                        <a:lumMod val="95000"/>
                      </a:schemeClr>
                    </a:solidFill>
                  </a:tcPr>
                </a:tc>
                <a:tc>
                  <a:txBody>
                    <a:bodyPr/>
                    <a:lstStyle/>
                    <a:p>
                      <a:pPr algn="ctr">
                        <a:spcAft>
                          <a:spcPts val="0"/>
                        </a:spcAft>
                      </a:pPr>
                      <a:r>
                        <a:rPr lang="ru-RU" sz="1800">
                          <a:effectLst/>
                          <a:latin typeface="Times New Roman"/>
                          <a:ea typeface="Times New Roman"/>
                        </a:rPr>
                        <a:t>90,9</a:t>
                      </a:r>
                      <a:endParaRPr lang="uk-UA" sz="1200">
                        <a:effectLst/>
                        <a:latin typeface="Times New Roman"/>
                        <a:ea typeface="Times New Roman"/>
                      </a:endParaRPr>
                    </a:p>
                  </a:txBody>
                  <a:tcPr marL="68580" marR="68580" marT="0" marB="0" anchor="ctr">
                    <a:lnL>
                      <a:noFill/>
                    </a:lnL>
                    <a:lnT w="12700" cmpd="sng">
                      <a:noFill/>
                    </a:lnT>
                    <a:lnB w="12700" cmpd="sng">
                      <a:noFill/>
                    </a:lnB>
                    <a:solidFill>
                      <a:schemeClr val="bg1">
                        <a:lumMod val="95000"/>
                      </a:schemeClr>
                    </a:solidFill>
                  </a:tcPr>
                </a:tc>
                <a:extLst>
                  <a:ext uri="{0D108BD9-81ED-4DB2-BD59-A6C34878D82A}">
                    <a16:rowId xmlns="" xmlns:a16="http://schemas.microsoft.com/office/drawing/2014/main" val="3869297412"/>
                  </a:ext>
                </a:extLst>
              </a:tr>
              <a:tr h="565830">
                <a:tc>
                  <a:txBody>
                    <a:bodyPr/>
                    <a:lstStyle/>
                    <a:p>
                      <a:pPr algn="ctr">
                        <a:spcAft>
                          <a:spcPts val="0"/>
                        </a:spcAft>
                      </a:pPr>
                      <a:r>
                        <a:rPr lang="uk-UA" sz="1800" dirty="0">
                          <a:effectLst/>
                          <a:latin typeface="Times New Roman"/>
                          <a:ea typeface="Times New Roman"/>
                        </a:rPr>
                        <a:t>ні</a:t>
                      </a:r>
                      <a:endParaRPr lang="uk-UA" sz="1200" dirty="0">
                        <a:effectLst/>
                        <a:latin typeface="Times New Roman"/>
                        <a:ea typeface="Times New Roman"/>
                      </a:endParaRPr>
                    </a:p>
                  </a:txBody>
                  <a:tcPr marL="68580" marR="68580" marT="0" marB="0" anchor="ctr">
                    <a:lnR>
                      <a:noFill/>
                    </a:lnR>
                    <a:lnT w="12700" cmpd="sng">
                      <a:noFill/>
                    </a:lnT>
                    <a:lnB w="12700" cmpd="sng">
                      <a:noFill/>
                    </a:lnB>
                  </a:tcPr>
                </a:tc>
                <a:tc>
                  <a:txBody>
                    <a:bodyPr/>
                    <a:lstStyle/>
                    <a:p>
                      <a:pPr algn="ctr">
                        <a:spcAft>
                          <a:spcPts val="0"/>
                        </a:spcAft>
                      </a:pPr>
                      <a:r>
                        <a:rPr lang="ru-RU" sz="1800">
                          <a:effectLst/>
                          <a:latin typeface="Times New Roman"/>
                          <a:ea typeface="Times New Roman"/>
                        </a:rPr>
                        <a:t>3</a:t>
                      </a:r>
                      <a:r>
                        <a:rPr lang="uk-UA" sz="1800">
                          <a:effectLst/>
                          <a:latin typeface="Times New Roman"/>
                          <a:ea typeface="Times New Roman"/>
                        </a:rPr>
                        <a:t>,0</a:t>
                      </a:r>
                      <a:endParaRPr lang="uk-UA" sz="1200">
                        <a:effectLst/>
                        <a:latin typeface="Times New Roman"/>
                        <a:ea typeface="Times New Roman"/>
                      </a:endParaRPr>
                    </a:p>
                  </a:txBody>
                  <a:tcPr marL="68580" marR="68580" marT="0" marB="0" anchor="ctr">
                    <a:lnL>
                      <a:noFill/>
                    </a:lnL>
                    <a:lnR>
                      <a:noFill/>
                    </a:lnR>
                    <a:lnT w="12700" cmpd="sng">
                      <a:noFill/>
                    </a:lnT>
                    <a:lnB w="12700" cmpd="sng">
                      <a:noFill/>
                    </a:lnB>
                  </a:tcPr>
                </a:tc>
                <a:tc>
                  <a:txBody>
                    <a:bodyPr/>
                    <a:lstStyle/>
                    <a:p>
                      <a:pPr algn="ctr">
                        <a:spcAft>
                          <a:spcPts val="0"/>
                        </a:spcAft>
                      </a:pPr>
                      <a:r>
                        <a:rPr lang="ru-RU" sz="1800">
                          <a:effectLst/>
                          <a:latin typeface="Times New Roman"/>
                          <a:ea typeface="Times New Roman"/>
                        </a:rPr>
                        <a:t>9,1</a:t>
                      </a:r>
                      <a:endParaRPr lang="uk-UA" sz="1200">
                        <a:effectLst/>
                        <a:latin typeface="Times New Roman"/>
                        <a:ea typeface="Times New Roman"/>
                      </a:endParaRPr>
                    </a:p>
                  </a:txBody>
                  <a:tcPr marL="68580" marR="68580" marT="0" marB="0" anchor="ctr">
                    <a:lnL>
                      <a:noFill/>
                    </a:lnL>
                    <a:lnR>
                      <a:noFill/>
                    </a:lnR>
                    <a:lnT w="12700" cmpd="sng">
                      <a:noFill/>
                    </a:lnT>
                    <a:lnB w="12700" cmpd="sng">
                      <a:noFill/>
                    </a:lnB>
                  </a:tcPr>
                </a:tc>
                <a:tc>
                  <a:txBody>
                    <a:bodyPr/>
                    <a:lstStyle/>
                    <a:p>
                      <a:pPr algn="ctr">
                        <a:spcAft>
                          <a:spcPts val="0"/>
                        </a:spcAft>
                      </a:pPr>
                      <a:r>
                        <a:rPr lang="ru-RU" sz="1800" dirty="0">
                          <a:effectLst/>
                          <a:latin typeface="Times New Roman"/>
                          <a:ea typeface="Times New Roman"/>
                        </a:rPr>
                        <a:t>9,1</a:t>
                      </a:r>
                      <a:endParaRPr lang="uk-UA" sz="1200" dirty="0">
                        <a:effectLst/>
                        <a:latin typeface="Times New Roman"/>
                        <a:ea typeface="Times New Roman"/>
                      </a:endParaRPr>
                    </a:p>
                  </a:txBody>
                  <a:tcPr marL="68580" marR="68580" marT="0" marB="0" anchor="ctr">
                    <a:lnL>
                      <a:noFill/>
                    </a:lnL>
                    <a:lnT w="12700" cmpd="sng">
                      <a:noFill/>
                    </a:lnT>
                    <a:lnB w="12700" cmpd="sng">
                      <a:noFill/>
                    </a:lnB>
                  </a:tcPr>
                </a:tc>
                <a:extLst>
                  <a:ext uri="{0D108BD9-81ED-4DB2-BD59-A6C34878D82A}">
                    <a16:rowId xmlns="" xmlns:a16="http://schemas.microsoft.com/office/drawing/2014/main" val="575992689"/>
                  </a:ext>
                </a:extLst>
              </a:tr>
            </a:tbl>
          </a:graphicData>
        </a:graphic>
      </p:graphicFrame>
      <p:sp>
        <p:nvSpPr>
          <p:cNvPr id="3" name="Прямоугольник 2"/>
          <p:cNvSpPr/>
          <p:nvPr/>
        </p:nvSpPr>
        <p:spPr>
          <a:xfrm>
            <a:off x="226300" y="1063339"/>
            <a:ext cx="11745000" cy="1015663"/>
          </a:xfrm>
          <a:prstGeom prst="rect">
            <a:avLst/>
          </a:prstGeom>
        </p:spPr>
        <p:txBody>
          <a:bodyPr wrap="square">
            <a:spAutoFit/>
          </a:bodyPr>
          <a:lstStyle/>
          <a:p>
            <a:pPr algn="ctr"/>
            <a:r>
              <a:rPr lang="uk-UA" sz="2000" dirty="0" smtClean="0">
                <a:latin typeface="Times New Roman" panose="02020603050405020304" pitchFamily="18" charset="0"/>
                <a:cs typeface="Times New Roman" panose="02020603050405020304" pitchFamily="18" charset="0"/>
              </a:rPr>
              <a:t>Результати </a:t>
            </a:r>
            <a:r>
              <a:rPr lang="uk-UA" sz="2000" dirty="0">
                <a:latin typeface="Times New Roman" panose="02020603050405020304" pitchFamily="18" charset="0"/>
                <a:cs typeface="Times New Roman" panose="02020603050405020304" pitchFamily="18" charset="0"/>
              </a:rPr>
              <a:t>анкетування з академічної доброчесності здобувачів вищої освіти </a:t>
            </a:r>
          </a:p>
          <a:p>
            <a:pPr algn="ctr"/>
            <a:r>
              <a:rPr lang="uk-UA" sz="2000" dirty="0">
                <a:latin typeface="Times New Roman" panose="02020603050405020304" pitchFamily="18" charset="0"/>
                <a:cs typeface="Times New Roman" panose="02020603050405020304" pitchFamily="18" charset="0"/>
              </a:rPr>
              <a:t>зі спеціальності 051 «Економіка» (освітньо-кваліфікаційний рівень «Магістр») </a:t>
            </a:r>
          </a:p>
          <a:p>
            <a:pPr algn="ctr"/>
            <a:r>
              <a:rPr lang="uk-UA" sz="2000" dirty="0">
                <a:latin typeface="Times New Roman" panose="02020603050405020304" pitchFamily="18" charset="0"/>
                <a:cs typeface="Times New Roman" panose="02020603050405020304" pitchFamily="18" charset="0"/>
              </a:rPr>
              <a:t>за питаннями № 6 – 8, у %</a:t>
            </a:r>
          </a:p>
        </p:txBody>
      </p:sp>
      <p:sp>
        <p:nvSpPr>
          <p:cNvPr id="4" name="Прямоугольник 3"/>
          <p:cNvSpPr/>
          <p:nvPr/>
        </p:nvSpPr>
        <p:spPr>
          <a:xfrm>
            <a:off x="10743992" y="279000"/>
            <a:ext cx="1232709" cy="369332"/>
          </a:xfrm>
          <a:prstGeom prst="rect">
            <a:avLst/>
          </a:prstGeom>
        </p:spPr>
        <p:txBody>
          <a:bodyPr wrap="none">
            <a:spAutoFit/>
          </a:bodyPr>
          <a:lstStyle/>
          <a:p>
            <a:pPr algn="r"/>
            <a:r>
              <a:rPr lang="uk-UA" dirty="0">
                <a:latin typeface="Times New Roman" panose="02020603050405020304" pitchFamily="18" charset="0"/>
                <a:cs typeface="Times New Roman" panose="02020603050405020304" pitchFamily="18" charset="0"/>
              </a:rPr>
              <a:t>Таблиця 1 </a:t>
            </a:r>
          </a:p>
        </p:txBody>
      </p:sp>
    </p:spTree>
    <p:extLst>
      <p:ext uri="{BB962C8B-B14F-4D97-AF65-F5344CB8AC3E}">
        <p14:creationId xmlns:p14="http://schemas.microsoft.com/office/powerpoint/2010/main" val="278680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1305" t="37096" r="31166" b="33713"/>
          <a:stretch>
            <a:fillRect/>
          </a:stretch>
        </p:blipFill>
        <p:spPr bwMode="auto">
          <a:xfrm>
            <a:off x="1076926" y="839973"/>
            <a:ext cx="9786913" cy="426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686000" y="5364000"/>
            <a:ext cx="8568767" cy="1200329"/>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Рис. 6. Відповідь на питання № 9 Анкетування з академічної доброчесності здобувачів вищої освіти зі спеціальності 051 «Економіка» </a:t>
            </a: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освітньо-кваліфікаційний рівень «Магістр») </a:t>
            </a:r>
          </a:p>
          <a:p>
            <a:pPr algn="ctr"/>
            <a:r>
              <a:rPr lang="uk-U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668677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906</Words>
  <Application>Microsoft Office PowerPoint</Application>
  <PresentationFormat>Произвольный</PresentationFormat>
  <Paragraphs>96</Paragraphs>
  <Slides>15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15</vt:i4>
      </vt:variant>
    </vt:vector>
  </HeadingPairs>
  <TitlesOfParts>
    <vt:vector size="19" baseType="lpstr">
      <vt:lpstr>Тема Office</vt:lpstr>
      <vt:lpstr>Городская</vt:lpstr>
      <vt:lpstr>1_Городская</vt:lpstr>
      <vt:lpstr>2_Городская</vt:lpstr>
      <vt:lpstr>Презентация PowerPoint</vt:lpstr>
      <vt:lpstr>Презентация PowerPoint</vt:lpstr>
      <vt:lpstr>Презентация PowerPoint</vt:lpstr>
      <vt:lpstr>Презентация PowerPoint</vt:lpstr>
      <vt:lpstr>      На питання № 3 «Чи знаєте Ви основні правила цитування при написанні наукових праць?» отримані наступні результати:</vt:lpstr>
      <vt:lpstr>Презентация PowerPoint</vt:lpstr>
      <vt:lpstr>   Питання «У разі позитивної відповіді на запитання № 4 вкажіть, чи приносили дані дії (порушення академічної доброчесності) бажаний для Вас результат?»:    - відповідь «Так» – 30,3% здобувачів вищої освіти;    - відповідь «Ні» – 69,7% здобувачів вищої освіти.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Admin</cp:lastModifiedBy>
  <cp:revision>51</cp:revision>
  <dcterms:created xsi:type="dcterms:W3CDTF">2020-06-06T17:14:33Z</dcterms:created>
  <dcterms:modified xsi:type="dcterms:W3CDTF">2021-01-15T07:31:10Z</dcterms:modified>
</cp:coreProperties>
</file>