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7" r:id="rId3"/>
  </p:sldMasterIdLst>
  <p:handoutMasterIdLst>
    <p:handoutMasterId r:id="rId18"/>
  </p:handoutMasterIdLst>
  <p:sldIdLst>
    <p:sldId id="257" r:id="rId4"/>
    <p:sldId id="258" r:id="rId5"/>
    <p:sldId id="261" r:id="rId6"/>
    <p:sldId id="269" r:id="rId7"/>
    <p:sldId id="270" r:id="rId8"/>
    <p:sldId id="271" r:id="rId9"/>
    <p:sldId id="272" r:id="rId10"/>
    <p:sldId id="264" r:id="rId11"/>
    <p:sldId id="273" r:id="rId12"/>
    <p:sldId id="275" r:id="rId13"/>
    <p:sldId id="274" r:id="rId14"/>
    <p:sldId id="276" r:id="rId15"/>
    <p:sldId id="277" r:id="rId16"/>
    <p:sldId id="26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1" d="100"/>
          <a:sy n="111" d="100"/>
        </p:scale>
        <p:origin x="-552" y="-84"/>
      </p:cViewPr>
      <p:guideLst>
        <p:guide orient="horz" pos="2160"/>
        <p:guide pos="3840"/>
      </p:guideLst>
    </p:cSldViewPr>
  </p:slideViewPr>
  <p:notesTextViewPr>
    <p:cViewPr>
      <p:scale>
        <a:sx n="1" d="1"/>
        <a:sy n="1" d="1"/>
      </p:scale>
      <p:origin x="0" y="0"/>
    </p:cViewPr>
  </p:notesTextViewPr>
  <p:notesViewPr>
    <p:cSldViewPr>
      <p:cViewPr varScale="1">
        <p:scale>
          <a:sx n="49" d="100"/>
          <a:sy n="49" d="100"/>
        </p:scale>
        <p:origin x="2910" y="60"/>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F2F7B378-F3C3-41B8-8DD0-C5D620DAF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2901C03F-57BC-48E8-9722-8F93BB1458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03EABC-888E-45EE-8863-6B9DADE81BC7}" type="datetimeFigureOut">
              <a:rPr lang="ru-RU" smtClean="0"/>
              <a:t>15.01.2021</a:t>
            </a:fld>
            <a:endParaRPr lang="ru-RU"/>
          </a:p>
        </p:txBody>
      </p:sp>
      <p:sp>
        <p:nvSpPr>
          <p:cNvPr id="4" name="Нижний колонтитул 3">
            <a:extLst>
              <a:ext uri="{FF2B5EF4-FFF2-40B4-BE49-F238E27FC236}">
                <a16:creationId xmlns="" xmlns:a16="http://schemas.microsoft.com/office/drawing/2014/main" id="{F8DD4E16-63A7-46D4-965F-DFEDEEC2FF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3F3C3E9B-2E8C-428D-BB7E-0AA702DDA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5C2CC4-1C78-404B-A098-5CACD23DFB7B}" type="slidenum">
              <a:rPr lang="ru-RU" smtClean="0"/>
              <a:t>‹#›</a:t>
            </a:fld>
            <a:endParaRPr lang="ru-RU"/>
          </a:p>
        </p:txBody>
      </p:sp>
    </p:spTree>
    <p:extLst>
      <p:ext uri="{BB962C8B-B14F-4D97-AF65-F5344CB8AC3E}">
        <p14:creationId xmlns:p14="http://schemas.microsoft.com/office/powerpoint/2010/main" val="4036001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E5A776-3F97-4299-AFB8-9607DF94E8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5DABD1B4-9E57-4BD4-81F5-AD9997A23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C4F6626D-2242-4C34-83D2-02E98BEF537B}"/>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D8123AF0-EA6C-459B-B732-DB2D79C0FA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1CC6188-CFB6-43C2-9349-FD96859CE502}"/>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90982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9798DA06-64B5-4510-A27E-BE7B3BC57033}"/>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3" name="Нижний колонтитул 2">
            <a:extLst>
              <a:ext uri="{FF2B5EF4-FFF2-40B4-BE49-F238E27FC236}">
                <a16:creationId xmlns="" xmlns:a16="http://schemas.microsoft.com/office/drawing/2014/main" id="{0A58C18A-6119-4890-A99B-6AEF6E5A0C4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18A9E183-1F9C-4A45-93C6-002A250AD63C}"/>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8012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69ECF8D-844C-4207-BAFA-BADE0FBA72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06426469-404D-401F-95F6-E0C98645D20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D895BDFE-B10E-4FAF-A15D-F4FFD9782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3B9061DF-27D3-42F9-9FB4-651396A7D469}"/>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a:extLst>
              <a:ext uri="{FF2B5EF4-FFF2-40B4-BE49-F238E27FC236}">
                <a16:creationId xmlns="" xmlns:a16="http://schemas.microsoft.com/office/drawing/2014/main" id="{0F6BC1DC-F4E9-4874-BE0B-D6D6744D38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1E5B1EA-92C7-47FC-BC38-1FAB347C118A}"/>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51063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16B7A6-6EAC-4BBF-948C-C8D5733C1E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D6D5E4AE-9B2E-46CA-8717-200A217D021C}"/>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0893BE01-4769-4E6A-8960-83538B200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F7349CE3-EA6D-4380-B1AE-193EFD616952}"/>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a:extLst>
              <a:ext uri="{FF2B5EF4-FFF2-40B4-BE49-F238E27FC236}">
                <a16:creationId xmlns="" xmlns:a16="http://schemas.microsoft.com/office/drawing/2014/main" id="{D17A502A-D4FD-4860-9BFE-4FB90CE478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B6699D3-C1D9-45F6-B369-7F88E8BA605D}"/>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249079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2E499A-B1C5-45D5-BA03-DB7D34F1BA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372902A6-0545-4C86-AEB4-D4D2026CD4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0818021-F016-46DF-9876-A3BF58A4E96A}"/>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475377C4-5A91-434C-9B36-D20BBE5AEF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0D638BE-7E3D-4F28-AB07-F72F16CC66D9}"/>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42200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99977926-8E4F-4CE6-A757-91CAAD5EE4CB}"/>
              </a:ext>
            </a:extLst>
          </p:cNvPr>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74434D3B-A7EE-494D-9948-39B8B4F123B9}"/>
              </a:ext>
            </a:extLst>
          </p:cNvPr>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D02B6CD-1749-42A2-86BD-A05BF5EA93C5}"/>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07030530-D506-4099-A747-AB201739BC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8CCE513-E3FF-416C-BA50-7558E37097B5}"/>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34539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609600" y="2401890"/>
            <a:ext cx="112776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8940800" y="4206240"/>
            <a:ext cx="1280160" cy="457200"/>
          </a:xfrm>
        </p:spPr>
        <p:txBody>
          <a:bodyPr/>
          <a:lstStyle/>
          <a:p>
            <a:fld id="{350CA107-8654-43C3-BF7C-DB81E0A9004F}" type="datetimeFigureOut">
              <a:rPr lang="ru-RU" smtClean="0"/>
              <a:t>15.01.2021</a:t>
            </a:fld>
            <a:endParaRPr lang="ru-RU"/>
          </a:p>
        </p:txBody>
      </p:sp>
      <p:sp>
        <p:nvSpPr>
          <p:cNvPr id="17" name="Нижний колонтитул 16"/>
          <p:cNvSpPr>
            <a:spLocks noGrp="1"/>
          </p:cNvSpPr>
          <p:nvPr>
            <p:ph type="ftr" sz="quarter" idx="11"/>
          </p:nvPr>
        </p:nvSpPr>
        <p:spPr>
          <a:xfrm>
            <a:off x="7213600" y="4205288"/>
            <a:ext cx="1727200" cy="457200"/>
          </a:xfrm>
        </p:spPr>
        <p:txBody>
          <a:bodyPr/>
          <a:lstStyle/>
          <a:p>
            <a:endParaRPr lang="ru-RU"/>
          </a:p>
        </p:txBody>
      </p:sp>
      <p:sp>
        <p:nvSpPr>
          <p:cNvPr id="29" name="Номер слайда 28"/>
          <p:cNvSpPr>
            <a:spLocks noGrp="1"/>
          </p:cNvSpPr>
          <p:nvPr>
            <p:ph type="sldNum" sz="quarter" idx="12"/>
          </p:nvPr>
        </p:nvSpPr>
        <p:spPr>
          <a:xfrm>
            <a:off x="11093452" y="1136"/>
            <a:ext cx="996949" cy="365760"/>
          </a:xfrm>
        </p:spPr>
        <p:txBody>
          <a:bodyPr/>
          <a:lstStyle>
            <a:lvl1pPr algn="r">
              <a:defRPr sz="1800">
                <a:solidFill>
                  <a:schemeClr val="bg1"/>
                </a:solidFill>
              </a:defRPr>
            </a:lvl1pPr>
          </a:lstStyle>
          <a:p>
            <a:fld id="{947255F7-023C-4A29-AED4-3CBE049975C8}"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1981202"/>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3000"/>
            <a:ext cx="11176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291074"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350CA107-8654-43C3-BF7C-DB81E0A9004F}" type="datetimeFigureOut">
              <a:rPr lang="ru-RU" smtClean="0"/>
              <a:t>15.01.2021</a:t>
            </a:fld>
            <a:endParaRPr lang="ru-RU"/>
          </a:p>
        </p:txBody>
      </p:sp>
      <p:sp>
        <p:nvSpPr>
          <p:cNvPr id="27" name="Номер слайда 26"/>
          <p:cNvSpPr>
            <a:spLocks noGrp="1"/>
          </p:cNvSpPr>
          <p:nvPr>
            <p:ph type="sldNum" sz="quarter" idx="11"/>
          </p:nvPr>
        </p:nvSpPr>
        <p:spPr/>
        <p:txBody>
          <a:bodyPr rtlCol="0"/>
          <a:lstStyle/>
          <a:p>
            <a:fld id="{947255F7-023C-4A29-AED4-3CBE049975C8}"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AE870FD-F4C7-49CF-B581-7F35094F99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CC936A2-3190-4A74-A7F5-9A69B38EA46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8E91E77-A7CC-4598-930C-DC667BE90DE5}"/>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BF197651-1A0A-4FF5-B49F-690FFDD853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87301F7-4AC7-44A9-9959-6C078369D2C6}"/>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81804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8778240" y="612648"/>
            <a:ext cx="1276352" cy="457200"/>
          </a:xfrm>
        </p:spPr>
        <p:txBody>
          <a:bodyPr/>
          <a:lstStyle/>
          <a:p>
            <a:fld id="{350CA107-8654-43C3-BF7C-DB81E0A9004F}" type="datetimeFigureOut">
              <a:rPr lang="ru-RU" smtClean="0"/>
              <a:t>15.01.2021</a:t>
            </a:fld>
            <a:endParaRPr lang="ru-RU"/>
          </a:p>
        </p:txBody>
      </p:sp>
      <p:sp>
        <p:nvSpPr>
          <p:cNvPr id="4" name="Нижний колонтитул 3"/>
          <p:cNvSpPr>
            <a:spLocks noGrp="1"/>
          </p:cNvSpPr>
          <p:nvPr>
            <p:ph type="ftr" sz="quarter" idx="11"/>
          </p:nvPr>
        </p:nvSpPr>
        <p:spPr>
          <a:xfrm>
            <a:off x="7010400" y="612648"/>
            <a:ext cx="1767840" cy="457200"/>
          </a:xfrm>
        </p:spPr>
        <p:txBody>
          <a:bodyPr/>
          <a:lstStyle/>
          <a:p>
            <a:endParaRPr lang="ru-RU"/>
          </a:p>
        </p:txBody>
      </p:sp>
      <p:sp>
        <p:nvSpPr>
          <p:cNvPr id="5" name="Номер слайда 4"/>
          <p:cNvSpPr>
            <a:spLocks noGrp="1"/>
          </p:cNvSpPr>
          <p:nvPr>
            <p:ph type="sldNum" sz="quarter" idx="12"/>
          </p:nvPr>
        </p:nvSpPr>
        <p:spPr>
          <a:xfrm>
            <a:off x="10899648" y="2272"/>
            <a:ext cx="1016000" cy="365760"/>
          </a:xfrm>
        </p:spPr>
        <p:txBody>
          <a:bodyPr/>
          <a:lstStyle/>
          <a:p>
            <a:fld id="{947255F7-023C-4A29-AED4-3CBE049975C8}"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0CA107-8654-43C3-BF7C-DB81E0A9004F}" type="datetimeFigureOut">
              <a:rPr lang="ru-RU" smtClean="0"/>
              <a:t>15.01.2021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7995" y="1101970"/>
            <a:ext cx="451104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914" y="1109161"/>
            <a:ext cx="782404"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1143000"/>
            <a:ext cx="2540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143000"/>
            <a:ext cx="83312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6EE3F739-19A4-4190-A1FA-67EFCD502D1C}"/>
              </a:ext>
            </a:extLst>
          </p:cNvPr>
          <p:cNvSpPr/>
          <p:nvPr userDrawn="1"/>
        </p:nvSpPr>
        <p:spPr>
          <a:xfrm>
            <a:off x="0" y="1"/>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исунок 6">
            <a:extLst>
              <a:ext uri="{FF2B5EF4-FFF2-40B4-BE49-F238E27FC236}">
                <a16:creationId xmlns="" xmlns:a16="http://schemas.microsoft.com/office/drawing/2014/main" id="{86409E55-BC35-47A1-8E1D-C84F1F88395A}"/>
              </a:ext>
            </a:extLst>
          </p:cNvPr>
          <p:cNvSpPr>
            <a:spLocks noGrp="1"/>
          </p:cNvSpPr>
          <p:nvPr>
            <p:ph type="pic" sz="quarter" idx="10"/>
          </p:nvPr>
        </p:nvSpPr>
        <p:spPr>
          <a:xfrm>
            <a:off x="584052" y="593725"/>
            <a:ext cx="5489575" cy="2857398"/>
          </a:xfrm>
        </p:spPr>
        <p:txBody>
          <a:bodyPr/>
          <a:lstStyle/>
          <a:p>
            <a:endParaRPr lang="ru-RU"/>
          </a:p>
        </p:txBody>
      </p:sp>
      <p:sp>
        <p:nvSpPr>
          <p:cNvPr id="2" name="Заголовок 1">
            <a:extLst>
              <a:ext uri="{FF2B5EF4-FFF2-40B4-BE49-F238E27FC236}">
                <a16:creationId xmlns="" xmlns:a16="http://schemas.microsoft.com/office/drawing/2014/main" id="{4743751F-5479-412E-84EF-955FC9844112}"/>
              </a:ext>
            </a:extLst>
          </p:cNvPr>
          <p:cNvSpPr>
            <a:spLocks noGrp="1"/>
          </p:cNvSpPr>
          <p:nvPr>
            <p:ph type="title"/>
          </p:nvPr>
        </p:nvSpPr>
        <p:spPr>
          <a:xfrm>
            <a:off x="6456000" y="593727"/>
            <a:ext cx="5151949" cy="1038875"/>
          </a:xfrm>
        </p:spPr>
        <p:txBody>
          <a:bodyPr/>
          <a:lstStyle>
            <a:lvl1pPr>
              <a:defRPr b="1">
                <a:solidFill>
                  <a:schemeClr val="bg1"/>
                </a:solidFill>
              </a:defRPr>
            </a:lvl1pPr>
          </a:lstStyle>
          <a:p>
            <a:r>
              <a:rPr lang="ru-RU" dirty="0"/>
              <a:t>Образец заголовка</a:t>
            </a:r>
          </a:p>
        </p:txBody>
      </p:sp>
      <p:sp>
        <p:nvSpPr>
          <p:cNvPr id="4" name="Текст 3">
            <a:extLst>
              <a:ext uri="{FF2B5EF4-FFF2-40B4-BE49-F238E27FC236}">
                <a16:creationId xmlns="" xmlns:a16="http://schemas.microsoft.com/office/drawing/2014/main" id="{E9A74BD7-8B5C-49BC-B03B-A549B6105B74}"/>
              </a:ext>
            </a:extLst>
          </p:cNvPr>
          <p:cNvSpPr>
            <a:spLocks noGrp="1"/>
          </p:cNvSpPr>
          <p:nvPr>
            <p:ph type="body" sz="quarter" idx="11"/>
          </p:nvPr>
        </p:nvSpPr>
        <p:spPr>
          <a:xfrm>
            <a:off x="6456364" y="1944690"/>
            <a:ext cx="5151437" cy="4814887"/>
          </a:xfrm>
        </p:spPr>
        <p:txBody>
          <a:bodyPr/>
          <a:lstStyle>
            <a:lvl1pPr marL="0" indent="0">
              <a:buNone/>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Текст 5">
            <a:extLst>
              <a:ext uri="{FF2B5EF4-FFF2-40B4-BE49-F238E27FC236}">
                <a16:creationId xmlns="" xmlns:a16="http://schemas.microsoft.com/office/drawing/2014/main" id="{E2C0238A-CE92-48A9-B41C-AC423CC575E9}"/>
              </a:ext>
            </a:extLst>
          </p:cNvPr>
          <p:cNvSpPr>
            <a:spLocks noGrp="1"/>
          </p:cNvSpPr>
          <p:nvPr>
            <p:ph type="body" sz="quarter" idx="12"/>
          </p:nvPr>
        </p:nvSpPr>
        <p:spPr>
          <a:xfrm>
            <a:off x="584202" y="3833813"/>
            <a:ext cx="5489575" cy="29257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Прямоугольник 7">
            <a:extLst>
              <a:ext uri="{FF2B5EF4-FFF2-40B4-BE49-F238E27FC236}">
                <a16:creationId xmlns="" xmlns:a16="http://schemas.microsoft.com/office/drawing/2014/main" id="{5D3B8627-E627-4634-B66D-3D27D79305E7}"/>
              </a:ext>
            </a:extLst>
          </p:cNvPr>
          <p:cNvSpPr/>
          <p:nvPr userDrawn="1"/>
        </p:nvSpPr>
        <p:spPr>
          <a:xfrm>
            <a:off x="0" y="6399000"/>
            <a:ext cx="12192000" cy="459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599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8940800" y="4206240"/>
            <a:ext cx="1280160" cy="457200"/>
          </a:xfrm>
        </p:spPr>
        <p:txBody>
          <a:bodyPr/>
          <a:lstStyle/>
          <a:p>
            <a:fld id="{350CA107-8654-43C3-BF7C-DB81E0A9004F}" type="datetimeFigureOut">
              <a:rPr lang="ru-RU" smtClean="0"/>
              <a:t>15.01.2021</a:t>
            </a:fld>
            <a:endParaRPr lang="ru-RU"/>
          </a:p>
        </p:txBody>
      </p:sp>
      <p:sp>
        <p:nvSpPr>
          <p:cNvPr id="17" name="Нижний колонтитул 16"/>
          <p:cNvSpPr>
            <a:spLocks noGrp="1"/>
          </p:cNvSpPr>
          <p:nvPr>
            <p:ph type="ftr" sz="quarter" idx="11"/>
          </p:nvPr>
        </p:nvSpPr>
        <p:spPr>
          <a:xfrm>
            <a:off x="7213600" y="4205288"/>
            <a:ext cx="1727200" cy="457200"/>
          </a:xfrm>
        </p:spPr>
        <p:txBody>
          <a:bodyPr/>
          <a:lstStyle/>
          <a:p>
            <a:endParaRPr lang="ru-RU"/>
          </a:p>
        </p:txBody>
      </p:sp>
      <p:sp>
        <p:nvSpPr>
          <p:cNvPr id="29" name="Номер слайда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947255F7-023C-4A29-AED4-3CBE049975C8}"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A6F5AD-EA4A-4DB8-8427-F2BAC2EEB350}"/>
              </a:ext>
            </a:extLst>
          </p:cNvPr>
          <p:cNvSpPr>
            <a:spLocks noGrp="1"/>
          </p:cNvSpPr>
          <p:nvPr>
            <p:ph type="title"/>
          </p:nvPr>
        </p:nvSpPr>
        <p:spPr>
          <a:xfrm>
            <a:off x="831849"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16D600F0-D511-4EA6-8E66-4B74E302D3FC}"/>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6E521C7B-7A88-453B-8B33-0751D78C6A67}"/>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1E60E05E-D298-4F3D-A9B1-75C011790B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801BB4F-9B21-431B-8FA1-C79A9C2062B7}"/>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4266034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3000"/>
            <a:ext cx="11176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350CA107-8654-43C3-BF7C-DB81E0A9004F}" type="datetimeFigureOut">
              <a:rPr lang="ru-RU" smtClean="0"/>
              <a:t>15.01.2021</a:t>
            </a:fld>
            <a:endParaRPr lang="ru-RU"/>
          </a:p>
        </p:txBody>
      </p:sp>
      <p:sp>
        <p:nvSpPr>
          <p:cNvPr id="27" name="Номер слайда 26"/>
          <p:cNvSpPr>
            <a:spLocks noGrp="1"/>
          </p:cNvSpPr>
          <p:nvPr>
            <p:ph type="sldNum" sz="quarter" idx="11"/>
          </p:nvPr>
        </p:nvSpPr>
        <p:spPr/>
        <p:txBody>
          <a:bodyPr rtlCol="0"/>
          <a:lstStyle/>
          <a:p>
            <a:fld id="{947255F7-023C-4A29-AED4-3CBE049975C8}"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8778240" y="612648"/>
            <a:ext cx="1276352" cy="457200"/>
          </a:xfrm>
        </p:spPr>
        <p:txBody>
          <a:bodyPr/>
          <a:lstStyle/>
          <a:p>
            <a:fld id="{350CA107-8654-43C3-BF7C-DB81E0A9004F}" type="datetimeFigureOut">
              <a:rPr lang="ru-RU" smtClean="0"/>
              <a:t>15.01.2021</a:t>
            </a:fld>
            <a:endParaRPr lang="ru-RU"/>
          </a:p>
        </p:txBody>
      </p:sp>
      <p:sp>
        <p:nvSpPr>
          <p:cNvPr id="4" name="Нижний колонтитул 3"/>
          <p:cNvSpPr>
            <a:spLocks noGrp="1"/>
          </p:cNvSpPr>
          <p:nvPr>
            <p:ph type="ftr" sz="quarter" idx="11"/>
          </p:nvPr>
        </p:nvSpPr>
        <p:spPr>
          <a:xfrm>
            <a:off x="7010400" y="612648"/>
            <a:ext cx="1767840" cy="457200"/>
          </a:xfrm>
        </p:spPr>
        <p:txBody>
          <a:bodyPr/>
          <a:lstStyle/>
          <a:p>
            <a:endParaRPr lang="ru-RU"/>
          </a:p>
        </p:txBody>
      </p:sp>
      <p:sp>
        <p:nvSpPr>
          <p:cNvPr id="5" name="Номер слайда 4"/>
          <p:cNvSpPr>
            <a:spLocks noGrp="1"/>
          </p:cNvSpPr>
          <p:nvPr>
            <p:ph type="sldNum" sz="quarter" idx="12"/>
          </p:nvPr>
        </p:nvSpPr>
        <p:spPr>
          <a:xfrm>
            <a:off x="10899648" y="2272"/>
            <a:ext cx="1016000" cy="365760"/>
          </a:xfrm>
        </p:spPr>
        <p:txBody>
          <a:bodyPr/>
          <a:lstStyle/>
          <a:p>
            <a:fld id="{947255F7-023C-4A29-AED4-3CBE049975C8}"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0CA107-8654-43C3-BF7C-DB81E0A9004F}" type="datetimeFigureOut">
              <a:rPr lang="ru-RU" smtClean="0"/>
              <a:t>15.01.2021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7995" y="1101970"/>
            <a:ext cx="451104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1143000"/>
            <a:ext cx="2540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143000"/>
            <a:ext cx="83312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0CA107-8654-43C3-BF7C-DB81E0A9004F}"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255F7-023C-4A29-AED4-3CBE049975C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0C4698B-97E6-474E-B597-819E37C574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9AA650EA-3B6A-4EFF-8B9E-5975F7661A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30CA183-0D2A-4ED2-9DBA-5BE63CE07C5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35640056-3AB9-4C72-A36D-A44812C8721A}"/>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6" name="Нижний колонтитул 5">
            <a:extLst>
              <a:ext uri="{FF2B5EF4-FFF2-40B4-BE49-F238E27FC236}">
                <a16:creationId xmlns="" xmlns:a16="http://schemas.microsoft.com/office/drawing/2014/main" id="{4BA5C592-8D9A-4EFD-BDAF-004FADE0C3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6BF0E49-99AE-476F-BF3C-ACE56106DA7E}"/>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9306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F4459DED-C11A-4511-A847-493005395558}"/>
              </a:ext>
            </a:extLst>
          </p:cNvPr>
          <p:cNvSpPr/>
          <p:nvPr userDrawn="1"/>
        </p:nvSpPr>
        <p:spPr>
          <a:xfrm>
            <a:off x="0" y="1"/>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 xmlns:a16="http://schemas.microsoft.com/office/drawing/2014/main" id="{ECB541E7-5B4D-43E5-8F59-EBDE70BC7319}"/>
              </a:ext>
            </a:extLst>
          </p:cNvPr>
          <p:cNvSpPr>
            <a:spLocks noGrp="1"/>
          </p:cNvSpPr>
          <p:nvPr>
            <p:ph type="title"/>
          </p:nvPr>
        </p:nvSpPr>
        <p:spPr/>
        <p:txBody>
          <a:bodyPr/>
          <a:lstStyle>
            <a:lvl1pPr>
              <a:defRPr>
                <a:solidFill>
                  <a:schemeClr val="bg1"/>
                </a:solidFill>
              </a:defRPr>
            </a:lvl1pPr>
          </a:lstStyle>
          <a:p>
            <a:r>
              <a:rPr lang="ru-RU" dirty="0"/>
              <a:t>Образец заголовка</a:t>
            </a:r>
          </a:p>
        </p:txBody>
      </p:sp>
      <p:sp>
        <p:nvSpPr>
          <p:cNvPr id="3" name="Объект 2">
            <a:extLst>
              <a:ext uri="{FF2B5EF4-FFF2-40B4-BE49-F238E27FC236}">
                <a16:creationId xmlns="" xmlns:a16="http://schemas.microsoft.com/office/drawing/2014/main" id="{92081C85-17C3-4494-ADC5-41279F50642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Прямоугольник 7">
            <a:extLst>
              <a:ext uri="{FF2B5EF4-FFF2-40B4-BE49-F238E27FC236}">
                <a16:creationId xmlns="" xmlns:a16="http://schemas.microsoft.com/office/drawing/2014/main" id="{5FDFDBC3-9040-454D-921A-8EFEBEB7EFAE}"/>
              </a:ext>
            </a:extLst>
          </p:cNvPr>
          <p:cNvSpPr/>
          <p:nvPr userDrawn="1"/>
        </p:nvSpPr>
        <p:spPr>
          <a:xfrm>
            <a:off x="0" y="6492877"/>
            <a:ext cx="12192000" cy="36512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noFill/>
              </a:ln>
              <a:solidFill>
                <a:schemeClr val="accent3"/>
              </a:solidFill>
            </a:endParaRPr>
          </a:p>
        </p:txBody>
      </p:sp>
    </p:spTree>
    <p:extLst>
      <p:ext uri="{BB962C8B-B14F-4D97-AF65-F5344CB8AC3E}">
        <p14:creationId xmlns:p14="http://schemas.microsoft.com/office/powerpoint/2010/main" val="26916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EEF441D-A1A1-48BA-B9DE-0AAA8224B7D0}"/>
              </a:ext>
            </a:extLst>
          </p:cNvPr>
          <p:cNvSpPr/>
          <p:nvPr userDrawn="1"/>
        </p:nvSpPr>
        <p:spPr>
          <a:xfrm>
            <a:off x="0" y="0"/>
            <a:ext cx="59188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8" name="Заголовок 7">
            <a:extLst>
              <a:ext uri="{FF2B5EF4-FFF2-40B4-BE49-F238E27FC236}">
                <a16:creationId xmlns="" xmlns:a16="http://schemas.microsoft.com/office/drawing/2014/main" id="{5701238B-17B1-4DAB-9C27-FC7BE9B876CC}"/>
              </a:ext>
            </a:extLst>
          </p:cNvPr>
          <p:cNvSpPr>
            <a:spLocks noGrp="1"/>
          </p:cNvSpPr>
          <p:nvPr>
            <p:ph type="title"/>
          </p:nvPr>
        </p:nvSpPr>
        <p:spPr>
          <a:xfrm>
            <a:off x="140101" y="1359000"/>
            <a:ext cx="5280899" cy="1325563"/>
          </a:xfrm>
        </p:spPr>
        <p:txBody>
          <a:bodyPr>
            <a:noAutofit/>
          </a:bodyPr>
          <a:lstStyle>
            <a:lvl1pPr algn="ctr">
              <a:defRPr sz="6000" b="1">
                <a:solidFill>
                  <a:schemeClr val="bg1"/>
                </a:solidFill>
              </a:defRPr>
            </a:lvl1pPr>
          </a:lstStyle>
          <a:p>
            <a:r>
              <a:rPr lang="ru-RU" dirty="0"/>
              <a:t>Образец заголовка</a:t>
            </a:r>
          </a:p>
        </p:txBody>
      </p:sp>
      <p:pic>
        <p:nvPicPr>
          <p:cNvPr id="4" name="Рисунок 3">
            <a:extLst>
              <a:ext uri="{FF2B5EF4-FFF2-40B4-BE49-F238E27FC236}">
                <a16:creationId xmlns="" xmlns:a16="http://schemas.microsoft.com/office/drawing/2014/main" id="{B3DE9FB9-DAE3-47AB-A980-0F966C7388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66001" y="3538581"/>
            <a:ext cx="4461587" cy="3301572"/>
          </a:xfrm>
          <a:prstGeom prst="rect">
            <a:avLst/>
          </a:prstGeom>
        </p:spPr>
      </p:pic>
    </p:spTree>
    <p:extLst>
      <p:ext uri="{BB962C8B-B14F-4D97-AF65-F5344CB8AC3E}">
        <p14:creationId xmlns:p14="http://schemas.microsoft.com/office/powerpoint/2010/main" val="422968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6EE3F739-19A4-4190-A1FA-67EFCD502D1C}"/>
              </a:ext>
            </a:extLst>
          </p:cNvPr>
          <p:cNvSpPr/>
          <p:nvPr userDrawn="1"/>
        </p:nvSpPr>
        <p:spPr>
          <a:xfrm>
            <a:off x="0" y="1"/>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исунок 6">
            <a:extLst>
              <a:ext uri="{FF2B5EF4-FFF2-40B4-BE49-F238E27FC236}">
                <a16:creationId xmlns="" xmlns:a16="http://schemas.microsoft.com/office/drawing/2014/main" id="{86409E55-BC35-47A1-8E1D-C84F1F88395A}"/>
              </a:ext>
            </a:extLst>
          </p:cNvPr>
          <p:cNvSpPr>
            <a:spLocks noGrp="1"/>
          </p:cNvSpPr>
          <p:nvPr>
            <p:ph type="pic" sz="quarter" idx="10"/>
          </p:nvPr>
        </p:nvSpPr>
        <p:spPr>
          <a:xfrm>
            <a:off x="584052" y="593725"/>
            <a:ext cx="5489575" cy="2857398"/>
          </a:xfrm>
        </p:spPr>
        <p:txBody>
          <a:bodyPr/>
          <a:lstStyle/>
          <a:p>
            <a:endParaRPr lang="ru-RU"/>
          </a:p>
        </p:txBody>
      </p:sp>
      <p:sp>
        <p:nvSpPr>
          <p:cNvPr id="2" name="Заголовок 1">
            <a:extLst>
              <a:ext uri="{FF2B5EF4-FFF2-40B4-BE49-F238E27FC236}">
                <a16:creationId xmlns="" xmlns:a16="http://schemas.microsoft.com/office/drawing/2014/main" id="{4743751F-5479-412E-84EF-955FC9844112}"/>
              </a:ext>
            </a:extLst>
          </p:cNvPr>
          <p:cNvSpPr>
            <a:spLocks noGrp="1"/>
          </p:cNvSpPr>
          <p:nvPr>
            <p:ph type="title"/>
          </p:nvPr>
        </p:nvSpPr>
        <p:spPr>
          <a:xfrm>
            <a:off x="6456000" y="593727"/>
            <a:ext cx="5151949" cy="1038875"/>
          </a:xfrm>
        </p:spPr>
        <p:txBody>
          <a:bodyPr/>
          <a:lstStyle>
            <a:lvl1pPr>
              <a:defRPr b="1">
                <a:solidFill>
                  <a:schemeClr val="bg1"/>
                </a:solidFill>
              </a:defRPr>
            </a:lvl1pPr>
          </a:lstStyle>
          <a:p>
            <a:r>
              <a:rPr lang="ru-RU" dirty="0"/>
              <a:t>Образец заголовка</a:t>
            </a:r>
          </a:p>
        </p:txBody>
      </p:sp>
      <p:sp>
        <p:nvSpPr>
          <p:cNvPr id="4" name="Текст 3">
            <a:extLst>
              <a:ext uri="{FF2B5EF4-FFF2-40B4-BE49-F238E27FC236}">
                <a16:creationId xmlns="" xmlns:a16="http://schemas.microsoft.com/office/drawing/2014/main" id="{E9A74BD7-8B5C-49BC-B03B-A549B6105B74}"/>
              </a:ext>
            </a:extLst>
          </p:cNvPr>
          <p:cNvSpPr>
            <a:spLocks noGrp="1"/>
          </p:cNvSpPr>
          <p:nvPr>
            <p:ph type="body" sz="quarter" idx="11"/>
          </p:nvPr>
        </p:nvSpPr>
        <p:spPr>
          <a:xfrm>
            <a:off x="6456364" y="1944690"/>
            <a:ext cx="5151437" cy="4814887"/>
          </a:xfrm>
        </p:spPr>
        <p:txBody>
          <a:bodyPr/>
          <a:lstStyle>
            <a:lvl1pPr marL="0" indent="0">
              <a:buNone/>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Текст 5">
            <a:extLst>
              <a:ext uri="{FF2B5EF4-FFF2-40B4-BE49-F238E27FC236}">
                <a16:creationId xmlns="" xmlns:a16="http://schemas.microsoft.com/office/drawing/2014/main" id="{E2C0238A-CE92-48A9-B41C-AC423CC575E9}"/>
              </a:ext>
            </a:extLst>
          </p:cNvPr>
          <p:cNvSpPr>
            <a:spLocks noGrp="1"/>
          </p:cNvSpPr>
          <p:nvPr>
            <p:ph type="body" sz="quarter" idx="12"/>
          </p:nvPr>
        </p:nvSpPr>
        <p:spPr>
          <a:xfrm>
            <a:off x="584202" y="3833813"/>
            <a:ext cx="5489575" cy="29257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Прямоугольник 7">
            <a:extLst>
              <a:ext uri="{FF2B5EF4-FFF2-40B4-BE49-F238E27FC236}">
                <a16:creationId xmlns="" xmlns:a16="http://schemas.microsoft.com/office/drawing/2014/main" id="{5D3B8627-E627-4634-B66D-3D27D79305E7}"/>
              </a:ext>
            </a:extLst>
          </p:cNvPr>
          <p:cNvSpPr/>
          <p:nvPr userDrawn="1"/>
        </p:nvSpPr>
        <p:spPr>
          <a:xfrm>
            <a:off x="0" y="6399000"/>
            <a:ext cx="12192000" cy="459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599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FA29F9-23BA-4ECB-82B3-298CF14870D3}"/>
              </a:ext>
            </a:extLst>
          </p:cNvPr>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A0B0088F-4F61-4CA9-8363-CD424405692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283FC360-5B08-4CF4-A526-AB2CCE9F3A37}"/>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9588615A-2070-42C4-B6D8-FBF878A1093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FDFECA10-3085-492F-995A-86D65609300C}"/>
              </a:ext>
            </a:extLst>
          </p:cNvPr>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DC31F736-D24A-4001-B690-35E7524C544C}"/>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8" name="Нижний колонтитул 7">
            <a:extLst>
              <a:ext uri="{FF2B5EF4-FFF2-40B4-BE49-F238E27FC236}">
                <a16:creationId xmlns="" xmlns:a16="http://schemas.microsoft.com/office/drawing/2014/main" id="{AA27D62C-DA1D-45F4-81AB-08FB004483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EBC030DF-F60C-4C5C-9AFC-1EFD8EB1097E}"/>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426451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83FAD6-11EA-489A-A363-BEDC63A3AFA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ACD500A0-4AAC-4067-B9F1-2003436DBE53}"/>
              </a:ext>
            </a:extLst>
          </p:cNvPr>
          <p:cNvSpPr>
            <a:spLocks noGrp="1"/>
          </p:cNvSpPr>
          <p:nvPr>
            <p:ph type="dt" sz="half" idx="10"/>
          </p:nvPr>
        </p:nvSpPr>
        <p:spPr/>
        <p:txBody>
          <a:bodyPr/>
          <a:lstStyle/>
          <a:p>
            <a:fld id="{350CA107-8654-43C3-BF7C-DB81E0A9004F}" type="datetimeFigureOut">
              <a:rPr lang="ru-RU" smtClean="0"/>
              <a:t>15.01.2021</a:t>
            </a:fld>
            <a:endParaRPr lang="ru-RU"/>
          </a:p>
        </p:txBody>
      </p:sp>
      <p:sp>
        <p:nvSpPr>
          <p:cNvPr id="4" name="Нижний колонтитул 3">
            <a:extLst>
              <a:ext uri="{FF2B5EF4-FFF2-40B4-BE49-F238E27FC236}">
                <a16:creationId xmlns="" xmlns:a16="http://schemas.microsoft.com/office/drawing/2014/main" id="{D3AAABCB-729C-43E9-800C-52465EA135F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9439AD69-049B-4695-82B6-90F26809EE1F}"/>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288463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hyperlink" Target="https://presentation-creation.ru/" TargetMode="Externa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1FBEC2-919E-4102-894D-6DB41EC7ABB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4FB6738-3D94-4778-815D-9A8651015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BAC02A4-B7C1-4153-BB05-1E4CDE6798A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CA107-8654-43C3-BF7C-DB81E0A9004F}"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00DF5F0C-3923-461E-8DC7-F30C671043B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97866F7A-327E-44B1-B5F8-E9DA7BB9D81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255F7-023C-4A29-AED4-3CBE049975C8}" type="slidenum">
              <a:rPr lang="ru-RU" smtClean="0"/>
              <a:t>‹#›</a:t>
            </a:fld>
            <a:endParaRPr lang="ru-RU"/>
          </a:p>
        </p:txBody>
      </p:sp>
      <p:pic>
        <p:nvPicPr>
          <p:cNvPr id="8" name="Рисунок 7">
            <a:hlinkClick r:id="rId16"/>
            <a:extLst>
              <a:ext uri="{FF2B5EF4-FFF2-40B4-BE49-F238E27FC236}">
                <a16:creationId xmlns="" xmlns:a16="http://schemas.microsoft.com/office/drawing/2014/main" id="{70F833F9-0231-4EE9-AFEB-F77CEF52A2BE}"/>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extLst>
      <p:ext uri="{BB962C8B-B14F-4D97-AF65-F5344CB8AC3E}">
        <p14:creationId xmlns:p14="http://schemas.microsoft.com/office/powerpoint/2010/main" val="346921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61" r:id="rId6"/>
    <p:sldLayoutId id="214748366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609600" y="1143000"/>
            <a:ext cx="109728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350CA107-8654-43C3-BF7C-DB81E0A9004F}" type="datetimeFigureOut">
              <a:rPr lang="ru-RU" smtClean="0"/>
              <a:t>15.01.2021</a:t>
            </a:fld>
            <a:endParaRPr lang="ru-RU"/>
          </a:p>
        </p:txBody>
      </p:sp>
      <p:sp>
        <p:nvSpPr>
          <p:cNvPr id="3" name="Нижний колонтитул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947255F7-023C-4A29-AED4-3CBE049975C8}" type="slidenum">
              <a:rPr lang="ru-RU" smtClean="0"/>
              <a:t>‹#›</a:t>
            </a:fld>
            <a:endParaRPr lang="ru-RU"/>
          </a:p>
        </p:txBody>
      </p:sp>
      <p:pic>
        <p:nvPicPr>
          <p:cNvPr id="20" name="Рисунок 19">
            <a:hlinkClick r:id="rId14"/>
            <a:extLst>
              <a:ext uri="{FF2B5EF4-FFF2-40B4-BE49-F238E27FC236}">
                <a16:creationId xmlns="" xmlns:a16="http://schemas.microsoft.com/office/drawing/2014/main" id="{70F833F9-0231-4EE9-AFEB-F77CEF52A2B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609600" y="1143000"/>
            <a:ext cx="109728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350CA107-8654-43C3-BF7C-DB81E0A9004F}" type="datetimeFigureOut">
              <a:rPr lang="ru-RU" smtClean="0"/>
              <a:t>15.01.2021</a:t>
            </a:fld>
            <a:endParaRPr lang="ru-RU"/>
          </a:p>
        </p:txBody>
      </p:sp>
      <p:sp>
        <p:nvSpPr>
          <p:cNvPr id="3" name="Нижний колонтитул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947255F7-023C-4A29-AED4-3CBE049975C8}" type="slidenum">
              <a:rPr lang="ru-RU" smtClean="0"/>
              <a:t>‹#›</a:t>
            </a:fld>
            <a:endParaRPr lang="ru-RU"/>
          </a:p>
        </p:txBody>
      </p:sp>
      <p:pic>
        <p:nvPicPr>
          <p:cNvPr id="20" name="Рисунок 19">
            <a:hlinkClick r:id="rId13"/>
            <a:extLst>
              <a:ext uri="{FF2B5EF4-FFF2-40B4-BE49-F238E27FC236}">
                <a16:creationId xmlns="" xmlns:a16="http://schemas.microsoft.com/office/drawing/2014/main" id="{70F833F9-0231-4EE9-AFEB-F77CEF52A2BE}"/>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1_jzKy71Jvsh1QufldD-aOhL-Szr84m77UYuGry_MUaU/edi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олилиния: фигура 29">
            <a:extLst>
              <a:ext uri="{FF2B5EF4-FFF2-40B4-BE49-F238E27FC236}">
                <a16:creationId xmlns="" xmlns:a16="http://schemas.microsoft.com/office/drawing/2014/main" id="{01C009CD-FB4C-4C09-8327-31277BE0B9C8}"/>
              </a:ext>
            </a:extLst>
          </p:cNvPr>
          <p:cNvSpPr/>
          <p:nvPr/>
        </p:nvSpPr>
        <p:spPr>
          <a:xfrm>
            <a:off x="4950000" y="-6297"/>
            <a:ext cx="7131000" cy="6900297"/>
          </a:xfrm>
          <a:custGeom>
            <a:avLst/>
            <a:gdLst>
              <a:gd name="connsiteX0" fmla="*/ 1286359 w 6834753"/>
              <a:gd name="connsiteY0" fmla="*/ 30996 h 6896745"/>
              <a:gd name="connsiteX1" fmla="*/ 0 w 6834753"/>
              <a:gd name="connsiteY1" fmla="*/ 1720312 h 6896745"/>
              <a:gd name="connsiteX2" fmla="*/ 2278251 w 6834753"/>
              <a:gd name="connsiteY2" fmla="*/ 2960176 h 6896745"/>
              <a:gd name="connsiteX3" fmla="*/ 898902 w 6834753"/>
              <a:gd name="connsiteY3" fmla="*/ 3859078 h 6896745"/>
              <a:gd name="connsiteX4" fmla="*/ 4293031 w 6834753"/>
              <a:gd name="connsiteY4" fmla="*/ 6323308 h 6896745"/>
              <a:gd name="connsiteX5" fmla="*/ 4293031 w 6834753"/>
              <a:gd name="connsiteY5" fmla="*/ 6896745 h 6896745"/>
              <a:gd name="connsiteX6" fmla="*/ 6834753 w 6834753"/>
              <a:gd name="connsiteY6" fmla="*/ 6881247 h 6896745"/>
              <a:gd name="connsiteX7" fmla="*/ 6834753 w 6834753"/>
              <a:gd name="connsiteY7" fmla="*/ 0 h 6896745"/>
              <a:gd name="connsiteX8" fmla="*/ 1286359 w 6834753"/>
              <a:gd name="connsiteY8" fmla="*/ 30996 h 6896745"/>
              <a:gd name="connsiteX0" fmla="*/ 991892 w 6540286"/>
              <a:gd name="connsiteY0" fmla="*/ 30996 h 6896745"/>
              <a:gd name="connsiteX1" fmla="*/ 0 w 6540286"/>
              <a:gd name="connsiteY1" fmla="*/ 1642820 h 6896745"/>
              <a:gd name="connsiteX2" fmla="*/ 1983784 w 6540286"/>
              <a:gd name="connsiteY2" fmla="*/ 2960176 h 6896745"/>
              <a:gd name="connsiteX3" fmla="*/ 604435 w 6540286"/>
              <a:gd name="connsiteY3" fmla="*/ 3859078 h 6896745"/>
              <a:gd name="connsiteX4" fmla="*/ 3998564 w 6540286"/>
              <a:gd name="connsiteY4" fmla="*/ 6323308 h 6896745"/>
              <a:gd name="connsiteX5" fmla="*/ 3998564 w 6540286"/>
              <a:gd name="connsiteY5" fmla="*/ 6896745 h 6896745"/>
              <a:gd name="connsiteX6" fmla="*/ 6540286 w 6540286"/>
              <a:gd name="connsiteY6" fmla="*/ 6881247 h 6896745"/>
              <a:gd name="connsiteX7" fmla="*/ 6540286 w 6540286"/>
              <a:gd name="connsiteY7" fmla="*/ 0 h 6896745"/>
              <a:gd name="connsiteX8" fmla="*/ 991892 w 6540286"/>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520581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684934 w 6233328"/>
              <a:gd name="connsiteY0" fmla="*/ 30996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30996 h 6896745"/>
              <a:gd name="connsiteX0" fmla="*/ 684934 w 6233328"/>
              <a:gd name="connsiteY0" fmla="*/ 0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684934 w 6233328"/>
              <a:gd name="connsiteY0" fmla="*/ 0 h 6896745"/>
              <a:gd name="connsiteX1" fmla="*/ 3008 w 6233328"/>
              <a:gd name="connsiteY1" fmla="*/ 1069383 h 6896745"/>
              <a:gd name="connsiteX2" fmla="*/ 1211877 w 6233328"/>
              <a:gd name="connsiteY2" fmla="*/ 2960176 h 6896745"/>
              <a:gd name="connsiteX3" fmla="*/ 622942 w 6233328"/>
              <a:gd name="connsiteY3" fmla="*/ 4355024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301956 w 5850350"/>
              <a:gd name="connsiteY0" fmla="*/ 0 h 6896745"/>
              <a:gd name="connsiteX1" fmla="*/ 20080 w 5850350"/>
              <a:gd name="connsiteY1" fmla="*/ 1088433 h 6896745"/>
              <a:gd name="connsiteX2" fmla="*/ 828899 w 5850350"/>
              <a:gd name="connsiteY2" fmla="*/ 29601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301956 w 5850350"/>
              <a:gd name="connsiteY0" fmla="*/ 0 h 6896745"/>
              <a:gd name="connsiteX1" fmla="*/ 20080 w 5850350"/>
              <a:gd name="connsiteY1" fmla="*/ 1088433 h 6896745"/>
              <a:gd name="connsiteX2" fmla="*/ 1324199 w 5850350"/>
              <a:gd name="connsiteY2" fmla="*/ 27696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234674 w 5878318"/>
              <a:gd name="connsiteY0" fmla="*/ 0 h 6915795"/>
              <a:gd name="connsiteX1" fmla="*/ 48048 w 5878318"/>
              <a:gd name="connsiteY1" fmla="*/ 1107483 h 6915795"/>
              <a:gd name="connsiteX2" fmla="*/ 1352167 w 5878318"/>
              <a:gd name="connsiteY2" fmla="*/ 2788726 h 6915795"/>
              <a:gd name="connsiteX3" fmla="*/ 267932 w 5878318"/>
              <a:gd name="connsiteY3" fmla="*/ 437407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2593646 w 5878318"/>
              <a:gd name="connsiteY4" fmla="*/ 63804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59364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38409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563367 w 5878318"/>
              <a:gd name="connsiteY4" fmla="*/ 565785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64867 w 5878318"/>
              <a:gd name="connsiteY2" fmla="*/ 27633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05905 w 5911491"/>
              <a:gd name="connsiteY3" fmla="*/ 4431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94805 w 5911491"/>
              <a:gd name="connsiteY3" fmla="*/ 431057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491" h="6900297">
                <a:moveTo>
                  <a:pt x="267847" y="0"/>
                </a:moveTo>
                <a:cubicBezTo>
                  <a:pt x="-62784" y="537275"/>
                  <a:pt x="-10908" y="771686"/>
                  <a:pt x="30421" y="1107483"/>
                </a:cubicBezTo>
                <a:cubicBezTo>
                  <a:pt x="102746" y="1686086"/>
                  <a:pt x="1315383" y="1859258"/>
                  <a:pt x="1398040" y="2763326"/>
                </a:cubicBezTo>
                <a:cubicBezTo>
                  <a:pt x="1480697" y="3667394"/>
                  <a:pt x="819922" y="3546637"/>
                  <a:pt x="669405" y="4304224"/>
                </a:cubicBezTo>
                <a:cubicBezTo>
                  <a:pt x="518888" y="5061811"/>
                  <a:pt x="669296" y="5447278"/>
                  <a:pt x="1231540" y="5778500"/>
                </a:cubicBezTo>
                <a:cubicBezTo>
                  <a:pt x="1857284" y="6122422"/>
                  <a:pt x="2118819" y="6024212"/>
                  <a:pt x="2417269" y="6380458"/>
                </a:cubicBezTo>
                <a:cubicBezTo>
                  <a:pt x="2715719" y="6736704"/>
                  <a:pt x="2671269" y="6711949"/>
                  <a:pt x="2798269" y="6877695"/>
                </a:cubicBezTo>
                <a:lnTo>
                  <a:pt x="5911491" y="6900297"/>
                </a:lnTo>
                <a:lnTo>
                  <a:pt x="5911491" y="19050"/>
                </a:lnTo>
                <a:lnTo>
                  <a:pt x="267847" y="0"/>
                </a:lnTo>
                <a:close/>
              </a:path>
            </a:pathLst>
          </a:cu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олилиния: фигура 25">
            <a:extLst>
              <a:ext uri="{FF2B5EF4-FFF2-40B4-BE49-F238E27FC236}">
                <a16:creationId xmlns="" xmlns:a16="http://schemas.microsoft.com/office/drawing/2014/main" id="{0457E147-2F53-48D4-8F04-C3F1502156C3}"/>
              </a:ext>
            </a:extLst>
          </p:cNvPr>
          <p:cNvSpPr/>
          <p:nvPr/>
        </p:nvSpPr>
        <p:spPr>
          <a:xfrm>
            <a:off x="5061000" y="0"/>
            <a:ext cx="7131000" cy="6900297"/>
          </a:xfrm>
          <a:custGeom>
            <a:avLst/>
            <a:gdLst>
              <a:gd name="connsiteX0" fmla="*/ 1286359 w 6834753"/>
              <a:gd name="connsiteY0" fmla="*/ 30996 h 6896745"/>
              <a:gd name="connsiteX1" fmla="*/ 0 w 6834753"/>
              <a:gd name="connsiteY1" fmla="*/ 1720312 h 6896745"/>
              <a:gd name="connsiteX2" fmla="*/ 2278251 w 6834753"/>
              <a:gd name="connsiteY2" fmla="*/ 2960176 h 6896745"/>
              <a:gd name="connsiteX3" fmla="*/ 898902 w 6834753"/>
              <a:gd name="connsiteY3" fmla="*/ 3859078 h 6896745"/>
              <a:gd name="connsiteX4" fmla="*/ 4293031 w 6834753"/>
              <a:gd name="connsiteY4" fmla="*/ 6323308 h 6896745"/>
              <a:gd name="connsiteX5" fmla="*/ 4293031 w 6834753"/>
              <a:gd name="connsiteY5" fmla="*/ 6896745 h 6896745"/>
              <a:gd name="connsiteX6" fmla="*/ 6834753 w 6834753"/>
              <a:gd name="connsiteY6" fmla="*/ 6881247 h 6896745"/>
              <a:gd name="connsiteX7" fmla="*/ 6834753 w 6834753"/>
              <a:gd name="connsiteY7" fmla="*/ 0 h 6896745"/>
              <a:gd name="connsiteX8" fmla="*/ 1286359 w 6834753"/>
              <a:gd name="connsiteY8" fmla="*/ 30996 h 6896745"/>
              <a:gd name="connsiteX0" fmla="*/ 991892 w 6540286"/>
              <a:gd name="connsiteY0" fmla="*/ 30996 h 6896745"/>
              <a:gd name="connsiteX1" fmla="*/ 0 w 6540286"/>
              <a:gd name="connsiteY1" fmla="*/ 1642820 h 6896745"/>
              <a:gd name="connsiteX2" fmla="*/ 1983784 w 6540286"/>
              <a:gd name="connsiteY2" fmla="*/ 2960176 h 6896745"/>
              <a:gd name="connsiteX3" fmla="*/ 604435 w 6540286"/>
              <a:gd name="connsiteY3" fmla="*/ 3859078 h 6896745"/>
              <a:gd name="connsiteX4" fmla="*/ 3998564 w 6540286"/>
              <a:gd name="connsiteY4" fmla="*/ 6323308 h 6896745"/>
              <a:gd name="connsiteX5" fmla="*/ 3998564 w 6540286"/>
              <a:gd name="connsiteY5" fmla="*/ 6896745 h 6896745"/>
              <a:gd name="connsiteX6" fmla="*/ 6540286 w 6540286"/>
              <a:gd name="connsiteY6" fmla="*/ 6881247 h 6896745"/>
              <a:gd name="connsiteX7" fmla="*/ 6540286 w 6540286"/>
              <a:gd name="connsiteY7" fmla="*/ 0 h 6896745"/>
              <a:gd name="connsiteX8" fmla="*/ 991892 w 6540286"/>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520581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684934 w 6233328"/>
              <a:gd name="connsiteY0" fmla="*/ 30996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30996 h 6896745"/>
              <a:gd name="connsiteX0" fmla="*/ 684934 w 6233328"/>
              <a:gd name="connsiteY0" fmla="*/ 0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684934 w 6233328"/>
              <a:gd name="connsiteY0" fmla="*/ 0 h 6896745"/>
              <a:gd name="connsiteX1" fmla="*/ 3008 w 6233328"/>
              <a:gd name="connsiteY1" fmla="*/ 1069383 h 6896745"/>
              <a:gd name="connsiteX2" fmla="*/ 1211877 w 6233328"/>
              <a:gd name="connsiteY2" fmla="*/ 2960176 h 6896745"/>
              <a:gd name="connsiteX3" fmla="*/ 622942 w 6233328"/>
              <a:gd name="connsiteY3" fmla="*/ 4355024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301956 w 5850350"/>
              <a:gd name="connsiteY0" fmla="*/ 0 h 6896745"/>
              <a:gd name="connsiteX1" fmla="*/ 20080 w 5850350"/>
              <a:gd name="connsiteY1" fmla="*/ 1088433 h 6896745"/>
              <a:gd name="connsiteX2" fmla="*/ 828899 w 5850350"/>
              <a:gd name="connsiteY2" fmla="*/ 29601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301956 w 5850350"/>
              <a:gd name="connsiteY0" fmla="*/ 0 h 6896745"/>
              <a:gd name="connsiteX1" fmla="*/ 20080 w 5850350"/>
              <a:gd name="connsiteY1" fmla="*/ 1088433 h 6896745"/>
              <a:gd name="connsiteX2" fmla="*/ 1324199 w 5850350"/>
              <a:gd name="connsiteY2" fmla="*/ 27696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234674 w 5878318"/>
              <a:gd name="connsiteY0" fmla="*/ 0 h 6915795"/>
              <a:gd name="connsiteX1" fmla="*/ 48048 w 5878318"/>
              <a:gd name="connsiteY1" fmla="*/ 1107483 h 6915795"/>
              <a:gd name="connsiteX2" fmla="*/ 1352167 w 5878318"/>
              <a:gd name="connsiteY2" fmla="*/ 2788726 h 6915795"/>
              <a:gd name="connsiteX3" fmla="*/ 267932 w 5878318"/>
              <a:gd name="connsiteY3" fmla="*/ 437407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2593646 w 5878318"/>
              <a:gd name="connsiteY4" fmla="*/ 63804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59364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38409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563367 w 5878318"/>
              <a:gd name="connsiteY4" fmla="*/ 565785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64867 w 5878318"/>
              <a:gd name="connsiteY2" fmla="*/ 27633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05905 w 5911491"/>
              <a:gd name="connsiteY3" fmla="*/ 4431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94805 w 5911491"/>
              <a:gd name="connsiteY3" fmla="*/ 431057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491" h="6900297">
                <a:moveTo>
                  <a:pt x="267847" y="0"/>
                </a:moveTo>
                <a:cubicBezTo>
                  <a:pt x="-62784" y="537275"/>
                  <a:pt x="-10908" y="771686"/>
                  <a:pt x="30421" y="1107483"/>
                </a:cubicBezTo>
                <a:cubicBezTo>
                  <a:pt x="102746" y="1686086"/>
                  <a:pt x="1315383" y="1859258"/>
                  <a:pt x="1398040" y="2763326"/>
                </a:cubicBezTo>
                <a:cubicBezTo>
                  <a:pt x="1480697" y="3667394"/>
                  <a:pt x="819922" y="3546637"/>
                  <a:pt x="669405" y="4304224"/>
                </a:cubicBezTo>
                <a:cubicBezTo>
                  <a:pt x="518888" y="5061811"/>
                  <a:pt x="669296" y="5447278"/>
                  <a:pt x="1231540" y="5778500"/>
                </a:cubicBezTo>
                <a:cubicBezTo>
                  <a:pt x="1857284" y="6122422"/>
                  <a:pt x="2118819" y="6024212"/>
                  <a:pt x="2417269" y="6380458"/>
                </a:cubicBezTo>
                <a:cubicBezTo>
                  <a:pt x="2715719" y="6736704"/>
                  <a:pt x="2671269" y="6711949"/>
                  <a:pt x="2798269" y="6877695"/>
                </a:cubicBezTo>
                <a:lnTo>
                  <a:pt x="5911491" y="6900297"/>
                </a:lnTo>
                <a:lnTo>
                  <a:pt x="5911491" y="19050"/>
                </a:lnTo>
                <a:lnTo>
                  <a:pt x="26784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a:extLst>
              <a:ext uri="{FF2B5EF4-FFF2-40B4-BE49-F238E27FC236}">
                <a16:creationId xmlns="" xmlns:a16="http://schemas.microsoft.com/office/drawing/2014/main" id="{0B92C58A-720C-4674-ABAB-45F25F1D713F}"/>
              </a:ext>
            </a:extLst>
          </p:cNvPr>
          <p:cNvPicPr>
            <a:picLocks noChangeAspect="1"/>
          </p:cNvPicPr>
          <p:nvPr/>
        </p:nvPicPr>
        <p:blipFill>
          <a:blip r:embed="rId2">
            <a:extLst>
              <a:ext uri="{28A0092B-C50C-407E-A947-70E740481C1C}">
                <a14:useLocalDpi xmlns:a14="http://schemas.microsoft.com/office/drawing/2010/main" val="0"/>
              </a:ext>
            </a:extLst>
          </a:blip>
          <a:srcRect l="11232" b="273"/>
          <a:stretch>
            <a:fillRect/>
          </a:stretch>
        </p:blipFill>
        <p:spPr>
          <a:xfrm>
            <a:off x="5218485" y="0"/>
            <a:ext cx="7132515" cy="6858000"/>
          </a:xfrm>
          <a:custGeom>
            <a:avLst/>
            <a:gdLst>
              <a:gd name="connsiteX0" fmla="*/ 323103 w 7132515"/>
              <a:gd name="connsiteY0" fmla="*/ 0 h 6858000"/>
              <a:gd name="connsiteX1" fmla="*/ 7132515 w 7132515"/>
              <a:gd name="connsiteY1" fmla="*/ 3934 h 6858000"/>
              <a:gd name="connsiteX2" fmla="*/ 7132515 w 7132515"/>
              <a:gd name="connsiteY2" fmla="*/ 6164796 h 6858000"/>
              <a:gd name="connsiteX3" fmla="*/ 7130999 w 7132515"/>
              <a:gd name="connsiteY3" fmla="*/ 6858000 h 6858000"/>
              <a:gd name="connsiteX4" fmla="*/ 3375537 w 7132515"/>
              <a:gd name="connsiteY4" fmla="*/ 6850527 h 6858000"/>
              <a:gd name="connsiteX5" fmla="*/ 2915939 w 7132515"/>
              <a:gd name="connsiteY5" fmla="*/ 6341348 h 6858000"/>
              <a:gd name="connsiteX6" fmla="*/ 1485600 w 7132515"/>
              <a:gd name="connsiteY6" fmla="*/ 5743080 h 6858000"/>
              <a:gd name="connsiteX7" fmla="*/ 807500 w 7132515"/>
              <a:gd name="connsiteY7" fmla="*/ 4277840 h 6858000"/>
              <a:gd name="connsiteX8" fmla="*/ 1686448 w 7132515"/>
              <a:gd name="connsiteY8" fmla="*/ 2746388 h 6858000"/>
              <a:gd name="connsiteX9" fmla="*/ 36697 w 7132515"/>
              <a:gd name="connsiteY9" fmla="*/ 1100695 h 6858000"/>
              <a:gd name="connsiteX10" fmla="*/ 323103 w 7132515"/>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2515" h="6858000">
                <a:moveTo>
                  <a:pt x="323103" y="0"/>
                </a:moveTo>
                <a:lnTo>
                  <a:pt x="7132515" y="3934"/>
                </a:lnTo>
                <a:lnTo>
                  <a:pt x="7132515" y="6164796"/>
                </a:lnTo>
                <a:lnTo>
                  <a:pt x="7130999" y="6858000"/>
                </a:lnTo>
                <a:lnTo>
                  <a:pt x="3375537" y="6850527"/>
                </a:lnTo>
                <a:cubicBezTo>
                  <a:pt x="3222337" y="6685797"/>
                  <a:pt x="3230929" y="6525922"/>
                  <a:pt x="2915939" y="6341348"/>
                </a:cubicBezTo>
                <a:cubicBezTo>
                  <a:pt x="2600950" y="6156773"/>
                  <a:pt x="2240432" y="6084893"/>
                  <a:pt x="1485600" y="5743080"/>
                </a:cubicBezTo>
                <a:cubicBezTo>
                  <a:pt x="807368" y="5413888"/>
                  <a:pt x="625932" y="5030784"/>
                  <a:pt x="807500" y="4277840"/>
                </a:cubicBezTo>
                <a:cubicBezTo>
                  <a:pt x="989068" y="3524897"/>
                  <a:pt x="1786157" y="3644914"/>
                  <a:pt x="1686448" y="2746388"/>
                </a:cubicBezTo>
                <a:cubicBezTo>
                  <a:pt x="1586740" y="1847861"/>
                  <a:pt x="123942" y="1675751"/>
                  <a:pt x="36697" y="1100695"/>
                </a:cubicBezTo>
                <a:cubicBezTo>
                  <a:pt x="-13158" y="766956"/>
                  <a:pt x="-75736" y="533982"/>
                  <a:pt x="323103" y="0"/>
                </a:cubicBezTo>
                <a:close/>
              </a:path>
            </a:pathLst>
          </a:custGeom>
        </p:spPr>
      </p:pic>
      <p:sp>
        <p:nvSpPr>
          <p:cNvPr id="3" name="TextBox 2">
            <a:extLst>
              <a:ext uri="{FF2B5EF4-FFF2-40B4-BE49-F238E27FC236}">
                <a16:creationId xmlns="" xmlns:a16="http://schemas.microsoft.com/office/drawing/2014/main" id="{D0B72969-8567-490C-A9E2-92C86A6A4966}"/>
              </a:ext>
            </a:extLst>
          </p:cNvPr>
          <p:cNvSpPr txBox="1"/>
          <p:nvPr/>
        </p:nvSpPr>
        <p:spPr>
          <a:xfrm>
            <a:off x="205715" y="1809000"/>
            <a:ext cx="4440387" cy="2369880"/>
          </a:xfrm>
          <a:prstGeom prst="rect">
            <a:avLst/>
          </a:prstGeom>
          <a:noFill/>
        </p:spPr>
        <p:txBody>
          <a:bodyPr wrap="square" rtlCol="0">
            <a:spAutoFit/>
          </a:bodyPr>
          <a:lstStyle/>
          <a:p>
            <a:r>
              <a:rPr lang="uk-UA" sz="2400" b="1" dirty="0">
                <a:solidFill>
                  <a:schemeClr val="accent1">
                    <a:lumMod val="75000"/>
                  </a:schemeClr>
                </a:solidFill>
                <a:latin typeface="Times New Roman" panose="02020603050405020304" pitchFamily="18" charset="0"/>
                <a:cs typeface="Times New Roman" panose="02020603050405020304" pitchFamily="18" charset="0"/>
              </a:rPr>
              <a:t>РЕЗУЛЬТАТИ ПРОВЕДЕННЯ АНКЕТУВАННЯ</a:t>
            </a:r>
            <a:endParaRPr lang="uk-UA" sz="2400" dirty="0">
              <a:solidFill>
                <a:schemeClr val="accent1">
                  <a:lumMod val="75000"/>
                </a:schemeClr>
              </a:solidFill>
              <a:latin typeface="Times New Roman" panose="02020603050405020304" pitchFamily="18" charset="0"/>
              <a:cs typeface="Times New Roman" panose="02020603050405020304" pitchFamily="18" charset="0"/>
            </a:endParaRPr>
          </a:p>
          <a:p>
            <a:r>
              <a:rPr lang="uk-UA" sz="2000" b="1" dirty="0">
                <a:solidFill>
                  <a:schemeClr val="accent1">
                    <a:lumMod val="75000"/>
                  </a:schemeClr>
                </a:solidFill>
                <a:latin typeface="Times New Roman" panose="02020603050405020304" pitchFamily="18" charset="0"/>
                <a:cs typeface="Times New Roman" panose="02020603050405020304" pitchFamily="18" charset="0"/>
              </a:rPr>
              <a:t>з академічної доброчесності </a:t>
            </a:r>
            <a:endParaRPr lang="uk-UA" sz="20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uk-UA" sz="2000" b="1" dirty="0" smtClean="0">
                <a:solidFill>
                  <a:schemeClr val="accent1">
                    <a:lumMod val="75000"/>
                  </a:schemeClr>
                </a:solidFill>
                <a:latin typeface="Times New Roman" panose="02020603050405020304" pitchFamily="18" charset="0"/>
                <a:cs typeface="Times New Roman" panose="02020603050405020304" pitchFamily="18" charset="0"/>
              </a:rPr>
              <a:t>для </a:t>
            </a:r>
            <a:r>
              <a:rPr lang="uk-UA" sz="2000" b="1" dirty="0">
                <a:solidFill>
                  <a:schemeClr val="accent1">
                    <a:lumMod val="75000"/>
                  </a:schemeClr>
                </a:solidFill>
                <a:latin typeface="Times New Roman" panose="02020603050405020304" pitchFamily="18" charset="0"/>
                <a:cs typeface="Times New Roman" panose="02020603050405020304" pitchFamily="18" charset="0"/>
              </a:rPr>
              <a:t>здобувачів вищої освіти </a:t>
            </a:r>
            <a:endParaRPr lang="uk-UA" sz="2000" b="1" dirty="0" smtClean="0">
              <a:solidFill>
                <a:schemeClr val="accent1">
                  <a:lumMod val="75000"/>
                </a:schemeClr>
              </a:solidFill>
              <a:latin typeface="Times New Roman" panose="02020603050405020304" pitchFamily="18" charset="0"/>
              <a:cs typeface="Times New Roman" panose="02020603050405020304" pitchFamily="18" charset="0"/>
            </a:endParaRPr>
          </a:p>
          <a:p>
            <a:r>
              <a:rPr lang="uk-UA" sz="2000" b="1" dirty="0" smtClean="0">
                <a:solidFill>
                  <a:schemeClr val="accent1">
                    <a:lumMod val="75000"/>
                  </a:schemeClr>
                </a:solidFill>
                <a:latin typeface="Times New Roman" panose="02020603050405020304" pitchFamily="18" charset="0"/>
                <a:cs typeface="Times New Roman" panose="02020603050405020304" pitchFamily="18" charset="0"/>
              </a:rPr>
              <a:t>зі </a:t>
            </a:r>
            <a:r>
              <a:rPr lang="uk-UA" sz="2000" b="1" dirty="0">
                <a:solidFill>
                  <a:schemeClr val="accent1">
                    <a:lumMod val="75000"/>
                  </a:schemeClr>
                </a:solidFill>
                <a:latin typeface="Times New Roman" panose="02020603050405020304" pitchFamily="18" charset="0"/>
                <a:cs typeface="Times New Roman" panose="02020603050405020304" pitchFamily="18" charset="0"/>
              </a:rPr>
              <a:t>спеціальності «Психологія» Дніпропетровського державного університету внутрішніх справ </a:t>
            </a:r>
            <a:endParaRPr lang="uk-UA" sz="2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 xmlns:a16="http://schemas.microsoft.com/office/drawing/2014/main" id="{5091CEF1-B026-4460-85DB-E6E27091DDEE}"/>
              </a:ext>
            </a:extLst>
          </p:cNvPr>
          <p:cNvSpPr/>
          <p:nvPr/>
        </p:nvSpPr>
        <p:spPr>
          <a:xfrm>
            <a:off x="3981000" y="1539000"/>
            <a:ext cx="450000" cy="270000"/>
          </a:xfrm>
          <a:prstGeom prst="rect">
            <a:avLst/>
          </a:pr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Равнобедренный треугольник 4">
            <a:extLst>
              <a:ext uri="{FF2B5EF4-FFF2-40B4-BE49-F238E27FC236}">
                <a16:creationId xmlns="" xmlns:a16="http://schemas.microsoft.com/office/drawing/2014/main" id="{F7329957-12D8-4A21-80E0-F51EBF1576DE}"/>
              </a:ext>
            </a:extLst>
          </p:cNvPr>
          <p:cNvSpPr/>
          <p:nvPr/>
        </p:nvSpPr>
        <p:spPr>
          <a:xfrm>
            <a:off x="4791002" y="1989000"/>
            <a:ext cx="336207" cy="315000"/>
          </a:xfrm>
          <a:prstGeom prst="triangle">
            <a:avLst/>
          </a:pr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 xmlns:a16="http://schemas.microsoft.com/office/drawing/2014/main" id="{E07C3386-8F08-4520-8F57-561F8005391A}"/>
              </a:ext>
            </a:extLst>
          </p:cNvPr>
          <p:cNvSpPr/>
          <p:nvPr/>
        </p:nvSpPr>
        <p:spPr>
          <a:xfrm>
            <a:off x="4457793" y="858600"/>
            <a:ext cx="270000" cy="270000"/>
          </a:xfrm>
          <a:prstGeom prst="ellipse">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solidFill>
            </a:endParaRPr>
          </a:p>
        </p:txBody>
      </p:sp>
      <p:sp>
        <p:nvSpPr>
          <p:cNvPr id="8" name="Хорда 7">
            <a:extLst>
              <a:ext uri="{FF2B5EF4-FFF2-40B4-BE49-F238E27FC236}">
                <a16:creationId xmlns="" xmlns:a16="http://schemas.microsoft.com/office/drawing/2014/main" id="{C34DCA2E-1C0A-45C1-9FCE-E59F58180955}"/>
              </a:ext>
            </a:extLst>
          </p:cNvPr>
          <p:cNvSpPr/>
          <p:nvPr/>
        </p:nvSpPr>
        <p:spPr>
          <a:xfrm>
            <a:off x="5183723" y="2960260"/>
            <a:ext cx="336207" cy="1147502"/>
          </a:xfrm>
          <a:custGeom>
            <a:avLst/>
            <a:gdLst>
              <a:gd name="connsiteX0" fmla="*/ 485715 w 501336"/>
              <a:gd name="connsiteY0" fmla="*/ 911452 h 1352811"/>
              <a:gd name="connsiteX1" fmla="*/ 39718 w 501336"/>
              <a:gd name="connsiteY1" fmla="*/ 1041782 h 1352811"/>
              <a:gd name="connsiteX2" fmla="*/ 1227 w 501336"/>
              <a:gd name="connsiteY2" fmla="*/ 609567 h 1352811"/>
              <a:gd name="connsiteX3" fmla="*/ 250668 w 501336"/>
              <a:gd name="connsiteY3" fmla="*/ -1 h 1352811"/>
              <a:gd name="connsiteX4" fmla="*/ 485715 w 501336"/>
              <a:gd name="connsiteY4" fmla="*/ 911452 h 1352811"/>
              <a:gd name="connsiteX0" fmla="*/ 485715 w 485850"/>
              <a:gd name="connsiteY0" fmla="*/ 911453 h 1352914"/>
              <a:gd name="connsiteX1" fmla="*/ 39718 w 485850"/>
              <a:gd name="connsiteY1" fmla="*/ 1041783 h 1352914"/>
              <a:gd name="connsiteX2" fmla="*/ 1227 w 485850"/>
              <a:gd name="connsiteY2" fmla="*/ 609568 h 1352914"/>
              <a:gd name="connsiteX3" fmla="*/ 250668 w 485850"/>
              <a:gd name="connsiteY3" fmla="*/ 0 h 1352914"/>
              <a:gd name="connsiteX4" fmla="*/ 485715 w 485850"/>
              <a:gd name="connsiteY4" fmla="*/ 911453 h 1352914"/>
              <a:gd name="connsiteX0" fmla="*/ 485715 w 486430"/>
              <a:gd name="connsiteY0" fmla="*/ 911453 h 1352914"/>
              <a:gd name="connsiteX1" fmla="*/ 39718 w 486430"/>
              <a:gd name="connsiteY1" fmla="*/ 1041783 h 1352914"/>
              <a:gd name="connsiteX2" fmla="*/ 1227 w 486430"/>
              <a:gd name="connsiteY2" fmla="*/ 609568 h 1352914"/>
              <a:gd name="connsiteX3" fmla="*/ 250668 w 486430"/>
              <a:gd name="connsiteY3" fmla="*/ 0 h 1352914"/>
              <a:gd name="connsiteX4" fmla="*/ 485715 w 486430"/>
              <a:gd name="connsiteY4" fmla="*/ 911453 h 1352914"/>
              <a:gd name="connsiteX0" fmla="*/ 485715 w 486852"/>
              <a:gd name="connsiteY0" fmla="*/ 911453 h 1352914"/>
              <a:gd name="connsiteX1" fmla="*/ 39718 w 486852"/>
              <a:gd name="connsiteY1" fmla="*/ 1041783 h 1352914"/>
              <a:gd name="connsiteX2" fmla="*/ 1227 w 486852"/>
              <a:gd name="connsiteY2" fmla="*/ 609568 h 1352914"/>
              <a:gd name="connsiteX3" fmla="*/ 250668 w 486852"/>
              <a:gd name="connsiteY3" fmla="*/ 0 h 1352914"/>
              <a:gd name="connsiteX4" fmla="*/ 485715 w 486852"/>
              <a:gd name="connsiteY4" fmla="*/ 911453 h 1352914"/>
              <a:gd name="connsiteX0" fmla="*/ 273849 w 327098"/>
              <a:gd name="connsiteY0" fmla="*/ 1147673 h 1373058"/>
              <a:gd name="connsiteX1" fmla="*/ 41212 w 327098"/>
              <a:gd name="connsiteY1" fmla="*/ 1041783 h 1373058"/>
              <a:gd name="connsiteX2" fmla="*/ 2721 w 327098"/>
              <a:gd name="connsiteY2" fmla="*/ 609568 h 1373058"/>
              <a:gd name="connsiteX3" fmla="*/ 252162 w 327098"/>
              <a:gd name="connsiteY3" fmla="*/ 0 h 1373058"/>
              <a:gd name="connsiteX4" fmla="*/ 273849 w 327098"/>
              <a:gd name="connsiteY4" fmla="*/ 1147673 h 1373058"/>
              <a:gd name="connsiteX0" fmla="*/ 241727 w 294976"/>
              <a:gd name="connsiteY0" fmla="*/ 1147673 h 1373322"/>
              <a:gd name="connsiteX1" fmla="*/ 9090 w 294976"/>
              <a:gd name="connsiteY1" fmla="*/ 1041783 h 1373322"/>
              <a:gd name="connsiteX2" fmla="*/ 46799 w 294976"/>
              <a:gd name="connsiteY2" fmla="*/ 601948 h 1373322"/>
              <a:gd name="connsiteX3" fmla="*/ 220040 w 294976"/>
              <a:gd name="connsiteY3" fmla="*/ 0 h 1373322"/>
              <a:gd name="connsiteX4" fmla="*/ 241727 w 294976"/>
              <a:gd name="connsiteY4" fmla="*/ 1147673 h 1373322"/>
              <a:gd name="connsiteX0" fmla="*/ 258102 w 311351"/>
              <a:gd name="connsiteY0" fmla="*/ 1147673 h 1373850"/>
              <a:gd name="connsiteX1" fmla="*/ 25465 w 311351"/>
              <a:gd name="connsiteY1" fmla="*/ 1041783 h 1373850"/>
              <a:gd name="connsiteX2" fmla="*/ 9834 w 311351"/>
              <a:gd name="connsiteY2" fmla="*/ 586708 h 1373850"/>
              <a:gd name="connsiteX3" fmla="*/ 236415 w 311351"/>
              <a:gd name="connsiteY3" fmla="*/ 0 h 1373850"/>
              <a:gd name="connsiteX4" fmla="*/ 258102 w 311351"/>
              <a:gd name="connsiteY4" fmla="*/ 1147673 h 1373850"/>
              <a:gd name="connsiteX0" fmla="*/ 258102 w 311351"/>
              <a:gd name="connsiteY0" fmla="*/ 1147673 h 1373850"/>
              <a:gd name="connsiteX1" fmla="*/ 25465 w 311351"/>
              <a:gd name="connsiteY1" fmla="*/ 1041783 h 1373850"/>
              <a:gd name="connsiteX2" fmla="*/ 9834 w 311351"/>
              <a:gd name="connsiteY2" fmla="*/ 586708 h 1373850"/>
              <a:gd name="connsiteX3" fmla="*/ 236415 w 311351"/>
              <a:gd name="connsiteY3" fmla="*/ 0 h 1373850"/>
              <a:gd name="connsiteX4" fmla="*/ 258102 w 311351"/>
              <a:gd name="connsiteY4" fmla="*/ 1147673 h 1373850"/>
              <a:gd name="connsiteX0" fmla="*/ 250854 w 304103"/>
              <a:gd name="connsiteY0" fmla="*/ 1147673 h 1375555"/>
              <a:gd name="connsiteX1" fmla="*/ 18217 w 304103"/>
              <a:gd name="connsiteY1" fmla="*/ 1041783 h 1375555"/>
              <a:gd name="connsiteX2" fmla="*/ 2586 w 304103"/>
              <a:gd name="connsiteY2" fmla="*/ 586708 h 1375555"/>
              <a:gd name="connsiteX3" fmla="*/ 229167 w 304103"/>
              <a:gd name="connsiteY3" fmla="*/ 0 h 1375555"/>
              <a:gd name="connsiteX4" fmla="*/ 250854 w 304103"/>
              <a:gd name="connsiteY4" fmla="*/ 1147673 h 1375555"/>
              <a:gd name="connsiteX0" fmla="*/ 250854 w 320610"/>
              <a:gd name="connsiteY0" fmla="*/ 1147673 h 1375555"/>
              <a:gd name="connsiteX1" fmla="*/ 18217 w 320610"/>
              <a:gd name="connsiteY1" fmla="*/ 1041783 h 1375555"/>
              <a:gd name="connsiteX2" fmla="*/ 2586 w 320610"/>
              <a:gd name="connsiteY2" fmla="*/ 586708 h 1375555"/>
              <a:gd name="connsiteX3" fmla="*/ 229167 w 320610"/>
              <a:gd name="connsiteY3" fmla="*/ 0 h 1375555"/>
              <a:gd name="connsiteX4" fmla="*/ 250854 w 320610"/>
              <a:gd name="connsiteY4" fmla="*/ 1147673 h 137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10" h="1375555">
                <a:moveTo>
                  <a:pt x="250854" y="1147673"/>
                </a:moveTo>
                <a:cubicBezTo>
                  <a:pt x="179005" y="1670840"/>
                  <a:pt x="29308" y="1143421"/>
                  <a:pt x="18217" y="1041783"/>
                </a:cubicBezTo>
                <a:cubicBezTo>
                  <a:pt x="-301" y="872089"/>
                  <a:pt x="-2995" y="738367"/>
                  <a:pt x="2586" y="586708"/>
                </a:cubicBezTo>
                <a:cubicBezTo>
                  <a:pt x="15318" y="240725"/>
                  <a:pt x="100320" y="0"/>
                  <a:pt x="229167" y="0"/>
                </a:cubicBezTo>
                <a:cubicBezTo>
                  <a:pt x="376096" y="273338"/>
                  <a:pt x="317285" y="447615"/>
                  <a:pt x="250854" y="1147673"/>
                </a:cubicBezTo>
                <a:close/>
              </a:path>
            </a:pathLst>
          </a:cu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 xmlns:a16="http://schemas.microsoft.com/office/drawing/2014/main" id="{A6715CEE-6A13-49AC-9537-D9425C1C1BD6}"/>
              </a:ext>
            </a:extLst>
          </p:cNvPr>
          <p:cNvSpPr/>
          <p:nvPr/>
        </p:nvSpPr>
        <p:spPr>
          <a:xfrm rot="1483570">
            <a:off x="4011193" y="2531891"/>
            <a:ext cx="908160" cy="151723"/>
          </a:xfrm>
          <a:custGeom>
            <a:avLst/>
            <a:gdLst>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85310"/>
              <a:gd name="connsiteX1" fmla="*/ 739140 w 4335780"/>
              <a:gd name="connsiteY1" fmla="*/ 0 h 785310"/>
              <a:gd name="connsiteX2" fmla="*/ 1432560 w 4335780"/>
              <a:gd name="connsiteY2" fmla="*/ 731520 h 785310"/>
              <a:gd name="connsiteX3" fmla="*/ 2179320 w 4335780"/>
              <a:gd name="connsiteY3" fmla="*/ 15240 h 785310"/>
              <a:gd name="connsiteX4" fmla="*/ 2880360 w 4335780"/>
              <a:gd name="connsiteY4" fmla="*/ 746760 h 785310"/>
              <a:gd name="connsiteX5" fmla="*/ 3611880 w 4335780"/>
              <a:gd name="connsiteY5" fmla="*/ 22860 h 785310"/>
              <a:gd name="connsiteX6" fmla="*/ 4335780 w 4335780"/>
              <a:gd name="connsiteY6" fmla="*/ 754380 h 785310"/>
              <a:gd name="connsiteX0" fmla="*/ 0 w 4335780"/>
              <a:gd name="connsiteY0" fmla="*/ 756950 h 810740"/>
              <a:gd name="connsiteX1" fmla="*/ 739140 w 4335780"/>
              <a:gd name="connsiteY1" fmla="*/ 25430 h 810740"/>
              <a:gd name="connsiteX2" fmla="*/ 1432560 w 4335780"/>
              <a:gd name="connsiteY2" fmla="*/ 756950 h 810740"/>
              <a:gd name="connsiteX3" fmla="*/ 2179320 w 4335780"/>
              <a:gd name="connsiteY3" fmla="*/ 40670 h 810740"/>
              <a:gd name="connsiteX4" fmla="*/ 2880360 w 4335780"/>
              <a:gd name="connsiteY4" fmla="*/ 772190 h 810740"/>
              <a:gd name="connsiteX5" fmla="*/ 3611880 w 4335780"/>
              <a:gd name="connsiteY5" fmla="*/ 48290 h 810740"/>
              <a:gd name="connsiteX6" fmla="*/ 4335780 w 4335780"/>
              <a:gd name="connsiteY6" fmla="*/ 779810 h 8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780" h="810740">
                <a:moveTo>
                  <a:pt x="0" y="756950"/>
                </a:moveTo>
                <a:cubicBezTo>
                  <a:pt x="246380" y="513110"/>
                  <a:pt x="500380" y="25430"/>
                  <a:pt x="739140" y="25430"/>
                </a:cubicBezTo>
                <a:cubicBezTo>
                  <a:pt x="977900" y="25430"/>
                  <a:pt x="1192530" y="754410"/>
                  <a:pt x="1432560" y="756950"/>
                </a:cubicBezTo>
                <a:cubicBezTo>
                  <a:pt x="1672590" y="759490"/>
                  <a:pt x="1938020" y="38130"/>
                  <a:pt x="2179320" y="40670"/>
                </a:cubicBezTo>
                <a:cubicBezTo>
                  <a:pt x="2420620" y="43210"/>
                  <a:pt x="2636520" y="1013490"/>
                  <a:pt x="2880360" y="772190"/>
                </a:cubicBezTo>
                <a:lnTo>
                  <a:pt x="3611880" y="48290"/>
                </a:lnTo>
                <a:cubicBezTo>
                  <a:pt x="3855720" y="-193010"/>
                  <a:pt x="4094480" y="535970"/>
                  <a:pt x="4335780" y="7798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фигура 22">
            <a:extLst>
              <a:ext uri="{FF2B5EF4-FFF2-40B4-BE49-F238E27FC236}">
                <a16:creationId xmlns="" xmlns:a16="http://schemas.microsoft.com/office/drawing/2014/main" id="{F317B666-44C3-4487-A0DF-D5A5852ABDCE}"/>
              </a:ext>
            </a:extLst>
          </p:cNvPr>
          <p:cNvSpPr/>
          <p:nvPr/>
        </p:nvSpPr>
        <p:spPr>
          <a:xfrm rot="16531375">
            <a:off x="5448700" y="2687411"/>
            <a:ext cx="908160" cy="151723"/>
          </a:xfrm>
          <a:custGeom>
            <a:avLst/>
            <a:gdLst>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85310"/>
              <a:gd name="connsiteX1" fmla="*/ 739140 w 4335780"/>
              <a:gd name="connsiteY1" fmla="*/ 0 h 785310"/>
              <a:gd name="connsiteX2" fmla="*/ 1432560 w 4335780"/>
              <a:gd name="connsiteY2" fmla="*/ 731520 h 785310"/>
              <a:gd name="connsiteX3" fmla="*/ 2179320 w 4335780"/>
              <a:gd name="connsiteY3" fmla="*/ 15240 h 785310"/>
              <a:gd name="connsiteX4" fmla="*/ 2880360 w 4335780"/>
              <a:gd name="connsiteY4" fmla="*/ 746760 h 785310"/>
              <a:gd name="connsiteX5" fmla="*/ 3611880 w 4335780"/>
              <a:gd name="connsiteY5" fmla="*/ 22860 h 785310"/>
              <a:gd name="connsiteX6" fmla="*/ 4335780 w 4335780"/>
              <a:gd name="connsiteY6" fmla="*/ 754380 h 785310"/>
              <a:gd name="connsiteX0" fmla="*/ 0 w 4335780"/>
              <a:gd name="connsiteY0" fmla="*/ 756950 h 810740"/>
              <a:gd name="connsiteX1" fmla="*/ 739140 w 4335780"/>
              <a:gd name="connsiteY1" fmla="*/ 25430 h 810740"/>
              <a:gd name="connsiteX2" fmla="*/ 1432560 w 4335780"/>
              <a:gd name="connsiteY2" fmla="*/ 756950 h 810740"/>
              <a:gd name="connsiteX3" fmla="*/ 2179320 w 4335780"/>
              <a:gd name="connsiteY3" fmla="*/ 40670 h 810740"/>
              <a:gd name="connsiteX4" fmla="*/ 2880360 w 4335780"/>
              <a:gd name="connsiteY4" fmla="*/ 772190 h 810740"/>
              <a:gd name="connsiteX5" fmla="*/ 3611880 w 4335780"/>
              <a:gd name="connsiteY5" fmla="*/ 48290 h 810740"/>
              <a:gd name="connsiteX6" fmla="*/ 4335780 w 4335780"/>
              <a:gd name="connsiteY6" fmla="*/ 779810 h 8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780" h="810740">
                <a:moveTo>
                  <a:pt x="0" y="756950"/>
                </a:moveTo>
                <a:cubicBezTo>
                  <a:pt x="246380" y="513110"/>
                  <a:pt x="500380" y="25430"/>
                  <a:pt x="739140" y="25430"/>
                </a:cubicBezTo>
                <a:cubicBezTo>
                  <a:pt x="977900" y="25430"/>
                  <a:pt x="1192530" y="754410"/>
                  <a:pt x="1432560" y="756950"/>
                </a:cubicBezTo>
                <a:cubicBezTo>
                  <a:pt x="1672590" y="759490"/>
                  <a:pt x="1938020" y="38130"/>
                  <a:pt x="2179320" y="40670"/>
                </a:cubicBezTo>
                <a:cubicBezTo>
                  <a:pt x="2420620" y="43210"/>
                  <a:pt x="2636520" y="1013490"/>
                  <a:pt x="2880360" y="772190"/>
                </a:cubicBezTo>
                <a:lnTo>
                  <a:pt x="3611880" y="48290"/>
                </a:lnTo>
                <a:cubicBezTo>
                  <a:pt x="3855720" y="-193010"/>
                  <a:pt x="4094480" y="535970"/>
                  <a:pt x="4335780" y="77981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a:extLst>
              <a:ext uri="{FF2B5EF4-FFF2-40B4-BE49-F238E27FC236}">
                <a16:creationId xmlns="" xmlns:a16="http://schemas.microsoft.com/office/drawing/2014/main" id="{90269D15-39A6-44D5-A69F-0D6D88177B66}"/>
              </a:ext>
            </a:extLst>
          </p:cNvPr>
          <p:cNvSpPr/>
          <p:nvPr/>
        </p:nvSpPr>
        <p:spPr>
          <a:xfrm>
            <a:off x="4572997" y="3744001"/>
            <a:ext cx="146211" cy="136988"/>
          </a:xfrm>
          <a:prstGeom prs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Равнобедренный треугольник 28">
            <a:extLst>
              <a:ext uri="{FF2B5EF4-FFF2-40B4-BE49-F238E27FC236}">
                <a16:creationId xmlns="" xmlns:a16="http://schemas.microsoft.com/office/drawing/2014/main" id="{EA72F473-C12A-41E5-A556-4A27F0BB46D6}"/>
              </a:ext>
            </a:extLst>
          </p:cNvPr>
          <p:cNvSpPr/>
          <p:nvPr/>
        </p:nvSpPr>
        <p:spPr>
          <a:xfrm>
            <a:off x="5744671" y="3422321"/>
            <a:ext cx="238424" cy="223385"/>
          </a:xfrm>
          <a:prstGeom prs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 xmlns:a16="http://schemas.microsoft.com/office/drawing/2014/main" id="{D2098A52-1A1C-4754-B308-424A85398574}"/>
              </a:ext>
            </a:extLst>
          </p:cNvPr>
          <p:cNvSpPr/>
          <p:nvPr/>
        </p:nvSpPr>
        <p:spPr>
          <a:xfrm>
            <a:off x="831000" y="459000"/>
            <a:ext cx="669600" cy="669600"/>
          </a:xfrm>
          <a:prstGeom prst="ellipse">
            <a:avLst/>
          </a:prstGeom>
          <a:solidFill>
            <a:schemeClr val="accent5">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 xmlns:a16="http://schemas.microsoft.com/office/drawing/2014/main" id="{8DC5BC09-F4D4-4981-BB62-63A94980952D}"/>
              </a:ext>
            </a:extLst>
          </p:cNvPr>
          <p:cNvSpPr/>
          <p:nvPr/>
        </p:nvSpPr>
        <p:spPr>
          <a:xfrm>
            <a:off x="983400" y="611400"/>
            <a:ext cx="669600" cy="669600"/>
          </a:xfrm>
          <a:prstGeom prst="ellipse">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05715" y="4734001"/>
            <a:ext cx="6096000" cy="646331"/>
          </a:xfrm>
          <a:prstGeom prst="rect">
            <a:avLst/>
          </a:prstGeom>
        </p:spPr>
        <p:txBody>
          <a:bodyPr>
            <a:spAutoFit/>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(освітньо-кваліфікаційний рівень «Магістр») </a:t>
            </a:r>
            <a:endParaRPr lang="uk-UA" dirty="0">
              <a:solidFill>
                <a:schemeClr val="accent1">
                  <a:lumMod val="75000"/>
                </a:schemeClr>
              </a:solidFill>
              <a:latin typeface="Times New Roman" panose="02020603050405020304" pitchFamily="18" charset="0"/>
              <a:cs typeface="Times New Roman" panose="02020603050405020304" pitchFamily="18" charset="0"/>
            </a:endParaRPr>
          </a:p>
          <a:p>
            <a:r>
              <a:rPr lang="uk-UA" b="1" dirty="0">
                <a:solidFill>
                  <a:schemeClr val="accent1">
                    <a:lumMod val="75000"/>
                  </a:schemeClr>
                </a:solidFill>
                <a:latin typeface="Times New Roman" panose="02020603050405020304" pitchFamily="18" charset="0"/>
                <a:cs typeface="Times New Roman" panose="02020603050405020304" pitchFamily="18" charset="0"/>
              </a:rPr>
              <a:t>за І семестр 2020-2021 н.р.</a:t>
            </a:r>
            <a:endParaRPr lang="uk-UA"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43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10">
            <a:extLst>
              <a:ext uri="{FF2B5EF4-FFF2-40B4-BE49-F238E27FC236}">
                <a16:creationId xmlns="" xmlns:a16="http://schemas.microsoft.com/office/drawing/2014/main" id="{2A9C9605-5419-42F0-A642-FBC0C9A7D9E4}"/>
              </a:ext>
            </a:extLst>
          </p:cNvPr>
          <p:cNvGraphicFramePr>
            <a:graphicFrameLocks/>
          </p:cNvGraphicFramePr>
          <p:nvPr>
            <p:extLst>
              <p:ext uri="{D42A27DB-BD31-4B8C-83A1-F6EECF244321}">
                <p14:modId xmlns:p14="http://schemas.microsoft.com/office/powerpoint/2010/main" val="1918004685"/>
              </p:ext>
            </p:extLst>
          </p:nvPr>
        </p:nvGraphicFramePr>
        <p:xfrm>
          <a:off x="291000" y="3294001"/>
          <a:ext cx="11630024" cy="3190149"/>
        </p:xfrm>
        <a:graphic>
          <a:graphicData uri="http://schemas.openxmlformats.org/drawingml/2006/table">
            <a:tbl>
              <a:tblPr firstRow="1" bandRow="1">
                <a:tableStyleId>{B301B821-A1FF-4177-AEE7-76D212191A09}</a:tableStyleId>
              </a:tblPr>
              <a:tblGrid>
                <a:gridCol w="1945012">
                  <a:extLst>
                    <a:ext uri="{9D8B030D-6E8A-4147-A177-3AD203B41FA5}">
                      <a16:colId xmlns="" xmlns:a16="http://schemas.microsoft.com/office/drawing/2014/main" val="1060721299"/>
                    </a:ext>
                  </a:extLst>
                </a:gridCol>
                <a:gridCol w="2700000">
                  <a:extLst>
                    <a:ext uri="{9D8B030D-6E8A-4147-A177-3AD203B41FA5}">
                      <a16:colId xmlns="" xmlns:a16="http://schemas.microsoft.com/office/drawing/2014/main" val="3730294796"/>
                    </a:ext>
                  </a:extLst>
                </a:gridCol>
                <a:gridCol w="3195000">
                  <a:extLst>
                    <a:ext uri="{9D8B030D-6E8A-4147-A177-3AD203B41FA5}">
                      <a16:colId xmlns="" xmlns:a16="http://schemas.microsoft.com/office/drawing/2014/main" val="2835790685"/>
                    </a:ext>
                  </a:extLst>
                </a:gridCol>
                <a:gridCol w="3790012">
                  <a:extLst>
                    <a:ext uri="{9D8B030D-6E8A-4147-A177-3AD203B41FA5}">
                      <a16:colId xmlns="" xmlns:a16="http://schemas.microsoft.com/office/drawing/2014/main" val="3241802405"/>
                    </a:ext>
                  </a:extLst>
                </a:gridCol>
              </a:tblGrid>
              <a:tr h="494423">
                <a:tc>
                  <a:txBody>
                    <a:bodyPr/>
                    <a:lstStyle/>
                    <a:p>
                      <a:pPr algn="ctr">
                        <a:spcAft>
                          <a:spcPts val="0"/>
                        </a:spcAft>
                      </a:pPr>
                      <a:r>
                        <a:rPr lang="uk-UA" sz="1400" dirty="0">
                          <a:effectLst/>
                          <a:latin typeface="Times New Roman"/>
                          <a:ea typeface="Times New Roman"/>
                        </a:rPr>
                        <a:t>Варіанти відповідей</a:t>
                      </a:r>
                    </a:p>
                  </a:txBody>
                  <a:tcPr marL="68580" marR="68580" marT="0" marB="0" anchor="ctr"/>
                </a:tc>
                <a:tc>
                  <a:txBody>
                    <a:bodyPr/>
                    <a:lstStyle/>
                    <a:p>
                      <a:pPr algn="ctr">
                        <a:spcAft>
                          <a:spcPts val="0"/>
                        </a:spcAft>
                      </a:pPr>
                      <a:r>
                        <a:rPr lang="uk-UA" sz="1400">
                          <a:effectLst/>
                          <a:latin typeface="Times New Roman"/>
                          <a:ea typeface="Times New Roman"/>
                        </a:rPr>
                        <a:t>Чи ставали Ви жертвою не доброчесних дій одногрупників по відношенню до Вашої наукової праці </a:t>
                      </a:r>
                    </a:p>
                    <a:p>
                      <a:pPr algn="ctr">
                        <a:spcAft>
                          <a:spcPts val="0"/>
                        </a:spcAft>
                      </a:pPr>
                      <a:r>
                        <a:rPr lang="uk-UA" sz="1400">
                          <a:effectLst/>
                          <a:latin typeface="Times New Roman"/>
                          <a:ea typeface="Times New Roman"/>
                        </a:rPr>
                        <a:t>(Ваші матеріали використовувалися без посилання на Вас, як автора праці)?</a:t>
                      </a:r>
                    </a:p>
                  </a:txBody>
                  <a:tcPr marL="68580" marR="68580" marT="0" marB="0" anchor="ctr"/>
                </a:tc>
                <a:tc>
                  <a:txBody>
                    <a:bodyPr/>
                    <a:lstStyle/>
                    <a:p>
                      <a:pPr algn="ctr">
                        <a:spcAft>
                          <a:spcPts val="0"/>
                        </a:spcAft>
                      </a:pPr>
                      <a:r>
                        <a:rPr lang="uk-UA" sz="1400">
                          <a:effectLst/>
                          <a:latin typeface="Times New Roman"/>
                          <a:ea typeface="Times New Roman"/>
                        </a:rPr>
                        <a:t>Чи давали Ви згоду дотримуватися принципів академічної доброчесності?</a:t>
                      </a:r>
                    </a:p>
                  </a:txBody>
                  <a:tcPr marL="68580" marR="68580" marT="0" marB="0" anchor="ctr"/>
                </a:tc>
                <a:tc>
                  <a:txBody>
                    <a:bodyPr/>
                    <a:lstStyle/>
                    <a:p>
                      <a:pPr algn="ctr">
                        <a:spcAft>
                          <a:spcPts val="0"/>
                        </a:spcAft>
                      </a:pPr>
                      <a:r>
                        <a:rPr lang="uk-UA" sz="1400">
                          <a:effectLst/>
                          <a:latin typeface="Times New Roman"/>
                          <a:ea typeface="Times New Roman"/>
                        </a:rPr>
                        <a:t>Чи проводяться для Вас наукові семінари </a:t>
                      </a:r>
                    </a:p>
                    <a:p>
                      <a:pPr algn="ctr">
                        <a:spcAft>
                          <a:spcPts val="0"/>
                        </a:spcAft>
                      </a:pPr>
                      <a:r>
                        <a:rPr lang="uk-UA" sz="1400">
                          <a:effectLst/>
                          <a:latin typeface="Times New Roman"/>
                          <a:ea typeface="Times New Roman"/>
                        </a:rPr>
                        <a:t>(або інші ознайомчі заходи) в університеті щодо процедури дотримання принципів академічної доброчесності?</a:t>
                      </a:r>
                    </a:p>
                  </a:txBody>
                  <a:tcPr marL="68580" marR="68580" marT="0" marB="0" anchor="ctr"/>
                </a:tc>
                <a:extLst>
                  <a:ext uri="{0D108BD9-81ED-4DB2-BD59-A6C34878D82A}">
                    <a16:rowId xmlns="" xmlns:a16="http://schemas.microsoft.com/office/drawing/2014/main" val="1574826020"/>
                  </a:ext>
                </a:extLst>
              </a:tr>
              <a:tr h="494423">
                <a:tc>
                  <a:txBody>
                    <a:bodyPr/>
                    <a:lstStyle/>
                    <a:p>
                      <a:pPr>
                        <a:spcAft>
                          <a:spcPts val="0"/>
                        </a:spcAft>
                      </a:pPr>
                      <a:r>
                        <a:rPr lang="uk-UA" sz="1400">
                          <a:effectLst/>
                          <a:latin typeface="Times New Roman"/>
                          <a:ea typeface="Times New Roman"/>
                        </a:rPr>
                        <a:t>так</a:t>
                      </a:r>
                    </a:p>
                  </a:txBody>
                  <a:tcPr marL="68580" marR="68580" marT="0" marB="0" anchor="ctr"/>
                </a:tc>
                <a:tc>
                  <a:txBody>
                    <a:bodyPr/>
                    <a:lstStyle/>
                    <a:p>
                      <a:pPr algn="ctr">
                        <a:spcAft>
                          <a:spcPts val="0"/>
                        </a:spcAft>
                      </a:pPr>
                      <a:r>
                        <a:rPr lang="uk-UA" sz="1400">
                          <a:effectLst/>
                          <a:latin typeface="Times New Roman"/>
                          <a:ea typeface="Times New Roman"/>
                        </a:rPr>
                        <a:t>-</a:t>
                      </a:r>
                    </a:p>
                  </a:txBody>
                  <a:tcPr marL="68580" marR="68580" marT="0" marB="0" anchor="ctr"/>
                </a:tc>
                <a:tc>
                  <a:txBody>
                    <a:bodyPr/>
                    <a:lstStyle/>
                    <a:p>
                      <a:pPr algn="ctr">
                        <a:spcAft>
                          <a:spcPts val="0"/>
                        </a:spcAft>
                      </a:pPr>
                      <a:r>
                        <a:rPr lang="uk-UA" sz="1400">
                          <a:effectLst/>
                          <a:latin typeface="Times New Roman"/>
                          <a:ea typeface="Times New Roman"/>
                        </a:rPr>
                        <a:t>80</a:t>
                      </a:r>
                      <a:r>
                        <a:rPr lang="ru-RU" sz="1400">
                          <a:effectLst/>
                          <a:latin typeface="Times New Roman"/>
                          <a:ea typeface="Times New Roman"/>
                        </a:rPr>
                        <a:t>,</a:t>
                      </a:r>
                      <a:r>
                        <a:rPr lang="uk-UA" sz="1400">
                          <a:effectLst/>
                          <a:latin typeface="Times New Roman"/>
                          <a:ea typeface="Times New Roman"/>
                        </a:rPr>
                        <a:t>0</a:t>
                      </a:r>
                    </a:p>
                  </a:txBody>
                  <a:tcPr marL="68580" marR="68580" marT="0" marB="0" anchor="ctr"/>
                </a:tc>
                <a:tc>
                  <a:txBody>
                    <a:bodyPr/>
                    <a:lstStyle/>
                    <a:p>
                      <a:pPr algn="ctr">
                        <a:spcAft>
                          <a:spcPts val="0"/>
                        </a:spcAft>
                      </a:pPr>
                      <a:r>
                        <a:rPr lang="uk-UA" sz="1400">
                          <a:effectLst/>
                          <a:latin typeface="Times New Roman"/>
                          <a:ea typeface="Times New Roman"/>
                        </a:rPr>
                        <a:t>76</a:t>
                      </a:r>
                      <a:r>
                        <a:rPr lang="ru-RU" sz="1400">
                          <a:effectLst/>
                          <a:latin typeface="Times New Roman"/>
                          <a:ea typeface="Times New Roman"/>
                        </a:rPr>
                        <a:t>,</a:t>
                      </a:r>
                      <a:r>
                        <a:rPr lang="uk-UA" sz="1400">
                          <a:effectLst/>
                          <a:latin typeface="Times New Roman"/>
                          <a:ea typeface="Times New Roman"/>
                        </a:rPr>
                        <a:t>7</a:t>
                      </a:r>
                    </a:p>
                  </a:txBody>
                  <a:tcPr marL="68580" marR="68580" marT="0" marB="0" anchor="ctr"/>
                </a:tc>
                <a:extLst>
                  <a:ext uri="{0D108BD9-81ED-4DB2-BD59-A6C34878D82A}">
                    <a16:rowId xmlns="" xmlns:a16="http://schemas.microsoft.com/office/drawing/2014/main" val="3869297412"/>
                  </a:ext>
                </a:extLst>
              </a:tr>
              <a:tr h="494423">
                <a:tc>
                  <a:txBody>
                    <a:bodyPr/>
                    <a:lstStyle/>
                    <a:p>
                      <a:pPr>
                        <a:spcAft>
                          <a:spcPts val="0"/>
                        </a:spcAft>
                      </a:pPr>
                      <a:r>
                        <a:rPr lang="uk-UA" sz="1400">
                          <a:effectLst/>
                          <a:latin typeface="Times New Roman"/>
                          <a:ea typeface="Times New Roman"/>
                        </a:rPr>
                        <a:t>ні</a:t>
                      </a:r>
                    </a:p>
                  </a:txBody>
                  <a:tcPr marL="68580" marR="68580" marT="0" marB="0" anchor="ctr"/>
                </a:tc>
                <a:tc>
                  <a:txBody>
                    <a:bodyPr/>
                    <a:lstStyle/>
                    <a:p>
                      <a:pPr algn="ctr">
                        <a:spcAft>
                          <a:spcPts val="0"/>
                        </a:spcAft>
                      </a:pPr>
                      <a:r>
                        <a:rPr lang="uk-UA" sz="1400">
                          <a:effectLst/>
                          <a:latin typeface="Times New Roman"/>
                          <a:ea typeface="Times New Roman"/>
                        </a:rPr>
                        <a:t>66,7</a:t>
                      </a:r>
                    </a:p>
                  </a:txBody>
                  <a:tcPr marL="68580" marR="68580" marT="0" marB="0" anchor="ctr"/>
                </a:tc>
                <a:tc>
                  <a:txBody>
                    <a:bodyPr/>
                    <a:lstStyle/>
                    <a:p>
                      <a:pPr algn="ctr">
                        <a:spcAft>
                          <a:spcPts val="0"/>
                        </a:spcAft>
                      </a:pPr>
                      <a:r>
                        <a:rPr lang="uk-UA" sz="1400">
                          <a:effectLst/>
                          <a:latin typeface="Times New Roman"/>
                          <a:ea typeface="Times New Roman"/>
                        </a:rPr>
                        <a:t>20</a:t>
                      </a:r>
                      <a:r>
                        <a:rPr lang="ru-RU" sz="1400">
                          <a:effectLst/>
                          <a:latin typeface="Times New Roman"/>
                          <a:ea typeface="Times New Roman"/>
                        </a:rPr>
                        <a:t>,</a:t>
                      </a:r>
                      <a:r>
                        <a:rPr lang="uk-UA" sz="1400">
                          <a:effectLst/>
                          <a:latin typeface="Times New Roman"/>
                          <a:ea typeface="Times New Roman"/>
                        </a:rPr>
                        <a:t>0</a:t>
                      </a:r>
                    </a:p>
                  </a:txBody>
                  <a:tcPr marL="68580" marR="68580" marT="0" marB="0" anchor="ctr"/>
                </a:tc>
                <a:tc>
                  <a:txBody>
                    <a:bodyPr/>
                    <a:lstStyle/>
                    <a:p>
                      <a:pPr algn="ctr">
                        <a:spcAft>
                          <a:spcPts val="0"/>
                        </a:spcAft>
                      </a:pPr>
                      <a:r>
                        <a:rPr lang="uk-UA" sz="1400">
                          <a:effectLst/>
                          <a:latin typeface="Times New Roman"/>
                          <a:ea typeface="Times New Roman"/>
                        </a:rPr>
                        <a:t>23</a:t>
                      </a:r>
                      <a:r>
                        <a:rPr lang="ru-RU" sz="1400">
                          <a:effectLst/>
                          <a:latin typeface="Times New Roman"/>
                          <a:ea typeface="Times New Roman"/>
                        </a:rPr>
                        <a:t>,</a:t>
                      </a:r>
                      <a:r>
                        <a:rPr lang="uk-UA" sz="1400">
                          <a:effectLst/>
                          <a:latin typeface="Times New Roman"/>
                          <a:ea typeface="Times New Roman"/>
                        </a:rPr>
                        <a:t>3</a:t>
                      </a:r>
                    </a:p>
                  </a:txBody>
                  <a:tcPr marL="68580" marR="68580" marT="0" marB="0" anchor="ctr"/>
                </a:tc>
                <a:extLst>
                  <a:ext uri="{0D108BD9-81ED-4DB2-BD59-A6C34878D82A}">
                    <a16:rowId xmlns="" xmlns:a16="http://schemas.microsoft.com/office/drawing/2014/main" val="575992689"/>
                  </a:ext>
                </a:extLst>
              </a:tr>
              <a:tr h="494423">
                <a:tc>
                  <a:txBody>
                    <a:bodyPr/>
                    <a:lstStyle/>
                    <a:p>
                      <a:pPr>
                        <a:spcAft>
                          <a:spcPts val="0"/>
                        </a:spcAft>
                      </a:pPr>
                      <a:r>
                        <a:rPr lang="uk-UA" sz="1400">
                          <a:effectLst/>
                          <a:latin typeface="Times New Roman"/>
                          <a:ea typeface="Times New Roman"/>
                        </a:rPr>
                        <a:t>не знаю</a:t>
                      </a:r>
                    </a:p>
                  </a:txBody>
                  <a:tcPr marL="68580" marR="68580" marT="0" marB="0" anchor="ctr"/>
                </a:tc>
                <a:tc>
                  <a:txBody>
                    <a:bodyPr/>
                    <a:lstStyle/>
                    <a:p>
                      <a:pPr algn="ctr">
                        <a:spcAft>
                          <a:spcPts val="0"/>
                        </a:spcAft>
                      </a:pPr>
                      <a:r>
                        <a:rPr lang="uk-UA" sz="1400">
                          <a:effectLst/>
                          <a:latin typeface="Times New Roman"/>
                          <a:ea typeface="Times New Roman"/>
                        </a:rPr>
                        <a:t>33</a:t>
                      </a:r>
                      <a:r>
                        <a:rPr lang="ru-RU" sz="1400">
                          <a:effectLst/>
                          <a:latin typeface="Times New Roman"/>
                          <a:ea typeface="Times New Roman"/>
                        </a:rPr>
                        <a:t>,</a:t>
                      </a:r>
                      <a:r>
                        <a:rPr lang="uk-UA" sz="1400">
                          <a:effectLst/>
                          <a:latin typeface="Times New Roman"/>
                          <a:ea typeface="Times New Roman"/>
                        </a:rPr>
                        <a:t>3</a:t>
                      </a:r>
                    </a:p>
                  </a:txBody>
                  <a:tcPr marL="68580" marR="68580" marT="0" marB="0" anchor="ctr"/>
                </a:tc>
                <a:tc>
                  <a:txBody>
                    <a:bodyPr/>
                    <a:lstStyle/>
                    <a:p>
                      <a:pPr algn="ctr">
                        <a:spcAft>
                          <a:spcPts val="0"/>
                        </a:spcAft>
                      </a:pPr>
                      <a:r>
                        <a:rPr lang="ru-RU" sz="1400" dirty="0">
                          <a:effectLst/>
                          <a:latin typeface="Times New Roman"/>
                          <a:ea typeface="Times New Roman"/>
                        </a:rPr>
                        <a:t>-</a:t>
                      </a:r>
                      <a:endParaRPr lang="uk-UA" sz="1400" dirty="0">
                        <a:effectLst/>
                        <a:latin typeface="Times New Roman"/>
                        <a:ea typeface="Times New Roman"/>
                      </a:endParaRPr>
                    </a:p>
                  </a:txBody>
                  <a:tcPr marL="68580" marR="68580" marT="0" marB="0" anchor="ctr"/>
                </a:tc>
                <a:tc>
                  <a:txBody>
                    <a:bodyPr/>
                    <a:lstStyle/>
                    <a:p>
                      <a:pPr algn="ctr">
                        <a:spcAft>
                          <a:spcPts val="0"/>
                        </a:spcAft>
                      </a:pPr>
                      <a:r>
                        <a:rPr lang="ru-RU" sz="1400" dirty="0">
                          <a:effectLst/>
                          <a:latin typeface="Times New Roman"/>
                          <a:ea typeface="Times New Roman"/>
                        </a:rPr>
                        <a:t>-</a:t>
                      </a:r>
                      <a:endParaRPr lang="uk-UA" sz="1400" dirty="0">
                        <a:effectLst/>
                        <a:latin typeface="Times New Roman"/>
                        <a:ea typeface="Times New Roman"/>
                      </a:endParaRPr>
                    </a:p>
                  </a:txBody>
                  <a:tcPr marL="68580" marR="68580" marT="0" marB="0" anchor="ctr"/>
                </a:tc>
              </a:tr>
            </a:tbl>
          </a:graphicData>
        </a:graphic>
      </p:graphicFrame>
      <p:sp>
        <p:nvSpPr>
          <p:cNvPr id="5"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415025" y="651571"/>
            <a:ext cx="11226949" cy="1263600"/>
          </a:xfrm>
        </p:spPr>
        <p:txBody>
          <a:bodyPr>
            <a:noAutofit/>
          </a:bodyPr>
          <a:lstStyle/>
          <a:p>
            <a:r>
              <a:rPr lang="uk-UA" sz="1800" dirty="0">
                <a:latin typeface="Times New Roman" panose="02020603050405020304" pitchFamily="18" charset="0"/>
                <a:cs typeface="Times New Roman" panose="02020603050405020304" pitchFamily="18" charset="0"/>
              </a:rPr>
              <a:t>РЕЗУЛЬТАТИ ПРОВЕДЕННЯ АНКЕТУВАННЯ</a:t>
            </a: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з академічної доброчесності </a:t>
            </a:r>
            <a:r>
              <a:rPr lang="uk-UA" sz="1600" dirty="0" smtClean="0">
                <a:latin typeface="Times New Roman" panose="02020603050405020304" pitchFamily="18" charset="0"/>
                <a:cs typeface="Times New Roman" panose="02020603050405020304" pitchFamily="18" charset="0"/>
              </a:rPr>
              <a:t>для </a:t>
            </a:r>
            <a:r>
              <a:rPr lang="uk-UA" sz="1600" dirty="0">
                <a:latin typeface="Times New Roman" panose="02020603050405020304" pitchFamily="18" charset="0"/>
                <a:cs typeface="Times New Roman" panose="02020603050405020304" pitchFamily="18" charset="0"/>
              </a:rPr>
              <a:t>здобувачів вищої освіти </a:t>
            </a:r>
            <a:r>
              <a:rPr lang="uk-UA" sz="1600" dirty="0" smtClean="0">
                <a:latin typeface="Times New Roman" panose="02020603050405020304" pitchFamily="18" charset="0"/>
                <a:cs typeface="Times New Roman" panose="02020603050405020304" pitchFamily="18" charset="0"/>
              </a:rPr>
              <a:t>зі </a:t>
            </a:r>
            <a:r>
              <a:rPr lang="uk-UA" sz="1600" dirty="0">
                <a:latin typeface="Times New Roman" panose="02020603050405020304" pitchFamily="18" charset="0"/>
                <a:cs typeface="Times New Roman" panose="02020603050405020304" pitchFamily="18" charset="0"/>
              </a:rPr>
              <a:t>спеціальності «Психологія» </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Дніпропетровського </a:t>
            </a:r>
            <a:r>
              <a:rPr lang="uk-UA" sz="1600" dirty="0">
                <a:latin typeface="Times New Roman" panose="02020603050405020304" pitchFamily="18" charset="0"/>
                <a:cs typeface="Times New Roman" panose="02020603050405020304" pitchFamily="18" charset="0"/>
              </a:rPr>
              <a:t>державного університету внутрішніх справ </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освітньо-кваліфікаційний рівень «Магістр») </a:t>
            </a:r>
            <a:r>
              <a:rPr lang="uk-UA" sz="1600" dirty="0" smtClean="0">
                <a:latin typeface="Times New Roman" panose="02020603050405020304" pitchFamily="18" charset="0"/>
                <a:cs typeface="Times New Roman" panose="02020603050405020304" pitchFamily="18" charset="0"/>
              </a:rPr>
              <a:t>за </a:t>
            </a:r>
            <a:r>
              <a:rPr lang="uk-UA" sz="1600" dirty="0">
                <a:latin typeface="Times New Roman" panose="02020603050405020304" pitchFamily="18" charset="0"/>
                <a:cs typeface="Times New Roman" panose="02020603050405020304" pitchFamily="18" charset="0"/>
              </a:rPr>
              <a:t>І семестр 2020-2021 н.р</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000" y="2304000"/>
            <a:ext cx="10665000" cy="923330"/>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Результати анкетування з академічної доброчесності здобувачів вищої освіти </a:t>
            </a:r>
          </a:p>
          <a:p>
            <a:pPr algn="ctr"/>
            <a:r>
              <a:rPr lang="uk-UA" dirty="0">
                <a:latin typeface="Times New Roman" panose="02020603050405020304" pitchFamily="18" charset="0"/>
                <a:cs typeface="Times New Roman" panose="02020603050405020304" pitchFamily="18" charset="0"/>
              </a:rPr>
              <a:t>зі спеціальності «Психологія» (освітньо-кваліфікаційний рівень «Магістр») </a:t>
            </a:r>
          </a:p>
          <a:p>
            <a:pPr algn="ctr"/>
            <a:r>
              <a:rPr lang="uk-UA" dirty="0">
                <a:latin typeface="Times New Roman" panose="02020603050405020304" pitchFamily="18" charset="0"/>
                <a:cs typeface="Times New Roman" panose="02020603050405020304" pitchFamily="18" charset="0"/>
              </a:rPr>
              <a:t>за питаннями № </a:t>
            </a:r>
            <a:r>
              <a:rPr lang="uk-UA" dirty="0" smtClean="0">
                <a:latin typeface="Times New Roman" panose="02020603050405020304" pitchFamily="18" charset="0"/>
                <a:cs typeface="Times New Roman" panose="02020603050405020304" pitchFamily="18" charset="0"/>
              </a:rPr>
              <a:t>11 </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13, </a:t>
            </a:r>
            <a:r>
              <a:rPr lang="uk-UA" dirty="0">
                <a:latin typeface="Times New Roman" panose="02020603050405020304" pitchFamily="18" charset="0"/>
                <a:cs typeface="Times New Roman" panose="02020603050405020304" pitchFamily="18" charset="0"/>
              </a:rPr>
              <a:t>у %</a:t>
            </a:r>
          </a:p>
        </p:txBody>
      </p:sp>
      <p:sp>
        <p:nvSpPr>
          <p:cNvPr id="7" name="Прямоугольник 6"/>
          <p:cNvSpPr/>
          <p:nvPr/>
        </p:nvSpPr>
        <p:spPr>
          <a:xfrm>
            <a:off x="10641002" y="1915171"/>
            <a:ext cx="1232709" cy="369332"/>
          </a:xfrm>
          <a:prstGeom prst="rect">
            <a:avLst/>
          </a:prstGeom>
        </p:spPr>
        <p:txBody>
          <a:bodyPr wrap="none">
            <a:spAutoFit/>
          </a:bodyPr>
          <a:lstStyle/>
          <a:p>
            <a:pPr algn="r"/>
            <a:r>
              <a:rPr lang="uk-UA" dirty="0">
                <a:latin typeface="Times New Roman" panose="02020603050405020304" pitchFamily="18" charset="0"/>
                <a:cs typeface="Times New Roman" panose="02020603050405020304" pitchFamily="18" charset="0"/>
              </a:rPr>
              <a:t>Таблиця </a:t>
            </a:r>
            <a:r>
              <a:rPr lang="uk-UA" dirty="0" smtClean="0">
                <a:latin typeface="Times New Roman" panose="02020603050405020304" pitchFamily="18" charset="0"/>
                <a:cs typeface="Times New Roman" panose="02020603050405020304" pitchFamily="18" charset="0"/>
              </a:rPr>
              <a:t>2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55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184" t="37155" r="32426" b="28409"/>
          <a:stretch>
            <a:fillRect/>
          </a:stretch>
        </p:blipFill>
        <p:spPr bwMode="auto">
          <a:xfrm>
            <a:off x="672998" y="2034000"/>
            <a:ext cx="58356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5">
            <a:extLst>
              <a:ext uri="{FF2B5EF4-FFF2-40B4-BE49-F238E27FC236}">
                <a16:creationId xmlns="" xmlns:a16="http://schemas.microsoft.com/office/drawing/2014/main" id="{0FF82343-202A-4D4B-8BA3-D03966DE80FF}"/>
              </a:ext>
            </a:extLst>
          </p:cNvPr>
          <p:cNvSpPr txBox="1">
            <a:spLocks/>
          </p:cNvSpPr>
          <p:nvPr/>
        </p:nvSpPr>
        <p:spPr>
          <a:xfrm>
            <a:off x="381000" y="369001"/>
            <a:ext cx="11226949" cy="126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uk-UA" sz="2000" b="1" dirty="0" smtClean="0">
                <a:latin typeface="Times New Roman" panose="02020603050405020304" pitchFamily="18" charset="0"/>
                <a:cs typeface="Times New Roman" panose="02020603050405020304" pitchFamily="18" charset="0"/>
              </a:rPr>
              <a:t>РЕЗУЛЬТАТИ ПРОВЕДЕННЯ АНКЕТУВАННЯ</a:t>
            </a: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з академічної доброчесності для здобувачів вищої освіти зі спеціальності «Психологія»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державного університету внутрішніх справ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(освітньо-кваліфікаційний рівень «Магістр») за І семестр 2020-2021 н.р.</a:t>
            </a:r>
            <a:endParaRPr lang="uk-UA" sz="1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81000" y="5140738"/>
            <a:ext cx="6390000" cy="1323439"/>
          </a:xfrm>
          <a:prstGeom prst="rect">
            <a:avLst/>
          </a:prstGeom>
        </p:spPr>
        <p:txBody>
          <a:bodyPr wrap="square">
            <a:spAutoFit/>
          </a:bodyPr>
          <a:lstStyle/>
          <a:p>
            <a:pPr algn="ctr"/>
            <a:endParaRPr lang="uk-UA" sz="1600" dirty="0" smtClean="0">
              <a:latin typeface="Times New Roman" panose="02020603050405020304" pitchFamily="18" charset="0"/>
              <a:cs typeface="Times New Roman" panose="02020603050405020304" pitchFamily="18" charset="0"/>
            </a:endParaRPr>
          </a:p>
          <a:p>
            <a:pPr algn="ctr"/>
            <a:r>
              <a:rPr lang="uk-UA" sz="1600" dirty="0" smtClean="0">
                <a:latin typeface="Times New Roman" panose="02020603050405020304" pitchFamily="18" charset="0"/>
                <a:cs typeface="Times New Roman" panose="02020603050405020304" pitchFamily="18" charset="0"/>
              </a:rPr>
              <a:t>Рис</a:t>
            </a:r>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7. </a:t>
            </a:r>
            <a:r>
              <a:rPr lang="uk-UA" sz="1600" dirty="0">
                <a:latin typeface="Times New Roman" panose="02020603050405020304" pitchFamily="18" charset="0"/>
                <a:cs typeface="Times New Roman" panose="02020603050405020304" pitchFamily="18" charset="0"/>
              </a:rPr>
              <a:t>Відповідь на питання № 14 Анкетування з академічної доброчесності здобувачів вищої освіти зі спеціальності «Психологія» (освітньо-кваліфікаційний рівень «Магістр»)</a:t>
            </a:r>
          </a:p>
          <a:p>
            <a:pPr algn="ctr"/>
            <a:r>
              <a:rPr lang="uk-UA" sz="1600" dirty="0">
                <a:latin typeface="Times New Roman" panose="02020603050405020304" pitchFamily="18" charset="0"/>
                <a:cs typeface="Times New Roman" panose="02020603050405020304" pitchFamily="18" charset="0"/>
              </a:rPr>
              <a:t> </a:t>
            </a:r>
          </a:p>
        </p:txBody>
      </p:sp>
      <p:sp>
        <p:nvSpPr>
          <p:cNvPr id="8" name="Прямоугольник 7"/>
          <p:cNvSpPr/>
          <p:nvPr/>
        </p:nvSpPr>
        <p:spPr>
          <a:xfrm>
            <a:off x="6702858" y="2034000"/>
            <a:ext cx="5409474" cy="4401205"/>
          </a:xfrm>
          <a:prstGeom prst="rect">
            <a:avLst/>
          </a:prstGeom>
        </p:spPr>
        <p:txBody>
          <a:bodyPr wrap="square">
            <a:spAutoFit/>
          </a:bodyPr>
          <a:lstStyle/>
          <a:p>
            <a:pPr lvl="0" algn="just"/>
            <a:r>
              <a:rPr lang="uk-UA" sz="1400" dirty="0" smtClean="0">
                <a:latin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cs typeface="Times New Roman" panose="02020603050405020304" pitchFamily="18" charset="0"/>
              </a:rPr>
              <a:t>Питання </a:t>
            </a:r>
            <a:r>
              <a:rPr lang="uk-UA" sz="1400" b="1" dirty="0">
                <a:latin typeface="Times New Roman" panose="02020603050405020304" pitchFamily="18" charset="0"/>
                <a:cs typeface="Times New Roman" panose="02020603050405020304" pitchFamily="18" charset="0"/>
              </a:rPr>
              <a:t>№ 14 до здобувачів вищої освіти звучало наступним чином: «Позначте основні види наукових праць, які на Вашу думку, в обов’язковому порядку повинні проходити перевірку на академічний плагіат в ДДУВС» (відповідь передбачала можливість обрати декілька варіантів відповідей та представлена на рис. </a:t>
            </a:r>
            <a:r>
              <a:rPr lang="uk-UA" sz="1400" b="1" dirty="0" smtClean="0">
                <a:latin typeface="Times New Roman" panose="02020603050405020304" pitchFamily="18" charset="0"/>
                <a:cs typeface="Times New Roman" panose="02020603050405020304" pitchFamily="18" charset="0"/>
              </a:rPr>
              <a:t>7):</a:t>
            </a:r>
            <a:endParaRPr lang="uk-UA" sz="1400" b="1" dirty="0">
              <a:latin typeface="Times New Roman" panose="02020603050405020304" pitchFamily="18" charset="0"/>
              <a:cs typeface="Times New Roman" panose="02020603050405020304" pitchFamily="18" charset="0"/>
            </a:endParaRPr>
          </a:p>
          <a:p>
            <a:pPr lvl="0" algn="just"/>
            <a:r>
              <a:rPr lang="uk-UA" sz="1400" dirty="0" smtClean="0">
                <a:latin typeface="Times New Roman" panose="02020603050405020304" pitchFamily="18" charset="0"/>
                <a:cs typeface="Times New Roman" panose="02020603050405020304" pitchFamily="18" charset="0"/>
              </a:rPr>
              <a:t>   - 73,3</a:t>
            </a:r>
            <a:r>
              <a:rPr lang="uk-UA" sz="1400" dirty="0">
                <a:latin typeface="Times New Roman" panose="02020603050405020304" pitchFamily="18" charset="0"/>
                <a:cs typeface="Times New Roman" panose="02020603050405020304" pitchFamily="18" charset="0"/>
              </a:rPr>
              <a:t>% здобувачів вищої освіти вважають, що в обов’язковому порядку повинні проходити перевірку на академічний плагіат в університеті наукові статті;</a:t>
            </a:r>
          </a:p>
          <a:p>
            <a:pPr lvl="0" algn="just"/>
            <a:r>
              <a:rPr lang="uk-UA" sz="1400" dirty="0" smtClean="0">
                <a:latin typeface="Times New Roman" panose="02020603050405020304" pitchFamily="18" charset="0"/>
                <a:cs typeface="Times New Roman" panose="02020603050405020304" pitchFamily="18" charset="0"/>
              </a:rPr>
              <a:t>   - 33,3</a:t>
            </a:r>
            <a:r>
              <a:rPr lang="uk-UA" sz="1400" dirty="0">
                <a:latin typeface="Times New Roman" panose="02020603050405020304" pitchFamily="18" charset="0"/>
                <a:cs typeface="Times New Roman" panose="02020603050405020304" pitchFamily="18" charset="0"/>
              </a:rPr>
              <a:t>% здобувачів вищої освіти вважають, що в обов’язковому порядку повинні проходити перевірку тези наукових доповідей;</a:t>
            </a:r>
          </a:p>
          <a:p>
            <a:pPr lvl="0" algn="just"/>
            <a:r>
              <a:rPr lang="uk-UA" sz="1400" dirty="0" smtClean="0">
                <a:latin typeface="Times New Roman" panose="02020603050405020304" pitchFamily="18" charset="0"/>
                <a:cs typeface="Times New Roman" panose="02020603050405020304" pitchFamily="18" charset="0"/>
              </a:rPr>
              <a:t>   - 13,3</a:t>
            </a:r>
            <a:r>
              <a:rPr lang="uk-UA" sz="1400" dirty="0">
                <a:latin typeface="Times New Roman" panose="02020603050405020304" pitchFamily="18" charset="0"/>
                <a:cs typeface="Times New Roman" panose="02020603050405020304" pitchFamily="18" charset="0"/>
              </a:rPr>
              <a:t>% здобувачів вищої освіти обрали відповідь – індивідуальна робота з дисципліни;</a:t>
            </a:r>
          </a:p>
          <a:p>
            <a:pPr lvl="0" algn="just"/>
            <a:r>
              <a:rPr lang="uk-UA" sz="1400" dirty="0" smtClean="0">
                <a:latin typeface="Times New Roman" panose="02020603050405020304" pitchFamily="18" charset="0"/>
                <a:cs typeface="Times New Roman" panose="02020603050405020304" pitchFamily="18" charset="0"/>
              </a:rPr>
              <a:t>   - 13,3</a:t>
            </a:r>
            <a:r>
              <a:rPr lang="uk-UA" sz="1400" dirty="0">
                <a:latin typeface="Times New Roman" panose="02020603050405020304" pitchFamily="18" charset="0"/>
                <a:cs typeface="Times New Roman" panose="02020603050405020304" pitchFamily="18" charset="0"/>
              </a:rPr>
              <a:t>% здобувачів вищої освіти обрали відповідь – самостійна робота з дисципліни;</a:t>
            </a:r>
          </a:p>
          <a:p>
            <a:pPr lvl="0" algn="just"/>
            <a:r>
              <a:rPr lang="uk-UA" sz="1400" dirty="0" smtClean="0">
                <a:latin typeface="Times New Roman" panose="02020603050405020304" pitchFamily="18" charset="0"/>
                <a:cs typeface="Times New Roman" panose="02020603050405020304" pitchFamily="18" charset="0"/>
              </a:rPr>
              <a:t>   - 53,3</a:t>
            </a:r>
            <a:r>
              <a:rPr lang="uk-UA" sz="1400" dirty="0">
                <a:latin typeface="Times New Roman" panose="02020603050405020304" pitchFamily="18" charset="0"/>
                <a:cs typeface="Times New Roman" panose="02020603050405020304" pitchFamily="18" charset="0"/>
              </a:rPr>
              <a:t>% здобувачів вищої освіти обрали відповідь – конкурсна робота;</a:t>
            </a:r>
          </a:p>
          <a:p>
            <a:pPr lvl="0" algn="just"/>
            <a:r>
              <a:rPr lang="uk-UA" sz="1400" dirty="0" smtClean="0">
                <a:latin typeface="Times New Roman" panose="02020603050405020304" pitchFamily="18" charset="0"/>
                <a:cs typeface="Times New Roman" panose="02020603050405020304" pitchFamily="18" charset="0"/>
              </a:rPr>
              <a:t>   - 20,0</a:t>
            </a:r>
            <a:r>
              <a:rPr lang="uk-UA" sz="1400" dirty="0">
                <a:latin typeface="Times New Roman" panose="02020603050405020304" pitchFamily="18" charset="0"/>
                <a:cs typeface="Times New Roman" panose="02020603050405020304" pitchFamily="18" charset="0"/>
              </a:rPr>
              <a:t>% здобувачів вищої освіти вважають, що в обов’язковому порядку повинні проходити перевірку на академічний плагіат усі вищеперераховані види робіт.</a:t>
            </a:r>
          </a:p>
        </p:txBody>
      </p:sp>
    </p:spTree>
    <p:extLst>
      <p:ext uri="{BB962C8B-B14F-4D97-AF65-F5344CB8AC3E}">
        <p14:creationId xmlns:p14="http://schemas.microsoft.com/office/powerpoint/2010/main" val="40735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7AE888-FC83-48E4-B6E8-F7C6FD7A74A8}"/>
              </a:ext>
            </a:extLst>
          </p:cNvPr>
          <p:cNvSpPr>
            <a:spLocks noGrp="1"/>
          </p:cNvSpPr>
          <p:nvPr>
            <p:ph type="title"/>
          </p:nvPr>
        </p:nvSpPr>
        <p:spPr>
          <a:xfrm>
            <a:off x="741000" y="365126"/>
            <a:ext cx="10890000" cy="1325563"/>
          </a:xfrm>
        </p:spPr>
        <p:txBody>
          <a:bodyPr>
            <a:noAutofit/>
          </a:bodyPr>
          <a:lstStyle/>
          <a:p>
            <a:r>
              <a:rPr lang="uk-UA" sz="1800" dirty="0" smtClean="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Більшість </a:t>
            </a:r>
            <a:r>
              <a:rPr lang="uk-UA" sz="1800" b="1" dirty="0">
                <a:latin typeface="Times New Roman" panose="02020603050405020304" pitchFamily="18" charset="0"/>
                <a:cs typeface="Times New Roman" panose="02020603050405020304" pitchFamily="18" charset="0"/>
              </a:rPr>
              <a:t>учасників опитування вважають, що головною метою процедури дотримання академічної доброчесності в університеті є вирішення двох проблем:</a:t>
            </a:r>
            <a:br>
              <a:rPr lang="uk-UA" sz="1800" b="1" dirty="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   - забезпечення </a:t>
            </a:r>
            <a:r>
              <a:rPr lang="uk-UA" sz="1800" dirty="0">
                <a:latin typeface="Times New Roman" panose="02020603050405020304" pitchFamily="18" charset="0"/>
                <a:cs typeface="Times New Roman" panose="02020603050405020304" pitchFamily="18" charset="0"/>
              </a:rPr>
              <a:t>активізації наукових досліджень здобувачів вищої освіти за спеціальністю «Психологія»;</a:t>
            </a:r>
            <a:br>
              <a:rPr lang="uk-UA" sz="1800" dirty="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   - можливість </a:t>
            </a:r>
            <a:r>
              <a:rPr lang="uk-UA" sz="1800" dirty="0">
                <a:latin typeface="Times New Roman" panose="02020603050405020304" pitchFamily="18" charset="0"/>
                <a:cs typeface="Times New Roman" panose="02020603050405020304" pitchFamily="18" charset="0"/>
              </a:rPr>
              <a:t>часткового доопрацювання наукової роботи та здійснення повторної перевірки роботи на запозичення (плагіат) після доопрацювання. </a:t>
            </a:r>
          </a:p>
        </p:txBody>
      </p:sp>
      <p:sp>
        <p:nvSpPr>
          <p:cNvPr id="7" name="Прямоугольник 6"/>
          <p:cNvSpPr/>
          <p:nvPr/>
        </p:nvSpPr>
        <p:spPr>
          <a:xfrm>
            <a:off x="957073" y="2079000"/>
            <a:ext cx="6165000"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uk-UA" dirty="0">
                <a:latin typeface="Times New Roman" panose="02020603050405020304" pitchFamily="18" charset="0"/>
                <a:cs typeface="Times New Roman" panose="02020603050405020304" pitchFamily="18" charset="0"/>
              </a:rPr>
              <a:t>Із пропозицій, які надавалися здобувачами вищої освіти зі спеціальності «Психологія» у кінці анкети, необхідно виокремити той факт, що на думку більшості опитаних найбільш дієвим заходом популяризації норм та принципів академічної доброчесності в університеті може бути </a:t>
            </a:r>
            <a:r>
              <a:rPr lang="uk-UA" b="1" dirty="0">
                <a:solidFill>
                  <a:schemeClr val="accent1">
                    <a:lumMod val="75000"/>
                  </a:schemeClr>
                </a:solidFill>
                <a:latin typeface="Times New Roman" panose="02020603050405020304" pitchFamily="18" charset="0"/>
                <a:cs typeface="Times New Roman" panose="02020603050405020304" pitchFamily="18" charset="0"/>
              </a:rPr>
              <a:t>проведення студентської конференції чи круглого столу з проблем академічної доброчесності</a:t>
            </a:r>
            <a:r>
              <a:rPr lang="uk-UA" dirty="0">
                <a:latin typeface="Times New Roman" panose="02020603050405020304" pitchFamily="18" charset="0"/>
                <a:cs typeface="Times New Roman" panose="02020603050405020304" pitchFamily="18" charset="0"/>
              </a:rPr>
              <a:t>. </a:t>
            </a:r>
          </a:p>
        </p:txBody>
      </p:sp>
      <p:sp>
        <p:nvSpPr>
          <p:cNvPr id="9" name="Прямоугольник 8"/>
          <p:cNvSpPr/>
          <p:nvPr/>
        </p:nvSpPr>
        <p:spPr>
          <a:xfrm>
            <a:off x="4476000" y="4464000"/>
            <a:ext cx="71550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dirty="0">
                <a:latin typeface="Times New Roman" panose="02020603050405020304" pitchFamily="18" charset="0"/>
                <a:cs typeface="Times New Roman" panose="02020603050405020304" pitchFamily="18" charset="0"/>
              </a:rPr>
              <a:t>Основними заходами негайного реагування на прояви академічної недоброчесності у середовищі здобувачів вищої освіти, на думку опитаних, повинно стати </a:t>
            </a:r>
            <a:r>
              <a:rPr lang="uk-UA" b="1" dirty="0">
                <a:solidFill>
                  <a:schemeClr val="accent1">
                    <a:lumMod val="75000"/>
                  </a:schemeClr>
                </a:solidFill>
                <a:latin typeface="Times New Roman" panose="02020603050405020304" pitchFamily="18" charset="0"/>
                <a:cs typeface="Times New Roman" panose="02020603050405020304" pitchFamily="18" charset="0"/>
              </a:rPr>
              <a:t>оприлюднення на офіційному сайті закладу вищої освіти списків порушників академічної доброчесності та відрахування з університету тих здобувачів вищої освіти, які систематично порушують академічну доброчесність</a:t>
            </a:r>
            <a:r>
              <a:rPr lang="uk-U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81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 xmlns:a16="http://schemas.microsoft.com/office/drawing/2014/main" id="{0FF82343-202A-4D4B-8BA3-D03966DE80FF}"/>
              </a:ext>
            </a:extLst>
          </p:cNvPr>
          <p:cNvSpPr txBox="1">
            <a:spLocks/>
          </p:cNvSpPr>
          <p:nvPr/>
        </p:nvSpPr>
        <p:spPr>
          <a:xfrm>
            <a:off x="381000" y="369001"/>
            <a:ext cx="11226949" cy="126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uk-UA" sz="2000" b="1" dirty="0" smtClean="0">
                <a:latin typeface="Times New Roman" panose="02020603050405020304" pitchFamily="18" charset="0"/>
                <a:cs typeface="Times New Roman" panose="02020603050405020304" pitchFamily="18" charset="0"/>
              </a:rPr>
              <a:t>РЕЗУЛЬТАТИ ПРОВЕДЕННЯ АНКЕТУВАННЯ</a:t>
            </a: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з академічної доброчесності для здобувачів вищої освіти зі спеціальності «Психологія»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державного університету внутрішніх справ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(освітньо-кваліфікаційний рівень «Магістр») за І семестр 2020-2021 н.р.</a:t>
            </a:r>
            <a:endParaRPr lang="uk-UA" sz="1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64250" y="2169000"/>
            <a:ext cx="11536750" cy="3785652"/>
          </a:xfrm>
          <a:prstGeom prst="rect">
            <a:avLst/>
          </a:prstGeom>
        </p:spPr>
        <p:txBody>
          <a:bodyPr wrap="square">
            <a:spAutoFit/>
          </a:bodyPr>
          <a:lstStyle/>
          <a:p>
            <a:pPr algn="just"/>
            <a:r>
              <a:rPr lang="uk-UA" sz="1600" b="1" dirty="0">
                <a:solidFill>
                  <a:schemeClr val="accent1">
                    <a:lumMod val="75000"/>
                  </a:schemeClr>
                </a:solidFill>
                <a:latin typeface="Times New Roman" panose="02020603050405020304" pitchFamily="18" charset="0"/>
                <a:cs typeface="Times New Roman" panose="02020603050405020304" pitchFamily="18" charset="0"/>
              </a:rPr>
              <a:t>За результатами проведеного опитування здобувачів вищої освіти Дніпропетровського державного університету внутрішніх справ прийнято ряд заходів щодо дотримання принципів академічної доброчесності в академічній спільноті, а саме:  </a:t>
            </a: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підготовка інформаційних матеріалів (плакати, буклети, інфографіка, брошури) з питань дотримання принципів академічної доброчесності в закладі вищої освіти;</a:t>
            </a: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проведення роз’яснювальної роботи зі здобувачам вищої освіти зі спеціальності </a:t>
            </a:r>
            <a:r>
              <a:rPr lang="uk-UA" sz="1600" dirty="0" smtClean="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Психологія» Дніпропетровського державного університету внутрішніх справ (освітньо-кваліфікаційний рівень «Магістр»);</a:t>
            </a: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посилення напрямів роботи Школи академічної доброчесності Дніпропетровського державного університету внутрішніх справ щодо підготовки методичних матеріалів для здобувачів вищої освіти про основні правила цитування при написанні наукових праць, стилі цитування, відповідні інформаційні довідки;</a:t>
            </a: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планування проведення у 2021 році круглого столу з проблем академічної доброчесності із здобувачами вищої освіти Дніпропетровського державного університету внутрішніх справ;</a:t>
            </a: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проведення Групою сприяння академічної доброчесності Дніпропетровського державного університету внутрішніх справ додаткових заходів у ІІ семестрі 2020-2021 н.р. (онлайн-вебінари, консультації, онлайн-зустрічі) із здобувачами вищої освіти за освітньо-професійною програмою щодо популяризації принципів академічної доброчесності.</a:t>
            </a:r>
          </a:p>
        </p:txBody>
      </p:sp>
    </p:spTree>
    <p:extLst>
      <p:ext uri="{BB962C8B-B14F-4D97-AF65-F5344CB8AC3E}">
        <p14:creationId xmlns:p14="http://schemas.microsoft.com/office/powerpoint/2010/main" val="165813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 xmlns:a16="http://schemas.microsoft.com/office/drawing/2014/main" id="{AEC55727-BA37-4438-8ACD-551E0CC2D3B6}"/>
              </a:ext>
            </a:extLst>
          </p:cNvPr>
          <p:cNvSpPr>
            <a:spLocks noGrp="1"/>
          </p:cNvSpPr>
          <p:nvPr>
            <p:ph type="title"/>
          </p:nvPr>
        </p:nvSpPr>
        <p:spPr>
          <a:xfrm>
            <a:off x="291000" y="2664000"/>
            <a:ext cx="5280899" cy="1325563"/>
          </a:xfrm>
        </p:spPr>
        <p:txBody>
          <a:bodyPr/>
          <a:lstStyle/>
          <a:p>
            <a:r>
              <a:rPr lang="uk-UA" sz="6600" dirty="0" smtClean="0">
                <a:latin typeface="Times New Roman" panose="02020603050405020304" pitchFamily="18" charset="0"/>
                <a:cs typeface="Times New Roman" panose="02020603050405020304" pitchFamily="18" charset="0"/>
              </a:rPr>
              <a:t>Дякую за Вашу увагу!</a:t>
            </a:r>
            <a:endParaRPr lang="uk-UA"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68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7AE888-FC83-48E4-B6E8-F7C6FD7A74A8}"/>
              </a:ext>
            </a:extLst>
          </p:cNvPr>
          <p:cNvSpPr>
            <a:spLocks noGrp="1"/>
          </p:cNvSpPr>
          <p:nvPr>
            <p:ph type="title"/>
          </p:nvPr>
        </p:nvSpPr>
        <p:spPr>
          <a:xfrm>
            <a:off x="741000" y="365126"/>
            <a:ext cx="10890000" cy="1325563"/>
          </a:xfrm>
        </p:spPr>
        <p:txBody>
          <a:bodyPr>
            <a:noAutofit/>
          </a:bodyPr>
          <a:lstStyle/>
          <a:p>
            <a:pPr algn="just"/>
            <a:r>
              <a:rPr lang="uk-UA" sz="2200" dirty="0">
                <a:latin typeface="Times New Roman" panose="02020603050405020304" pitchFamily="18" charset="0"/>
                <a:cs typeface="Times New Roman" panose="02020603050405020304" pitchFamily="18" charset="0"/>
              </a:rPr>
              <a:t>З метою вивчення ставлення здобувачів вищої освіти за освітньо-кваліфікаційним рівнем «Магістр» зі спеціальності «Психологія»</a:t>
            </a:r>
            <a:r>
              <a:rPr lang="uk-UA" sz="2200" b="1"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Дніпропетровського державного університету внутрішніх справ до процедури дотримання норм та принципів академічної доброчесності, </a:t>
            </a:r>
            <a:r>
              <a:rPr lang="uk-UA" sz="2200" dirty="0" smtClean="0">
                <a:latin typeface="Times New Roman" panose="02020603050405020304" pitchFamily="18" charset="0"/>
                <a:cs typeface="Times New Roman" panose="02020603050405020304" pitchFamily="18" charset="0"/>
              </a:rPr>
              <a:t>у </a:t>
            </a:r>
            <a:r>
              <a:rPr lang="uk-UA" sz="2200" dirty="0">
                <a:latin typeface="Times New Roman" panose="02020603050405020304" pitchFamily="18" charset="0"/>
                <a:cs typeface="Times New Roman" panose="02020603050405020304" pitchFamily="18" charset="0"/>
              </a:rPr>
              <a:t>І семестрі 2020-2021 навчального року було проведено анкетування у електронному </a:t>
            </a:r>
            <a:r>
              <a:rPr lang="uk-UA" sz="2200" dirty="0" smtClean="0">
                <a:latin typeface="Times New Roman" panose="02020603050405020304" pitchFamily="18" charset="0"/>
                <a:cs typeface="Times New Roman" panose="02020603050405020304" pitchFamily="18" charset="0"/>
              </a:rPr>
              <a:t>вигляді</a:t>
            </a:r>
            <a:r>
              <a:rPr lang="uk-UA" sz="2200"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 xmlns:a16="http://schemas.microsoft.com/office/drawing/2014/main" id="{24CC6251-93DC-49BF-ADCA-30436005BC52}"/>
              </a:ext>
            </a:extLst>
          </p:cNvPr>
          <p:cNvSpPr>
            <a:spLocks noGrp="1"/>
          </p:cNvSpPr>
          <p:nvPr>
            <p:ph idx="1"/>
          </p:nvPr>
        </p:nvSpPr>
        <p:spPr/>
        <p:txBody>
          <a:bodyPr>
            <a:normAutofit/>
          </a:bodyPr>
          <a:lstStyle/>
          <a:p>
            <a:endParaRPr lang="ru-RU" dirty="0"/>
          </a:p>
          <a:p>
            <a:endParaRPr lang="ru-RU" dirty="0"/>
          </a:p>
          <a:p>
            <a:endParaRPr lang="ru-RU" dirty="0"/>
          </a:p>
        </p:txBody>
      </p:sp>
      <p:sp>
        <p:nvSpPr>
          <p:cNvPr id="4" name="Прямоугольник 3"/>
          <p:cNvSpPr/>
          <p:nvPr/>
        </p:nvSpPr>
        <p:spPr>
          <a:xfrm>
            <a:off x="921000" y="2304002"/>
            <a:ext cx="10440000" cy="1015663"/>
          </a:xfrm>
          <a:prstGeom prst="rect">
            <a:avLst/>
          </a:prstGeom>
        </p:spPr>
        <p:txBody>
          <a:bodyPr wrap="square">
            <a:spAutoFit/>
          </a:bodyPr>
          <a:lstStyle/>
          <a:p>
            <a:r>
              <a:rPr lang="uk-UA" sz="2000" b="1" dirty="0">
                <a:latin typeface="Times New Roman" panose="02020603050405020304" pitchFamily="18" charset="0"/>
                <a:cs typeface="Times New Roman" panose="02020603050405020304" pitchFamily="18" charset="0"/>
              </a:rPr>
              <a:t>Анкета доступна за посиланням: </a:t>
            </a:r>
          </a:p>
          <a:p>
            <a:r>
              <a:rPr lang="uk-UA" sz="2000" u="sng" dirty="0">
                <a:latin typeface="Times New Roman" panose="02020603050405020304" pitchFamily="18" charset="0"/>
                <a:cs typeface="Times New Roman" panose="02020603050405020304" pitchFamily="18" charset="0"/>
                <a:hlinkClick r:id="rId2"/>
              </a:rPr>
              <a:t>https://docs.google.com/forms/d/1_jzKy71Jvsh1QufldD-aOhL-Szr84m77UYuGry_MUaU/edit</a:t>
            </a:r>
            <a:r>
              <a:rPr lang="uk-UA" sz="2000" dirty="0">
                <a:latin typeface="Times New Roman" panose="02020603050405020304" pitchFamily="18" charset="0"/>
                <a:cs typeface="Times New Roman" panose="02020603050405020304" pitchFamily="18" charset="0"/>
              </a:rPr>
              <a:t> </a:t>
            </a:r>
          </a:p>
          <a:p>
            <a:r>
              <a:rPr lang="uk-UA" sz="2000"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2496000" y="3744001"/>
            <a:ext cx="8685000" cy="1938992"/>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В опитуванні взяли участь </a:t>
            </a:r>
            <a:r>
              <a:rPr lang="uk-UA" sz="2000" i="1" dirty="0">
                <a:latin typeface="Times New Roman" panose="02020603050405020304" pitchFamily="18" charset="0"/>
                <a:cs typeface="Times New Roman" panose="02020603050405020304" pitchFamily="18" charset="0"/>
              </a:rPr>
              <a:t>15 здобувачів вищої освіти</a:t>
            </a:r>
            <a:r>
              <a:rPr lang="uk-UA" sz="2000" dirty="0">
                <a:latin typeface="Times New Roman" panose="02020603050405020304" pitchFamily="18" charset="0"/>
                <a:cs typeface="Times New Roman" panose="02020603050405020304" pitchFamily="18" charset="0"/>
              </a:rPr>
              <a:t> освітньо-кваліфікаційного рівня «Магістр» зі спеціальності «Психологія» Дніпропетровського державного університету внутрішніх справ. </a:t>
            </a:r>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ctr"/>
            <a:r>
              <a:rPr lang="uk-UA" sz="2000" i="1" dirty="0" smtClean="0">
                <a:latin typeface="Times New Roman" panose="02020603050405020304" pitchFamily="18" charset="0"/>
                <a:cs typeface="Times New Roman" panose="02020603050405020304" pitchFamily="18" charset="0"/>
              </a:rPr>
              <a:t>Опитування </a:t>
            </a:r>
            <a:r>
              <a:rPr lang="uk-UA" sz="2000" i="1" dirty="0">
                <a:latin typeface="Times New Roman" panose="02020603050405020304" pitchFamily="18" charset="0"/>
                <a:cs typeface="Times New Roman" panose="02020603050405020304" pitchFamily="18" charset="0"/>
              </a:rPr>
              <a:t>з питань дотримання норм та принципів академічної доброчесності </a:t>
            </a:r>
            <a:r>
              <a:rPr lang="uk-UA" sz="2000" b="1" i="1" dirty="0">
                <a:latin typeface="Times New Roman" panose="02020603050405020304" pitchFamily="18" charset="0"/>
                <a:cs typeface="Times New Roman" panose="02020603050405020304" pitchFamily="18" charset="0"/>
              </a:rPr>
              <a:t>є анонімним </a:t>
            </a:r>
            <a:r>
              <a:rPr lang="uk-UA" sz="2000" i="1" dirty="0">
                <a:latin typeface="Times New Roman" panose="02020603050405020304" pitchFamily="18" charset="0"/>
                <a:cs typeface="Times New Roman" panose="02020603050405020304" pitchFamily="18" charset="0"/>
              </a:rPr>
              <a:t>для здобувачів вищої освіти університету.</a:t>
            </a:r>
          </a:p>
        </p:txBody>
      </p:sp>
    </p:spTree>
    <p:extLst>
      <p:ext uri="{BB962C8B-B14F-4D97-AF65-F5344CB8AC3E}">
        <p14:creationId xmlns:p14="http://schemas.microsoft.com/office/powerpoint/2010/main" val="31936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 xmlns:a16="http://schemas.microsoft.com/office/drawing/2014/main" id="{927E8C00-8698-4FB5-A714-0317CF8A603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00" b="16600"/>
          <a:stretch/>
        </p:blipFill>
        <p:spPr>
          <a:xfrm>
            <a:off x="584051" y="593725"/>
            <a:ext cx="3711949" cy="1932120"/>
          </a:xfrm>
        </p:spPr>
      </p:pic>
      <p:sp>
        <p:nvSpPr>
          <p:cNvPr id="6"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4656000" y="593727"/>
            <a:ext cx="6951949" cy="1038875"/>
          </a:xfrm>
        </p:spPr>
        <p:txBody>
          <a:bodyPr>
            <a:noAutofit/>
          </a:bodyPr>
          <a:lstStyle/>
          <a:p>
            <a:r>
              <a:rPr lang="uk-UA" sz="2000" dirty="0">
                <a:latin typeface="Times New Roman" panose="02020603050405020304" pitchFamily="18" charset="0"/>
                <a:cs typeface="Times New Roman" panose="02020603050405020304" pitchFamily="18" charset="0"/>
              </a:rPr>
              <a:t>РЕЗУЛЬТАТИ ПРОВЕДЕННЯ АНКЕТУВАННЯ</a:t>
            </a: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 академічної доброчесності </a:t>
            </a:r>
            <a:r>
              <a:rPr lang="uk-UA" sz="1800" dirty="0" smtClean="0">
                <a:latin typeface="Times New Roman" panose="02020603050405020304" pitchFamily="18" charset="0"/>
                <a:cs typeface="Times New Roman" panose="02020603050405020304" pitchFamily="18" charset="0"/>
              </a:rPr>
              <a:t>для </a:t>
            </a:r>
            <a:r>
              <a:rPr lang="uk-UA" sz="1800" dirty="0">
                <a:latin typeface="Times New Roman" panose="02020603050405020304" pitchFamily="18" charset="0"/>
                <a:cs typeface="Times New Roman" panose="02020603050405020304" pitchFamily="18" charset="0"/>
              </a:rPr>
              <a:t>здобувачів вищої освіти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зі спеціальності «Психологія»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a:t>
            </a:r>
            <a:r>
              <a:rPr lang="uk-UA" sz="1800" dirty="0">
                <a:latin typeface="Times New Roman" panose="02020603050405020304" pitchFamily="18" charset="0"/>
                <a:cs typeface="Times New Roman" panose="02020603050405020304" pitchFamily="18" charset="0"/>
              </a:rPr>
              <a:t>державного університету внутрішніх справ </a:t>
            </a:r>
          </a:p>
        </p:txBody>
      </p:sp>
      <p:sp>
        <p:nvSpPr>
          <p:cNvPr id="8" name="Текст 7">
            <a:extLst>
              <a:ext uri="{FF2B5EF4-FFF2-40B4-BE49-F238E27FC236}">
                <a16:creationId xmlns="" xmlns:a16="http://schemas.microsoft.com/office/drawing/2014/main" id="{CDD73BD5-62A0-4940-808F-7C6724B8A7CF}"/>
              </a:ext>
            </a:extLst>
          </p:cNvPr>
          <p:cNvSpPr>
            <a:spLocks noGrp="1"/>
          </p:cNvSpPr>
          <p:nvPr>
            <p:ph type="body" sz="quarter" idx="11"/>
          </p:nvPr>
        </p:nvSpPr>
        <p:spPr>
          <a:xfrm>
            <a:off x="7086000" y="2349000"/>
            <a:ext cx="4521800" cy="2835000"/>
          </a:xfrm>
        </p:spPr>
        <p:style>
          <a:lnRef idx="2">
            <a:schemeClr val="accent6"/>
          </a:lnRef>
          <a:fillRef idx="1">
            <a:schemeClr val="lt1"/>
          </a:fillRef>
          <a:effectRef idx="0">
            <a:schemeClr val="accent6"/>
          </a:effectRef>
          <a:fontRef idx="minor">
            <a:schemeClr val="dk1"/>
          </a:fontRef>
        </p:style>
        <p:txBody>
          <a:bodyPr>
            <a:noAutofit/>
          </a:bodyPr>
          <a:lstStyle/>
          <a:p>
            <a:pPr algn="just"/>
            <a:r>
              <a:rPr lang="uk-UA" sz="2100" dirty="0" smtClean="0">
                <a:latin typeface="Times New Roman" panose="02020603050405020304" pitchFamily="18" charset="0"/>
                <a:cs typeface="Times New Roman" panose="02020603050405020304" pitchFamily="18" charset="0"/>
              </a:rPr>
              <a:t>Здобувачі </a:t>
            </a:r>
            <a:r>
              <a:rPr lang="uk-UA" sz="2100" dirty="0">
                <a:latin typeface="Times New Roman" panose="02020603050405020304" pitchFamily="18" charset="0"/>
                <a:cs typeface="Times New Roman" panose="02020603050405020304" pitchFamily="18" charset="0"/>
              </a:rPr>
              <a:t>вищої освіти ступеня магістра спеціальності «Психологія» мали можливість надати розгорнуті пропозиції щодо удосконалення процедури дотримання норм та принципів академічної доброчесності на платформі Дніпропетровського державного університету внутрішніх справ. </a:t>
            </a:r>
          </a:p>
        </p:txBody>
      </p:sp>
      <p:sp>
        <p:nvSpPr>
          <p:cNvPr id="3" name="Прямоугольник 2"/>
          <p:cNvSpPr/>
          <p:nvPr/>
        </p:nvSpPr>
        <p:spPr>
          <a:xfrm>
            <a:off x="505272" y="3024002"/>
            <a:ext cx="6265728"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uk-UA" sz="2100" b="1" dirty="0">
                <a:latin typeface="Times New Roman" panose="02020603050405020304" pitchFamily="18" charset="0"/>
                <a:cs typeface="Times New Roman" panose="02020603050405020304" pitchFamily="18" charset="0"/>
              </a:rPr>
              <a:t>Метою анкетування є </a:t>
            </a:r>
            <a:r>
              <a:rPr lang="uk-UA" sz="2100" dirty="0">
                <a:latin typeface="Times New Roman" panose="02020603050405020304" pitchFamily="18" charset="0"/>
                <a:cs typeface="Times New Roman" panose="02020603050405020304" pitchFamily="18" charset="0"/>
              </a:rPr>
              <a:t>визначення рівня обізнаності здобувачів вищої освіти спеціальності  «Психологія» щодо процедур дотримання </a:t>
            </a:r>
            <a:r>
              <a:rPr lang="uk-UA" sz="2100" dirty="0" smtClean="0">
                <a:latin typeface="Times New Roman" panose="02020603050405020304" pitchFamily="18" charset="0"/>
                <a:cs typeface="Times New Roman" panose="02020603050405020304" pitchFamily="18" charset="0"/>
              </a:rPr>
              <a:t>академічної доброчесності</a:t>
            </a:r>
            <a:r>
              <a:rPr lang="uk-UA" sz="2100" dirty="0">
                <a:latin typeface="Times New Roman" panose="02020603050405020304" pitchFamily="18" charset="0"/>
                <a:cs typeface="Times New Roman" panose="02020603050405020304" pitchFamily="18" charset="0"/>
              </a:rPr>
              <a:t>, її популяризації в академічному середовищі та заходів щодо реагування на прояви академічної недоброчесності. </a:t>
            </a:r>
          </a:p>
        </p:txBody>
      </p:sp>
    </p:spTree>
    <p:extLst>
      <p:ext uri="{BB962C8B-B14F-4D97-AF65-F5344CB8AC3E}">
        <p14:creationId xmlns:p14="http://schemas.microsoft.com/office/powerpoint/2010/main" val="327849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184" t="34233" r="40654" b="38921"/>
          <a:stretch>
            <a:fillRect/>
          </a:stretch>
        </p:blipFill>
        <p:spPr bwMode="auto">
          <a:xfrm>
            <a:off x="381000" y="2169000"/>
            <a:ext cx="6480000" cy="35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6951000" y="2973171"/>
            <a:ext cx="5016000" cy="1200329"/>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Рис. 1. Відповідь на питання № 1 Анкетування з академічної доброчесності здобувачів вищої освіти зі спеціальності «Психологія»</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освітньо-кваліфікаційний рівень «Магістр») </a:t>
            </a:r>
          </a:p>
        </p:txBody>
      </p:sp>
      <p:sp>
        <p:nvSpPr>
          <p:cNvPr id="8"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381000" y="369001"/>
            <a:ext cx="11226949" cy="1263600"/>
          </a:xfrm>
        </p:spPr>
        <p:txBody>
          <a:bodyPr>
            <a:noAutofit/>
          </a:bodyPr>
          <a:lstStyle/>
          <a:p>
            <a:r>
              <a:rPr lang="uk-UA" sz="2000" dirty="0">
                <a:latin typeface="Times New Roman" panose="02020603050405020304" pitchFamily="18" charset="0"/>
                <a:cs typeface="Times New Roman" panose="02020603050405020304" pitchFamily="18" charset="0"/>
              </a:rPr>
              <a:t>РЕЗУЛЬТАТИ ПРОВЕДЕННЯ АНКЕТУВАННЯ</a:t>
            </a: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 академічної доброчесності </a:t>
            </a:r>
            <a:r>
              <a:rPr lang="uk-UA" sz="1800" dirty="0" smtClean="0">
                <a:latin typeface="Times New Roman" panose="02020603050405020304" pitchFamily="18" charset="0"/>
                <a:cs typeface="Times New Roman" panose="02020603050405020304" pitchFamily="18" charset="0"/>
              </a:rPr>
              <a:t>для </a:t>
            </a:r>
            <a:r>
              <a:rPr lang="uk-UA" sz="1800" dirty="0">
                <a:latin typeface="Times New Roman" panose="02020603050405020304" pitchFamily="18" charset="0"/>
                <a:cs typeface="Times New Roman" panose="02020603050405020304" pitchFamily="18" charset="0"/>
              </a:rPr>
              <a:t>здобувачів вищої освіти </a:t>
            </a:r>
            <a:r>
              <a:rPr lang="uk-UA" sz="1800" dirty="0" smtClean="0">
                <a:latin typeface="Times New Roman" panose="02020603050405020304" pitchFamily="18" charset="0"/>
                <a:cs typeface="Times New Roman" panose="02020603050405020304" pitchFamily="18" charset="0"/>
              </a:rPr>
              <a:t>зі </a:t>
            </a:r>
            <a:r>
              <a:rPr lang="uk-UA" sz="1800" dirty="0">
                <a:latin typeface="Times New Roman" panose="02020603050405020304" pitchFamily="18" charset="0"/>
                <a:cs typeface="Times New Roman" panose="02020603050405020304" pitchFamily="18" charset="0"/>
              </a:rPr>
              <a:t>спеціальності «Психологія»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a:t>
            </a:r>
            <a:r>
              <a:rPr lang="uk-UA" sz="1800" dirty="0">
                <a:latin typeface="Times New Roman" panose="02020603050405020304" pitchFamily="18" charset="0"/>
                <a:cs typeface="Times New Roman" panose="02020603050405020304" pitchFamily="18" charset="0"/>
              </a:rPr>
              <a:t>державного університету внутрішніх справ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освітньо-кваліфікаційний рівень «Магістр») </a:t>
            </a:r>
            <a:r>
              <a:rPr lang="uk-UA" sz="1800" dirty="0" smtClean="0">
                <a:latin typeface="Times New Roman" panose="02020603050405020304" pitchFamily="18" charset="0"/>
                <a:cs typeface="Times New Roman" panose="02020603050405020304" pitchFamily="18" charset="0"/>
              </a:rPr>
              <a:t>за </a:t>
            </a:r>
            <a:r>
              <a:rPr lang="uk-UA" sz="1800" dirty="0">
                <a:latin typeface="Times New Roman" panose="02020603050405020304" pitchFamily="18" charset="0"/>
                <a:cs typeface="Times New Roman" panose="02020603050405020304" pitchFamily="18" charset="0"/>
              </a:rPr>
              <a:t>І семестр 2020-2021 н.р</a:t>
            </a:r>
            <a:r>
              <a:rPr lang="uk-UA" sz="1800" dirty="0" smtClean="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401" t="38112" r="41289" b="36383"/>
          <a:stretch>
            <a:fillRect/>
          </a:stretch>
        </p:blipFill>
        <p:spPr bwMode="auto">
          <a:xfrm>
            <a:off x="381000" y="189000"/>
            <a:ext cx="5679304" cy="2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81000" y="3519001"/>
            <a:ext cx="6096000" cy="738664"/>
          </a:xfrm>
          <a:prstGeom prst="rect">
            <a:avLst/>
          </a:prstGeom>
        </p:spPr>
        <p:txBody>
          <a:bodyPr>
            <a:spAutoFit/>
          </a:bodyPr>
          <a:lstStyle/>
          <a:p>
            <a:pPr algn="ctr"/>
            <a:r>
              <a:rPr lang="uk-UA" sz="1400" dirty="0">
                <a:latin typeface="Times New Roman" panose="02020603050405020304" pitchFamily="18" charset="0"/>
                <a:cs typeface="Times New Roman" panose="02020603050405020304" pitchFamily="18" charset="0"/>
              </a:rPr>
              <a:t>Рис. 2. Відповідь на питання № 2 Анкетування з академічної доброчесності здобувачів вищої освіти зі спеціальності «Психологія»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«Магістр»)</a:t>
            </a:r>
          </a:p>
        </p:txBody>
      </p:sp>
      <p:pic>
        <p:nvPicPr>
          <p:cNvPr id="2051"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l="31297" t="39508" r="39162" b="33249"/>
          <a:stretch>
            <a:fillRect/>
          </a:stretch>
        </p:blipFill>
        <p:spPr bwMode="auto">
          <a:xfrm>
            <a:off x="6281094" y="933253"/>
            <a:ext cx="5654423" cy="2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096000" y="4257665"/>
            <a:ext cx="6096000" cy="738664"/>
          </a:xfrm>
          <a:prstGeom prst="rect">
            <a:avLst/>
          </a:prstGeom>
        </p:spPr>
        <p:txBody>
          <a:bodyPr>
            <a:spAutoFit/>
          </a:bodyPr>
          <a:lstStyle/>
          <a:p>
            <a:pPr algn="ctr"/>
            <a:r>
              <a:rPr lang="uk-UA" sz="1400" dirty="0">
                <a:latin typeface="Times New Roman" panose="02020603050405020304" pitchFamily="18" charset="0"/>
                <a:cs typeface="Times New Roman" panose="02020603050405020304" pitchFamily="18" charset="0"/>
              </a:rPr>
              <a:t>Рис. 3. Відповідь на питання № 3 Анкетування з академічної доброчесності здобувачів вищої освіти зі спеціальності «Психологія»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«Магістр») </a:t>
            </a:r>
          </a:p>
        </p:txBody>
      </p:sp>
      <p:sp>
        <p:nvSpPr>
          <p:cNvPr id="8" name="Прямоугольник 7"/>
          <p:cNvSpPr/>
          <p:nvPr/>
        </p:nvSpPr>
        <p:spPr>
          <a:xfrm>
            <a:off x="381000" y="5016685"/>
            <a:ext cx="6300000" cy="1169551"/>
          </a:xfrm>
          <a:prstGeom prst="rect">
            <a:avLst/>
          </a:prstGeom>
        </p:spPr>
        <p:txBody>
          <a:bodyPr wrap="square">
            <a:spAutoFit/>
          </a:bodyPr>
          <a:lstStyle/>
          <a:p>
            <a:pPr algn="just"/>
            <a:r>
              <a:rPr lang="uk-UA" sz="1400" dirty="0">
                <a:latin typeface="Times New Roman" panose="02020603050405020304" pitchFamily="18" charset="0"/>
                <a:cs typeface="Times New Roman" panose="02020603050405020304" pitchFamily="18" charset="0"/>
              </a:rPr>
              <a:t>Таким чином, потребує посилення напрям роботи Школи академічної доброчесності Дніпропетровського державного університету внутрішніх справ щодо лекцій та методичних матеріалів для здобувачів вищої освіти про основні правила цитування при написанні наукових праць, стилі цитування, відповідні інформаційні довідки.</a:t>
            </a:r>
          </a:p>
        </p:txBody>
      </p:sp>
    </p:spTree>
    <p:extLst>
      <p:ext uri="{BB962C8B-B14F-4D97-AF65-F5344CB8AC3E}">
        <p14:creationId xmlns:p14="http://schemas.microsoft.com/office/powerpoint/2010/main" val="303705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297" t="42024" r="31505" b="28777"/>
          <a:stretch>
            <a:fillRect/>
          </a:stretch>
        </p:blipFill>
        <p:spPr bwMode="auto">
          <a:xfrm>
            <a:off x="336000" y="1944000"/>
            <a:ext cx="6867451" cy="303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36000" y="5094001"/>
            <a:ext cx="6867451" cy="830997"/>
          </a:xfrm>
          <a:prstGeom prst="rect">
            <a:avLst/>
          </a:prstGeom>
        </p:spPr>
        <p:txBody>
          <a:bodyPr wrap="square">
            <a:spAutoFit/>
          </a:bodyPr>
          <a:lstStyle/>
          <a:p>
            <a:pPr algn="ctr"/>
            <a:r>
              <a:rPr lang="uk-UA" sz="1600" dirty="0"/>
              <a:t>Рис. 4. Відповідь на питання № 4 Анкетування з академічної доброчесності здобувачів вищої освіти зі спеціальності «Психологія» </a:t>
            </a:r>
            <a:endParaRPr lang="uk-UA" sz="1600" dirty="0" smtClean="0"/>
          </a:p>
          <a:p>
            <a:pPr algn="ctr"/>
            <a:r>
              <a:rPr lang="uk-UA" sz="1600" dirty="0" smtClean="0"/>
              <a:t>(</a:t>
            </a:r>
            <a:r>
              <a:rPr lang="uk-UA" sz="1600" dirty="0"/>
              <a:t>освітньо-кваліфікаційний рівень «Магістр») </a:t>
            </a:r>
          </a:p>
        </p:txBody>
      </p:sp>
      <p:sp>
        <p:nvSpPr>
          <p:cNvPr id="7" name="Прямоугольник 6"/>
          <p:cNvSpPr/>
          <p:nvPr/>
        </p:nvSpPr>
        <p:spPr>
          <a:xfrm>
            <a:off x="7200327" y="2078999"/>
            <a:ext cx="4860000" cy="3293209"/>
          </a:xfrm>
          <a:prstGeom prst="rect">
            <a:avLst/>
          </a:prstGeom>
        </p:spPr>
        <p:txBody>
          <a:bodyPr wrap="square">
            <a:spAutoFit/>
          </a:bodyPr>
          <a:lstStyle/>
          <a:p>
            <a:pPr algn="just"/>
            <a:r>
              <a:rPr lang="uk-UA" sz="1600" dirty="0"/>
              <a:t>Таким чином, можна зробити висновок, що 60,0% здобувачів вищої освіти за освітньо-кваліфікаційним рівнем «Магістр» зі спеціальності «Психологія»</a:t>
            </a:r>
            <a:r>
              <a:rPr lang="uk-UA" sz="1600" b="1" dirty="0"/>
              <a:t> </a:t>
            </a:r>
            <a:r>
              <a:rPr lang="uk-UA" sz="1600" dirty="0"/>
              <a:t>Дніпропетровського державного університету внутрішніх справ повністю дотримуються норм та принципів академічної доброчесності під час навчання. </a:t>
            </a:r>
          </a:p>
          <a:p>
            <a:pPr algn="just"/>
            <a:endParaRPr lang="uk-UA" sz="1600" dirty="0" smtClean="0"/>
          </a:p>
          <a:p>
            <a:pPr algn="just"/>
            <a:r>
              <a:rPr lang="uk-UA" sz="1600" dirty="0" smtClean="0"/>
              <a:t>Посилення </a:t>
            </a:r>
            <a:r>
              <a:rPr lang="uk-UA" sz="1600" dirty="0"/>
              <a:t>потребує процес інформування здобувачів вищої освіти щодо рівня відповідальності за порушення академічної доброчесності та виявлення фактів академічного плагіату. </a:t>
            </a:r>
          </a:p>
        </p:txBody>
      </p:sp>
      <p:sp>
        <p:nvSpPr>
          <p:cNvPr id="9"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381000" y="369001"/>
            <a:ext cx="11226949" cy="1263600"/>
          </a:xfrm>
        </p:spPr>
        <p:txBody>
          <a:bodyPr>
            <a:noAutofit/>
          </a:bodyPr>
          <a:lstStyle/>
          <a:p>
            <a:r>
              <a:rPr lang="uk-UA" sz="2000" dirty="0">
                <a:latin typeface="Times New Roman" panose="02020603050405020304" pitchFamily="18" charset="0"/>
                <a:cs typeface="Times New Roman" panose="02020603050405020304" pitchFamily="18" charset="0"/>
              </a:rPr>
              <a:t>РЕЗУЛЬТАТИ ПРОВЕДЕННЯ АНКЕТУВАННЯ</a:t>
            </a: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 академічної доброчесності </a:t>
            </a:r>
            <a:r>
              <a:rPr lang="uk-UA" sz="1800" dirty="0" smtClean="0">
                <a:latin typeface="Times New Roman" panose="02020603050405020304" pitchFamily="18" charset="0"/>
                <a:cs typeface="Times New Roman" panose="02020603050405020304" pitchFamily="18" charset="0"/>
              </a:rPr>
              <a:t>для </a:t>
            </a:r>
            <a:r>
              <a:rPr lang="uk-UA" sz="1800" dirty="0">
                <a:latin typeface="Times New Roman" panose="02020603050405020304" pitchFamily="18" charset="0"/>
                <a:cs typeface="Times New Roman" panose="02020603050405020304" pitchFamily="18" charset="0"/>
              </a:rPr>
              <a:t>здобувачів вищої освіти </a:t>
            </a:r>
            <a:r>
              <a:rPr lang="uk-UA" sz="1800" dirty="0" smtClean="0">
                <a:latin typeface="Times New Roman" panose="02020603050405020304" pitchFamily="18" charset="0"/>
                <a:cs typeface="Times New Roman" panose="02020603050405020304" pitchFamily="18" charset="0"/>
              </a:rPr>
              <a:t>зі </a:t>
            </a:r>
            <a:r>
              <a:rPr lang="uk-UA" sz="1800" dirty="0">
                <a:latin typeface="Times New Roman" panose="02020603050405020304" pitchFamily="18" charset="0"/>
                <a:cs typeface="Times New Roman" panose="02020603050405020304" pitchFamily="18" charset="0"/>
              </a:rPr>
              <a:t>спеціальності «Психологія»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a:t>
            </a:r>
            <a:r>
              <a:rPr lang="uk-UA" sz="1800" dirty="0">
                <a:latin typeface="Times New Roman" panose="02020603050405020304" pitchFamily="18" charset="0"/>
                <a:cs typeface="Times New Roman" panose="02020603050405020304" pitchFamily="18" charset="0"/>
              </a:rPr>
              <a:t>державного університету внутрішніх справ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освітньо-кваліфікаційний рівень «Магістр») </a:t>
            </a:r>
            <a:r>
              <a:rPr lang="uk-UA" sz="1800" dirty="0" smtClean="0">
                <a:latin typeface="Times New Roman" panose="02020603050405020304" pitchFamily="18" charset="0"/>
                <a:cs typeface="Times New Roman" panose="02020603050405020304" pitchFamily="18" charset="0"/>
              </a:rPr>
              <a:t>за </a:t>
            </a:r>
            <a:r>
              <a:rPr lang="uk-UA" sz="1800" dirty="0">
                <a:latin typeface="Times New Roman" panose="02020603050405020304" pitchFamily="18" charset="0"/>
                <a:cs typeface="Times New Roman" panose="02020603050405020304" pitchFamily="18" charset="0"/>
              </a:rPr>
              <a:t>І семестр 2020-2021 н.р</a:t>
            </a:r>
            <a:r>
              <a:rPr lang="uk-UA" sz="1800" dirty="0" smtClean="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44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184" t="47096" r="32985" b="23917"/>
          <a:stretch>
            <a:fillRect/>
          </a:stretch>
        </p:blipFill>
        <p:spPr bwMode="auto">
          <a:xfrm>
            <a:off x="5438854" y="1944000"/>
            <a:ext cx="6615687"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438853" y="4959001"/>
            <a:ext cx="6528147" cy="830997"/>
          </a:xfrm>
          <a:prstGeom prst="rect">
            <a:avLst/>
          </a:prstGeom>
        </p:spPr>
        <p:txBody>
          <a:bodyPr wrap="square">
            <a:spAutoFit/>
          </a:bodyPr>
          <a:lstStyle/>
          <a:p>
            <a:pPr algn="ctr"/>
            <a:r>
              <a:rPr lang="uk-UA" sz="1600" dirty="0"/>
              <a:t>Рис. 5. Відповідь на питання № 5 Анкетування з академічної доброчесності здобувачів вищої </a:t>
            </a:r>
            <a:r>
              <a:rPr lang="uk-UA" sz="1600" dirty="0" smtClean="0"/>
              <a:t>освіти зі </a:t>
            </a:r>
            <a:r>
              <a:rPr lang="uk-UA" sz="1600" dirty="0"/>
              <a:t>спеціальності «Психологія» </a:t>
            </a:r>
            <a:r>
              <a:rPr lang="uk-UA" sz="1600" dirty="0" smtClean="0"/>
              <a:t>(</a:t>
            </a:r>
            <a:r>
              <a:rPr lang="uk-UA" sz="1600" dirty="0"/>
              <a:t>освітньо-кваліфікаційний рівень «Магістр») </a:t>
            </a:r>
          </a:p>
        </p:txBody>
      </p:sp>
      <p:sp>
        <p:nvSpPr>
          <p:cNvPr id="7" name="Прямоугольник 6"/>
          <p:cNvSpPr/>
          <p:nvPr/>
        </p:nvSpPr>
        <p:spPr>
          <a:xfrm>
            <a:off x="201000" y="2506838"/>
            <a:ext cx="5085000" cy="2585323"/>
          </a:xfrm>
          <a:prstGeom prst="rect">
            <a:avLst/>
          </a:prstGeom>
        </p:spPr>
        <p:txBody>
          <a:bodyPr wrap="square">
            <a:spAutoFit/>
          </a:bodyPr>
          <a:lstStyle/>
          <a:p>
            <a:pPr lvl="0" algn="just"/>
            <a:r>
              <a:rPr lang="uk-UA" b="1" dirty="0"/>
              <a:t>Питання «У разі позитивної відповіді на запитання № 4 вкажіть, чи приносили дані дії (порушення академічної доброчесності) бажаний для Вас результат?»:</a:t>
            </a:r>
          </a:p>
          <a:p>
            <a:pPr lvl="0" algn="just"/>
            <a:r>
              <a:rPr lang="uk-UA" dirty="0" smtClean="0"/>
              <a:t>   - відповідь </a:t>
            </a:r>
            <a:r>
              <a:rPr lang="uk-UA" dirty="0"/>
              <a:t>«Так» – 33,3% здобувачів вищої освіти;</a:t>
            </a:r>
          </a:p>
          <a:p>
            <a:pPr lvl="0" algn="just"/>
            <a:r>
              <a:rPr lang="uk-UA" dirty="0" smtClean="0"/>
              <a:t>   - відповідь </a:t>
            </a:r>
            <a:r>
              <a:rPr lang="uk-UA" dirty="0"/>
              <a:t>«Ні» – 66,7% здобувачів вищої освіти.</a:t>
            </a:r>
          </a:p>
        </p:txBody>
      </p:sp>
      <p:sp>
        <p:nvSpPr>
          <p:cNvPr id="9"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381000" y="369001"/>
            <a:ext cx="11226949" cy="1263600"/>
          </a:xfrm>
        </p:spPr>
        <p:txBody>
          <a:bodyPr>
            <a:noAutofit/>
          </a:bodyPr>
          <a:lstStyle/>
          <a:p>
            <a:r>
              <a:rPr lang="uk-UA" sz="2000" dirty="0">
                <a:latin typeface="Times New Roman" panose="02020603050405020304" pitchFamily="18" charset="0"/>
                <a:cs typeface="Times New Roman" panose="02020603050405020304" pitchFamily="18" charset="0"/>
              </a:rPr>
              <a:t>РЕЗУЛЬТАТИ ПРОВЕДЕННЯ АНКЕТУВАННЯ</a:t>
            </a: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 академічної доброчесності </a:t>
            </a:r>
            <a:r>
              <a:rPr lang="uk-UA" sz="1800" dirty="0" smtClean="0">
                <a:latin typeface="Times New Roman" panose="02020603050405020304" pitchFamily="18" charset="0"/>
                <a:cs typeface="Times New Roman" panose="02020603050405020304" pitchFamily="18" charset="0"/>
              </a:rPr>
              <a:t>для </a:t>
            </a:r>
            <a:r>
              <a:rPr lang="uk-UA" sz="1800" dirty="0">
                <a:latin typeface="Times New Roman" panose="02020603050405020304" pitchFamily="18" charset="0"/>
                <a:cs typeface="Times New Roman" panose="02020603050405020304" pitchFamily="18" charset="0"/>
              </a:rPr>
              <a:t>здобувачів вищої освіти </a:t>
            </a:r>
            <a:r>
              <a:rPr lang="uk-UA" sz="1800" dirty="0" smtClean="0">
                <a:latin typeface="Times New Roman" panose="02020603050405020304" pitchFamily="18" charset="0"/>
                <a:cs typeface="Times New Roman" panose="02020603050405020304" pitchFamily="18" charset="0"/>
              </a:rPr>
              <a:t>зі </a:t>
            </a:r>
            <a:r>
              <a:rPr lang="uk-UA" sz="1800" dirty="0">
                <a:latin typeface="Times New Roman" panose="02020603050405020304" pitchFamily="18" charset="0"/>
                <a:cs typeface="Times New Roman" panose="02020603050405020304" pitchFamily="18" charset="0"/>
              </a:rPr>
              <a:t>спеціальності «Психологія»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a:t>
            </a:r>
            <a:r>
              <a:rPr lang="uk-UA" sz="1800" dirty="0">
                <a:latin typeface="Times New Roman" panose="02020603050405020304" pitchFamily="18" charset="0"/>
                <a:cs typeface="Times New Roman" panose="02020603050405020304" pitchFamily="18" charset="0"/>
              </a:rPr>
              <a:t>державного університету внутрішніх справ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освітньо-кваліфікаційний рівень «Магістр») </a:t>
            </a:r>
            <a:r>
              <a:rPr lang="uk-UA" sz="1800" dirty="0" smtClean="0">
                <a:latin typeface="Times New Roman" panose="02020603050405020304" pitchFamily="18" charset="0"/>
                <a:cs typeface="Times New Roman" panose="02020603050405020304" pitchFamily="18" charset="0"/>
              </a:rPr>
              <a:t>за </a:t>
            </a:r>
            <a:r>
              <a:rPr lang="uk-UA" sz="1800" dirty="0">
                <a:latin typeface="Times New Roman" panose="02020603050405020304" pitchFamily="18" charset="0"/>
                <a:cs typeface="Times New Roman" panose="02020603050405020304" pitchFamily="18" charset="0"/>
              </a:rPr>
              <a:t>І семестр 2020-2021 н.р</a:t>
            </a:r>
            <a:r>
              <a:rPr lang="uk-UA" sz="1800" dirty="0" smtClean="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91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10">
            <a:extLst>
              <a:ext uri="{FF2B5EF4-FFF2-40B4-BE49-F238E27FC236}">
                <a16:creationId xmlns="" xmlns:a16="http://schemas.microsoft.com/office/drawing/2014/main" id="{2A9C9605-5419-42F0-A642-FBC0C9A7D9E4}"/>
              </a:ext>
            </a:extLst>
          </p:cNvPr>
          <p:cNvGraphicFramePr>
            <a:graphicFrameLocks/>
          </p:cNvGraphicFramePr>
          <p:nvPr>
            <p:extLst>
              <p:ext uri="{D42A27DB-BD31-4B8C-83A1-F6EECF244321}">
                <p14:modId xmlns:p14="http://schemas.microsoft.com/office/powerpoint/2010/main" val="3665094537"/>
              </p:ext>
            </p:extLst>
          </p:nvPr>
        </p:nvGraphicFramePr>
        <p:xfrm>
          <a:off x="291000" y="3294000"/>
          <a:ext cx="11630024" cy="2909086"/>
        </p:xfrm>
        <a:graphic>
          <a:graphicData uri="http://schemas.openxmlformats.org/drawingml/2006/table">
            <a:tbl>
              <a:tblPr firstRow="1" bandRow="1">
                <a:tableStyleId>{B301B821-A1FF-4177-AEE7-76D212191A09}</a:tableStyleId>
              </a:tblPr>
              <a:tblGrid>
                <a:gridCol w="1945012">
                  <a:extLst>
                    <a:ext uri="{9D8B030D-6E8A-4147-A177-3AD203B41FA5}">
                      <a16:colId xmlns="" xmlns:a16="http://schemas.microsoft.com/office/drawing/2014/main" val="1060721299"/>
                    </a:ext>
                  </a:extLst>
                </a:gridCol>
                <a:gridCol w="2700000">
                  <a:extLst>
                    <a:ext uri="{9D8B030D-6E8A-4147-A177-3AD203B41FA5}">
                      <a16:colId xmlns="" xmlns:a16="http://schemas.microsoft.com/office/drawing/2014/main" val="3730294796"/>
                    </a:ext>
                  </a:extLst>
                </a:gridCol>
                <a:gridCol w="3195000">
                  <a:extLst>
                    <a:ext uri="{9D8B030D-6E8A-4147-A177-3AD203B41FA5}">
                      <a16:colId xmlns="" xmlns:a16="http://schemas.microsoft.com/office/drawing/2014/main" val="2835790685"/>
                    </a:ext>
                  </a:extLst>
                </a:gridCol>
                <a:gridCol w="3790012">
                  <a:extLst>
                    <a:ext uri="{9D8B030D-6E8A-4147-A177-3AD203B41FA5}">
                      <a16:colId xmlns="" xmlns:a16="http://schemas.microsoft.com/office/drawing/2014/main" val="3241802405"/>
                    </a:ext>
                  </a:extLst>
                </a:gridCol>
              </a:tblGrid>
              <a:tr h="494423">
                <a:tc>
                  <a:txBody>
                    <a:bodyPr/>
                    <a:lstStyle/>
                    <a:p>
                      <a:pPr algn="ctr">
                        <a:spcAft>
                          <a:spcPts val="0"/>
                        </a:spcAft>
                      </a:pPr>
                      <a:r>
                        <a:rPr lang="uk-UA" sz="1800" dirty="0">
                          <a:effectLst/>
                          <a:latin typeface="Times New Roman"/>
                          <a:ea typeface="Times New Roman"/>
                        </a:rPr>
                        <a:t>Варіанти відповідей</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Чи розумієте Ви наслідки порушення академічної доброчесності?</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Як Ви вважаєте, </a:t>
                      </a:r>
                      <a:endParaRPr lang="uk-UA" sz="1200" dirty="0">
                        <a:effectLst/>
                        <a:latin typeface="Times New Roman"/>
                        <a:ea typeface="Times New Roman"/>
                      </a:endParaRPr>
                    </a:p>
                    <a:p>
                      <a:pPr algn="ctr">
                        <a:spcAft>
                          <a:spcPts val="0"/>
                        </a:spcAft>
                      </a:pPr>
                      <a:r>
                        <a:rPr lang="uk-UA" sz="1800" dirty="0">
                          <a:effectLst/>
                          <a:latin typeface="Times New Roman"/>
                          <a:ea typeface="Times New Roman"/>
                        </a:rPr>
                        <a:t>чи можуть дані дії (порушення академічної доброчесності) </a:t>
                      </a:r>
                      <a:endParaRPr lang="uk-UA" sz="1200" dirty="0">
                        <a:effectLst/>
                        <a:latin typeface="Times New Roman"/>
                        <a:ea typeface="Times New Roman"/>
                      </a:endParaRPr>
                    </a:p>
                    <a:p>
                      <a:pPr algn="ctr">
                        <a:spcAft>
                          <a:spcPts val="0"/>
                        </a:spcAft>
                      </a:pPr>
                      <a:r>
                        <a:rPr lang="uk-UA" sz="1800" dirty="0">
                          <a:effectLst/>
                          <a:latin typeface="Times New Roman"/>
                          <a:ea typeface="Times New Roman"/>
                        </a:rPr>
                        <a:t>негативно впливати на освоєння професії?</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Як Ви вважаєте, </a:t>
                      </a:r>
                      <a:endParaRPr lang="uk-UA" sz="1200" dirty="0">
                        <a:effectLst/>
                        <a:latin typeface="Times New Roman"/>
                        <a:ea typeface="Times New Roman"/>
                      </a:endParaRPr>
                    </a:p>
                    <a:p>
                      <a:pPr algn="ctr">
                        <a:spcAft>
                          <a:spcPts val="0"/>
                        </a:spcAft>
                      </a:pPr>
                      <a:r>
                        <a:rPr lang="uk-UA" sz="1800" dirty="0">
                          <a:effectLst/>
                          <a:latin typeface="Times New Roman"/>
                          <a:ea typeface="Times New Roman"/>
                        </a:rPr>
                        <a:t>чи можуть дані дії </a:t>
                      </a:r>
                      <a:endParaRPr lang="uk-UA" sz="1200" dirty="0">
                        <a:effectLst/>
                        <a:latin typeface="Times New Roman"/>
                        <a:ea typeface="Times New Roman"/>
                      </a:endParaRPr>
                    </a:p>
                    <a:p>
                      <a:pPr algn="ctr">
                        <a:spcAft>
                          <a:spcPts val="0"/>
                        </a:spcAft>
                      </a:pPr>
                      <a:r>
                        <a:rPr lang="uk-UA" sz="1800" dirty="0">
                          <a:effectLst/>
                          <a:latin typeface="Times New Roman"/>
                          <a:ea typeface="Times New Roman"/>
                        </a:rPr>
                        <a:t>(порушення академічної доброчесності) </a:t>
                      </a:r>
                      <a:endParaRPr lang="uk-UA" sz="1200" dirty="0">
                        <a:effectLst/>
                        <a:latin typeface="Times New Roman"/>
                        <a:ea typeface="Times New Roman"/>
                      </a:endParaRPr>
                    </a:p>
                    <a:p>
                      <a:pPr algn="ctr">
                        <a:spcAft>
                          <a:spcPts val="0"/>
                        </a:spcAft>
                      </a:pPr>
                      <a:r>
                        <a:rPr lang="uk-UA" sz="1800" dirty="0">
                          <a:effectLst/>
                          <a:latin typeface="Times New Roman"/>
                          <a:ea typeface="Times New Roman"/>
                        </a:rPr>
                        <a:t>негативно впливати на престижність закладу вищої освіти?</a:t>
                      </a:r>
                      <a:endParaRPr lang="uk-UA"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574826020"/>
                  </a:ext>
                </a:extLst>
              </a:tr>
              <a:tr h="494423">
                <a:tc>
                  <a:txBody>
                    <a:bodyPr/>
                    <a:lstStyle/>
                    <a:p>
                      <a:pPr algn="ctr">
                        <a:spcAft>
                          <a:spcPts val="0"/>
                        </a:spcAft>
                      </a:pPr>
                      <a:r>
                        <a:rPr lang="uk-UA" sz="1800">
                          <a:effectLst/>
                          <a:latin typeface="Times New Roman"/>
                          <a:ea typeface="Times New Roman"/>
                        </a:rPr>
                        <a:t>так</a:t>
                      </a:r>
                      <a:endParaRPr lang="uk-UA" sz="120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86,7</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66</a:t>
                      </a:r>
                      <a:r>
                        <a:rPr lang="ru-RU" sz="1800" dirty="0">
                          <a:effectLst/>
                          <a:latin typeface="Times New Roman"/>
                          <a:ea typeface="Times New Roman"/>
                        </a:rPr>
                        <a:t>,</a:t>
                      </a:r>
                      <a:r>
                        <a:rPr lang="uk-UA" sz="1800" dirty="0">
                          <a:effectLst/>
                          <a:latin typeface="Times New Roman"/>
                          <a:ea typeface="Times New Roman"/>
                        </a:rPr>
                        <a:t>7</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800">
                          <a:effectLst/>
                          <a:latin typeface="Times New Roman"/>
                          <a:ea typeface="Times New Roman"/>
                        </a:rPr>
                        <a:t>60</a:t>
                      </a:r>
                      <a:r>
                        <a:rPr lang="ru-RU" sz="1800">
                          <a:effectLst/>
                          <a:latin typeface="Times New Roman"/>
                          <a:ea typeface="Times New Roman"/>
                        </a:rPr>
                        <a:t>,</a:t>
                      </a:r>
                      <a:r>
                        <a:rPr lang="uk-UA" sz="1800">
                          <a:effectLst/>
                          <a:latin typeface="Times New Roman"/>
                          <a:ea typeface="Times New Roman"/>
                        </a:rPr>
                        <a:t>0</a:t>
                      </a:r>
                      <a:endParaRPr lang="uk-UA" sz="1200">
                        <a:effectLst/>
                        <a:latin typeface="Times New Roman"/>
                        <a:ea typeface="Times New Roman"/>
                      </a:endParaRPr>
                    </a:p>
                  </a:txBody>
                  <a:tcPr marL="68580" marR="68580" marT="0" marB="0" anchor="ctr"/>
                </a:tc>
                <a:extLst>
                  <a:ext uri="{0D108BD9-81ED-4DB2-BD59-A6C34878D82A}">
                    <a16:rowId xmlns="" xmlns:a16="http://schemas.microsoft.com/office/drawing/2014/main" val="3869297412"/>
                  </a:ext>
                </a:extLst>
              </a:tr>
              <a:tr h="494423">
                <a:tc>
                  <a:txBody>
                    <a:bodyPr/>
                    <a:lstStyle/>
                    <a:p>
                      <a:pPr algn="ctr">
                        <a:spcAft>
                          <a:spcPts val="0"/>
                        </a:spcAft>
                      </a:pPr>
                      <a:r>
                        <a:rPr lang="uk-UA" sz="1800">
                          <a:effectLst/>
                          <a:latin typeface="Times New Roman"/>
                          <a:ea typeface="Times New Roman"/>
                        </a:rPr>
                        <a:t>ні</a:t>
                      </a:r>
                      <a:endParaRPr lang="uk-UA" sz="1200">
                        <a:effectLst/>
                        <a:latin typeface="Times New Roman"/>
                        <a:ea typeface="Times New Roman"/>
                      </a:endParaRPr>
                    </a:p>
                  </a:txBody>
                  <a:tcPr marL="68580" marR="68580" marT="0" marB="0" anchor="ctr"/>
                </a:tc>
                <a:tc>
                  <a:txBody>
                    <a:bodyPr/>
                    <a:lstStyle/>
                    <a:p>
                      <a:pPr algn="ctr">
                        <a:spcAft>
                          <a:spcPts val="0"/>
                        </a:spcAft>
                      </a:pPr>
                      <a:r>
                        <a:rPr lang="uk-UA" sz="1800">
                          <a:effectLst/>
                          <a:latin typeface="Times New Roman"/>
                          <a:ea typeface="Times New Roman"/>
                        </a:rPr>
                        <a:t>1</a:t>
                      </a:r>
                      <a:r>
                        <a:rPr lang="ru-RU" sz="1800">
                          <a:effectLst/>
                          <a:latin typeface="Times New Roman"/>
                          <a:ea typeface="Times New Roman"/>
                        </a:rPr>
                        <a:t>3</a:t>
                      </a:r>
                      <a:r>
                        <a:rPr lang="uk-UA" sz="1800">
                          <a:effectLst/>
                          <a:latin typeface="Times New Roman"/>
                          <a:ea typeface="Times New Roman"/>
                        </a:rPr>
                        <a:t>,3</a:t>
                      </a:r>
                      <a:endParaRPr lang="uk-UA" sz="120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33</a:t>
                      </a:r>
                      <a:r>
                        <a:rPr lang="ru-RU" sz="1800" dirty="0">
                          <a:effectLst/>
                          <a:latin typeface="Times New Roman"/>
                          <a:ea typeface="Times New Roman"/>
                        </a:rPr>
                        <a:t>,</a:t>
                      </a:r>
                      <a:r>
                        <a:rPr lang="uk-UA" sz="1800" dirty="0">
                          <a:effectLst/>
                          <a:latin typeface="Times New Roman"/>
                          <a:ea typeface="Times New Roman"/>
                        </a:rPr>
                        <a:t>3</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800" dirty="0">
                          <a:effectLst/>
                          <a:latin typeface="Times New Roman"/>
                          <a:ea typeface="Times New Roman"/>
                        </a:rPr>
                        <a:t>40</a:t>
                      </a:r>
                      <a:r>
                        <a:rPr lang="ru-RU" sz="1800" dirty="0">
                          <a:effectLst/>
                          <a:latin typeface="Times New Roman"/>
                          <a:ea typeface="Times New Roman"/>
                        </a:rPr>
                        <a:t>,</a:t>
                      </a:r>
                      <a:r>
                        <a:rPr lang="uk-UA" sz="1800" dirty="0">
                          <a:effectLst/>
                          <a:latin typeface="Times New Roman"/>
                          <a:ea typeface="Times New Roman"/>
                        </a:rPr>
                        <a:t>0</a:t>
                      </a:r>
                      <a:endParaRPr lang="uk-UA"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575992689"/>
                  </a:ext>
                </a:extLst>
              </a:tr>
            </a:tbl>
          </a:graphicData>
        </a:graphic>
      </p:graphicFrame>
      <p:sp>
        <p:nvSpPr>
          <p:cNvPr id="5"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381000" y="369001"/>
            <a:ext cx="11226949" cy="1263600"/>
          </a:xfrm>
        </p:spPr>
        <p:txBody>
          <a:bodyPr>
            <a:noAutofit/>
          </a:bodyPr>
          <a:lstStyle/>
          <a:p>
            <a:r>
              <a:rPr lang="uk-UA" sz="2000" dirty="0">
                <a:latin typeface="Times New Roman" panose="02020603050405020304" pitchFamily="18" charset="0"/>
                <a:cs typeface="Times New Roman" panose="02020603050405020304" pitchFamily="18" charset="0"/>
              </a:rPr>
              <a:t>РЕЗУЛЬТАТИ ПРОВЕДЕННЯ АНКЕТУВАННЯ</a:t>
            </a: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 академічної доброчесності </a:t>
            </a:r>
            <a:r>
              <a:rPr lang="uk-UA" sz="1800" dirty="0" smtClean="0">
                <a:latin typeface="Times New Roman" panose="02020603050405020304" pitchFamily="18" charset="0"/>
                <a:cs typeface="Times New Roman" panose="02020603050405020304" pitchFamily="18" charset="0"/>
              </a:rPr>
              <a:t>для </a:t>
            </a:r>
            <a:r>
              <a:rPr lang="uk-UA" sz="1800" dirty="0">
                <a:latin typeface="Times New Roman" panose="02020603050405020304" pitchFamily="18" charset="0"/>
                <a:cs typeface="Times New Roman" panose="02020603050405020304" pitchFamily="18" charset="0"/>
              </a:rPr>
              <a:t>здобувачів вищої освіти </a:t>
            </a:r>
            <a:r>
              <a:rPr lang="uk-UA" sz="1800" dirty="0" smtClean="0">
                <a:latin typeface="Times New Roman" panose="02020603050405020304" pitchFamily="18" charset="0"/>
                <a:cs typeface="Times New Roman" panose="02020603050405020304" pitchFamily="18" charset="0"/>
              </a:rPr>
              <a:t>зі </a:t>
            </a:r>
            <a:r>
              <a:rPr lang="uk-UA" sz="1800" dirty="0">
                <a:latin typeface="Times New Roman" panose="02020603050405020304" pitchFamily="18" charset="0"/>
                <a:cs typeface="Times New Roman" panose="02020603050405020304" pitchFamily="18" charset="0"/>
              </a:rPr>
              <a:t>спеціальності «Психологія»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a:t>
            </a:r>
            <a:r>
              <a:rPr lang="uk-UA" sz="1800" dirty="0">
                <a:latin typeface="Times New Roman" panose="02020603050405020304" pitchFamily="18" charset="0"/>
                <a:cs typeface="Times New Roman" panose="02020603050405020304" pitchFamily="18" charset="0"/>
              </a:rPr>
              <a:t>державного університету внутрішніх справ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освітньо-кваліфікаційний рівень «Магістр») </a:t>
            </a:r>
            <a:r>
              <a:rPr lang="uk-UA" sz="1800" dirty="0" smtClean="0">
                <a:latin typeface="Times New Roman" panose="02020603050405020304" pitchFamily="18" charset="0"/>
                <a:cs typeface="Times New Roman" panose="02020603050405020304" pitchFamily="18" charset="0"/>
              </a:rPr>
              <a:t>за </a:t>
            </a:r>
            <a:r>
              <a:rPr lang="uk-UA" sz="1800" dirty="0">
                <a:latin typeface="Times New Roman" panose="02020603050405020304" pitchFamily="18" charset="0"/>
                <a:cs typeface="Times New Roman" panose="02020603050405020304" pitchFamily="18" charset="0"/>
              </a:rPr>
              <a:t>І семестр 2020-2021 н.р</a:t>
            </a:r>
            <a:r>
              <a:rPr lang="uk-UA" sz="1800" dirty="0" smtClean="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000" y="2304000"/>
            <a:ext cx="10665000" cy="923330"/>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Результати анкетування з академічної доброчесності здобувачів вищої освіти </a:t>
            </a:r>
          </a:p>
          <a:p>
            <a:pPr algn="ctr"/>
            <a:r>
              <a:rPr lang="uk-UA" dirty="0">
                <a:latin typeface="Times New Roman" panose="02020603050405020304" pitchFamily="18" charset="0"/>
                <a:cs typeface="Times New Roman" panose="02020603050405020304" pitchFamily="18" charset="0"/>
              </a:rPr>
              <a:t>зі спеціальності «Психологія» (освітньо-кваліфікаційний рівень «Магістр») </a:t>
            </a:r>
          </a:p>
          <a:p>
            <a:pPr algn="ctr"/>
            <a:r>
              <a:rPr lang="uk-UA" dirty="0">
                <a:latin typeface="Times New Roman" panose="02020603050405020304" pitchFamily="18" charset="0"/>
                <a:cs typeface="Times New Roman" panose="02020603050405020304" pitchFamily="18" charset="0"/>
              </a:rPr>
              <a:t>за питаннями № 6 – 8, у %</a:t>
            </a:r>
          </a:p>
        </p:txBody>
      </p:sp>
      <p:sp>
        <p:nvSpPr>
          <p:cNvPr id="7" name="Прямоугольник 6"/>
          <p:cNvSpPr/>
          <p:nvPr/>
        </p:nvSpPr>
        <p:spPr>
          <a:xfrm>
            <a:off x="10641002" y="1915171"/>
            <a:ext cx="1232709" cy="369332"/>
          </a:xfrm>
          <a:prstGeom prst="rect">
            <a:avLst/>
          </a:prstGeom>
        </p:spPr>
        <p:txBody>
          <a:bodyPr wrap="none">
            <a:spAutoFit/>
          </a:bodyPr>
          <a:lstStyle/>
          <a:p>
            <a:pPr algn="r"/>
            <a:r>
              <a:rPr lang="uk-UA" dirty="0">
                <a:latin typeface="Times New Roman" panose="02020603050405020304" pitchFamily="18" charset="0"/>
                <a:cs typeface="Times New Roman" panose="02020603050405020304" pitchFamily="18" charset="0"/>
              </a:rPr>
              <a:t>Таблиця 1 </a:t>
            </a:r>
          </a:p>
        </p:txBody>
      </p:sp>
    </p:spTree>
    <p:extLst>
      <p:ext uri="{BB962C8B-B14F-4D97-AF65-F5344CB8AC3E}">
        <p14:creationId xmlns:p14="http://schemas.microsoft.com/office/powerpoint/2010/main" val="30273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 xmlns:a16="http://schemas.microsoft.com/office/drawing/2014/main" id="{0FF82343-202A-4D4B-8BA3-D03966DE80FF}"/>
              </a:ext>
            </a:extLst>
          </p:cNvPr>
          <p:cNvSpPr>
            <a:spLocks noGrp="1"/>
          </p:cNvSpPr>
          <p:nvPr>
            <p:ph type="title"/>
          </p:nvPr>
        </p:nvSpPr>
        <p:spPr>
          <a:xfrm>
            <a:off x="381000" y="369001"/>
            <a:ext cx="11226949" cy="1263600"/>
          </a:xfrm>
        </p:spPr>
        <p:txBody>
          <a:bodyPr>
            <a:noAutofit/>
          </a:bodyPr>
          <a:lstStyle/>
          <a:p>
            <a:r>
              <a:rPr lang="uk-UA" sz="2000" b="1" dirty="0">
                <a:latin typeface="Times New Roman" panose="02020603050405020304" pitchFamily="18" charset="0"/>
                <a:cs typeface="Times New Roman" panose="02020603050405020304" pitchFamily="18" charset="0"/>
              </a:rPr>
              <a:t>РЕЗУЛЬТАТИ ПРОВЕДЕННЯ АНКЕТУВАННЯ</a:t>
            </a:r>
            <a:r>
              <a:rPr lang="uk-UA" sz="1800" b="1" dirty="0">
                <a:latin typeface="Times New Roman" panose="02020603050405020304" pitchFamily="18" charset="0"/>
                <a:cs typeface="Times New Roman" panose="02020603050405020304" pitchFamily="18" charset="0"/>
              </a:rPr>
              <a:t/>
            </a:r>
            <a:br>
              <a:rPr lang="uk-UA" sz="1800" b="1"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з академічної доброчесності </a:t>
            </a:r>
            <a:r>
              <a:rPr lang="uk-UA" sz="1800" dirty="0" smtClean="0">
                <a:latin typeface="Times New Roman" panose="02020603050405020304" pitchFamily="18" charset="0"/>
                <a:cs typeface="Times New Roman" panose="02020603050405020304" pitchFamily="18" charset="0"/>
              </a:rPr>
              <a:t>для </a:t>
            </a:r>
            <a:r>
              <a:rPr lang="uk-UA" sz="1800" dirty="0">
                <a:latin typeface="Times New Roman" panose="02020603050405020304" pitchFamily="18" charset="0"/>
                <a:cs typeface="Times New Roman" panose="02020603050405020304" pitchFamily="18" charset="0"/>
              </a:rPr>
              <a:t>здобувачів вищої освіти </a:t>
            </a:r>
            <a:r>
              <a:rPr lang="uk-UA" sz="1800" dirty="0" smtClean="0">
                <a:latin typeface="Times New Roman" panose="02020603050405020304" pitchFamily="18" charset="0"/>
                <a:cs typeface="Times New Roman" panose="02020603050405020304" pitchFamily="18" charset="0"/>
              </a:rPr>
              <a:t>зі </a:t>
            </a:r>
            <a:r>
              <a:rPr lang="uk-UA" sz="1800" dirty="0">
                <a:latin typeface="Times New Roman" panose="02020603050405020304" pitchFamily="18" charset="0"/>
                <a:cs typeface="Times New Roman" panose="02020603050405020304" pitchFamily="18" charset="0"/>
              </a:rPr>
              <a:t>спеціальності «Психологія»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Дніпропетровського </a:t>
            </a:r>
            <a:r>
              <a:rPr lang="uk-UA" sz="1800" dirty="0">
                <a:latin typeface="Times New Roman" panose="02020603050405020304" pitchFamily="18" charset="0"/>
                <a:cs typeface="Times New Roman" panose="02020603050405020304" pitchFamily="18" charset="0"/>
              </a:rPr>
              <a:t>державного університету внутрішніх справ </a:t>
            </a:r>
            <a:r>
              <a:rPr lang="uk-UA" sz="1800" dirty="0" smtClean="0">
                <a:latin typeface="Times New Roman" panose="02020603050405020304" pitchFamily="18" charset="0"/>
                <a:cs typeface="Times New Roman" panose="02020603050405020304" pitchFamily="18" charset="0"/>
              </a:rPr>
              <a:t/>
            </a:r>
            <a:br>
              <a:rPr lang="uk-UA" sz="1800"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освітньо-кваліфікаційний рівень «Магістр») </a:t>
            </a:r>
            <a:r>
              <a:rPr lang="uk-UA" sz="1800" dirty="0" smtClean="0">
                <a:latin typeface="Times New Roman" panose="02020603050405020304" pitchFamily="18" charset="0"/>
                <a:cs typeface="Times New Roman" panose="02020603050405020304" pitchFamily="18" charset="0"/>
              </a:rPr>
              <a:t>за </a:t>
            </a:r>
            <a:r>
              <a:rPr lang="uk-UA" sz="1800" dirty="0">
                <a:latin typeface="Times New Roman" panose="02020603050405020304" pitchFamily="18" charset="0"/>
                <a:cs typeface="Times New Roman" panose="02020603050405020304" pitchFamily="18" charset="0"/>
              </a:rPr>
              <a:t>І семестр 2020-2021 н.р</a:t>
            </a:r>
            <a:r>
              <a:rPr lang="uk-UA" sz="1800" dirty="0" smtClean="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pic>
        <p:nvPicPr>
          <p:cNvPr id="512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516" t="38129" r="31514" b="35594"/>
          <a:stretch>
            <a:fillRect/>
          </a:stretch>
        </p:blipFill>
        <p:spPr bwMode="auto">
          <a:xfrm>
            <a:off x="606000" y="2124000"/>
            <a:ext cx="7775219" cy="31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646000" y="4419000"/>
            <a:ext cx="6096000" cy="1754326"/>
          </a:xfrm>
          <a:prstGeom prst="rect">
            <a:avLst/>
          </a:prstGeom>
        </p:spPr>
        <p:txBody>
          <a:bodyPr>
            <a:spAutoFit/>
          </a:bodyPr>
          <a:lstStyle/>
          <a:p>
            <a:pPr lvl="0" algn="just"/>
            <a:r>
              <a:rPr lang="uk-UA" dirty="0">
                <a:latin typeface="Times New Roman" panose="02020603050405020304" pitchFamily="18" charset="0"/>
                <a:cs typeface="Times New Roman" panose="02020603050405020304" pitchFamily="18" charset="0"/>
              </a:rPr>
              <a:t>Питання № 10 «Перевірка Вами своїх наукових праць здійснюється з метою…» ілюструє наступні результати: </a:t>
            </a:r>
          </a:p>
          <a:p>
            <a:pPr lvl="0" algn="just"/>
            <a:r>
              <a:rPr lang="uk-UA" dirty="0" smtClean="0">
                <a:latin typeface="Times New Roman" panose="02020603050405020304" pitchFamily="18" charset="0"/>
                <a:cs typeface="Times New Roman" panose="02020603050405020304" pitchFamily="18" charset="0"/>
              </a:rPr>
              <a:t> -    уникнення </a:t>
            </a:r>
            <a:r>
              <a:rPr lang="uk-UA" dirty="0">
                <a:latin typeface="Times New Roman" panose="02020603050405020304" pitchFamily="18" charset="0"/>
                <a:cs typeface="Times New Roman" panose="02020603050405020304" pitchFamily="18" charset="0"/>
              </a:rPr>
              <a:t>відповідальності (0%);</a:t>
            </a:r>
          </a:p>
          <a:p>
            <a:pPr lvl="0" algn="just"/>
            <a:r>
              <a:rPr lang="uk-UA" dirty="0" smtClean="0">
                <a:latin typeface="Times New Roman" panose="02020603050405020304" pitchFamily="18" charset="0"/>
                <a:cs typeface="Times New Roman" panose="02020603050405020304" pitchFamily="18" charset="0"/>
              </a:rPr>
              <a:t> -    самоконтролю </a:t>
            </a:r>
            <a:r>
              <a:rPr lang="uk-UA" dirty="0">
                <a:latin typeface="Times New Roman" panose="02020603050405020304" pitchFamily="18" charset="0"/>
                <a:cs typeface="Times New Roman" panose="02020603050405020304" pitchFamily="18" charset="0"/>
              </a:rPr>
              <a:t>(13,3%);</a:t>
            </a:r>
          </a:p>
          <a:p>
            <a:pPr lvl="0" algn="just"/>
            <a:r>
              <a:rPr lang="uk-UA" dirty="0" smtClean="0">
                <a:latin typeface="Times New Roman" panose="02020603050405020304" pitchFamily="18" charset="0"/>
                <a:cs typeface="Times New Roman" panose="02020603050405020304" pitchFamily="18" charset="0"/>
              </a:rPr>
              <a:t> - дотримання </a:t>
            </a:r>
            <a:r>
              <a:rPr lang="uk-UA" dirty="0">
                <a:latin typeface="Times New Roman" panose="02020603050405020304" pitchFamily="18" charset="0"/>
                <a:cs typeface="Times New Roman" panose="02020603050405020304" pitchFamily="18" charset="0"/>
              </a:rPr>
              <a:t>встановлених в ДДУВС вимог щодо перевірки наукових праць на запозичення (плагіат) (86,7%).</a:t>
            </a:r>
          </a:p>
        </p:txBody>
      </p:sp>
      <p:sp>
        <p:nvSpPr>
          <p:cNvPr id="6" name="Прямоугольник 5"/>
          <p:cNvSpPr/>
          <p:nvPr/>
        </p:nvSpPr>
        <p:spPr>
          <a:xfrm>
            <a:off x="156000" y="5237726"/>
            <a:ext cx="5265000" cy="954107"/>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Рис. </a:t>
            </a:r>
            <a:r>
              <a:rPr lang="uk-UA" sz="1400" dirty="0" smtClean="0">
                <a:latin typeface="Times New Roman" panose="02020603050405020304" pitchFamily="18" charset="0"/>
                <a:cs typeface="Times New Roman" panose="02020603050405020304" pitchFamily="18" charset="0"/>
              </a:rPr>
              <a:t>6. </a:t>
            </a:r>
            <a:r>
              <a:rPr lang="uk-UA" sz="1400" dirty="0">
                <a:latin typeface="Times New Roman" panose="02020603050405020304" pitchFamily="18" charset="0"/>
                <a:cs typeface="Times New Roman" panose="02020603050405020304" pitchFamily="18" charset="0"/>
              </a:rPr>
              <a:t>Відповідь на питання № 10 Анкетування з академічної доброчесності здобувачів вищої освіти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зі </a:t>
            </a:r>
            <a:r>
              <a:rPr lang="uk-UA" sz="1400" dirty="0">
                <a:latin typeface="Times New Roman" panose="02020603050405020304" pitchFamily="18" charset="0"/>
                <a:cs typeface="Times New Roman" panose="02020603050405020304" pitchFamily="18" charset="0"/>
              </a:rPr>
              <a:t>спеціальності «Психологія»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«Магістр») </a:t>
            </a:r>
          </a:p>
        </p:txBody>
      </p:sp>
    </p:spTree>
    <p:extLst>
      <p:ext uri="{BB962C8B-B14F-4D97-AF65-F5344CB8AC3E}">
        <p14:creationId xmlns:p14="http://schemas.microsoft.com/office/powerpoint/2010/main" val="39469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1268</Words>
  <Application>Microsoft Office PowerPoint</Application>
  <PresentationFormat>Произвольный</PresentationFormat>
  <Paragraphs>111</Paragraphs>
  <Slides>14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Тема Office</vt:lpstr>
      <vt:lpstr>Городская</vt:lpstr>
      <vt:lpstr>1_Городская</vt:lpstr>
      <vt:lpstr>Презентация PowerPoint</vt:lpstr>
      <vt:lpstr>З метою вивчення ставлення здобувачів вищої освіти за освітньо-кваліфікаційним рівнем «Магістр» зі спеціальності «Психологія» Дніпропетровського державного університету внутрішніх справ до процедури дотримання норм та принципів академічної доброчесності, у І семестрі 2020-2021 навчального року було проведено анкетування у електронному вигляді.</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(освітньо-кваліфікаційний рівень «Магістр») за І семестр 2020-2021 н.р.</vt:lpstr>
      <vt:lpstr>Презентация PowerPoint</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(освітньо-кваліфікаційний рівень «Магістр») за І семестр 2020-2021 н.р.</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(освітньо-кваліфікаційний рівень «Магістр») за І семестр 2020-2021 н.р.</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(освітньо-кваліфікаційний рівень «Магістр») за І семестр 2020-2021 н.р.</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(освітньо-кваліфікаційний рівень «Магістр») за І семестр 2020-2021 н.р.</vt:lpstr>
      <vt:lpstr>РЕЗУЛЬТАТИ ПРОВЕДЕННЯ АНКЕТУВАННЯ з академічної доброчесності для здобувачів вищої освіти зі спеціальності «Психологія»  Дніпропетровського державного університету внутрішніх справ  (освітньо-кваліфікаційний рівень «Магістр») за І семестр 2020-2021 н.р.</vt:lpstr>
      <vt:lpstr>Презентация PowerPoint</vt:lpstr>
      <vt:lpstr>   Більшість учасників опитування вважають, що головною метою процедури дотримання академічної доброчесності в університеті є вирішення двох проблем:    - забезпечення активізації наукових досліджень здобувачів вищої освіти за спеціальністю «Психологія»;    - можливість часткового доопрацювання наукової роботи та здійснення повторної перевірки роботи на запозичення (плагіат) після доопрацювання. </vt:lpstr>
      <vt:lpstr>Презентация PowerPoint</vt:lpstr>
      <vt:lpstr>Дякую за Вашу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Admin</cp:lastModifiedBy>
  <cp:revision>30</cp:revision>
  <dcterms:created xsi:type="dcterms:W3CDTF">2020-11-01T12:52:57Z</dcterms:created>
  <dcterms:modified xsi:type="dcterms:W3CDTF">2021-01-15T07:34:53Z</dcterms:modified>
</cp:coreProperties>
</file>