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72" r:id="rId7"/>
    <p:sldId id="273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60" d="100"/>
          <a:sy n="60" d="100"/>
        </p:scale>
        <p:origin x="58" y="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32915-470A-433B-A833-CADA9C5B9FCD}" type="datetimeFigureOut">
              <a:rPr lang="uk-UA" smtClean="0"/>
              <a:t>11.05.2021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5ACA5-FF5A-40C9-9FD2-324BD2475D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5735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4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3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80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0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61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6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14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57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0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8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97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22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7F030"/>
            </a:gs>
            <a:gs pos="50000">
              <a:srgbClr val="CCEFC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ctrTitle"/>
          </p:nvPr>
        </p:nvSpPr>
        <p:spPr>
          <a:xfrm>
            <a:off x="755576" y="1501334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i="1" smtClean="0"/>
              <a:t>ОСНОВИ МАРКЕТИНГУ</a:t>
            </a:r>
            <a:endParaRPr lang="uk-UA" sz="5400" b="1" i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7244" y="2276872"/>
            <a:ext cx="6192688" cy="326695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Дисципліна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вибором</a:t>
            </a:r>
            <a:endParaRPr lang="ru-RU" dirty="0"/>
          </a:p>
          <a:p>
            <a:r>
              <a:rPr lang="uk-UA" dirty="0" smtClean="0"/>
              <a:t>Викладач: </a:t>
            </a:r>
            <a:r>
              <a:rPr lang="uk-UA" dirty="0" err="1" smtClean="0"/>
              <a:t>к.е.н</a:t>
            </a:r>
            <a:r>
              <a:rPr lang="uk-UA" dirty="0" smtClean="0"/>
              <a:t>., доцент </a:t>
            </a:r>
          </a:p>
          <a:p>
            <a:r>
              <a:rPr lang="uk-UA" dirty="0" err="1" smtClean="0"/>
              <a:t>Разумова</a:t>
            </a:r>
            <a:r>
              <a:rPr lang="uk-UA" dirty="0" smtClean="0"/>
              <a:t> Ганна Вікторівна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33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7F030"/>
            </a:gs>
            <a:gs pos="50000">
              <a:srgbClr val="CCEFC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7484368" cy="1037977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Що таке МАРКЕТИНГ???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628800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термін «маркетинг» означає: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fr-FR" b="1" dirty="0" smtClean="0"/>
              <a:t>market</a:t>
            </a:r>
            <a:r>
              <a:rPr lang="fr-FR" dirty="0" smtClean="0"/>
              <a:t> –</a:t>
            </a:r>
            <a:endParaRPr lang="uk-UA" dirty="0" smtClean="0"/>
          </a:p>
          <a:p>
            <a:r>
              <a:rPr lang="fr-FR" dirty="0" smtClean="0"/>
              <a:t>1) </a:t>
            </a:r>
            <a:r>
              <a:rPr lang="uk-UA" dirty="0" smtClean="0"/>
              <a:t>ринок, базар, збут, торгівля, ціна, курс (</a:t>
            </a:r>
            <a:r>
              <a:rPr lang="uk-UA" dirty="0" err="1" smtClean="0"/>
              <a:t>америк</a:t>
            </a:r>
            <a:r>
              <a:rPr lang="uk-UA" dirty="0" smtClean="0"/>
              <a:t>. - продовольчий магазин)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2) привезти на ринок, купити, продати на ринку, збувати, знаходити ринки збуту.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fr-FR" b="1" dirty="0" smtClean="0"/>
              <a:t>marketing</a:t>
            </a:r>
            <a:r>
              <a:rPr lang="fr-FR" dirty="0" smtClean="0"/>
              <a:t> – </a:t>
            </a:r>
            <a:r>
              <a:rPr lang="uk-UA" dirty="0" smtClean="0"/>
              <a:t>діяльність у сфері ринку ( </a:t>
            </a:r>
            <a:r>
              <a:rPr lang="fr-FR" dirty="0" smtClean="0"/>
              <a:t>ing</a:t>
            </a:r>
            <a:r>
              <a:rPr lang="uk-UA" dirty="0" smtClean="0"/>
              <a:t>форма змістового дієслова - активна дія)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fr-FR" b="1" dirty="0" smtClean="0"/>
              <a:t>market getting</a:t>
            </a:r>
            <a:r>
              <a:rPr lang="fr-FR" dirty="0" smtClean="0"/>
              <a:t> –</a:t>
            </a:r>
            <a:r>
              <a:rPr lang="uk-UA" dirty="0" smtClean="0"/>
              <a:t> оволодіння ринком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6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7F030"/>
            </a:gs>
            <a:gs pos="50000">
              <a:srgbClr val="CCEFC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07804" y="2276872"/>
            <a:ext cx="3528392" cy="86409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МАРКЕТИНГ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5556" y="908720"/>
            <a:ext cx="4008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/>
              <a:t>Маркетинг – вид людської діяльності, направлений на задоволення потреб за допомогою обміну</a:t>
            </a:r>
          </a:p>
          <a:p>
            <a:pPr algn="r"/>
            <a:r>
              <a:rPr lang="uk-UA" dirty="0" smtClean="0"/>
              <a:t>Ф. </a:t>
            </a:r>
            <a:r>
              <a:rPr lang="uk-UA" dirty="0" err="1" smtClean="0"/>
              <a:t>Котлер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631721"/>
            <a:ext cx="4749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smtClean="0"/>
              <a:t>Маркетинг – це соціальний процес, спрямований на задоволення потреб і бажань людей і організацій шляхом забезпечення вільного конкурентного обміну товарами і послугами, що надають цінність покупцям</a:t>
            </a:r>
          </a:p>
          <a:p>
            <a:pPr algn="r"/>
            <a:r>
              <a:rPr lang="uk-UA" smtClean="0"/>
              <a:t>Ж.-Ж. Ламбен</a:t>
            </a:r>
            <a:endParaRPr lang="uk-UA" i="1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5085184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Маркетинг - система організації і управління виробничо-збутовою і торговою діяльністю підприємства, яка заснована на комплексному вивченні ринку, формуванню попиту та максимальному задоволенні потреб споживачів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5556" y="3140968"/>
            <a:ext cx="42964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/>
              <a:t>Маркетинг - </a:t>
            </a:r>
            <a:r>
              <a:rPr lang="uk-UA" i="1" dirty="0"/>
              <a:t>це концепція управління фірмою, в колі якої знаходиться покупець, клієнт з його потребами та запитом. Діяльність фірми націлена на більш якісне задоволення цих потреб</a:t>
            </a:r>
            <a:r>
              <a:rPr lang="uk-UA" i="1" dirty="0" smtClean="0"/>
              <a:t>.</a:t>
            </a:r>
          </a:p>
          <a:p>
            <a:pPr algn="r"/>
            <a:r>
              <a:rPr lang="uk-UA" dirty="0" smtClean="0"/>
              <a:t>П. </a:t>
            </a:r>
            <a:r>
              <a:rPr lang="uk-UA" dirty="0" err="1" smtClean="0"/>
              <a:t>Друкер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284984"/>
            <a:ext cx="43365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/>
              <a:t>Маркетинг - це координація, планування та контроль на фірмі з метою утримання діючих ринків та завоювання </a:t>
            </a:r>
            <a:r>
              <a:rPr lang="uk-UA" i="1" dirty="0" smtClean="0"/>
              <a:t>потенційних</a:t>
            </a:r>
          </a:p>
          <a:p>
            <a:pPr algn="r"/>
            <a:r>
              <a:rPr lang="uk-UA" dirty="0" smtClean="0"/>
              <a:t>Х.</a:t>
            </a:r>
            <a:r>
              <a:rPr lang="uk-UA" dirty="0" err="1" smtClean="0"/>
              <a:t>Нефферт</a:t>
            </a:r>
            <a:endParaRPr lang="uk-UA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42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7F030"/>
            </a:gs>
            <a:gs pos="50000">
              <a:srgbClr val="CCEFC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7080" y="521592"/>
            <a:ext cx="70533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u="sng" dirty="0" smtClean="0"/>
              <a:t>Маркетинг </a:t>
            </a:r>
          </a:p>
          <a:p>
            <a:r>
              <a:rPr lang="uk-UA" dirty="0" smtClean="0"/>
              <a:t>– це процес, у результаті якого підвищується цінність товару компанії для кінцевого споживача та відбувається вигідний обмін між продавцем та покупцем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564904"/>
            <a:ext cx="4296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За допомогою обміну:</a:t>
            </a:r>
            <a:endParaRPr lang="uk-UA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25562" y="2934236"/>
            <a:ext cx="60162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- Покупці намагаються задовольнити свою потребу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25562" y="3292436"/>
            <a:ext cx="6951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- Продавці намагаються максимізувати свій дохід та прибуток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59631" y="4365104"/>
            <a:ext cx="68407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u="sng" dirty="0" smtClean="0"/>
              <a:t>Маркетолог </a:t>
            </a:r>
          </a:p>
          <a:p>
            <a:r>
              <a:rPr lang="uk-UA" dirty="0" smtClean="0"/>
              <a:t>– людина, що управляє цінністю товару для здійснення вигідного обміну з метою максимізації доходу та прибутку компанії</a:t>
            </a:r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63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7F030"/>
            </a:gs>
            <a:gs pos="50000">
              <a:srgbClr val="CCEFC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5157192"/>
            <a:ext cx="196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Виробник має товар Ц = 50 грн.</a:t>
            </a:r>
            <a:endParaRPr lang="uk-UA" dirty="0"/>
          </a:p>
        </p:txBody>
      </p:sp>
      <p:pic>
        <p:nvPicPr>
          <p:cNvPr id="1026" name="Picture 2" descr="Картинки по запросу това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73016"/>
            <a:ext cx="189547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1847329" y="2348880"/>
            <a:ext cx="0" cy="1080120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04381" y="263691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Підвищення цінності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-76472" y="270427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smtClean="0"/>
              <a:t>Маркетинг</a:t>
            </a:r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1061939" y="1731189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Ц = 100 грн.</a:t>
            </a:r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5277890" y="1777355"/>
            <a:ext cx="196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Обмін зі споживачем</a:t>
            </a:r>
            <a:endParaRPr lang="uk-UA" dirty="0"/>
          </a:p>
        </p:txBody>
      </p:sp>
      <p:pic>
        <p:nvPicPr>
          <p:cNvPr id="1028" name="Picture 4" descr="Картинки по запросу това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755" y="167497"/>
            <a:ext cx="1577434" cy="157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 стрелкой 12"/>
          <p:cNvCxnSpPr/>
          <p:nvPr/>
        </p:nvCxnSpPr>
        <p:spPr>
          <a:xfrm>
            <a:off x="3491880" y="2100521"/>
            <a:ext cx="1429705" cy="0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48199" y="4471562"/>
            <a:ext cx="196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Як підвищується цінність товару?</a:t>
            </a:r>
            <a:endParaRPr lang="uk-UA" i="1" dirty="0"/>
          </a:p>
        </p:txBody>
      </p:sp>
      <p:pic>
        <p:nvPicPr>
          <p:cNvPr id="1030" name="Picture 6" descr="Картинки по запросу товар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746" y="4168745"/>
            <a:ext cx="1856542" cy="185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921586" y="5373769"/>
            <a:ext cx="2289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dirty="0" smtClean="0">
                <a:solidFill>
                  <a:srgbClr val="FF0000"/>
                </a:solidFill>
              </a:rPr>
              <a:t>Маркетолог знає як представити товар</a:t>
            </a:r>
            <a:endParaRPr lang="uk-UA" sz="2000" b="1" i="1" dirty="0">
              <a:solidFill>
                <a:srgbClr val="FF0000"/>
              </a:solidFill>
            </a:endParaRPr>
          </a:p>
        </p:txBody>
      </p:sp>
      <p:pic>
        <p:nvPicPr>
          <p:cNvPr id="1032" name="Picture 8" descr="Картинки по запросу товар обмен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702" y="2502105"/>
            <a:ext cx="29051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39552" y="47667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МЕХАНІЗМ МАРКЕТИНГУ</a:t>
            </a:r>
            <a:endParaRPr lang="uk-UA" b="1" dirty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83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7F030"/>
            </a:gs>
            <a:gs pos="50000">
              <a:srgbClr val="CCEFC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548680"/>
            <a:ext cx="1469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ЗАВДАННЯ</a:t>
            </a:r>
            <a:endParaRPr lang="uk-UA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051720" y="980728"/>
            <a:ext cx="1800200" cy="57606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57911" y="980728"/>
            <a:ext cx="0" cy="648072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177409" y="1016732"/>
            <a:ext cx="1914871" cy="57606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533603" y="1708706"/>
            <a:ext cx="1268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prstClr val="black"/>
                </a:solidFill>
              </a:rPr>
              <a:t>стратегічні</a:t>
            </a:r>
            <a:endParaRPr lang="uk-UA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99975" y="1697078"/>
            <a:ext cx="1085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prstClr val="black"/>
                </a:solidFill>
              </a:rPr>
              <a:t>тактичні </a:t>
            </a:r>
            <a:endParaRPr lang="uk-UA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516216" y="1697078"/>
            <a:ext cx="1259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prstClr val="black"/>
                </a:solidFill>
              </a:rPr>
              <a:t>оперативні</a:t>
            </a:r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204864"/>
            <a:ext cx="288032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100" b="1" i="1" dirty="0"/>
              <a:t>Стратегія підприємства – </a:t>
            </a:r>
            <a:r>
              <a:rPr lang="uk-UA" sz="1100" dirty="0"/>
              <a:t>це те,</a:t>
            </a:r>
            <a:r>
              <a:rPr lang="uk-UA" sz="1100" b="1" i="1" dirty="0"/>
              <a:t> </a:t>
            </a:r>
            <a:r>
              <a:rPr lang="uk-UA" sz="1100" dirty="0"/>
              <a:t>до чого підприємство у своїй діяльності прагне,</a:t>
            </a:r>
            <a:r>
              <a:rPr lang="uk-UA" sz="1100" b="1" i="1" dirty="0"/>
              <a:t> </a:t>
            </a:r>
            <a:r>
              <a:rPr lang="uk-UA" sz="1100" dirty="0"/>
              <a:t>на</a:t>
            </a:r>
            <a:r>
              <a:rPr lang="uk-UA" sz="1100" b="1" i="1" dirty="0"/>
              <a:t> </a:t>
            </a:r>
            <a:r>
              <a:rPr lang="uk-UA" sz="1100" dirty="0"/>
              <a:t>що націлена його діяльність.</a:t>
            </a:r>
          </a:p>
          <a:p>
            <a:r>
              <a:rPr lang="uk-UA" sz="1100" dirty="0"/>
              <a:t>Основні стратегічні завдання маркетингу полягають у знаходженні відповідей на питання: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хто?... дійсні й потенційні споживачі, постачальники, посередники, конкуренти;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що і скільки? ... продукувати, реалізовувати;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коли і як? ... продукувати, рекламувати, реалізовувати;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за скільки (за якою ціною)?... пропонувати товари;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навіщо? ... створювати чи розвивати підприємство, розширювати виробництво, нарощувати обсяги реалізації продукції.</a:t>
            </a:r>
          </a:p>
          <a:p>
            <a:r>
              <a:rPr lang="uk-UA" sz="1100" dirty="0"/>
              <a:t>Найважливішими </a:t>
            </a:r>
            <a:r>
              <a:rPr lang="uk-UA" sz="1100" b="1" i="1" dirty="0"/>
              <a:t>стратегічними завданнями маркетингу</a:t>
            </a:r>
            <a:r>
              <a:rPr lang="uk-UA" sz="1100" dirty="0"/>
              <a:t> є; визначення програми дій підприємства, визначення й освоєння привабливості цільових ринків, орієнтація виробництва на задоволення потреб, запитів споживачів, створення комунікаційних і розподільних систем тощо.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92995" y="2016334"/>
            <a:ext cx="2931501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100" dirty="0"/>
              <a:t>Основними тактичними завданнями маркетингу є: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виявляння існуючих і потенційних бажань покупців, реального й можливого попиту на товари (послуги) і на цій підставі </a:t>
            </a:r>
            <a:r>
              <a:rPr lang="uk-UA" sz="1100" dirty="0" err="1"/>
              <a:t>обгрунтування</a:t>
            </a:r>
            <a:r>
              <a:rPr lang="uk-UA" sz="1100" dirty="0"/>
              <a:t> доцільності їх виробництва та збуту;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організація науково-дослідних та проектно-конструкторських робіт для створення продукції, яка позитивно відрізнялася б своєю якістю, конкурентоспроможністю й зручністю для споживачів від тієї, що вже існує на ринку, модифікування продукції, узгодження її споживчих якостей із запитами ринку;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планування й координація виробничої, збутової та фінансової діяльності підприємства;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організація й удосконалення системи та методів збуту продукції;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управління маркетинговою політикою цін;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планування й реалізація заходів комплексу маркетингової комунікації;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регулювання процесів виробництва, транспортування, пакування продукції, сервісного обслуговування споживачів;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контроль та аналіз маркетингової діяльності підприємства.</a:t>
            </a:r>
          </a:p>
          <a:p>
            <a:endParaRPr lang="uk-UA" sz="11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32343" y="2084597"/>
            <a:ext cx="2286000" cy="229293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sz="1100" dirty="0">
                <a:solidFill>
                  <a:prstClr val="black"/>
                </a:solidFill>
              </a:rPr>
              <a:t>Основні оперативні завдання маркетингової діяльності полягають у: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>
                <a:solidFill>
                  <a:prstClr val="black"/>
                </a:solidFill>
              </a:rPr>
              <a:t>досягненні визначених обсягів реалізації продукції на конкретних сегментах ринку;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>
                <a:solidFill>
                  <a:prstClr val="black"/>
                </a:solidFill>
              </a:rPr>
              <a:t>збільшенні попиту на продукцію шляхом ознайомлення потенційних споживачів з продукцією підприємства;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>
                <a:solidFill>
                  <a:prstClr val="black"/>
                </a:solidFill>
              </a:rPr>
              <a:t>реалізації програми лояльності клієнтів.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745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7F030"/>
            </a:gs>
            <a:gs pos="50000">
              <a:srgbClr val="CCEFC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796648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i="1" dirty="0"/>
              <a:t>Маркетингова діяльність підприємства </a:t>
            </a:r>
            <a:r>
              <a:rPr lang="uk-UA" sz="1600" dirty="0"/>
              <a:t>–</a:t>
            </a:r>
            <a:r>
              <a:rPr lang="uk-UA" sz="1600" b="1" i="1" dirty="0"/>
              <a:t> </a:t>
            </a:r>
            <a:r>
              <a:rPr lang="uk-UA" sz="1600" dirty="0"/>
              <a:t>це послідовність певних етапів,</a:t>
            </a:r>
            <a:r>
              <a:rPr lang="uk-UA" sz="1600" b="1" i="1" dirty="0"/>
              <a:t> </a:t>
            </a:r>
            <a:r>
              <a:rPr lang="uk-UA" sz="1600" dirty="0"/>
              <a:t>що їх </a:t>
            </a:r>
            <a:r>
              <a:rPr lang="uk-UA" sz="1600" dirty="0" smtClean="0"/>
              <a:t>має</a:t>
            </a:r>
            <a:r>
              <a:rPr lang="uk-UA" sz="1600" b="1" i="1" dirty="0" smtClean="0"/>
              <a:t> </a:t>
            </a:r>
            <a:r>
              <a:rPr lang="uk-UA" sz="1600" dirty="0"/>
              <a:t>зробити товаровиробник на шляху до ринку й споживачів, тобто реалізувати функції маркетингу (функції – діяльність, обов'язок, робота, призначення)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19043" y="1844824"/>
            <a:ext cx="1241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ФУНКЦІЇ</a:t>
            </a:r>
            <a:endParaRPr lang="uk-UA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062859" y="2276872"/>
            <a:ext cx="1800200" cy="57606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995936" y="2276872"/>
            <a:ext cx="216024" cy="57606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644008" y="2276872"/>
            <a:ext cx="180020" cy="57606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960152" y="2276872"/>
            <a:ext cx="1772088" cy="57606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32494" y="2993261"/>
            <a:ext cx="1260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аналітична</a:t>
            </a:r>
            <a:endParaRPr lang="uk-UA" dirty="0"/>
          </a:p>
        </p:txBody>
      </p:sp>
      <p:sp>
        <p:nvSpPr>
          <p:cNvPr id="17" name="TextBox 16"/>
          <p:cNvSpPr txBox="1"/>
          <p:nvPr/>
        </p:nvSpPr>
        <p:spPr>
          <a:xfrm>
            <a:off x="3015554" y="3024247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виробнича</a:t>
            </a:r>
            <a:endParaRPr lang="uk-UA" dirty="0"/>
          </a:p>
        </p:txBody>
      </p:sp>
      <p:sp>
        <p:nvSpPr>
          <p:cNvPr id="18" name="TextBox 17"/>
          <p:cNvSpPr txBox="1"/>
          <p:nvPr/>
        </p:nvSpPr>
        <p:spPr>
          <a:xfrm>
            <a:off x="4601837" y="3024247"/>
            <a:ext cx="921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збутова</a:t>
            </a:r>
            <a:endParaRPr lang="uk-UA" dirty="0"/>
          </a:p>
        </p:txBody>
      </p:sp>
      <p:sp>
        <p:nvSpPr>
          <p:cNvPr id="19" name="TextBox 18"/>
          <p:cNvSpPr txBox="1"/>
          <p:nvPr/>
        </p:nvSpPr>
        <p:spPr>
          <a:xfrm>
            <a:off x="6012160" y="3014722"/>
            <a:ext cx="2588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управління та контролю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4876" y="3362592"/>
            <a:ext cx="24309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/>
            <a:r>
              <a:rPr lang="uk-UA" sz="1050" dirty="0"/>
              <a:t>Складові цієї функції наступні: вивчення ринку як такого; вивчення споживачів; вивчення фірмової структури ринку;</a:t>
            </a:r>
          </a:p>
          <a:p>
            <a:pPr indent="180975"/>
            <a:r>
              <a:rPr lang="uk-UA" sz="1050" dirty="0"/>
              <a:t>вивчення товару; аналіз внутрішнього середовища підприємства. </a:t>
            </a:r>
            <a:endParaRPr lang="uk-UA" sz="1050" dirty="0" smtClean="0"/>
          </a:p>
          <a:p>
            <a:pPr indent="180975"/>
            <a:r>
              <a:rPr lang="uk-UA" sz="1050" dirty="0" smtClean="0"/>
              <a:t>У </a:t>
            </a:r>
            <a:r>
              <a:rPr lang="uk-UA" sz="1050" dirty="0"/>
              <a:t>сфері надання транспортних послуг - дослідження економіки районів тяжіння транспортних підприємств і визначення споживчого попиту на транспортні послуги за обсягом, напрямами, сегментам ринку і якості транспортного обслуговування; комплексне вивчення і аналіз транспортного ринку, конкурентів, розміщення продуктивних сил та аналіз транспортної забезпеченості регіонів, підприємств і населення.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3393579"/>
            <a:ext cx="2190077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050" dirty="0"/>
              <a:t>Виробнича функція маркетингу призначена для формування і реалізації інноваційного складника у товарній політиці підприємства через розробку і підтримку програм створення нових товарів і вдосконалення наявних. Складові цієї функції наступні: організація виробництва нових товарів; організація матеріально-технічного забезпечення; управління </a:t>
            </a:r>
            <a:r>
              <a:rPr lang="uk-UA" sz="1050" dirty="0" smtClean="0"/>
              <a:t>конкурентоспроможністю </a:t>
            </a:r>
            <a:r>
              <a:rPr lang="uk-UA" sz="1050" dirty="0"/>
              <a:t>та якістю </a:t>
            </a:r>
            <a:r>
              <a:rPr lang="uk-UA" sz="1050" dirty="0" smtClean="0"/>
              <a:t>продукції</a:t>
            </a:r>
            <a:endParaRPr lang="uk-UA" sz="105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51950" y="3403015"/>
            <a:ext cx="15322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050" dirty="0"/>
              <a:t>Збутова функція містить такі складові: організація системи товароруху; провадження цілеспрямованої товарної політики; організація сервісу.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84168" y="3413205"/>
            <a:ext cx="288032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050" dirty="0"/>
              <a:t>Управлінська функція передбачає систематичний цілеспрямований вплив на маркетингову діяльність через планування, організацію, мотивацію і контроль для досягнення маркетингових цілей підприємства. Складові цієї функції наступні: планування маркетингової діяльності; організація маркетингової діяльності; інформаційне забезпечення; контроль маркетингової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131499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7F030"/>
            </a:gs>
            <a:gs pos="50000">
              <a:srgbClr val="CCEFC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116258"/>
            <a:ext cx="7920880" cy="720080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Теми, які передбачено РПНД: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110767"/>
              </p:ext>
            </p:extLst>
          </p:nvPr>
        </p:nvGraphicFramePr>
        <p:xfrm>
          <a:off x="344612" y="836338"/>
          <a:ext cx="8545288" cy="5853685"/>
        </p:xfrm>
        <a:graphic>
          <a:graphicData uri="http://schemas.openxmlformats.org/drawingml/2006/table">
            <a:tbl>
              <a:tblPr firstRow="1" firstCol="1" bandRow="1"/>
              <a:tblGrid>
                <a:gridCol w="598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7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0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22555" marR="122555" marT="50800" marB="50800" vert="vert27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r>
                        <a:rPr lang="ru-RU" sz="1600" b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теми (</a:t>
                      </a:r>
                      <a:r>
                        <a:rPr lang="ru-RU" sz="1600" b="0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</a:t>
                      </a:r>
                      <a:r>
                        <a:rPr lang="ru-RU" sz="1600" b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РПНД)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Сутність та концепції маркетингу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Маркетинговий менеджмент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Інформаційна система маркетингу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Вивчення потреб і поведінки споживачів й вибір цільових сегментів ринку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Маркетингова товарна політика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Маркетингова цінова політика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Маркетингова політика розподілу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600" b="0" kern="1200" dirty="0" smtClean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Комунікаційна політика в системі маркетингу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30979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600" b="0" kern="1200" dirty="0" smtClean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 маркетингу підприємства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98064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600" b="0" kern="1200" dirty="0" smtClean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 і контроль маркетингової діяльності підприємства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580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68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</TotalTime>
  <Words>833</Words>
  <Application>Microsoft Office PowerPoint</Application>
  <PresentationFormat>Экран (4:3)</PresentationFormat>
  <Paragraphs>102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 Unicode MS</vt:lpstr>
      <vt:lpstr>Arial</vt:lpstr>
      <vt:lpstr>Book Antiqua</vt:lpstr>
      <vt:lpstr>Calibri</vt:lpstr>
      <vt:lpstr>Times New Roman</vt:lpstr>
      <vt:lpstr>1_Тема Office</vt:lpstr>
      <vt:lpstr>ОСНОВИ МАРКЕТИНГУ</vt:lpstr>
      <vt:lpstr>Що таке МАРКЕТИНГ???</vt:lpstr>
      <vt:lpstr>МАРКЕТИНГ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Сутність маркетингу, його цілі й завдання</dc:title>
  <dc:creator>Admin</dc:creator>
  <cp:lastModifiedBy>Admin</cp:lastModifiedBy>
  <cp:revision>29</cp:revision>
  <cp:lastPrinted>2019-02-24T20:07:44Z</cp:lastPrinted>
  <dcterms:created xsi:type="dcterms:W3CDTF">2019-02-23T18:55:06Z</dcterms:created>
  <dcterms:modified xsi:type="dcterms:W3CDTF">2021-05-11T11:12:22Z</dcterms:modified>
</cp:coreProperties>
</file>