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75" r:id="rId3"/>
    <p:sldId id="272" r:id="rId4"/>
    <p:sldId id="270" r:id="rId5"/>
    <p:sldId id="274" r:id="rId6"/>
    <p:sldId id="27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Зина и Саша Цыс" initials="ЗиСЦ" lastIdx="1" clrIdx="0">
    <p:extLst>
      <p:ext uri="{19B8F6BF-5375-455C-9EA6-DF929625EA0E}">
        <p15:presenceInfo xmlns:p15="http://schemas.microsoft.com/office/powerpoint/2012/main" userId="fe155adfc0d43b8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90" d="100"/>
          <a:sy n="90" d="100"/>
        </p:scale>
        <p:origin x="143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67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2302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095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435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0814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337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82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34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45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3043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63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2333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328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570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2695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6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8059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14.05.2021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630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9" y="1628800"/>
            <a:ext cx="5544616" cy="1574294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uk-UA" dirty="0"/>
              <a:t>ПОДАТКОВА СИСТЕМА УКРАЇНИ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082677"/>
            <a:ext cx="6192688" cy="3266952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uk-UA" dirty="0"/>
              <a:t>Дисципліна за вибором</a:t>
            </a:r>
          </a:p>
          <a:p>
            <a:r>
              <a:rPr lang="uk-UA" dirty="0"/>
              <a:t>Спеціальність 051 «Економіка»</a:t>
            </a:r>
          </a:p>
          <a:p>
            <a:endParaRPr lang="uk-UA" dirty="0"/>
          </a:p>
        </p:txBody>
      </p:sp>
      <p:pic>
        <p:nvPicPr>
          <p:cNvPr id="1026" name="Picture 2" descr="Податкова система | Українська Галицька Партія">
            <a:extLst>
              <a:ext uri="{FF2B5EF4-FFF2-40B4-BE49-F238E27FC236}">
                <a16:creationId xmlns:a16="http://schemas.microsoft.com/office/drawing/2014/main" id="{981414C4-2EC5-4D1D-8086-3414E31CA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478" y="4527917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46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F9593-128D-4E7E-A44D-9CA67CE3E837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МЕТА дисципліни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5BCCE9-80CA-4F99-8ADD-859BB7A7DD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2633" y="3134041"/>
            <a:ext cx="6798734" cy="30095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формування системи знань з організації та функціонування податкової системи, набуття вмінь і навичок орієнтуватись у законодавчо-нормативних документах для прийняття правильних фінансових рішень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b="1" dirty="0"/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B45D81D2-0609-4E8F-A9D0-6C10AF95995C}"/>
              </a:ext>
            </a:extLst>
          </p:cNvPr>
          <p:cNvSpPr/>
          <p:nvPr/>
        </p:nvSpPr>
        <p:spPr>
          <a:xfrm>
            <a:off x="3203848" y="2420888"/>
            <a:ext cx="288032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244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052736"/>
            <a:ext cx="6345753" cy="720079"/>
          </a:xfr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Завдання дисципліни: 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1D70FFE8-AB42-4544-9D74-511715CB9504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err="1"/>
              <a:t>засвоєння</a:t>
            </a:r>
            <a:r>
              <a:rPr lang="ru-RU" dirty="0"/>
              <a:t> </a:t>
            </a:r>
            <a:r>
              <a:rPr lang="ru-RU" dirty="0" err="1"/>
              <a:t>теоретичних</a:t>
            </a:r>
            <a:r>
              <a:rPr lang="ru-RU" dirty="0"/>
              <a:t> та </a:t>
            </a:r>
            <a:r>
              <a:rPr lang="ru-RU" dirty="0" err="1"/>
              <a:t>організаційних</a:t>
            </a:r>
            <a:r>
              <a:rPr lang="ru-RU" dirty="0"/>
              <a:t> основ </a:t>
            </a:r>
            <a:r>
              <a:rPr lang="ru-RU" dirty="0" err="1"/>
              <a:t>податкової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та </a:t>
            </a:r>
            <a:r>
              <a:rPr lang="ru-RU" dirty="0" err="1"/>
              <a:t>податкової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, методики </a:t>
            </a:r>
            <a:r>
              <a:rPr lang="ru-RU" dirty="0" err="1"/>
              <a:t>розрахунків</a:t>
            </a:r>
            <a:r>
              <a:rPr lang="ru-RU" dirty="0"/>
              <a:t>, порядку </a:t>
            </a:r>
            <a:r>
              <a:rPr lang="ru-RU" dirty="0" err="1"/>
              <a:t>сплати</a:t>
            </a:r>
            <a:r>
              <a:rPr lang="ru-RU" dirty="0"/>
              <a:t> </a:t>
            </a:r>
            <a:r>
              <a:rPr lang="ru-RU" dirty="0" err="1"/>
              <a:t>прямих</a:t>
            </a:r>
            <a:r>
              <a:rPr lang="ru-RU" dirty="0"/>
              <a:t> і </a:t>
            </a:r>
            <a:r>
              <a:rPr lang="ru-RU" dirty="0" err="1"/>
              <a:t>непрямих</a:t>
            </a:r>
            <a:r>
              <a:rPr lang="ru-RU" dirty="0"/>
              <a:t> </a:t>
            </a:r>
            <a:r>
              <a:rPr lang="ru-RU" dirty="0" err="1"/>
              <a:t>податків</a:t>
            </a:r>
            <a:r>
              <a:rPr lang="ru-RU" dirty="0"/>
              <a:t> </a:t>
            </a:r>
            <a:r>
              <a:rPr lang="ru-RU" dirty="0" err="1"/>
              <a:t>юридичними</a:t>
            </a:r>
            <a:r>
              <a:rPr lang="ru-RU" dirty="0"/>
              <a:t> та </a:t>
            </a:r>
            <a:r>
              <a:rPr lang="ru-RU" dirty="0" err="1"/>
              <a:t>фізичними</a:t>
            </a:r>
            <a:r>
              <a:rPr lang="ru-RU" dirty="0"/>
              <a:t> особами, </a:t>
            </a:r>
            <a:r>
              <a:rPr lang="ru-RU" dirty="0" err="1"/>
              <a:t>альтернативних</a:t>
            </a:r>
            <a:r>
              <a:rPr lang="ru-RU" dirty="0"/>
              <a:t> систем </a:t>
            </a:r>
            <a:r>
              <a:rPr lang="ru-RU" dirty="0" err="1"/>
              <a:t>оподаткування</a:t>
            </a:r>
            <a:r>
              <a:rPr lang="ru-RU" dirty="0"/>
              <a:t>,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податкової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.</a:t>
            </a:r>
            <a:endParaRPr lang="uk-UA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650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0688"/>
            <a:ext cx="7200799" cy="34563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dirty="0"/>
              <a:t>Предмет </a:t>
            </a:r>
            <a:r>
              <a:rPr lang="ru-RU" dirty="0" err="1"/>
              <a:t>навчальної</a:t>
            </a:r>
            <a:r>
              <a:rPr lang="ru-RU" dirty="0"/>
              <a:t> </a:t>
            </a:r>
            <a:r>
              <a:rPr lang="ru-RU" dirty="0" err="1"/>
              <a:t>дисципліни</a:t>
            </a:r>
            <a:r>
              <a:rPr lang="ru-RU" dirty="0"/>
              <a:t>: </a:t>
            </a:r>
            <a:r>
              <a:rPr lang="ru-RU" dirty="0" err="1"/>
              <a:t>економічні</a:t>
            </a:r>
            <a:r>
              <a:rPr lang="ru-RU" dirty="0"/>
              <a:t> </a:t>
            </a:r>
            <a:r>
              <a:rPr lang="ru-RU" dirty="0" err="1"/>
              <a:t>відносини</a:t>
            </a:r>
            <a:r>
              <a:rPr lang="ru-RU" dirty="0"/>
              <a:t> з приводу </a:t>
            </a:r>
            <a:r>
              <a:rPr lang="ru-RU" dirty="0" err="1"/>
              <a:t>перерозподілу</a:t>
            </a:r>
            <a:r>
              <a:rPr lang="ru-RU" dirty="0"/>
              <a:t> валового </a:t>
            </a:r>
            <a:r>
              <a:rPr lang="ru-RU" dirty="0" err="1"/>
              <a:t>внутрішнього</a:t>
            </a:r>
            <a:r>
              <a:rPr lang="ru-RU" dirty="0"/>
              <a:t> продукту і </a:t>
            </a:r>
            <a:r>
              <a:rPr lang="ru-RU" dirty="0" err="1"/>
              <a:t>національного</a:t>
            </a:r>
            <a:r>
              <a:rPr lang="ru-RU" dirty="0"/>
              <a:t> доходу для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загальнодержавного</a:t>
            </a:r>
            <a:r>
              <a:rPr lang="ru-RU" dirty="0"/>
              <a:t> </a:t>
            </a:r>
            <a:r>
              <a:rPr lang="ru-RU" dirty="0" err="1"/>
              <a:t>централізованого</a:t>
            </a:r>
            <a:r>
              <a:rPr lang="ru-RU" dirty="0"/>
              <a:t> фонду </a:t>
            </a:r>
            <a:r>
              <a:rPr lang="ru-RU" dirty="0" err="1"/>
              <a:t>грошових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.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Не існує державних грошей – є гроші, зароблені громадянами, або «Рахунок  від держави для чернівчан» - Чернівці, Чернівецька область - новини в  газеті Версії">
            <a:extLst>
              <a:ext uri="{FF2B5EF4-FFF2-40B4-BE49-F238E27FC236}">
                <a16:creationId xmlns:a16="http://schemas.microsoft.com/office/drawing/2014/main" id="{D8DC6404-D326-4F8A-8526-EB217FF1D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29885"/>
            <a:ext cx="2777800" cy="240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10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632848" cy="109412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 на практиці: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274EFCE-CBC6-437C-B268-9A2CAD489DDF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algn="just"/>
            <a:r>
              <a:rPr lang="uk-UA" b="1"/>
              <a:t>- здатність використовувати фундаментальні закономірності розвитку фінансів, банківської справи та страхування у поєднанні з дослідницькими і управлінськими інструментами для здійснення професійної та наукової діяльності. </a:t>
            </a:r>
          </a:p>
          <a:p>
            <a:pPr algn="just"/>
            <a:r>
              <a:rPr lang="uk-UA" b="1"/>
              <a:t>- здатність використовувати теоретичний та методичний інструментарій для діагностики і прогнозування фінансової діяльності суб’єктів господарювання. </a:t>
            </a:r>
          </a:p>
          <a:p>
            <a:pPr algn="just"/>
            <a:r>
              <a:rPr lang="uk-UA" b="1"/>
              <a:t>- здатність застосовувати управлінські навички у сфері фінансів, банківської справи та страхування. </a:t>
            </a:r>
          </a:p>
          <a:p>
            <a:pPr algn="just"/>
            <a:r>
              <a:rPr lang="uk-UA" b="1"/>
              <a:t>- здатність оцінювати дієвість наукового, аналітичного і методичного інструментарію для обґрунтування управлінських рішень у сфері фінансів, банківської справи та страхування</a:t>
            </a:r>
          </a:p>
        </p:txBody>
      </p:sp>
    </p:spTree>
    <p:extLst>
      <p:ext uri="{BB962C8B-B14F-4D97-AF65-F5344CB8AC3E}">
        <p14:creationId xmlns:p14="http://schemas.microsoft.com/office/powerpoint/2010/main" val="403890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7574145" cy="648072"/>
          </a:xfr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Теми, які передбачено РПНД: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1160ED8-941D-44DF-81E4-64A806EF0E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846959"/>
              </p:ext>
            </p:extLst>
          </p:nvPr>
        </p:nvGraphicFramePr>
        <p:xfrm>
          <a:off x="1331640" y="2492896"/>
          <a:ext cx="6799262" cy="248558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799262">
                  <a:extLst>
                    <a:ext uri="{9D8B030D-6E8A-4147-A177-3AD203B41FA5}">
                      <a16:colId xmlns:a16="http://schemas.microsoft.com/office/drawing/2014/main" val="3682006772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Тема 1. Сутність та види податків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64295004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Тема 2. Механізм функціонування податкової системи України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57275999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Тема 3. Місцеві податки і збори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53164834"/>
                  </a:ext>
                </a:extLst>
              </a:tr>
              <a:tr h="2901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Тема 4. Податок на прибуток підприємств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32860161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Тема 5. Податок на доходи фізичних осіб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34294151"/>
                  </a:ext>
                </a:extLst>
              </a:tr>
              <a:tr h="2927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Тема 6. Податок на додану вартість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6557876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Тема 7. Акцизний податок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75607927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Тема 8.  Спеціальні податкові режими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29899578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Тема 9. Рентна плата. Мито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31478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832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386</TotalTime>
  <Words>252</Words>
  <Application>Microsoft Office PowerPoint</Application>
  <PresentationFormat>Экран (4:3)</PresentationFormat>
  <Paragraphs>24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Garamond</vt:lpstr>
      <vt:lpstr>Times New Roman</vt:lpstr>
      <vt:lpstr>Натуральные материалы</vt:lpstr>
      <vt:lpstr>     ПОДАТКОВА СИСТЕМА УКРАЇНИ</vt:lpstr>
      <vt:lpstr>МЕТА дисципліни</vt:lpstr>
      <vt:lpstr>Завдання дисципліни: </vt:lpstr>
      <vt:lpstr>Презентация PowerPoint</vt:lpstr>
      <vt:lpstr>Застосування на практиці:</vt:lpstr>
      <vt:lpstr>Теми, які передбачено РПНД: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СОЦІОЛОГІЯ ЯК НАУКА.МЕТОДОЛОГІЯ</dc:title>
  <dc:creator>Илона</dc:creator>
  <cp:lastModifiedBy>Зина и Саша Цыс</cp:lastModifiedBy>
  <cp:revision>39</cp:revision>
  <dcterms:created xsi:type="dcterms:W3CDTF">2018-02-16T18:20:03Z</dcterms:created>
  <dcterms:modified xsi:type="dcterms:W3CDTF">2021-05-14T10:17:03Z</dcterms:modified>
</cp:coreProperties>
</file>