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0" r:id="rId4"/>
    <p:sldId id="272" r:id="rId5"/>
    <p:sldId id="273" r:id="rId6"/>
    <p:sldId id="271"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656" y="-29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Равнобедренный треугольник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Заголовок 7"/>
          <p:cNvSpPr>
            <a:spLocks noGrp="1"/>
          </p:cNvSpPr>
          <p:nvPr>
            <p:ph type="ctrTitle"/>
          </p:nvPr>
        </p:nvSpPr>
        <p:spPr>
          <a:xfrm>
            <a:off x="540544" y="776288"/>
            <a:ext cx="8062912" cy="1470025"/>
          </a:xfrm>
        </p:spPr>
        <p:txBody>
          <a:bodyPr anchor="b">
            <a:normAutofit/>
          </a:bodyPr>
          <a:lstStyle>
            <a:lvl1pPr algn="r">
              <a:defRPr sz="440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1371600" y="6012656"/>
            <a:ext cx="5791200" cy="365125"/>
          </a:xfrm>
        </p:spPr>
        <p:txBody>
          <a:bodyPr tIns="0" bIns="0" anchor="t"/>
          <a:lstStyle>
            <a:lvl1pPr algn="r">
              <a:defRPr sz="1000"/>
            </a:lvl1pPr>
          </a:lstStyle>
          <a:p>
            <a:fld id="{B4C71EC6-210F-42DE-9C53-41977AD35B3D}" type="datetimeFigureOut">
              <a:rPr lang="ru-RU" smtClean="0"/>
              <a:t>23.11.2020</a:t>
            </a:fld>
            <a:endParaRPr lang="ru-RU" dirty="0"/>
          </a:p>
        </p:txBody>
      </p:sp>
      <p:sp>
        <p:nvSpPr>
          <p:cNvPr id="17" name="Нижний колонтитул 16"/>
          <p:cNvSpPr>
            <a:spLocks noGrp="1"/>
          </p:cNvSpPr>
          <p:nvPr>
            <p:ph type="ftr" sz="quarter" idx="11"/>
          </p:nvPr>
        </p:nvSpPr>
        <p:spPr>
          <a:xfrm>
            <a:off x="1371600" y="5650704"/>
            <a:ext cx="5791200" cy="365125"/>
          </a:xfrm>
        </p:spPr>
        <p:txBody>
          <a:bodyPr tIns="0" bIns="0" anchor="b"/>
          <a:lstStyle>
            <a:lvl1pPr algn="r">
              <a:defRPr sz="1100"/>
            </a:lvl1pPr>
          </a:lstStyle>
          <a:p>
            <a:endParaRPr lang="ru-RU" dirty="0"/>
          </a:p>
        </p:txBody>
      </p:sp>
      <p:sp>
        <p:nvSpPr>
          <p:cNvPr id="29" name="Номер слайда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19B0651-EE4F-4900-A07F-96A6BFA9D0F0}" type="slidenum">
              <a:rPr lang="ru-RU" smtClean="0"/>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23.11.2020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381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81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23.11.2020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399032"/>
          </a:xfrm>
        </p:spPr>
        <p:txBody>
          <a:bodyPr/>
          <a:lstStyle/>
          <a:p>
            <a:r>
              <a:rPr kumimoji="0" lang="ru-RU" smtClean="0"/>
              <a:t>Образец заголовка</a:t>
            </a:r>
            <a:endParaRPr kumimoji="0" lang="en-US"/>
          </a:p>
        </p:txBody>
      </p:sp>
      <p:sp>
        <p:nvSpPr>
          <p:cNvPr id="3" name="Объект 2"/>
          <p:cNvSpPr>
            <a:spLocks noGrp="1"/>
          </p:cNvSpPr>
          <p:nvPr>
            <p:ph idx="1"/>
          </p:nvPr>
        </p:nvSpPr>
        <p:spPr>
          <a:xfrm>
            <a:off x="457200" y="1882808"/>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791456" y="6480048"/>
            <a:ext cx="2133600" cy="301752"/>
          </a:xfrm>
        </p:spPr>
        <p:txBody>
          <a:bodyPr/>
          <a:lstStyle/>
          <a:p>
            <a:fld id="{B4C71EC6-210F-42DE-9C53-41977AD35B3D}" type="datetimeFigureOut">
              <a:rPr lang="ru-RU" smtClean="0"/>
              <a:t>23.11.2020</a:t>
            </a:fld>
            <a:endParaRPr lang="ru-RU" dirty="0"/>
          </a:p>
        </p:txBody>
      </p:sp>
      <p:sp>
        <p:nvSpPr>
          <p:cNvPr id="5" name="Нижний колонтитул 4"/>
          <p:cNvSpPr>
            <a:spLocks noGrp="1"/>
          </p:cNvSpPr>
          <p:nvPr>
            <p:ph type="ftr" sz="quarter" idx="11"/>
          </p:nvPr>
        </p:nvSpPr>
        <p:spPr>
          <a:xfrm>
            <a:off x="457200" y="6480969"/>
            <a:ext cx="4260056" cy="300831"/>
          </a:xfrm>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9" name="Прямоугольный треугольник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dirty="0">
              <a:solidFill>
                <a:schemeClr val="lt1"/>
              </a:solidFill>
              <a:latin typeface="+mn-lt"/>
              <a:ea typeface="+mn-ea"/>
              <a:cs typeface="+mn-cs"/>
            </a:endParaRPr>
          </a:p>
        </p:txBody>
      </p:sp>
      <p:sp>
        <p:nvSpPr>
          <p:cNvPr id="8" name="Равнобедренный треугольник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Дата 3"/>
          <p:cNvSpPr>
            <a:spLocks noGrp="1"/>
          </p:cNvSpPr>
          <p:nvPr>
            <p:ph type="dt" sz="half" idx="10"/>
          </p:nvPr>
        </p:nvSpPr>
        <p:spPr>
          <a:xfrm>
            <a:off x="6955632" y="6477000"/>
            <a:ext cx="2133600" cy="304800"/>
          </a:xfrm>
        </p:spPr>
        <p:txBody>
          <a:bodyPr/>
          <a:lstStyle/>
          <a:p>
            <a:fld id="{B4C71EC6-210F-42DE-9C53-41977AD35B3D}" type="datetimeFigureOut">
              <a:rPr lang="ru-RU" smtClean="0"/>
              <a:t>23.11.2020</a:t>
            </a:fld>
            <a:endParaRPr lang="ru-RU" dirty="0"/>
          </a:p>
        </p:txBody>
      </p:sp>
      <p:sp>
        <p:nvSpPr>
          <p:cNvPr id="5" name="Нижний колонтитул 4"/>
          <p:cNvSpPr>
            <a:spLocks noGrp="1"/>
          </p:cNvSpPr>
          <p:nvPr>
            <p:ph type="ftr" sz="quarter" idx="11"/>
          </p:nvPr>
        </p:nvSpPr>
        <p:spPr>
          <a:xfrm>
            <a:off x="2619376" y="6480969"/>
            <a:ext cx="4260056" cy="300831"/>
          </a:xfrm>
        </p:spPr>
        <p:txBody>
          <a:bodyPr/>
          <a:lstStyle/>
          <a:p>
            <a:endParaRPr lang="ru-RU" dirty="0"/>
          </a:p>
        </p:txBody>
      </p:sp>
      <p:sp>
        <p:nvSpPr>
          <p:cNvPr id="6" name="Номер слайда 5"/>
          <p:cNvSpPr>
            <a:spLocks noGrp="1"/>
          </p:cNvSpPr>
          <p:nvPr>
            <p:ph type="sldNum" sz="quarter" idx="12"/>
          </p:nvPr>
        </p:nvSpPr>
        <p:spPr>
          <a:xfrm>
            <a:off x="8451056" y="809624"/>
            <a:ext cx="502920" cy="300831"/>
          </a:xfrm>
        </p:spPr>
        <p:txBody>
          <a:bodyPr/>
          <a:lstStyle/>
          <a:p>
            <a:fld id="{B19B0651-EE4F-4900-A07F-96A6BFA9D0F0}" type="slidenum">
              <a:rPr lang="ru-RU" smtClean="0"/>
              <a:t>‹#›</a:t>
            </a:fld>
            <a:endParaRPr lang="ru-RU" dirty="0"/>
          </a:p>
        </p:txBody>
      </p:sp>
      <p:cxnSp>
        <p:nvCxnSpPr>
          <p:cNvPr id="11" name="Прямая соединительная линия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Прямая соединительная линия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Заголовок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marL="0" algn="l">
              <a:defRPr/>
            </a:lvl1pPr>
          </a:lstStyle>
          <a:p>
            <a:r>
              <a:rPr kumimoji="0" lang="ru-RU" smtClean="0"/>
              <a:t>Образец заголовка</a:t>
            </a:r>
            <a:endParaRPr kumimoji="0" lang="en-US"/>
          </a:p>
        </p:txBody>
      </p:sp>
      <p:sp>
        <p:nvSpPr>
          <p:cNvPr id="3" name="Объект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4791456" y="6480969"/>
            <a:ext cx="2133600" cy="301752"/>
          </a:xfrm>
        </p:spPr>
        <p:txBody>
          <a:bodyPr/>
          <a:lstStyle/>
          <a:p>
            <a:fld id="{B4C71EC6-210F-42DE-9C53-41977AD35B3D}" type="datetimeFigureOut">
              <a:rPr lang="ru-RU" smtClean="0"/>
              <a:t>23.11.2020</a:t>
            </a:fld>
            <a:endParaRPr lang="ru-RU" dirty="0"/>
          </a:p>
        </p:txBody>
      </p:sp>
      <p:sp>
        <p:nvSpPr>
          <p:cNvPr id="6" name="Нижний колонтитул 5"/>
          <p:cNvSpPr>
            <a:spLocks noGrp="1"/>
          </p:cNvSpPr>
          <p:nvPr>
            <p:ph type="ftr" sz="quarter" idx="11"/>
          </p:nvPr>
        </p:nvSpPr>
        <p:spPr>
          <a:xfrm>
            <a:off x="457200" y="6480969"/>
            <a:ext cx="4260056" cy="301752"/>
          </a:xfrm>
        </p:spPr>
        <p:txBody>
          <a:bodyPr/>
          <a:lstStyle/>
          <a:p>
            <a:endParaRPr lang="ru-RU" dirty="0"/>
          </a:p>
        </p:txBody>
      </p:sp>
      <p:sp>
        <p:nvSpPr>
          <p:cNvPr id="7" name="Номер слайда 6"/>
          <p:cNvSpPr>
            <a:spLocks noGrp="1"/>
          </p:cNvSpPr>
          <p:nvPr>
            <p:ph type="sldNum" sz="quarter" idx="12"/>
          </p:nvPr>
        </p:nvSpPr>
        <p:spPr>
          <a:xfrm>
            <a:off x="7589520" y="6480969"/>
            <a:ext cx="502920" cy="301752"/>
          </a:xfrm>
        </p:spPr>
        <p:txBody>
          <a:bodyPr/>
          <a:lstStyle/>
          <a:p>
            <a:fld id="{B19B0651-EE4F-4900-A07F-96A6BFA9D0F0}" type="slidenum">
              <a:rPr lang="ru-RU" smtClean="0"/>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Объект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a:xfrm>
            <a:off x="4791456" y="6480969"/>
            <a:ext cx="2130552" cy="301752"/>
          </a:xfrm>
        </p:spPr>
        <p:txBody>
          <a:bodyPr/>
          <a:lstStyle/>
          <a:p>
            <a:fld id="{B4C71EC6-210F-42DE-9C53-41977AD35B3D}" type="datetimeFigureOut">
              <a:rPr lang="ru-RU" smtClean="0"/>
              <a:t>23.11.2020</a:t>
            </a:fld>
            <a:endParaRPr lang="ru-RU" dirty="0"/>
          </a:p>
        </p:txBody>
      </p:sp>
      <p:sp>
        <p:nvSpPr>
          <p:cNvPr id="8" name="Нижний колонтитул 7"/>
          <p:cNvSpPr>
            <a:spLocks noGrp="1"/>
          </p:cNvSpPr>
          <p:nvPr>
            <p:ph type="ftr" sz="quarter" idx="11"/>
          </p:nvPr>
        </p:nvSpPr>
        <p:spPr>
          <a:xfrm>
            <a:off x="457200" y="6480969"/>
            <a:ext cx="4261104" cy="301752"/>
          </a:xfrm>
        </p:spPr>
        <p:txBody>
          <a:bodyPr/>
          <a:lstStyle/>
          <a:p>
            <a:endParaRPr lang="ru-RU" dirty="0"/>
          </a:p>
        </p:txBody>
      </p:sp>
      <p:sp>
        <p:nvSpPr>
          <p:cNvPr id="9" name="Номер слайда 8"/>
          <p:cNvSpPr>
            <a:spLocks noGrp="1"/>
          </p:cNvSpPr>
          <p:nvPr>
            <p:ph type="sldNum" sz="quarter" idx="12"/>
          </p:nvPr>
        </p:nvSpPr>
        <p:spPr>
          <a:xfrm>
            <a:off x="7589520" y="6483096"/>
            <a:ext cx="502920" cy="301752"/>
          </a:xfrm>
        </p:spPr>
        <p:txBody>
          <a:bodyPr/>
          <a:lstStyle>
            <a:lvl1pPr algn="ctr">
              <a:defRPr/>
            </a:lvl1pPr>
          </a:lstStyle>
          <a:p>
            <a:fld id="{B19B0651-EE4F-4900-A07F-96A6BFA9D0F0}" type="slidenum">
              <a:rPr lang="ru-RU" smtClean="0"/>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b="0"/>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B4C71EC6-210F-42DE-9C53-41977AD35B3D}" type="datetimeFigureOut">
              <a:rPr lang="ru-RU" smtClean="0"/>
              <a:t>23.11.2020</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791456" y="6480969"/>
            <a:ext cx="2133600" cy="301752"/>
          </a:xfrm>
        </p:spPr>
        <p:txBody>
          <a:bodyPr/>
          <a:lstStyle/>
          <a:p>
            <a:fld id="{B4C71EC6-210F-42DE-9C53-41977AD35B3D}" type="datetimeFigureOut">
              <a:rPr lang="ru-RU" smtClean="0"/>
              <a:t>23.11.2020</a:t>
            </a:fld>
            <a:endParaRPr lang="ru-RU" dirty="0"/>
          </a:p>
        </p:txBody>
      </p:sp>
      <p:sp>
        <p:nvSpPr>
          <p:cNvPr id="3" name="Нижний колонтитул 2"/>
          <p:cNvSpPr>
            <a:spLocks noGrp="1"/>
          </p:cNvSpPr>
          <p:nvPr>
            <p:ph type="ftr" sz="quarter" idx="11"/>
          </p:nvPr>
        </p:nvSpPr>
        <p:spPr>
          <a:xfrm>
            <a:off x="457200" y="6481890"/>
            <a:ext cx="4260056" cy="300831"/>
          </a:xfrm>
        </p:spPr>
        <p:txBody>
          <a:bodyPr/>
          <a:lstStyle/>
          <a:p>
            <a:endParaRPr lang="ru-RU" dirty="0"/>
          </a:p>
        </p:txBody>
      </p:sp>
      <p:sp>
        <p:nvSpPr>
          <p:cNvPr id="4" name="Номер слайда 3"/>
          <p:cNvSpPr>
            <a:spLocks noGrp="1"/>
          </p:cNvSpPr>
          <p:nvPr>
            <p:ph type="sldNum" sz="quarter" idx="12"/>
          </p:nvPr>
        </p:nvSpPr>
        <p:spPr>
          <a:xfrm>
            <a:off x="7589520" y="6480969"/>
            <a:ext cx="502920" cy="301752"/>
          </a:xfrm>
        </p:spPr>
        <p:txBody>
          <a:bodyPr/>
          <a:lstStyle/>
          <a:p>
            <a:fld id="{B19B0651-EE4F-4900-A07F-96A6BFA9D0F0}" type="slidenum">
              <a:rPr lang="ru-RU" smtClean="0"/>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Объект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278976" y="6556248"/>
            <a:ext cx="2133600" cy="301752"/>
          </a:xfrm>
        </p:spPr>
        <p:txBody>
          <a:bodyPr/>
          <a:lstStyle>
            <a:lvl1pPr>
              <a:defRPr sz="900"/>
            </a:lvl1pPr>
          </a:lstStyle>
          <a:p>
            <a:fld id="{B4C71EC6-210F-42DE-9C53-41977AD35B3D}" type="datetimeFigureOut">
              <a:rPr lang="ru-RU" smtClean="0"/>
              <a:t>23.11.2020</a:t>
            </a:fld>
            <a:endParaRPr lang="ru-RU" dirty="0"/>
          </a:p>
        </p:txBody>
      </p:sp>
      <p:sp>
        <p:nvSpPr>
          <p:cNvPr id="6" name="Нижний колонтитул 5"/>
          <p:cNvSpPr>
            <a:spLocks noGrp="1"/>
          </p:cNvSpPr>
          <p:nvPr>
            <p:ph type="ftr" sz="quarter" idx="11"/>
          </p:nvPr>
        </p:nvSpPr>
        <p:spPr>
          <a:xfrm>
            <a:off x="1135856" y="6556248"/>
            <a:ext cx="5143120" cy="301752"/>
          </a:xfrm>
        </p:spPr>
        <p:txBody>
          <a:bodyPr/>
          <a:lstStyle>
            <a:lvl1pPr>
              <a:defRPr sz="900"/>
            </a:lvl1pPr>
          </a:lstStyle>
          <a:p>
            <a:endParaRPr lang="ru-RU" dirty="0"/>
          </a:p>
        </p:txBody>
      </p:sp>
      <p:sp>
        <p:nvSpPr>
          <p:cNvPr id="7" name="Номер слайда 6"/>
          <p:cNvSpPr>
            <a:spLocks noGrp="1"/>
          </p:cNvSpPr>
          <p:nvPr>
            <p:ph type="sldNum" sz="quarter" idx="12"/>
          </p:nvPr>
        </p:nvSpPr>
        <p:spPr>
          <a:xfrm>
            <a:off x="8410576" y="6556248"/>
            <a:ext cx="502920" cy="301752"/>
          </a:xfrm>
        </p:spPr>
        <p:txBody>
          <a:bodyPr/>
          <a:lstStyle>
            <a:lvl1pPr>
              <a:defRPr sz="900"/>
            </a:lvl1pPr>
          </a:lstStyle>
          <a:p>
            <a:fld id="{B19B0651-EE4F-4900-A07F-96A6BFA9D0F0}" type="slidenum">
              <a:rPr lang="ru-RU" smtClean="0"/>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ru-RU" dirty="0" smtClean="0"/>
              <a:t>Вставка рисунка</a:t>
            </a:r>
            <a:endParaRPr kumimoji="0" lang="en-US" dirty="0"/>
          </a:p>
        </p:txBody>
      </p:sp>
      <p:sp>
        <p:nvSpPr>
          <p:cNvPr id="4" name="Текст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6108192" y="6556248"/>
            <a:ext cx="2103120" cy="301752"/>
          </a:xfrm>
        </p:spPr>
        <p:txBody>
          <a:bodyPr/>
          <a:lstStyle>
            <a:lvl1pPr>
              <a:defRPr sz="900"/>
            </a:lvl1pPr>
          </a:lstStyle>
          <a:p>
            <a:fld id="{B4C71EC6-210F-42DE-9C53-41977AD35B3D}" type="datetimeFigureOut">
              <a:rPr lang="ru-RU" smtClean="0"/>
              <a:t>23.11.2020</a:t>
            </a:fld>
            <a:endParaRPr lang="ru-RU" dirty="0"/>
          </a:p>
        </p:txBody>
      </p:sp>
      <p:sp>
        <p:nvSpPr>
          <p:cNvPr id="6" name="Нижний колонтитул 5"/>
          <p:cNvSpPr>
            <a:spLocks noGrp="1"/>
          </p:cNvSpPr>
          <p:nvPr>
            <p:ph type="ftr" sz="quarter" idx="11"/>
          </p:nvPr>
        </p:nvSpPr>
        <p:spPr>
          <a:xfrm>
            <a:off x="1170432" y="6557169"/>
            <a:ext cx="4948072" cy="301752"/>
          </a:xfrm>
        </p:spPr>
        <p:txBody>
          <a:bodyPr/>
          <a:lstStyle>
            <a:lvl1pPr>
              <a:defRPr sz="900"/>
            </a:lvl1pPr>
          </a:lstStyle>
          <a:p>
            <a:endParaRPr lang="ru-RU" dirty="0"/>
          </a:p>
        </p:txBody>
      </p:sp>
      <p:sp>
        <p:nvSpPr>
          <p:cNvPr id="7" name="Номер слайда 6"/>
          <p:cNvSpPr>
            <a:spLocks noGrp="1"/>
          </p:cNvSpPr>
          <p:nvPr>
            <p:ph type="sldNum" sz="quarter" idx="12"/>
          </p:nvPr>
        </p:nvSpPr>
        <p:spPr>
          <a:xfrm>
            <a:off x="8217192" y="6556248"/>
            <a:ext cx="365760" cy="301752"/>
          </a:xfrm>
        </p:spPr>
        <p:txBody>
          <a:bodyPr/>
          <a:lstStyle>
            <a:lvl1pPr algn="ctr">
              <a:defRPr sz="900"/>
            </a:lvl1pPr>
          </a:lstStyle>
          <a:p>
            <a:fld id="{B19B0651-EE4F-4900-A07F-96A6BFA9D0F0}" type="slidenum">
              <a:rPr lang="ru-RU" smtClean="0"/>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Прямоугольный треугольник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cxnSp>
        <p:nvCxnSpPr>
          <p:cNvPr id="8" name="Прямая соединительная линия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Прямая соединительная линия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Заголовок 21"/>
          <p:cNvSpPr>
            <a:spLocks noGrp="1"/>
          </p:cNvSpPr>
          <p:nvPr>
            <p:ph type="title"/>
          </p:nvPr>
        </p:nvSpPr>
        <p:spPr>
          <a:xfrm>
            <a:off x="457200" y="267494"/>
            <a:ext cx="8229600" cy="1399032"/>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B4C71EC6-210F-42DE-9C53-41977AD35B3D}" type="datetimeFigureOut">
              <a:rPr lang="ru-RU" smtClean="0"/>
              <a:t>23.11.2020</a:t>
            </a:fld>
            <a:endParaRPr lang="ru-RU" dirty="0"/>
          </a:p>
        </p:txBody>
      </p:sp>
      <p:sp>
        <p:nvSpPr>
          <p:cNvPr id="3" name="Нижний колонтитул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ru-RU" dirty="0"/>
          </a:p>
        </p:txBody>
      </p:sp>
      <p:sp>
        <p:nvSpPr>
          <p:cNvPr id="23" name="Номер слайда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19B0651-EE4F-4900-A07F-96A6BFA9D0F0}" type="slidenum">
              <a:rPr lang="ru-RU" smtClean="0"/>
              <a:t>‹#›</a:t>
            </a:fld>
            <a:endParaRPr lang="ru-RU"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pPr algn="ctr"/>
            <a:r>
              <a:rPr lang="ru-RU" dirty="0" smtClean="0"/>
              <a:t/>
            </a:r>
            <a:br>
              <a:rPr lang="ru-RU" dirty="0" smtClean="0"/>
            </a:br>
            <a:r>
              <a:rPr lang="ru-RU" dirty="0"/>
              <a:t/>
            </a:r>
            <a:br>
              <a:rPr lang="ru-RU" dirty="0"/>
            </a:br>
            <a:r>
              <a:rPr lang="ru-RU" dirty="0" smtClean="0"/>
              <a:t/>
            </a:r>
            <a:br>
              <a:rPr lang="ru-RU" dirty="0" smtClean="0"/>
            </a:br>
            <a:r>
              <a:rPr lang="ru-RU" dirty="0"/>
              <a:t/>
            </a:r>
            <a:br>
              <a:rPr lang="ru-RU" dirty="0"/>
            </a:br>
            <a:r>
              <a:rPr lang="ru-RU" dirty="0" smtClean="0"/>
              <a:t/>
            </a:r>
            <a:br>
              <a:rPr lang="ru-RU" dirty="0" smtClean="0"/>
            </a:br>
            <a:r>
              <a:rPr lang="uk-UA" dirty="0" smtClean="0"/>
              <a:t>ЕФЕКТИВНА КОМУНІКАЦІЯ</a:t>
            </a:r>
            <a:endParaRPr lang="uk-UA" dirty="0"/>
          </a:p>
        </p:txBody>
      </p:sp>
      <p:sp>
        <p:nvSpPr>
          <p:cNvPr id="3" name="Подзаголовок 2"/>
          <p:cNvSpPr>
            <a:spLocks noGrp="1"/>
          </p:cNvSpPr>
          <p:nvPr>
            <p:ph type="subTitle" idx="1"/>
          </p:nvPr>
        </p:nvSpPr>
        <p:spPr>
          <a:xfrm>
            <a:off x="540544" y="2250280"/>
            <a:ext cx="8062912" cy="3266952"/>
          </a:xfrm>
        </p:spPr>
        <p:txBody>
          <a:bodyPr>
            <a:normAutofit/>
          </a:bodyPr>
          <a:lstStyle/>
          <a:p>
            <a:endParaRPr lang="ru-RU" dirty="0" smtClean="0"/>
          </a:p>
          <a:p>
            <a:endParaRPr lang="ru-RU" dirty="0"/>
          </a:p>
          <a:p>
            <a:endParaRPr lang="ru-RU" dirty="0" smtClean="0"/>
          </a:p>
          <a:p>
            <a:r>
              <a:rPr lang="ru-RU" dirty="0" err="1" smtClean="0"/>
              <a:t>Дисципліна</a:t>
            </a:r>
            <a:r>
              <a:rPr lang="ru-RU" dirty="0" smtClean="0"/>
              <a:t> </a:t>
            </a:r>
            <a:r>
              <a:rPr lang="ru-RU" dirty="0"/>
              <a:t>за </a:t>
            </a:r>
            <a:r>
              <a:rPr lang="ru-RU" dirty="0" err="1"/>
              <a:t>вибором</a:t>
            </a:r>
            <a:endParaRPr lang="ru-RU" dirty="0"/>
          </a:p>
          <a:p>
            <a:r>
              <a:rPr lang="ru-RU" dirty="0" err="1"/>
              <a:t>Спеціальність</a:t>
            </a:r>
            <a:r>
              <a:rPr lang="ru-RU" dirty="0"/>
              <a:t> 051 «</a:t>
            </a:r>
            <a:r>
              <a:rPr lang="ru-RU" dirty="0" err="1"/>
              <a:t>Економіка</a:t>
            </a:r>
            <a:r>
              <a:rPr lang="ru-RU" dirty="0"/>
              <a:t>»</a:t>
            </a:r>
          </a:p>
          <a:p>
            <a:r>
              <a:rPr lang="ru-RU" dirty="0" err="1"/>
              <a:t>Освітня</a:t>
            </a:r>
            <a:r>
              <a:rPr lang="ru-RU" dirty="0"/>
              <a:t> </a:t>
            </a:r>
            <a:r>
              <a:rPr lang="ru-RU" dirty="0" err="1"/>
              <a:t>програма</a:t>
            </a:r>
            <a:r>
              <a:rPr lang="ru-RU" dirty="0"/>
              <a:t> «</a:t>
            </a:r>
            <a:r>
              <a:rPr lang="ru-RU" dirty="0" err="1"/>
              <a:t>Економіка</a:t>
            </a:r>
            <a:r>
              <a:rPr lang="ru-RU" dirty="0"/>
              <a:t>»</a:t>
            </a:r>
          </a:p>
          <a:p>
            <a:endParaRPr lang="uk-UA" dirty="0"/>
          </a:p>
        </p:txBody>
      </p:sp>
    </p:spTree>
    <p:extLst>
      <p:ext uri="{BB962C8B-B14F-4D97-AF65-F5344CB8AC3E}">
        <p14:creationId xmlns:p14="http://schemas.microsoft.com/office/powerpoint/2010/main" val="360446366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908720"/>
            <a:ext cx="8361579" cy="5256584"/>
          </a:xfrm>
        </p:spPr>
        <p:txBody>
          <a:bodyPr>
            <a:normAutofit fontScale="85000" lnSpcReduction="20000"/>
          </a:bodyPr>
          <a:lstStyle/>
          <a:p>
            <a:pPr marL="64008" indent="0">
              <a:buNone/>
            </a:pPr>
            <a:r>
              <a:rPr lang="uk-UA" sz="2600" b="1" i="1" dirty="0" smtClean="0">
                <a:latin typeface="Verdana" pitchFamily="34" charset="0"/>
                <a:ea typeface="Verdana" pitchFamily="34" charset="0"/>
                <a:cs typeface="Verdana" pitchFamily="34" charset="0"/>
              </a:rPr>
              <a:t>Метою </a:t>
            </a:r>
            <a:r>
              <a:rPr lang="uk-UA" sz="2600" b="1" i="1" dirty="0">
                <a:latin typeface="Verdana" pitchFamily="34" charset="0"/>
                <a:ea typeface="Verdana" pitchFamily="34" charset="0"/>
                <a:cs typeface="Verdana" pitchFamily="34" charset="0"/>
              </a:rPr>
              <a:t>вивчення навчальної дисципліни «Ефективна комунікація» є :</a:t>
            </a:r>
          </a:p>
          <a:p>
            <a:pPr marL="64008" indent="0">
              <a:buNone/>
            </a:pPr>
            <a:r>
              <a:rPr lang="uk-UA" sz="2600" b="1" i="1" dirty="0">
                <a:latin typeface="Verdana" pitchFamily="34" charset="0"/>
                <a:ea typeface="Verdana" pitchFamily="34" charset="0"/>
                <a:cs typeface="Verdana" pitchFamily="34" charset="0"/>
              </a:rPr>
              <a:t>навчальна – ознайомлення студентів з основними поняттями та теоретичними принципами психології ефективної комунікації, формування розуміння загальних закономірностей розвитку та становлення ефективної комунікації особистості, формування стійких інтересів до психологічних знань та їх вживанню на практиці, оволодіння відповідними уміннями та навичками ефективної комунікації;</a:t>
            </a:r>
          </a:p>
          <a:p>
            <a:pPr marL="64008" indent="0">
              <a:buNone/>
            </a:pPr>
            <a:r>
              <a:rPr lang="uk-UA" sz="2600" b="1" i="1" dirty="0">
                <a:latin typeface="Verdana" pitchFamily="34" charset="0"/>
                <a:ea typeface="Verdana" pitchFamily="34" charset="0"/>
                <a:cs typeface="Verdana" pitchFamily="34" charset="0"/>
              </a:rPr>
              <a:t>розвиваюча – розвиток навичок ефективної комунікації, вміння використовувати мовні й позамовні засоби у професійній діяльності; </a:t>
            </a:r>
          </a:p>
          <a:p>
            <a:pPr marL="64008" indent="0">
              <a:buNone/>
            </a:pPr>
            <a:r>
              <a:rPr lang="uk-UA" sz="2600" b="1" i="1" dirty="0">
                <a:latin typeface="Verdana" pitchFamily="34" charset="0"/>
                <a:ea typeface="Verdana" pitchFamily="34" charset="0"/>
                <a:cs typeface="Verdana" pitchFamily="34" charset="0"/>
              </a:rPr>
              <a:t>виховна – виховання професійно-значущих якостей, комунікативних здібностей, психолого-педагогічної культури здобувачів вищої освіти. </a:t>
            </a:r>
            <a:endParaRPr lang="uk-UA" sz="2600" b="1" i="1"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8143597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arn(inVertical)">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9032" y="318651"/>
            <a:ext cx="8229600" cy="1145282"/>
          </a:xfrm>
        </p:spPr>
        <p:txBody>
          <a:bodyPr>
            <a:normAutofit/>
          </a:bodyPr>
          <a:lstStyle/>
          <a:p>
            <a:r>
              <a:rPr lang="ru-RU" sz="2800" dirty="0"/>
              <a:t>В основу курсу </a:t>
            </a:r>
            <a:r>
              <a:rPr lang="ru-RU" sz="2800" dirty="0" err="1"/>
              <a:t>покладені</a:t>
            </a:r>
            <a:r>
              <a:rPr lang="ru-RU" sz="2800" dirty="0"/>
              <a:t> </a:t>
            </a:r>
            <a:r>
              <a:rPr lang="ru-RU" sz="2800" dirty="0" err="1"/>
              <a:t>принципи</a:t>
            </a:r>
            <a:r>
              <a:rPr lang="ru-RU" sz="2800" dirty="0"/>
              <a:t> </a:t>
            </a:r>
            <a:r>
              <a:rPr lang="ru-RU" sz="2800" dirty="0" err="1"/>
              <a:t>навчання</a:t>
            </a:r>
            <a:r>
              <a:rPr lang="ru-RU" sz="2800" dirty="0"/>
              <a:t>:</a:t>
            </a:r>
            <a:endParaRPr lang="uk-UA" sz="2800" dirty="0"/>
          </a:p>
        </p:txBody>
      </p:sp>
      <p:sp>
        <p:nvSpPr>
          <p:cNvPr id="3" name="Объект 2"/>
          <p:cNvSpPr>
            <a:spLocks noGrp="1"/>
          </p:cNvSpPr>
          <p:nvPr>
            <p:ph idx="1"/>
          </p:nvPr>
        </p:nvSpPr>
        <p:spPr/>
        <p:txBody>
          <a:bodyPr>
            <a:normAutofit/>
          </a:bodyPr>
          <a:lstStyle/>
          <a:p>
            <a:endParaRPr lang="uk-UA" sz="2800" dirty="0" smtClean="0">
              <a:latin typeface="Verdana" pitchFamily="34" charset="0"/>
              <a:ea typeface="Verdana" pitchFamily="34" charset="0"/>
              <a:cs typeface="Verdana" pitchFamily="34" charset="0"/>
            </a:endParaRPr>
          </a:p>
          <a:p>
            <a:endParaRPr lang="uk-UA" sz="2800" dirty="0" smtClean="0">
              <a:latin typeface="Verdana" pitchFamily="34" charset="0"/>
              <a:ea typeface="Verdana" pitchFamily="34" charset="0"/>
              <a:cs typeface="Verdana" pitchFamily="34" charset="0"/>
            </a:endParaRPr>
          </a:p>
          <a:p>
            <a:endParaRPr lang="uk-UA" sz="2800" dirty="0" smtClean="0">
              <a:latin typeface="Verdana" pitchFamily="34" charset="0"/>
              <a:ea typeface="Verdana" pitchFamily="34" charset="0"/>
              <a:cs typeface="Verdana" pitchFamily="34" charset="0"/>
            </a:endParaRPr>
          </a:p>
          <a:p>
            <a:endParaRPr lang="uk-UA" dirty="0"/>
          </a:p>
        </p:txBody>
      </p:sp>
      <p:sp>
        <p:nvSpPr>
          <p:cNvPr id="4" name="Прямоугольник 3"/>
          <p:cNvSpPr/>
          <p:nvPr/>
        </p:nvSpPr>
        <p:spPr>
          <a:xfrm>
            <a:off x="683568" y="1988840"/>
            <a:ext cx="7560840" cy="3477875"/>
          </a:xfrm>
          <a:prstGeom prst="rect">
            <a:avLst/>
          </a:prstGeom>
        </p:spPr>
        <p:txBody>
          <a:bodyPr wrap="square">
            <a:spAutoFit/>
          </a:bodyPr>
          <a:lstStyle/>
          <a:p>
            <a:r>
              <a:rPr lang="ru-RU" sz="2000" i="1" dirty="0" smtClean="0"/>
              <a:t>	</a:t>
            </a:r>
            <a:r>
              <a:rPr lang="ru-RU" sz="2000" i="1" dirty="0" err="1" smtClean="0"/>
              <a:t>філологічності</a:t>
            </a:r>
            <a:r>
              <a:rPr lang="ru-RU" sz="2000" i="1" dirty="0" smtClean="0"/>
              <a:t> </a:t>
            </a:r>
            <a:r>
              <a:rPr lang="ru-RU" sz="2000" i="1" dirty="0"/>
              <a:t>– </a:t>
            </a:r>
            <a:r>
              <a:rPr lang="ru-RU" sz="2000" dirty="0" err="1"/>
              <a:t>спрямованості</a:t>
            </a:r>
            <a:r>
              <a:rPr lang="ru-RU" sz="2000" dirty="0"/>
              <a:t> на </a:t>
            </a:r>
            <a:r>
              <a:rPr lang="ru-RU" sz="2000" dirty="0" err="1"/>
              <a:t>розвиток</a:t>
            </a:r>
            <a:r>
              <a:rPr lang="ru-RU" sz="2000" dirty="0"/>
              <a:t> </a:t>
            </a:r>
            <a:r>
              <a:rPr lang="ru-RU" sz="2000" dirty="0" err="1"/>
              <a:t>мовних</a:t>
            </a:r>
            <a:r>
              <a:rPr lang="ru-RU" sz="2000" dirty="0"/>
              <a:t> і </a:t>
            </a:r>
            <a:r>
              <a:rPr lang="ru-RU" sz="2000" dirty="0" err="1"/>
              <a:t>мовленнєвих</a:t>
            </a:r>
            <a:r>
              <a:rPr lang="ru-RU" sz="2000" dirty="0"/>
              <a:t> </a:t>
            </a:r>
            <a:r>
              <a:rPr lang="ru-RU" sz="2000" dirty="0" err="1"/>
              <a:t>знань</a:t>
            </a:r>
            <a:r>
              <a:rPr lang="ru-RU" sz="2000" dirty="0"/>
              <a:t>, </a:t>
            </a:r>
            <a:r>
              <a:rPr lang="ru-RU" sz="2000" dirty="0" err="1"/>
              <a:t>умінь</a:t>
            </a:r>
            <a:r>
              <a:rPr lang="ru-RU" sz="2000" dirty="0"/>
              <a:t> та </a:t>
            </a:r>
            <a:r>
              <a:rPr lang="ru-RU" sz="2000" dirty="0" err="1"/>
              <a:t>навичок</a:t>
            </a:r>
            <a:r>
              <a:rPr lang="ru-RU" sz="2000" dirty="0"/>
              <a:t>;</a:t>
            </a:r>
          </a:p>
          <a:p>
            <a:r>
              <a:rPr lang="ru-RU" sz="2000" i="1" dirty="0"/>
              <a:t>	</a:t>
            </a:r>
            <a:r>
              <a:rPr lang="ru-RU" sz="2000" i="1" dirty="0" err="1"/>
              <a:t>комплексності</a:t>
            </a:r>
            <a:r>
              <a:rPr lang="ru-RU" sz="2000" i="1" dirty="0"/>
              <a:t> – </a:t>
            </a:r>
            <a:r>
              <a:rPr lang="ru-RU" sz="2000" dirty="0" err="1"/>
              <a:t>урахування</a:t>
            </a:r>
            <a:r>
              <a:rPr lang="ru-RU" sz="2000" dirty="0"/>
              <a:t> </a:t>
            </a:r>
            <a:r>
              <a:rPr lang="ru-RU" sz="2000" dirty="0" err="1"/>
              <a:t>всіх</a:t>
            </a:r>
            <a:r>
              <a:rPr lang="ru-RU" sz="2000" dirty="0"/>
              <a:t> </a:t>
            </a:r>
            <a:r>
              <a:rPr lang="ru-RU" sz="2000" dirty="0" err="1"/>
              <a:t>мовних</a:t>
            </a:r>
            <a:r>
              <a:rPr lang="ru-RU" sz="2000" dirty="0"/>
              <a:t> </a:t>
            </a:r>
            <a:r>
              <a:rPr lang="ru-RU" sz="2000" dirty="0" err="1"/>
              <a:t>рівнів</a:t>
            </a:r>
            <a:r>
              <a:rPr lang="ru-RU" sz="2000" dirty="0"/>
              <a:t> у </a:t>
            </a:r>
            <a:r>
              <a:rPr lang="ru-RU" sz="2000" dirty="0" err="1"/>
              <a:t>їх</a:t>
            </a:r>
            <a:r>
              <a:rPr lang="ru-RU" sz="2000" dirty="0"/>
              <a:t> </a:t>
            </a:r>
            <a:r>
              <a:rPr lang="ru-RU" sz="2000" dirty="0" err="1"/>
              <a:t>комплексі</a:t>
            </a:r>
            <a:r>
              <a:rPr lang="ru-RU" sz="2000" dirty="0"/>
              <a:t>; </a:t>
            </a:r>
            <a:r>
              <a:rPr lang="ru-RU" sz="2000" dirty="0" err="1"/>
              <a:t>динамічної</a:t>
            </a:r>
            <a:r>
              <a:rPr lang="ru-RU" sz="2000" dirty="0"/>
              <a:t> </a:t>
            </a:r>
            <a:r>
              <a:rPr lang="ru-RU" sz="2000" dirty="0" err="1"/>
              <a:t>структурності</a:t>
            </a:r>
            <a:r>
              <a:rPr lang="ru-RU" sz="2000" dirty="0"/>
              <a:t> і </a:t>
            </a:r>
            <a:r>
              <a:rPr lang="ru-RU" sz="2000" dirty="0" err="1"/>
              <a:t>системності</a:t>
            </a:r>
            <a:r>
              <a:rPr lang="ru-RU" sz="2000" dirty="0"/>
              <a:t> </a:t>
            </a:r>
            <a:r>
              <a:rPr lang="ru-RU" sz="2000" dirty="0" err="1"/>
              <a:t>виявлення</a:t>
            </a:r>
            <a:r>
              <a:rPr lang="ru-RU" sz="2000" dirty="0"/>
              <a:t> </a:t>
            </a:r>
            <a:r>
              <a:rPr lang="ru-RU" sz="2000" dirty="0" err="1"/>
              <a:t>системи</a:t>
            </a:r>
            <a:r>
              <a:rPr lang="ru-RU" sz="2000" dirty="0"/>
              <a:t> </a:t>
            </a:r>
            <a:r>
              <a:rPr lang="ru-RU" sz="2000" dirty="0" err="1"/>
              <a:t>взаємопов’язаних</a:t>
            </a:r>
            <a:r>
              <a:rPr lang="ru-RU" sz="2000" dirty="0"/>
              <a:t>, </a:t>
            </a:r>
            <a:r>
              <a:rPr lang="ru-RU" sz="2000" dirty="0" err="1"/>
              <a:t>ієрархічних</a:t>
            </a:r>
            <a:r>
              <a:rPr lang="ru-RU" sz="2000" dirty="0"/>
              <a:t> </a:t>
            </a:r>
            <a:r>
              <a:rPr lang="ru-RU" sz="2000" dirty="0" err="1"/>
              <a:t>відносин</a:t>
            </a:r>
            <a:r>
              <a:rPr lang="ru-RU" sz="2000" dirty="0"/>
              <a:t> у </a:t>
            </a:r>
            <a:r>
              <a:rPr lang="ru-RU" sz="2000" dirty="0" err="1"/>
              <a:t>мові</a:t>
            </a:r>
            <a:r>
              <a:rPr lang="ru-RU" sz="2000" dirty="0"/>
              <a:t>, </a:t>
            </a:r>
            <a:r>
              <a:rPr lang="ru-RU" sz="2000" dirty="0" err="1"/>
              <a:t>змін</a:t>
            </a:r>
            <a:r>
              <a:rPr lang="ru-RU" sz="2000" dirty="0"/>
              <a:t>, </a:t>
            </a:r>
            <a:r>
              <a:rPr lang="ru-RU" sz="2000" dirty="0" err="1"/>
              <a:t>що</a:t>
            </a:r>
            <a:r>
              <a:rPr lang="ru-RU" sz="2000" dirty="0"/>
              <a:t> </a:t>
            </a:r>
            <a:r>
              <a:rPr lang="ru-RU" sz="2000" dirty="0" err="1"/>
              <a:t>відбулися</a:t>
            </a:r>
            <a:r>
              <a:rPr lang="ru-RU" sz="2000" dirty="0"/>
              <a:t> в </a:t>
            </a:r>
            <a:r>
              <a:rPr lang="ru-RU" sz="2000" dirty="0" err="1"/>
              <a:t>процесі</a:t>
            </a:r>
            <a:r>
              <a:rPr lang="ru-RU" sz="2000" dirty="0"/>
              <a:t> </a:t>
            </a:r>
            <a:r>
              <a:rPr lang="ru-RU" sz="2000" dirty="0" err="1"/>
              <a:t>історичного</a:t>
            </a:r>
            <a:r>
              <a:rPr lang="ru-RU" sz="2000" dirty="0"/>
              <a:t> </a:t>
            </a:r>
            <a:r>
              <a:rPr lang="ru-RU" sz="2000" dirty="0" err="1"/>
              <a:t>розвитку</a:t>
            </a:r>
            <a:r>
              <a:rPr lang="ru-RU" sz="2000" dirty="0"/>
              <a:t> </a:t>
            </a:r>
            <a:r>
              <a:rPr lang="ru-RU" sz="2000" dirty="0" err="1"/>
              <a:t>мови</a:t>
            </a:r>
            <a:r>
              <a:rPr lang="ru-RU" sz="2000" dirty="0"/>
              <a:t>;</a:t>
            </a:r>
          </a:p>
          <a:p>
            <a:r>
              <a:rPr lang="ru-RU" sz="2000" i="1" dirty="0"/>
              <a:t>	</a:t>
            </a:r>
            <a:r>
              <a:rPr lang="ru-RU" sz="2000" i="1" dirty="0" err="1"/>
              <a:t>інтегративності</a:t>
            </a:r>
            <a:r>
              <a:rPr lang="ru-RU" sz="2000" dirty="0"/>
              <a:t> </a:t>
            </a:r>
            <a:r>
              <a:rPr lang="ru-RU" sz="2000" i="1" dirty="0"/>
              <a:t>–</a:t>
            </a:r>
            <a:r>
              <a:rPr lang="ru-RU" sz="2000" dirty="0"/>
              <a:t> </a:t>
            </a:r>
            <a:r>
              <a:rPr lang="ru-RU" sz="2000" dirty="0" err="1"/>
              <a:t>зв’язок</a:t>
            </a:r>
            <a:r>
              <a:rPr lang="ru-RU" sz="2000" dirty="0"/>
              <a:t> з </a:t>
            </a:r>
            <a:r>
              <a:rPr lang="ru-RU" sz="2000" dirty="0" err="1"/>
              <a:t>іншими</a:t>
            </a:r>
            <a:r>
              <a:rPr lang="ru-RU" sz="2000" dirty="0"/>
              <a:t> </a:t>
            </a:r>
            <a:r>
              <a:rPr lang="ru-RU" sz="2000" dirty="0" err="1"/>
              <a:t>дисциплінами</a:t>
            </a:r>
            <a:r>
              <a:rPr lang="ru-RU" sz="2000" dirty="0"/>
              <a:t>, </a:t>
            </a:r>
            <a:r>
              <a:rPr lang="ru-RU" sz="2000" dirty="0" err="1"/>
              <a:t>передбаченими</a:t>
            </a:r>
            <a:r>
              <a:rPr lang="ru-RU" sz="2000" dirty="0"/>
              <a:t> </a:t>
            </a:r>
            <a:r>
              <a:rPr lang="ru-RU" sz="2000" dirty="0" err="1"/>
              <a:t>навчальними</a:t>
            </a:r>
            <a:r>
              <a:rPr lang="ru-RU" sz="2000" dirty="0"/>
              <a:t> планами і </a:t>
            </a:r>
            <a:r>
              <a:rPr lang="ru-RU" sz="2000" dirty="0" err="1"/>
              <a:t>програми</a:t>
            </a:r>
            <a:r>
              <a:rPr lang="ru-RU" sz="2000" dirty="0"/>
              <a:t> з </a:t>
            </a:r>
            <a:r>
              <a:rPr lang="ru-RU" sz="2000" dirty="0" err="1"/>
              <a:t>підготовки</a:t>
            </a:r>
            <a:r>
              <a:rPr lang="ru-RU" sz="2000" dirty="0"/>
              <a:t> </a:t>
            </a:r>
            <a:r>
              <a:rPr lang="ru-RU" sz="2000" dirty="0" err="1"/>
              <a:t>фахівців</a:t>
            </a:r>
            <a:r>
              <a:rPr lang="ru-RU" sz="2000" dirty="0"/>
              <a:t> </a:t>
            </a:r>
            <a:r>
              <a:rPr lang="ru-RU" sz="2000" dirty="0" err="1"/>
              <a:t>освітньо-кваліфікаційного</a:t>
            </a:r>
            <a:r>
              <a:rPr lang="ru-RU" sz="2000" dirty="0"/>
              <a:t> </a:t>
            </a:r>
            <a:r>
              <a:rPr lang="ru-RU" sz="2000" dirty="0" err="1"/>
              <a:t>рівня</a:t>
            </a:r>
            <a:r>
              <a:rPr lang="ru-RU" sz="2000" dirty="0"/>
              <a:t> «бакалавр».</a:t>
            </a:r>
          </a:p>
        </p:txBody>
      </p:sp>
    </p:spTree>
    <p:extLst>
      <p:ext uri="{BB962C8B-B14F-4D97-AF65-F5344CB8AC3E}">
        <p14:creationId xmlns:p14="http://schemas.microsoft.com/office/powerpoint/2010/main" val="384710684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9032" y="318651"/>
            <a:ext cx="8229600" cy="1145282"/>
          </a:xfrm>
        </p:spPr>
        <p:txBody>
          <a:bodyPr>
            <a:normAutofit fontScale="90000"/>
          </a:bodyPr>
          <a:lstStyle/>
          <a:p>
            <a:r>
              <a:rPr lang="ru-RU" sz="2800" dirty="0" err="1"/>
              <a:t>Основними</a:t>
            </a:r>
            <a:r>
              <a:rPr lang="ru-RU" sz="2800" dirty="0"/>
              <a:t> </a:t>
            </a:r>
            <a:r>
              <a:rPr lang="ru-RU" sz="2800" dirty="0" err="1"/>
              <a:t>завданнями</a:t>
            </a:r>
            <a:r>
              <a:rPr lang="ru-RU" sz="2800" dirty="0"/>
              <a:t> </a:t>
            </a:r>
            <a:r>
              <a:rPr lang="ru-RU" sz="2800" dirty="0" err="1"/>
              <a:t>вивчення</a:t>
            </a:r>
            <a:r>
              <a:rPr lang="ru-RU" sz="2800" dirty="0"/>
              <a:t> </a:t>
            </a:r>
            <a:r>
              <a:rPr lang="ru-RU" sz="2800" dirty="0" err="1"/>
              <a:t>навчальної</a:t>
            </a:r>
            <a:r>
              <a:rPr lang="ru-RU" sz="2800" dirty="0"/>
              <a:t> </a:t>
            </a:r>
            <a:r>
              <a:rPr lang="ru-RU" sz="2800" dirty="0" err="1"/>
              <a:t>дисципліни</a:t>
            </a:r>
            <a:r>
              <a:rPr lang="ru-RU" sz="2800" dirty="0"/>
              <a:t> </a:t>
            </a:r>
            <a:r>
              <a:rPr lang="ru-RU" sz="2800" dirty="0" smtClean="0"/>
              <a:t>«</a:t>
            </a:r>
            <a:r>
              <a:rPr lang="ru-RU" sz="2800" dirty="0" err="1" smtClean="0"/>
              <a:t>Ефективна</a:t>
            </a:r>
            <a:r>
              <a:rPr lang="ru-RU" sz="2800" dirty="0" smtClean="0"/>
              <a:t> </a:t>
            </a:r>
            <a:r>
              <a:rPr lang="ru-RU" sz="2800" dirty="0" err="1" smtClean="0"/>
              <a:t>комунікація</a:t>
            </a:r>
            <a:r>
              <a:rPr lang="ru-RU" sz="2800" dirty="0" smtClean="0"/>
              <a:t>» </a:t>
            </a:r>
            <a:r>
              <a:rPr lang="ru-RU" sz="2800" dirty="0" smtClean="0"/>
              <a:t>є:</a:t>
            </a:r>
            <a:endParaRPr lang="uk-UA" sz="2800" dirty="0"/>
          </a:p>
        </p:txBody>
      </p:sp>
      <p:sp>
        <p:nvSpPr>
          <p:cNvPr id="3" name="Объект 2"/>
          <p:cNvSpPr>
            <a:spLocks noGrp="1"/>
          </p:cNvSpPr>
          <p:nvPr>
            <p:ph idx="1"/>
          </p:nvPr>
        </p:nvSpPr>
        <p:spPr/>
        <p:txBody>
          <a:bodyPr>
            <a:normAutofit/>
          </a:bodyPr>
          <a:lstStyle/>
          <a:p>
            <a:endParaRPr lang="uk-UA" sz="2800" dirty="0" smtClean="0">
              <a:latin typeface="Verdana" pitchFamily="34" charset="0"/>
              <a:ea typeface="Verdana" pitchFamily="34" charset="0"/>
              <a:cs typeface="Verdana" pitchFamily="34" charset="0"/>
            </a:endParaRPr>
          </a:p>
          <a:p>
            <a:endParaRPr lang="uk-UA" sz="2800" dirty="0" smtClean="0">
              <a:latin typeface="Verdana" pitchFamily="34" charset="0"/>
              <a:ea typeface="Verdana" pitchFamily="34" charset="0"/>
              <a:cs typeface="Verdana" pitchFamily="34" charset="0"/>
            </a:endParaRPr>
          </a:p>
          <a:p>
            <a:endParaRPr lang="uk-UA" sz="2800" dirty="0" smtClean="0">
              <a:latin typeface="Verdana" pitchFamily="34" charset="0"/>
              <a:ea typeface="Verdana" pitchFamily="34" charset="0"/>
              <a:cs typeface="Verdana" pitchFamily="34" charset="0"/>
            </a:endParaRPr>
          </a:p>
          <a:p>
            <a:endParaRPr lang="uk-UA" dirty="0"/>
          </a:p>
        </p:txBody>
      </p:sp>
      <p:sp>
        <p:nvSpPr>
          <p:cNvPr id="4" name="Прямоугольник 3"/>
          <p:cNvSpPr/>
          <p:nvPr/>
        </p:nvSpPr>
        <p:spPr>
          <a:xfrm>
            <a:off x="683568" y="1988840"/>
            <a:ext cx="7560840" cy="3170099"/>
          </a:xfrm>
          <a:prstGeom prst="rect">
            <a:avLst/>
          </a:prstGeom>
        </p:spPr>
        <p:txBody>
          <a:bodyPr wrap="square">
            <a:spAutoFit/>
          </a:bodyPr>
          <a:lstStyle/>
          <a:p>
            <a:r>
              <a:rPr lang="ru-RU" sz="2000" dirty="0"/>
              <a:t>- </a:t>
            </a:r>
            <a:r>
              <a:rPr lang="ru-RU" sz="2000" dirty="0" err="1"/>
              <a:t>ознайомити</a:t>
            </a:r>
            <a:r>
              <a:rPr lang="ru-RU" sz="2000" dirty="0"/>
              <a:t> </a:t>
            </a:r>
            <a:r>
              <a:rPr lang="ru-RU" sz="2000" dirty="0" err="1"/>
              <a:t>студентів</a:t>
            </a:r>
            <a:r>
              <a:rPr lang="ru-RU" sz="2000" dirty="0"/>
              <a:t> з </a:t>
            </a:r>
            <a:r>
              <a:rPr lang="ru-RU" sz="2000" dirty="0" err="1"/>
              <a:t>основними</a:t>
            </a:r>
            <a:r>
              <a:rPr lang="ru-RU" sz="2000" dirty="0"/>
              <a:t> </a:t>
            </a:r>
            <a:r>
              <a:rPr lang="ru-RU" sz="2000" dirty="0" err="1"/>
              <a:t>поняттями</a:t>
            </a:r>
            <a:r>
              <a:rPr lang="ru-RU" sz="2000" dirty="0"/>
              <a:t> </a:t>
            </a:r>
            <a:r>
              <a:rPr lang="ru-RU" sz="2000" dirty="0" err="1"/>
              <a:t>психології</a:t>
            </a:r>
            <a:r>
              <a:rPr lang="ru-RU" sz="2000" dirty="0"/>
              <a:t> </a:t>
            </a:r>
            <a:r>
              <a:rPr lang="ru-RU" sz="2000" dirty="0" err="1"/>
              <a:t>ефективної</a:t>
            </a:r>
            <a:r>
              <a:rPr lang="ru-RU" sz="2000" dirty="0"/>
              <a:t> </a:t>
            </a:r>
            <a:r>
              <a:rPr lang="ru-RU" sz="2000" dirty="0" err="1"/>
              <a:t>комунікації</a:t>
            </a:r>
            <a:r>
              <a:rPr lang="ru-RU" sz="2000" dirty="0"/>
              <a:t>;</a:t>
            </a:r>
          </a:p>
          <a:p>
            <a:r>
              <a:rPr lang="ru-RU" sz="2000" dirty="0"/>
              <a:t>- </a:t>
            </a:r>
            <a:r>
              <a:rPr lang="ru-RU" sz="2000" dirty="0" err="1"/>
              <a:t>ознайомити</a:t>
            </a:r>
            <a:r>
              <a:rPr lang="ru-RU" sz="2000" dirty="0"/>
              <a:t> </a:t>
            </a:r>
            <a:r>
              <a:rPr lang="ru-RU" sz="2000" dirty="0" err="1"/>
              <a:t>студентів</a:t>
            </a:r>
            <a:r>
              <a:rPr lang="ru-RU" sz="2000" dirty="0"/>
              <a:t> </a:t>
            </a:r>
            <a:r>
              <a:rPr lang="ru-RU" sz="2000" dirty="0" err="1"/>
              <a:t>зі</a:t>
            </a:r>
            <a:r>
              <a:rPr lang="ru-RU" sz="2000" dirty="0"/>
              <a:t> структурою, видами та </a:t>
            </a:r>
            <a:r>
              <a:rPr lang="ru-RU" sz="2000" dirty="0" err="1"/>
              <a:t>функціями</a:t>
            </a:r>
            <a:r>
              <a:rPr lang="ru-RU" sz="2000" dirty="0"/>
              <a:t> </a:t>
            </a:r>
            <a:r>
              <a:rPr lang="ru-RU" sz="2000" dirty="0" err="1"/>
              <a:t>комунікації</a:t>
            </a:r>
            <a:r>
              <a:rPr lang="ru-RU" sz="2000" dirty="0"/>
              <a:t>;</a:t>
            </a:r>
          </a:p>
          <a:p>
            <a:r>
              <a:rPr lang="ru-RU" sz="2000" dirty="0"/>
              <a:t>- </a:t>
            </a:r>
            <a:r>
              <a:rPr lang="ru-RU" sz="2000" dirty="0" err="1"/>
              <a:t>розкрити</a:t>
            </a:r>
            <a:r>
              <a:rPr lang="ru-RU" sz="2000" dirty="0"/>
              <a:t> </a:t>
            </a:r>
            <a:r>
              <a:rPr lang="ru-RU" sz="2000" dirty="0" err="1"/>
              <a:t>основні</a:t>
            </a:r>
            <a:r>
              <a:rPr lang="ru-RU" sz="2000" dirty="0"/>
              <a:t> </a:t>
            </a:r>
            <a:r>
              <a:rPr lang="ru-RU" sz="2000" dirty="0" err="1"/>
              <a:t>підходи</a:t>
            </a:r>
            <a:r>
              <a:rPr lang="ru-RU" sz="2000" dirty="0"/>
              <a:t> до </a:t>
            </a:r>
            <a:r>
              <a:rPr lang="ru-RU" sz="2000" dirty="0" err="1"/>
              <a:t>вивчення</a:t>
            </a:r>
            <a:r>
              <a:rPr lang="ru-RU" sz="2000" dirty="0"/>
              <a:t> моделей </a:t>
            </a:r>
            <a:r>
              <a:rPr lang="ru-RU" sz="2000" dirty="0" err="1"/>
              <a:t>комунікації</a:t>
            </a:r>
            <a:r>
              <a:rPr lang="ru-RU" sz="2000" dirty="0"/>
              <a:t>; </a:t>
            </a:r>
          </a:p>
          <a:p>
            <a:r>
              <a:rPr lang="ru-RU" sz="2000" dirty="0"/>
              <a:t>- </a:t>
            </a:r>
            <a:r>
              <a:rPr lang="ru-RU" sz="2000" dirty="0" err="1"/>
              <a:t>надати</a:t>
            </a:r>
            <a:r>
              <a:rPr lang="ru-RU" sz="2000" dirty="0"/>
              <a:t> </a:t>
            </a:r>
            <a:r>
              <a:rPr lang="ru-RU" sz="2000" dirty="0" err="1"/>
              <a:t>уявлення</a:t>
            </a:r>
            <a:r>
              <a:rPr lang="ru-RU" sz="2000" dirty="0"/>
              <a:t> про правила і </a:t>
            </a:r>
            <a:r>
              <a:rPr lang="ru-RU" sz="2000" dirty="0" err="1"/>
              <a:t>техніки</a:t>
            </a:r>
            <a:r>
              <a:rPr lang="ru-RU" sz="2000" dirty="0"/>
              <a:t> </a:t>
            </a:r>
            <a:r>
              <a:rPr lang="ru-RU" sz="2000" dirty="0" err="1"/>
              <a:t>ефективної</a:t>
            </a:r>
            <a:r>
              <a:rPr lang="ru-RU" sz="2000" dirty="0"/>
              <a:t> </a:t>
            </a:r>
            <a:r>
              <a:rPr lang="ru-RU" sz="2000" dirty="0" err="1"/>
              <a:t>комунікації</a:t>
            </a:r>
            <a:r>
              <a:rPr lang="ru-RU" sz="2000" dirty="0"/>
              <a:t>;</a:t>
            </a:r>
          </a:p>
          <a:p>
            <a:r>
              <a:rPr lang="ru-RU" sz="2000" dirty="0"/>
              <a:t>- </a:t>
            </a:r>
            <a:r>
              <a:rPr lang="ru-RU" sz="2000" dirty="0" err="1"/>
              <a:t>навчити</a:t>
            </a:r>
            <a:r>
              <a:rPr lang="ru-RU" sz="2000" dirty="0"/>
              <a:t> </a:t>
            </a:r>
            <a:r>
              <a:rPr lang="ru-RU" sz="2000" dirty="0" err="1"/>
              <a:t>застосовувати</a:t>
            </a:r>
            <a:r>
              <a:rPr lang="ru-RU" sz="2000" dirty="0"/>
              <a:t> </a:t>
            </a:r>
            <a:r>
              <a:rPr lang="ru-RU" sz="2000" dirty="0" err="1"/>
              <a:t>одержані</a:t>
            </a:r>
            <a:r>
              <a:rPr lang="ru-RU" sz="2000" dirty="0"/>
              <a:t> </a:t>
            </a:r>
            <a:r>
              <a:rPr lang="ru-RU" sz="2000" dirty="0" err="1"/>
              <a:t>знання</a:t>
            </a:r>
            <a:r>
              <a:rPr lang="ru-RU" sz="2000" dirty="0"/>
              <a:t> у </a:t>
            </a:r>
            <a:r>
              <a:rPr lang="ru-RU" sz="2000" dirty="0" err="1"/>
              <a:t>своїй</a:t>
            </a:r>
            <a:r>
              <a:rPr lang="ru-RU" sz="2000" dirty="0"/>
              <a:t> </a:t>
            </a:r>
            <a:r>
              <a:rPr lang="ru-RU" sz="2000" dirty="0" err="1"/>
              <a:t>професійно-трудовій</a:t>
            </a:r>
            <a:r>
              <a:rPr lang="ru-RU" sz="2000" dirty="0"/>
              <a:t> </a:t>
            </a:r>
            <a:r>
              <a:rPr lang="ru-RU" sz="2000" dirty="0" err="1"/>
              <a:t>діяльності</a:t>
            </a:r>
            <a:r>
              <a:rPr lang="ru-RU" sz="2000" dirty="0"/>
              <a:t>.</a:t>
            </a:r>
          </a:p>
        </p:txBody>
      </p:sp>
    </p:spTree>
    <p:extLst>
      <p:ext uri="{BB962C8B-B14F-4D97-AF65-F5344CB8AC3E}">
        <p14:creationId xmlns:p14="http://schemas.microsoft.com/office/powerpoint/2010/main" val="59650290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756" y="238511"/>
            <a:ext cx="8964488" cy="929257"/>
          </a:xfrm>
        </p:spPr>
        <p:txBody>
          <a:bodyPr>
            <a:normAutofit/>
          </a:bodyPr>
          <a:lstStyle/>
          <a:p>
            <a:r>
              <a:rPr lang="ru-RU" sz="2400" dirty="0" err="1"/>
              <a:t>Заплановані</a:t>
            </a:r>
            <a:r>
              <a:rPr lang="ru-RU" sz="2400" dirty="0"/>
              <a:t> </a:t>
            </a:r>
            <a:r>
              <a:rPr lang="ru-RU" sz="2400" dirty="0" err="1"/>
              <a:t>результати</a:t>
            </a:r>
            <a:r>
              <a:rPr lang="ru-RU" sz="2400" dirty="0"/>
              <a:t> </a:t>
            </a:r>
            <a:r>
              <a:rPr lang="ru-RU" sz="2400" dirty="0" err="1" smtClean="0"/>
              <a:t>навчання</a:t>
            </a:r>
            <a:endParaRPr lang="uk-UA" sz="2800" dirty="0"/>
          </a:p>
        </p:txBody>
      </p:sp>
      <p:sp>
        <p:nvSpPr>
          <p:cNvPr id="3" name="Объект 2"/>
          <p:cNvSpPr>
            <a:spLocks noGrp="1"/>
          </p:cNvSpPr>
          <p:nvPr>
            <p:ph idx="1"/>
          </p:nvPr>
        </p:nvSpPr>
        <p:spPr/>
        <p:txBody>
          <a:bodyPr>
            <a:normAutofit/>
          </a:bodyPr>
          <a:lstStyle/>
          <a:p>
            <a:endParaRPr lang="uk-UA" sz="2800" dirty="0" smtClean="0">
              <a:latin typeface="Verdana" pitchFamily="34" charset="0"/>
              <a:ea typeface="Verdana" pitchFamily="34" charset="0"/>
              <a:cs typeface="Verdana" pitchFamily="34" charset="0"/>
            </a:endParaRPr>
          </a:p>
          <a:p>
            <a:endParaRPr lang="uk-UA" sz="2800" dirty="0" smtClean="0">
              <a:latin typeface="Verdana" pitchFamily="34" charset="0"/>
              <a:ea typeface="Verdana" pitchFamily="34" charset="0"/>
              <a:cs typeface="Verdana" pitchFamily="34" charset="0"/>
            </a:endParaRPr>
          </a:p>
          <a:p>
            <a:endParaRPr lang="uk-UA" sz="2800" dirty="0" smtClean="0">
              <a:latin typeface="Verdana" pitchFamily="34" charset="0"/>
              <a:ea typeface="Verdana" pitchFamily="34" charset="0"/>
              <a:cs typeface="Verdana" pitchFamily="34" charset="0"/>
            </a:endParaRPr>
          </a:p>
          <a:p>
            <a:endParaRPr lang="uk-UA" dirty="0"/>
          </a:p>
        </p:txBody>
      </p:sp>
      <p:sp>
        <p:nvSpPr>
          <p:cNvPr id="4" name="Прямоугольник 3"/>
          <p:cNvSpPr/>
          <p:nvPr/>
        </p:nvSpPr>
        <p:spPr>
          <a:xfrm>
            <a:off x="513400" y="1716875"/>
            <a:ext cx="8117200" cy="5016758"/>
          </a:xfrm>
          <a:prstGeom prst="rect">
            <a:avLst/>
          </a:prstGeom>
        </p:spPr>
        <p:txBody>
          <a:bodyPr wrap="square">
            <a:spAutoFit/>
          </a:bodyPr>
          <a:lstStyle/>
          <a:p>
            <a:r>
              <a:rPr lang="ru-RU" sz="2000" dirty="0"/>
              <a:t>1</a:t>
            </a:r>
            <a:r>
              <a:rPr lang="ru-RU" sz="2000" dirty="0" smtClean="0"/>
              <a:t>) </a:t>
            </a:r>
            <a:r>
              <a:rPr lang="ru-RU" sz="2000" dirty="0" err="1" smtClean="0"/>
              <a:t>вільно</a:t>
            </a:r>
            <a:r>
              <a:rPr lang="ru-RU" sz="2000" dirty="0" smtClean="0"/>
              <a:t> </a:t>
            </a:r>
            <a:r>
              <a:rPr lang="ru-RU" sz="2000" dirty="0" err="1"/>
              <a:t>володіти</a:t>
            </a:r>
            <a:r>
              <a:rPr lang="ru-RU" sz="2000" dirty="0"/>
              <a:t> </a:t>
            </a:r>
            <a:r>
              <a:rPr lang="ru-RU" sz="2000" dirty="0" err="1"/>
              <a:t>уявленнями</a:t>
            </a:r>
            <a:r>
              <a:rPr lang="ru-RU" sz="2000" dirty="0"/>
              <a:t> </a:t>
            </a:r>
            <a:r>
              <a:rPr lang="ru-RU" sz="2000" dirty="0" err="1"/>
              <a:t>щодо</a:t>
            </a:r>
            <a:r>
              <a:rPr lang="ru-RU" sz="2000" dirty="0"/>
              <a:t> </a:t>
            </a:r>
            <a:r>
              <a:rPr lang="ru-RU" sz="2000" dirty="0" err="1"/>
              <a:t>тлумачення</a:t>
            </a:r>
            <a:r>
              <a:rPr lang="ru-RU" sz="2000" dirty="0"/>
              <a:t> </a:t>
            </a:r>
            <a:r>
              <a:rPr lang="ru-RU" sz="2000" dirty="0" err="1"/>
              <a:t>поняття</a:t>
            </a:r>
            <a:r>
              <a:rPr lang="ru-RU" sz="2000" dirty="0"/>
              <a:t> “</a:t>
            </a:r>
            <a:r>
              <a:rPr lang="ru-RU" sz="2000" dirty="0" err="1"/>
              <a:t>ефективної</a:t>
            </a:r>
            <a:r>
              <a:rPr lang="ru-RU" sz="2000" dirty="0"/>
              <a:t> </a:t>
            </a:r>
            <a:r>
              <a:rPr lang="ru-RU" sz="2000" dirty="0" err="1"/>
              <a:t>комунікації</a:t>
            </a:r>
            <a:r>
              <a:rPr lang="ru-RU" sz="2000" dirty="0"/>
              <a:t>”;</a:t>
            </a:r>
          </a:p>
          <a:p>
            <a:r>
              <a:rPr lang="ru-RU" sz="2000" dirty="0"/>
              <a:t>2</a:t>
            </a:r>
            <a:r>
              <a:rPr lang="ru-RU" sz="2000" dirty="0" smtClean="0"/>
              <a:t>) знати </a:t>
            </a:r>
            <a:r>
              <a:rPr lang="ru-RU" sz="2000" dirty="0" err="1"/>
              <a:t>основні</a:t>
            </a:r>
            <a:r>
              <a:rPr lang="ru-RU" sz="2000" dirty="0"/>
              <a:t> </a:t>
            </a:r>
            <a:r>
              <a:rPr lang="ru-RU" sz="2000" dirty="0" err="1"/>
              <a:t>види</a:t>
            </a:r>
            <a:r>
              <a:rPr lang="ru-RU" sz="2000" dirty="0"/>
              <a:t> та </a:t>
            </a:r>
            <a:r>
              <a:rPr lang="ru-RU" sz="2000" dirty="0" err="1"/>
              <a:t>функції</a:t>
            </a:r>
            <a:r>
              <a:rPr lang="ru-RU" sz="2000" dirty="0"/>
              <a:t> </a:t>
            </a:r>
            <a:r>
              <a:rPr lang="ru-RU" sz="2000" dirty="0" err="1"/>
              <a:t>комунікації</a:t>
            </a:r>
            <a:r>
              <a:rPr lang="ru-RU" sz="2000" dirty="0"/>
              <a:t>; </a:t>
            </a:r>
            <a:endParaRPr lang="ru-RU" sz="2000" dirty="0" smtClean="0"/>
          </a:p>
          <a:p>
            <a:r>
              <a:rPr lang="ru-RU" sz="2000" dirty="0" smtClean="0"/>
              <a:t>3) знати </a:t>
            </a:r>
            <a:r>
              <a:rPr lang="ru-RU" sz="2000" dirty="0"/>
              <a:t>структуру </a:t>
            </a:r>
            <a:r>
              <a:rPr lang="ru-RU" sz="2000" dirty="0" err="1"/>
              <a:t>спілкування</a:t>
            </a:r>
            <a:r>
              <a:rPr lang="ru-RU" sz="2000" dirty="0"/>
              <a:t>; </a:t>
            </a:r>
            <a:endParaRPr lang="ru-RU" sz="2000" dirty="0" smtClean="0"/>
          </a:p>
          <a:p>
            <a:r>
              <a:rPr lang="ru-RU" sz="2000" dirty="0" smtClean="0"/>
              <a:t>4) </a:t>
            </a:r>
            <a:r>
              <a:rPr lang="ru-RU" sz="2000" dirty="0" err="1"/>
              <a:t>о</a:t>
            </a:r>
            <a:r>
              <a:rPr lang="ru-RU" sz="2000" dirty="0" err="1" smtClean="0"/>
              <a:t>панувати</a:t>
            </a:r>
            <a:r>
              <a:rPr lang="ru-RU" sz="2000" dirty="0" smtClean="0"/>
              <a:t> </a:t>
            </a:r>
            <a:r>
              <a:rPr lang="ru-RU" sz="2000" dirty="0" err="1" smtClean="0"/>
              <a:t>інформацією</a:t>
            </a:r>
            <a:r>
              <a:rPr lang="ru-RU" sz="2000" dirty="0" smtClean="0"/>
              <a:t> </a:t>
            </a:r>
            <a:r>
              <a:rPr lang="ru-RU" sz="2000" dirty="0" err="1"/>
              <a:t>щодо</a:t>
            </a:r>
            <a:r>
              <a:rPr lang="ru-RU" sz="2000" dirty="0"/>
              <a:t> </a:t>
            </a:r>
            <a:r>
              <a:rPr lang="ru-RU" sz="2000" dirty="0" err="1"/>
              <a:t>міжособистісної</a:t>
            </a:r>
            <a:r>
              <a:rPr lang="ru-RU" sz="2000" dirty="0"/>
              <a:t> </a:t>
            </a:r>
            <a:r>
              <a:rPr lang="ru-RU" sz="2000" dirty="0" err="1"/>
              <a:t>комунікації</a:t>
            </a:r>
            <a:r>
              <a:rPr lang="ru-RU" sz="2000" dirty="0"/>
              <a:t>; </a:t>
            </a:r>
            <a:endParaRPr lang="ru-RU" sz="2000" dirty="0" smtClean="0"/>
          </a:p>
          <a:p>
            <a:r>
              <a:rPr lang="ru-RU" sz="2000" dirty="0" smtClean="0"/>
              <a:t>5) </a:t>
            </a:r>
            <a:r>
              <a:rPr lang="ru-RU" sz="2000" dirty="0" err="1" smtClean="0"/>
              <a:t>орієнтуватися</a:t>
            </a:r>
            <a:r>
              <a:rPr lang="ru-RU" sz="2000" dirty="0" smtClean="0"/>
              <a:t> </a:t>
            </a:r>
            <a:r>
              <a:rPr lang="ru-RU" sz="2000" dirty="0"/>
              <a:t>у </a:t>
            </a:r>
            <a:r>
              <a:rPr lang="ru-RU" sz="2000" dirty="0" err="1"/>
              <a:t>сучасних</a:t>
            </a:r>
            <a:r>
              <a:rPr lang="ru-RU" sz="2000" dirty="0"/>
              <a:t> </a:t>
            </a:r>
            <a:r>
              <a:rPr lang="ru-RU" sz="2000" dirty="0" err="1" smtClean="0"/>
              <a:t>підходах</a:t>
            </a:r>
            <a:r>
              <a:rPr lang="ru-RU" sz="2000" dirty="0" smtClean="0"/>
              <a:t> </a:t>
            </a:r>
            <a:r>
              <a:rPr lang="ru-RU" sz="2000" dirty="0" err="1" smtClean="0"/>
              <a:t>щодо</a:t>
            </a:r>
            <a:r>
              <a:rPr lang="ru-RU" sz="2000" dirty="0" smtClean="0"/>
              <a:t> </a:t>
            </a:r>
            <a:r>
              <a:rPr lang="ru-RU" sz="2000" dirty="0"/>
              <a:t>моделей </a:t>
            </a:r>
            <a:r>
              <a:rPr lang="ru-RU" sz="2000" dirty="0" err="1"/>
              <a:t>комунікації</a:t>
            </a:r>
            <a:r>
              <a:rPr lang="ru-RU" sz="2000" dirty="0"/>
              <a:t>; </a:t>
            </a:r>
            <a:endParaRPr lang="ru-RU" sz="2000" dirty="0" smtClean="0"/>
          </a:p>
          <a:p>
            <a:r>
              <a:rPr lang="ru-RU" sz="2000" dirty="0" smtClean="0"/>
              <a:t>6) набути </a:t>
            </a:r>
            <a:r>
              <a:rPr lang="ru-RU" sz="2000" dirty="0" err="1"/>
              <a:t>знань</a:t>
            </a:r>
            <a:r>
              <a:rPr lang="ru-RU" sz="2000" dirty="0"/>
              <a:t> </a:t>
            </a:r>
            <a:r>
              <a:rPr lang="ru-RU" sz="2000" dirty="0" err="1"/>
              <a:t>щодо</a:t>
            </a:r>
            <a:r>
              <a:rPr lang="ru-RU" sz="2000" dirty="0"/>
              <a:t> </a:t>
            </a:r>
            <a:r>
              <a:rPr lang="ru-RU" sz="2000" dirty="0" err="1"/>
              <a:t>вербальної</a:t>
            </a:r>
            <a:r>
              <a:rPr lang="ru-RU" sz="2000" dirty="0"/>
              <a:t> та </a:t>
            </a:r>
            <a:r>
              <a:rPr lang="ru-RU" sz="2000" dirty="0" err="1"/>
              <a:t>невербальної</a:t>
            </a:r>
            <a:r>
              <a:rPr lang="ru-RU" sz="2000" dirty="0"/>
              <a:t> </a:t>
            </a:r>
            <a:r>
              <a:rPr lang="ru-RU" sz="2000" dirty="0" err="1"/>
              <a:t>комунікації</a:t>
            </a:r>
            <a:r>
              <a:rPr lang="ru-RU" sz="2000" dirty="0"/>
              <a:t>;</a:t>
            </a:r>
          </a:p>
          <a:p>
            <a:r>
              <a:rPr lang="ru-RU" sz="2000" dirty="0"/>
              <a:t>7</a:t>
            </a:r>
            <a:r>
              <a:rPr lang="ru-RU" sz="2000" dirty="0" smtClean="0"/>
              <a:t>) </a:t>
            </a:r>
            <a:r>
              <a:rPr lang="ru-RU" sz="2000" dirty="0" err="1" smtClean="0"/>
              <a:t>вміти</a:t>
            </a:r>
            <a:r>
              <a:rPr lang="ru-RU" sz="2000" dirty="0" smtClean="0"/>
              <a:t> </a:t>
            </a:r>
            <a:r>
              <a:rPr lang="ru-RU" sz="2000" dirty="0" err="1"/>
              <a:t>розпізнавати</a:t>
            </a:r>
            <a:r>
              <a:rPr lang="ru-RU" sz="2000" dirty="0"/>
              <a:t> причини </a:t>
            </a:r>
            <a:r>
              <a:rPr lang="ru-RU" sz="2000" dirty="0" err="1"/>
              <a:t>виникнення</a:t>
            </a:r>
            <a:r>
              <a:rPr lang="ru-RU" sz="2000" dirty="0"/>
              <a:t> </a:t>
            </a:r>
            <a:r>
              <a:rPr lang="ru-RU" sz="2000" dirty="0" err="1"/>
              <a:t>неефективної</a:t>
            </a:r>
            <a:r>
              <a:rPr lang="ru-RU" sz="2000" dirty="0"/>
              <a:t> </a:t>
            </a:r>
            <a:r>
              <a:rPr lang="ru-RU" sz="2000" dirty="0" err="1"/>
              <a:t>комунікації</a:t>
            </a:r>
            <a:r>
              <a:rPr lang="ru-RU" sz="2000" dirty="0"/>
              <a:t>; </a:t>
            </a:r>
            <a:endParaRPr lang="ru-RU" sz="2000" dirty="0" smtClean="0"/>
          </a:p>
          <a:p>
            <a:r>
              <a:rPr lang="ru-RU" sz="2000" dirty="0" smtClean="0"/>
              <a:t>8) </a:t>
            </a:r>
            <a:r>
              <a:rPr lang="ru-RU" sz="2000" dirty="0" err="1" smtClean="0"/>
              <a:t>вміти</a:t>
            </a:r>
            <a:r>
              <a:rPr lang="ru-RU" sz="2000" dirty="0" smtClean="0"/>
              <a:t> </a:t>
            </a:r>
            <a:r>
              <a:rPr lang="ru-RU" sz="2000" dirty="0" err="1" smtClean="0"/>
              <a:t>аналізувати</a:t>
            </a:r>
            <a:r>
              <a:rPr lang="ru-RU" sz="2000" dirty="0" smtClean="0"/>
              <a:t> </a:t>
            </a:r>
            <a:r>
              <a:rPr lang="ru-RU" sz="2000" dirty="0" err="1" smtClean="0"/>
              <a:t>існуючі</a:t>
            </a:r>
            <a:r>
              <a:rPr lang="ru-RU" sz="2000" dirty="0" smtClean="0"/>
              <a:t> </a:t>
            </a:r>
            <a:r>
              <a:rPr lang="ru-RU" sz="2000" dirty="0"/>
              <a:t>в </a:t>
            </a:r>
            <a:r>
              <a:rPr lang="ru-RU" sz="2000" dirty="0" err="1" smtClean="0"/>
              <a:t>комунікації</a:t>
            </a:r>
            <a:r>
              <a:rPr lang="ru-RU" sz="2000" dirty="0" smtClean="0"/>
              <a:t> </a:t>
            </a:r>
            <a:r>
              <a:rPr lang="ru-RU" sz="2000" dirty="0" err="1" smtClean="0"/>
              <a:t>бар’єри</a:t>
            </a:r>
            <a:r>
              <a:rPr lang="ru-RU" sz="2000" dirty="0" smtClean="0"/>
              <a:t> </a:t>
            </a:r>
            <a:r>
              <a:rPr lang="ru-RU" sz="2000" dirty="0" err="1"/>
              <a:t>спілкування</a:t>
            </a:r>
            <a:r>
              <a:rPr lang="ru-RU" sz="2000" dirty="0"/>
              <a:t>; 9</a:t>
            </a:r>
            <a:r>
              <a:rPr lang="ru-RU" sz="2000" dirty="0" smtClean="0"/>
              <a:t>) </a:t>
            </a:r>
            <a:r>
              <a:rPr lang="ru-RU" sz="2000" dirty="0" err="1" smtClean="0"/>
              <a:t>володіти</a:t>
            </a:r>
            <a:r>
              <a:rPr lang="ru-RU" sz="2000" dirty="0" smtClean="0"/>
              <a:t> </a:t>
            </a:r>
            <a:r>
              <a:rPr lang="ru-RU" sz="2000" dirty="0" err="1"/>
              <a:t>навичками</a:t>
            </a:r>
            <a:r>
              <a:rPr lang="ru-RU" sz="2000" dirty="0"/>
              <a:t> </a:t>
            </a:r>
            <a:r>
              <a:rPr lang="ru-RU" sz="2000" dirty="0" err="1"/>
              <a:t>технік</a:t>
            </a:r>
            <a:r>
              <a:rPr lang="ru-RU" sz="2000" dirty="0"/>
              <a:t> </a:t>
            </a:r>
            <a:r>
              <a:rPr lang="ru-RU" sz="2000" dirty="0" err="1"/>
              <a:t>спілкування</a:t>
            </a:r>
            <a:r>
              <a:rPr lang="ru-RU" sz="2000" dirty="0"/>
              <a:t>;</a:t>
            </a:r>
          </a:p>
          <a:p>
            <a:r>
              <a:rPr lang="ru-RU" sz="2000" dirty="0"/>
              <a:t>10</a:t>
            </a:r>
            <a:r>
              <a:rPr lang="ru-RU" sz="2000" dirty="0" smtClean="0"/>
              <a:t>) </a:t>
            </a:r>
            <a:r>
              <a:rPr lang="ru-RU" sz="2000" dirty="0" err="1" smtClean="0"/>
              <a:t>вміти</a:t>
            </a:r>
            <a:r>
              <a:rPr lang="ru-RU" sz="2000" dirty="0" smtClean="0"/>
              <a:t> </a:t>
            </a:r>
            <a:r>
              <a:rPr lang="ru-RU" sz="2000" dirty="0" err="1"/>
              <a:t>врегульовувати</a:t>
            </a:r>
            <a:r>
              <a:rPr lang="ru-RU" sz="2000" dirty="0"/>
              <a:t> </a:t>
            </a:r>
            <a:r>
              <a:rPr lang="ru-RU" sz="2000" dirty="0" err="1"/>
              <a:t>конфлікти</a:t>
            </a:r>
            <a:r>
              <a:rPr lang="ru-RU" sz="2000" dirty="0"/>
              <a:t>.</a:t>
            </a:r>
          </a:p>
          <a:p>
            <a:endParaRPr lang="ru-RU" sz="2000" dirty="0"/>
          </a:p>
        </p:txBody>
      </p:sp>
    </p:spTree>
    <p:extLst>
      <p:ext uri="{BB962C8B-B14F-4D97-AF65-F5344CB8AC3E}">
        <p14:creationId xmlns:p14="http://schemas.microsoft.com/office/powerpoint/2010/main" val="33500220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476672"/>
            <a:ext cx="8229600" cy="648072"/>
          </a:xfrm>
          <a:ln>
            <a:noFill/>
          </a:ln>
          <a:effectLst>
            <a:glow rad="228600">
              <a:schemeClr val="accent3">
                <a:satMod val="175000"/>
                <a:alpha val="40000"/>
              </a:schemeClr>
            </a:glow>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normAutofit/>
          </a:bodyPr>
          <a:lstStyle/>
          <a:p>
            <a:r>
              <a:rPr lang="uk-UA" sz="3200" dirty="0" smtClean="0"/>
              <a:t>Теми</a:t>
            </a:r>
            <a:r>
              <a:rPr lang="uk-UA" sz="3200" dirty="0"/>
              <a:t>, які передбачено </a:t>
            </a:r>
            <a:r>
              <a:rPr lang="uk-UA" sz="3200" dirty="0" smtClean="0"/>
              <a:t>РПНД:</a:t>
            </a:r>
            <a:endParaRPr lang="uk-UA" sz="3200" dirty="0"/>
          </a:p>
        </p:txBody>
      </p:sp>
      <p:graphicFrame>
        <p:nvGraphicFramePr>
          <p:cNvPr id="4" name="Таблица 3"/>
          <p:cNvGraphicFramePr>
            <a:graphicFrameLocks noGrp="1"/>
          </p:cNvGraphicFramePr>
          <p:nvPr>
            <p:extLst>
              <p:ext uri="{D42A27DB-BD31-4B8C-83A1-F6EECF244321}">
                <p14:modId xmlns:p14="http://schemas.microsoft.com/office/powerpoint/2010/main" val="4208691638"/>
              </p:ext>
            </p:extLst>
          </p:nvPr>
        </p:nvGraphicFramePr>
        <p:xfrm>
          <a:off x="467544" y="1124744"/>
          <a:ext cx="8136904" cy="5723219"/>
        </p:xfrm>
        <a:graphic>
          <a:graphicData uri="http://schemas.openxmlformats.org/drawingml/2006/table">
            <a:tbl>
              <a:tblPr firstRow="1" firstCol="1" bandRow="1">
                <a:tableStyleId>{5C22544A-7EE6-4342-B048-85BDC9FD1C3A}</a:tableStyleId>
              </a:tblPr>
              <a:tblGrid>
                <a:gridCol w="837698"/>
                <a:gridCol w="7299206"/>
              </a:tblGrid>
              <a:tr h="639073">
                <a:tc>
                  <a:txBody>
                    <a:bodyPr/>
                    <a:lstStyle/>
                    <a:p>
                      <a:pPr marL="71755" marR="71755" algn="ctr">
                        <a:spcAft>
                          <a:spcPts val="0"/>
                        </a:spcAft>
                      </a:pPr>
                      <a:endParaRPr lang="ru-RU" sz="2000" dirty="0">
                        <a:solidFill>
                          <a:srgbClr val="000000"/>
                        </a:solidFill>
                        <a:effectLst/>
                        <a:uFill>
                          <a:solidFill>
                            <a:srgbClr val="000000"/>
                          </a:solidFill>
                        </a:uFill>
                        <a:latin typeface="Times New Roman" panose="02020603050405020304" pitchFamily="18" charset="0"/>
                        <a:ea typeface="Arial Unicode MS" panose="020B0604020202020204" pitchFamily="34" charset="-128"/>
                        <a:cs typeface="Arial Unicode MS" panose="020B0604020202020204" pitchFamily="34" charset="-128"/>
                      </a:endParaRPr>
                    </a:p>
                  </a:txBody>
                  <a:tcPr marL="122555" marR="122555" marT="50800" marB="50800" vert="vert270"/>
                </a:tc>
                <a:tc>
                  <a:txBody>
                    <a:bodyPr/>
                    <a:lstStyle/>
                    <a:p>
                      <a:pPr algn="ctr">
                        <a:spcAft>
                          <a:spcPts val="0"/>
                        </a:spcAft>
                      </a:pPr>
                      <a:r>
                        <a:rPr lang="ru-RU" sz="2000" dirty="0" err="1">
                          <a:effectLst/>
                          <a:uFill>
                            <a:solidFill>
                              <a:srgbClr val="000000"/>
                            </a:solidFill>
                          </a:uFill>
                        </a:rPr>
                        <a:t>Назва</a:t>
                      </a:r>
                      <a:r>
                        <a:rPr lang="ru-RU" sz="2000" dirty="0">
                          <a:effectLst/>
                          <a:uFill>
                            <a:solidFill>
                              <a:srgbClr val="000000"/>
                            </a:solidFill>
                          </a:uFill>
                        </a:rPr>
                        <a:t> теми</a:t>
                      </a:r>
                    </a:p>
                    <a:p>
                      <a:pPr algn="ctr">
                        <a:spcAft>
                          <a:spcPts val="0"/>
                        </a:spcAft>
                      </a:pPr>
                      <a:r>
                        <a:rPr lang="ru-RU" sz="2000" dirty="0">
                          <a:effectLst/>
                          <a:uFill>
                            <a:solidFill>
                              <a:srgbClr val="000000"/>
                            </a:solidFill>
                          </a:uFill>
                        </a:rPr>
                        <a:t>(</a:t>
                      </a:r>
                      <a:r>
                        <a:rPr lang="ru-RU" sz="2000" dirty="0" err="1">
                          <a:effectLst/>
                          <a:uFill>
                            <a:solidFill>
                              <a:srgbClr val="000000"/>
                            </a:solidFill>
                          </a:uFill>
                        </a:rPr>
                        <a:t>згідно</a:t>
                      </a:r>
                      <a:r>
                        <a:rPr lang="ru-RU" sz="2000" dirty="0">
                          <a:effectLst/>
                          <a:uFill>
                            <a:solidFill>
                              <a:srgbClr val="000000"/>
                            </a:solidFill>
                          </a:uFill>
                        </a:rPr>
                        <a:t> з РПНД)</a:t>
                      </a:r>
                      <a:endParaRPr lang="ru-RU" sz="2000" dirty="0">
                        <a:solidFill>
                          <a:srgbClr val="000000"/>
                        </a:solidFill>
                        <a:effectLst/>
                        <a:uFill>
                          <a:solidFill>
                            <a:srgbClr val="000000"/>
                          </a:solidFill>
                        </a:uFill>
                        <a:latin typeface="Times New Roman" panose="02020603050405020304" pitchFamily="18" charset="0"/>
                        <a:ea typeface="Arial Unicode MS" panose="020B0604020202020204" pitchFamily="34" charset="-128"/>
                        <a:cs typeface="Arial Unicode MS" panose="020B0604020202020204" pitchFamily="34" charset="-128"/>
                      </a:endParaRPr>
                    </a:p>
                  </a:txBody>
                  <a:tcPr marL="50800" marR="50800" marT="50800" marB="50800"/>
                </a:tc>
              </a:tr>
              <a:tr h="897160">
                <a:tc>
                  <a:txBody>
                    <a:bodyPr/>
                    <a:lstStyle/>
                    <a:p>
                      <a:pPr algn="ctr">
                        <a:spcAft>
                          <a:spcPts val="0"/>
                        </a:spcAft>
                      </a:pPr>
                      <a:r>
                        <a:rPr lang="ru-RU" sz="2000">
                          <a:effectLst/>
                          <a:uFill>
                            <a:solidFill>
                              <a:srgbClr val="000000"/>
                            </a:solidFill>
                          </a:uFill>
                        </a:rPr>
                        <a:t>1</a:t>
                      </a:r>
                      <a:endParaRPr lang="ru-RU" sz="2000">
                        <a:solidFill>
                          <a:srgbClr val="000000"/>
                        </a:solidFill>
                        <a:effectLst/>
                        <a:uFill>
                          <a:solidFill>
                            <a:srgbClr val="000000"/>
                          </a:solidFill>
                        </a:uFill>
                        <a:latin typeface="Times New Roman" panose="02020603050405020304" pitchFamily="18" charset="0"/>
                        <a:ea typeface="Arial Unicode MS" panose="020B0604020202020204" pitchFamily="34" charset="-128"/>
                        <a:cs typeface="Arial Unicode MS" panose="020B0604020202020204" pitchFamily="34" charset="-128"/>
                      </a:endParaRPr>
                    </a:p>
                  </a:txBody>
                  <a:tcPr marL="50800" marR="50800" marT="50800" marB="5080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0" lang="uk-UA" sz="1800" b="1" kern="1200" cap="all" dirty="0" smtClean="0">
                          <a:solidFill>
                            <a:schemeClr val="dk1"/>
                          </a:solidFill>
                          <a:effectLst/>
                          <a:latin typeface="+mn-lt"/>
                          <a:ea typeface="+mn-ea"/>
                          <a:cs typeface="+mn-cs"/>
                        </a:rPr>
                        <a:t>Тема 1</a:t>
                      </a:r>
                      <a:r>
                        <a:rPr kumimoji="0" lang="uk-UA" sz="1800" b="1" kern="1200" dirty="0" smtClean="0">
                          <a:solidFill>
                            <a:schemeClr val="dk1"/>
                          </a:solidFill>
                          <a:effectLst/>
                          <a:latin typeface="+mn-lt"/>
                          <a:ea typeface="+mn-ea"/>
                          <a:cs typeface="+mn-cs"/>
                        </a:rPr>
                        <a:t>. Роль спілкування в житті людини й суспільства. Поняття комунікації, її функції.</a:t>
                      </a:r>
                      <a:endParaRPr lang="ru-RU" sz="2000" dirty="0">
                        <a:solidFill>
                          <a:srgbClr val="000000"/>
                        </a:solidFill>
                        <a:effectLst/>
                        <a:uFill>
                          <a:solidFill>
                            <a:srgbClr val="000000"/>
                          </a:solidFill>
                        </a:uFill>
                        <a:latin typeface="Times New Roman" panose="02020603050405020304" pitchFamily="18" charset="0"/>
                        <a:ea typeface="Arial Unicode MS" panose="020B0604020202020204" pitchFamily="34" charset="-128"/>
                        <a:cs typeface="Arial Unicode MS" panose="020B0604020202020204" pitchFamily="34" charset="-128"/>
                      </a:endParaRPr>
                    </a:p>
                  </a:txBody>
                  <a:tcPr marL="50800" marR="50800" marT="50800" marB="50800"/>
                </a:tc>
              </a:tr>
              <a:tr h="897160">
                <a:tc>
                  <a:txBody>
                    <a:bodyPr/>
                    <a:lstStyle/>
                    <a:p>
                      <a:pPr algn="ctr">
                        <a:spcAft>
                          <a:spcPts val="0"/>
                        </a:spcAft>
                      </a:pPr>
                      <a:r>
                        <a:rPr lang="ru-RU" sz="2000">
                          <a:effectLst/>
                          <a:uFill>
                            <a:solidFill>
                              <a:srgbClr val="000000"/>
                            </a:solidFill>
                          </a:uFill>
                        </a:rPr>
                        <a:t>2</a:t>
                      </a:r>
                      <a:endParaRPr lang="ru-RU" sz="2000">
                        <a:solidFill>
                          <a:srgbClr val="000000"/>
                        </a:solidFill>
                        <a:effectLst/>
                        <a:uFill>
                          <a:solidFill>
                            <a:srgbClr val="000000"/>
                          </a:solidFill>
                        </a:uFill>
                        <a:latin typeface="Times New Roman" panose="02020603050405020304" pitchFamily="18" charset="0"/>
                        <a:ea typeface="Arial Unicode MS" panose="020B0604020202020204" pitchFamily="34" charset="-128"/>
                        <a:cs typeface="Arial Unicode MS" panose="020B0604020202020204" pitchFamily="34" charset="-128"/>
                      </a:endParaRPr>
                    </a:p>
                  </a:txBody>
                  <a:tcPr marL="50800" marR="50800" marT="50800" marB="50800"/>
                </a:tc>
                <a:tc>
                  <a:txBody>
                    <a:bodyPr/>
                    <a:lstStyle/>
                    <a:p>
                      <a:pPr algn="just">
                        <a:spcAft>
                          <a:spcPts val="0"/>
                        </a:spcAft>
                      </a:pPr>
                      <a:r>
                        <a:rPr kumimoji="0" lang="uk-UA" sz="1800" b="1" kern="1200" cap="all" dirty="0" smtClean="0">
                          <a:solidFill>
                            <a:schemeClr val="dk1"/>
                          </a:solidFill>
                          <a:effectLst/>
                          <a:latin typeface="+mn-lt"/>
                          <a:ea typeface="+mn-ea"/>
                          <a:cs typeface="+mn-cs"/>
                        </a:rPr>
                        <a:t>Тема 2.</a:t>
                      </a:r>
                      <a:r>
                        <a:rPr kumimoji="0" lang="uk-UA" sz="1800" kern="1200" cap="all" dirty="0" smtClean="0">
                          <a:solidFill>
                            <a:schemeClr val="dk1"/>
                          </a:solidFill>
                          <a:effectLst/>
                          <a:latin typeface="+mn-lt"/>
                          <a:ea typeface="+mn-ea"/>
                          <a:cs typeface="+mn-cs"/>
                        </a:rPr>
                        <a:t> </a:t>
                      </a:r>
                      <a:r>
                        <a:rPr kumimoji="0" lang="uk-UA" sz="1800" b="1" kern="1200" dirty="0" smtClean="0">
                          <a:solidFill>
                            <a:schemeClr val="dk1"/>
                          </a:solidFill>
                          <a:effectLst/>
                          <a:latin typeface="+mn-lt"/>
                          <a:ea typeface="+mn-ea"/>
                          <a:cs typeface="+mn-cs"/>
                        </a:rPr>
                        <a:t>Види та форми комунікації. Вербальна та невербальна комунікація.</a:t>
                      </a:r>
                      <a:endParaRPr lang="ru-RU" sz="2000" dirty="0">
                        <a:solidFill>
                          <a:srgbClr val="000000"/>
                        </a:solidFill>
                        <a:effectLst/>
                        <a:uFill>
                          <a:solidFill>
                            <a:srgbClr val="000000"/>
                          </a:solidFill>
                        </a:uFill>
                        <a:latin typeface="Times New Roman" panose="02020603050405020304" pitchFamily="18" charset="0"/>
                        <a:ea typeface="Arial Unicode MS" panose="020B0604020202020204" pitchFamily="34" charset="-128"/>
                        <a:cs typeface="Arial Unicode MS" panose="020B0604020202020204" pitchFamily="34" charset="-128"/>
                      </a:endParaRPr>
                    </a:p>
                  </a:txBody>
                  <a:tcPr marL="50800" marR="50800" marT="50800" marB="50800"/>
                </a:tc>
              </a:tr>
              <a:tr h="639073">
                <a:tc>
                  <a:txBody>
                    <a:bodyPr/>
                    <a:lstStyle/>
                    <a:p>
                      <a:pPr algn="ctr">
                        <a:spcAft>
                          <a:spcPts val="0"/>
                        </a:spcAft>
                      </a:pPr>
                      <a:r>
                        <a:rPr lang="ru-RU" sz="2000">
                          <a:effectLst/>
                          <a:uFill>
                            <a:solidFill>
                              <a:srgbClr val="000000"/>
                            </a:solidFill>
                          </a:uFill>
                        </a:rPr>
                        <a:t>3</a:t>
                      </a:r>
                      <a:endParaRPr lang="ru-RU" sz="2000">
                        <a:solidFill>
                          <a:srgbClr val="000000"/>
                        </a:solidFill>
                        <a:effectLst/>
                        <a:uFill>
                          <a:solidFill>
                            <a:srgbClr val="000000"/>
                          </a:solidFill>
                        </a:uFill>
                        <a:latin typeface="Times New Roman" panose="02020603050405020304" pitchFamily="18" charset="0"/>
                        <a:ea typeface="Arial Unicode MS" panose="020B0604020202020204" pitchFamily="34" charset="-128"/>
                        <a:cs typeface="Arial Unicode MS" panose="020B0604020202020204" pitchFamily="34" charset="-128"/>
                      </a:endParaRPr>
                    </a:p>
                  </a:txBody>
                  <a:tcPr marL="50800" marR="50800" marT="50800" marB="50800"/>
                </a:tc>
                <a:tc>
                  <a:txBody>
                    <a:bodyPr/>
                    <a:lstStyle/>
                    <a:p>
                      <a:pPr algn="just">
                        <a:spcAft>
                          <a:spcPts val="0"/>
                        </a:spcAft>
                      </a:pPr>
                      <a:r>
                        <a:rPr kumimoji="0" lang="uk-UA" sz="1800" b="1" kern="1200" cap="all" dirty="0" smtClean="0">
                          <a:solidFill>
                            <a:schemeClr val="dk1"/>
                          </a:solidFill>
                          <a:effectLst/>
                          <a:latin typeface="+mn-lt"/>
                          <a:ea typeface="+mn-ea"/>
                          <a:cs typeface="+mn-cs"/>
                        </a:rPr>
                        <a:t>Тема 3.</a:t>
                      </a:r>
                      <a:r>
                        <a:rPr kumimoji="0" lang="uk-UA" sz="1800" kern="1200" dirty="0" smtClean="0">
                          <a:solidFill>
                            <a:schemeClr val="dk1"/>
                          </a:solidFill>
                          <a:effectLst/>
                          <a:latin typeface="+mn-lt"/>
                          <a:ea typeface="+mn-ea"/>
                          <a:cs typeface="+mn-cs"/>
                        </a:rPr>
                        <a:t> </a:t>
                      </a:r>
                      <a:r>
                        <a:rPr kumimoji="0" lang="uk-UA" sz="1800" b="1" kern="1200" dirty="0" smtClean="0">
                          <a:solidFill>
                            <a:schemeClr val="dk1"/>
                          </a:solidFill>
                          <a:effectLst/>
                          <a:latin typeface="+mn-lt"/>
                          <a:ea typeface="+mn-ea"/>
                          <a:cs typeface="+mn-cs"/>
                        </a:rPr>
                        <a:t>Моделі комунікації.</a:t>
                      </a:r>
                      <a:endParaRPr lang="ru-RU" sz="2000" dirty="0">
                        <a:solidFill>
                          <a:srgbClr val="000000"/>
                        </a:solidFill>
                        <a:effectLst/>
                        <a:uFill>
                          <a:solidFill>
                            <a:srgbClr val="000000"/>
                          </a:solidFill>
                        </a:uFill>
                        <a:latin typeface="Times New Roman" panose="02020603050405020304" pitchFamily="18" charset="0"/>
                        <a:ea typeface="Arial Unicode MS" panose="020B0604020202020204" pitchFamily="34" charset="-128"/>
                        <a:cs typeface="Arial Unicode MS" panose="020B0604020202020204" pitchFamily="34" charset="-128"/>
                      </a:endParaRPr>
                    </a:p>
                  </a:txBody>
                  <a:tcPr marL="50800" marR="50800" marT="50800" marB="50800"/>
                </a:tc>
              </a:tr>
              <a:tr h="639073">
                <a:tc>
                  <a:txBody>
                    <a:bodyPr/>
                    <a:lstStyle/>
                    <a:p>
                      <a:pPr algn="ctr">
                        <a:spcAft>
                          <a:spcPts val="0"/>
                        </a:spcAft>
                      </a:pPr>
                      <a:r>
                        <a:rPr lang="ru-RU" sz="2000">
                          <a:effectLst/>
                          <a:uFill>
                            <a:solidFill>
                              <a:srgbClr val="000000"/>
                            </a:solidFill>
                          </a:uFill>
                        </a:rPr>
                        <a:t>4</a:t>
                      </a:r>
                      <a:endParaRPr lang="ru-RU" sz="2000">
                        <a:solidFill>
                          <a:srgbClr val="000000"/>
                        </a:solidFill>
                        <a:effectLst/>
                        <a:uFill>
                          <a:solidFill>
                            <a:srgbClr val="000000"/>
                          </a:solidFill>
                        </a:uFill>
                        <a:latin typeface="Times New Roman" panose="02020603050405020304" pitchFamily="18" charset="0"/>
                        <a:ea typeface="Arial Unicode MS" panose="020B0604020202020204" pitchFamily="34" charset="-128"/>
                        <a:cs typeface="Arial Unicode MS" panose="020B0604020202020204" pitchFamily="34" charset="-128"/>
                      </a:endParaRPr>
                    </a:p>
                  </a:txBody>
                  <a:tcPr marL="50800" marR="50800" marT="50800" marB="50800"/>
                </a:tc>
                <a:tc>
                  <a:txBody>
                    <a:bodyPr/>
                    <a:lstStyle/>
                    <a:p>
                      <a:pPr algn="just">
                        <a:spcAft>
                          <a:spcPts val="0"/>
                        </a:spcAft>
                      </a:pPr>
                      <a:r>
                        <a:rPr kumimoji="0" lang="uk-UA" sz="1800" b="1" kern="1200" cap="all" dirty="0" smtClean="0">
                          <a:solidFill>
                            <a:schemeClr val="dk1"/>
                          </a:solidFill>
                          <a:effectLst/>
                          <a:latin typeface="+mn-lt"/>
                          <a:ea typeface="+mn-ea"/>
                          <a:cs typeface="+mn-cs"/>
                        </a:rPr>
                        <a:t>Тема 4. </a:t>
                      </a:r>
                      <a:r>
                        <a:rPr kumimoji="0" lang="uk-UA" sz="1800" b="1" kern="1200" dirty="0" smtClean="0">
                          <a:solidFill>
                            <a:schemeClr val="dk1"/>
                          </a:solidFill>
                          <a:effectLst/>
                          <a:latin typeface="+mn-lt"/>
                          <a:ea typeface="+mn-ea"/>
                          <a:cs typeface="+mn-cs"/>
                        </a:rPr>
                        <a:t>Способи ефективної комунікації.</a:t>
                      </a:r>
                      <a:endParaRPr lang="ru-RU" sz="2000" dirty="0">
                        <a:solidFill>
                          <a:srgbClr val="000000"/>
                        </a:solidFill>
                        <a:effectLst/>
                        <a:uFill>
                          <a:solidFill>
                            <a:srgbClr val="000000"/>
                          </a:solidFill>
                        </a:uFill>
                        <a:latin typeface="Times New Roman" panose="02020603050405020304" pitchFamily="18" charset="0"/>
                        <a:ea typeface="Arial Unicode MS" panose="020B0604020202020204" pitchFamily="34" charset="-128"/>
                        <a:cs typeface="Arial Unicode MS" panose="020B0604020202020204" pitchFamily="34" charset="-128"/>
                      </a:endParaRPr>
                    </a:p>
                  </a:txBody>
                  <a:tcPr marL="50800" marR="50800" marT="50800" marB="50800"/>
                </a:tc>
              </a:tr>
              <a:tr h="380986">
                <a:tc>
                  <a:txBody>
                    <a:bodyPr/>
                    <a:lstStyle/>
                    <a:p>
                      <a:pPr algn="ctr">
                        <a:spcAft>
                          <a:spcPts val="0"/>
                        </a:spcAft>
                      </a:pPr>
                      <a:r>
                        <a:rPr lang="ru-RU" sz="2000">
                          <a:effectLst/>
                          <a:uFill>
                            <a:solidFill>
                              <a:srgbClr val="000000"/>
                            </a:solidFill>
                          </a:uFill>
                        </a:rPr>
                        <a:t>5</a:t>
                      </a:r>
                      <a:endParaRPr lang="ru-RU" sz="2000">
                        <a:solidFill>
                          <a:srgbClr val="000000"/>
                        </a:solidFill>
                        <a:effectLst/>
                        <a:uFill>
                          <a:solidFill>
                            <a:srgbClr val="000000"/>
                          </a:solidFill>
                        </a:uFill>
                        <a:latin typeface="Times New Roman" panose="02020603050405020304" pitchFamily="18" charset="0"/>
                        <a:ea typeface="Arial Unicode MS" panose="020B0604020202020204" pitchFamily="34" charset="-128"/>
                        <a:cs typeface="Arial Unicode MS" panose="020B0604020202020204" pitchFamily="34" charset="-128"/>
                      </a:endParaRPr>
                    </a:p>
                  </a:txBody>
                  <a:tcPr marL="50800" marR="50800" marT="50800" marB="50800"/>
                </a:tc>
                <a:tc>
                  <a:txBody>
                    <a:bodyPr/>
                    <a:lstStyle/>
                    <a:p>
                      <a:pPr algn="just">
                        <a:spcAft>
                          <a:spcPts val="0"/>
                        </a:spcAft>
                      </a:pPr>
                      <a:r>
                        <a:rPr kumimoji="0" lang="uk-UA" sz="1800" b="1" kern="1200" dirty="0" smtClean="0">
                          <a:solidFill>
                            <a:schemeClr val="dk1"/>
                          </a:solidFill>
                          <a:effectLst/>
                          <a:latin typeface="+mn-lt"/>
                          <a:ea typeface="+mn-ea"/>
                          <a:cs typeface="+mn-cs"/>
                        </a:rPr>
                        <a:t>ТЕМА 5. Діалог. Типова структура діалогу, види запитань, управління діалогом.</a:t>
                      </a:r>
                      <a:endParaRPr lang="ru-RU" sz="2000" dirty="0">
                        <a:solidFill>
                          <a:srgbClr val="000000"/>
                        </a:solidFill>
                        <a:effectLst/>
                        <a:uFill>
                          <a:solidFill>
                            <a:srgbClr val="000000"/>
                          </a:solidFill>
                        </a:uFill>
                        <a:latin typeface="Times New Roman" panose="02020603050405020304" pitchFamily="18" charset="0"/>
                        <a:ea typeface="Arial Unicode MS" panose="020B0604020202020204" pitchFamily="34" charset="-128"/>
                        <a:cs typeface="Arial Unicode MS" panose="020B0604020202020204" pitchFamily="34" charset="-128"/>
                      </a:endParaRPr>
                    </a:p>
                  </a:txBody>
                  <a:tcPr marL="50800" marR="50800" marT="50800" marB="50800"/>
                </a:tc>
              </a:tr>
              <a:tr h="639073">
                <a:tc>
                  <a:txBody>
                    <a:bodyPr/>
                    <a:lstStyle/>
                    <a:p>
                      <a:pPr algn="ctr">
                        <a:spcAft>
                          <a:spcPts val="0"/>
                        </a:spcAft>
                      </a:pPr>
                      <a:r>
                        <a:rPr lang="ru-RU" sz="2000">
                          <a:effectLst/>
                          <a:uFill>
                            <a:solidFill>
                              <a:srgbClr val="000000"/>
                            </a:solidFill>
                          </a:uFill>
                        </a:rPr>
                        <a:t>6</a:t>
                      </a:r>
                      <a:endParaRPr lang="ru-RU" sz="2000">
                        <a:solidFill>
                          <a:srgbClr val="000000"/>
                        </a:solidFill>
                        <a:effectLst/>
                        <a:uFill>
                          <a:solidFill>
                            <a:srgbClr val="000000"/>
                          </a:solidFill>
                        </a:uFill>
                        <a:latin typeface="Times New Roman" panose="02020603050405020304" pitchFamily="18" charset="0"/>
                        <a:ea typeface="Arial Unicode MS" panose="020B0604020202020204" pitchFamily="34" charset="-128"/>
                        <a:cs typeface="Arial Unicode MS" panose="020B0604020202020204" pitchFamily="34" charset="-128"/>
                      </a:endParaRPr>
                    </a:p>
                  </a:txBody>
                  <a:tcPr marL="50800" marR="50800" marT="50800" marB="50800"/>
                </a:tc>
                <a:tc>
                  <a:txBody>
                    <a:bodyPr/>
                    <a:lstStyle/>
                    <a:p>
                      <a:r>
                        <a:rPr kumimoji="0" lang="uk-UA" sz="1800" b="1" kern="1200" dirty="0" smtClean="0">
                          <a:solidFill>
                            <a:schemeClr val="dk1"/>
                          </a:solidFill>
                          <a:effectLst/>
                          <a:latin typeface="+mn-lt"/>
                          <a:ea typeface="+mn-ea"/>
                          <a:cs typeface="+mn-cs"/>
                        </a:rPr>
                        <a:t>ТЕМА 6. Конфлікт. Маніпуляції у спілкуванні. Засоби нейтралізації конфліктів у спілкуванні.</a:t>
                      </a:r>
                      <a:endParaRPr kumimoji="0" lang="ru-RU" sz="1800" kern="1200" dirty="0">
                        <a:solidFill>
                          <a:schemeClr val="dk1"/>
                        </a:solidFill>
                        <a:effectLst/>
                        <a:latin typeface="+mn-lt"/>
                        <a:ea typeface="+mn-ea"/>
                        <a:cs typeface="+mn-cs"/>
                      </a:endParaRPr>
                    </a:p>
                  </a:txBody>
                  <a:tcPr marL="50800" marR="50800" marT="50800" marB="50800"/>
                </a:tc>
              </a:tr>
              <a:tr h="639073">
                <a:tc>
                  <a:txBody>
                    <a:bodyPr/>
                    <a:lstStyle/>
                    <a:p>
                      <a:pPr algn="ctr">
                        <a:spcAft>
                          <a:spcPts val="0"/>
                        </a:spcAft>
                      </a:pPr>
                      <a:r>
                        <a:rPr lang="ru-RU" sz="2000">
                          <a:effectLst/>
                          <a:uFill>
                            <a:solidFill>
                              <a:srgbClr val="000000"/>
                            </a:solidFill>
                          </a:uFill>
                        </a:rPr>
                        <a:t>7</a:t>
                      </a:r>
                      <a:endParaRPr lang="ru-RU" sz="2000">
                        <a:solidFill>
                          <a:srgbClr val="000000"/>
                        </a:solidFill>
                        <a:effectLst/>
                        <a:uFill>
                          <a:solidFill>
                            <a:srgbClr val="000000"/>
                          </a:solidFill>
                        </a:uFill>
                        <a:latin typeface="Times New Roman" panose="02020603050405020304" pitchFamily="18" charset="0"/>
                        <a:ea typeface="Arial Unicode MS" panose="020B0604020202020204" pitchFamily="34" charset="-128"/>
                        <a:cs typeface="Arial Unicode MS" panose="020B0604020202020204" pitchFamily="34" charset="-128"/>
                      </a:endParaRPr>
                    </a:p>
                  </a:txBody>
                  <a:tcPr marL="50800" marR="50800" marT="50800" marB="50800"/>
                </a:tc>
                <a:tc>
                  <a:txBody>
                    <a:bodyPr/>
                    <a:lstStyle/>
                    <a:p>
                      <a:pPr algn="just">
                        <a:spcAft>
                          <a:spcPts val="0"/>
                        </a:spcAft>
                      </a:pPr>
                      <a:r>
                        <a:rPr kumimoji="0" lang="uk-UA" sz="1800" b="1" kern="1200" dirty="0" smtClean="0">
                          <a:solidFill>
                            <a:schemeClr val="dk1"/>
                          </a:solidFill>
                          <a:effectLst/>
                          <a:latin typeface="+mn-lt"/>
                          <a:ea typeface="+mn-ea"/>
                          <a:cs typeface="+mn-cs"/>
                        </a:rPr>
                        <a:t>ТЕМА 7. Причини виникнення неефективної комунікації. </a:t>
                      </a:r>
                      <a:endParaRPr lang="ru-RU" sz="2000" dirty="0">
                        <a:solidFill>
                          <a:srgbClr val="000000"/>
                        </a:solidFill>
                        <a:effectLst/>
                        <a:uFill>
                          <a:solidFill>
                            <a:srgbClr val="000000"/>
                          </a:solidFill>
                        </a:uFill>
                        <a:latin typeface="Times New Roman" panose="02020603050405020304" pitchFamily="18" charset="0"/>
                        <a:ea typeface="Arial Unicode MS" panose="020B0604020202020204" pitchFamily="34" charset="-128"/>
                        <a:cs typeface="Arial Unicode MS" panose="020B0604020202020204" pitchFamily="34" charset="-128"/>
                      </a:endParaRPr>
                    </a:p>
                  </a:txBody>
                  <a:tcPr marL="50800" marR="50800" marT="50800" marB="50800"/>
                </a:tc>
              </a:tr>
            </a:tbl>
          </a:graphicData>
        </a:graphic>
      </p:graphicFrame>
    </p:spTree>
    <p:extLst>
      <p:ext uri="{BB962C8B-B14F-4D97-AF65-F5344CB8AC3E}">
        <p14:creationId xmlns:p14="http://schemas.microsoft.com/office/powerpoint/2010/main" val="346832268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ркая">
  <a:themeElements>
    <a:clrScheme name="Яркая">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Ярк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179</TotalTime>
  <Words>359</Words>
  <Application>Microsoft Office PowerPoint</Application>
  <PresentationFormat>Экран (4:3)</PresentationFormat>
  <Paragraphs>54</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Яркая</vt:lpstr>
      <vt:lpstr>     ЕФЕКТИВНА КОМУНІКАЦІЯ</vt:lpstr>
      <vt:lpstr>Презентация PowerPoint</vt:lpstr>
      <vt:lpstr>В основу курсу покладені принципи навчання:</vt:lpstr>
      <vt:lpstr>Основними завданнями вивчення навчальної дисципліни «Ефективна комунікація» є:</vt:lpstr>
      <vt:lpstr>Заплановані результати навчання</vt:lpstr>
      <vt:lpstr>Теми, які передбачено РПНД:</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СОЦІОЛОГІЯ ЯК НАУКА.МЕТОДОЛОГІЯ</dc:title>
  <dc:creator>Илона</dc:creator>
  <cp:lastModifiedBy>K</cp:lastModifiedBy>
  <cp:revision>21</cp:revision>
  <dcterms:created xsi:type="dcterms:W3CDTF">2018-02-16T18:20:03Z</dcterms:created>
  <dcterms:modified xsi:type="dcterms:W3CDTF">2020-11-23T13:19:33Z</dcterms:modified>
</cp:coreProperties>
</file>