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2" r:id="rId5"/>
    <p:sldId id="273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ПСИХОЛОГІЯ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26695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Дисципліна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вибором</a:t>
            </a:r>
            <a:endParaRPr lang="ru-RU" dirty="0"/>
          </a:p>
          <a:p>
            <a:r>
              <a:rPr lang="ru-RU" dirty="0" err="1"/>
              <a:t>Спеціальність</a:t>
            </a:r>
            <a:r>
              <a:rPr lang="ru-RU" dirty="0"/>
              <a:t> 051 «</a:t>
            </a:r>
            <a:r>
              <a:rPr lang="ru-RU" dirty="0" err="1"/>
              <a:t>Економіка</a:t>
            </a:r>
            <a:r>
              <a:rPr lang="ru-RU" dirty="0"/>
              <a:t>»</a:t>
            </a:r>
          </a:p>
          <a:p>
            <a:r>
              <a:rPr lang="ru-RU" dirty="0" err="1"/>
              <a:t>Освітня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«</a:t>
            </a:r>
            <a:r>
              <a:rPr lang="ru-RU" dirty="0" err="1"/>
              <a:t>Економіка</a:t>
            </a:r>
            <a:r>
              <a:rPr lang="ru-RU" dirty="0"/>
              <a:t>»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446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361579" cy="5256584"/>
          </a:xfrm>
        </p:spPr>
        <p:txBody>
          <a:bodyPr>
            <a:normAutofit fontScale="70000" lnSpcReduction="20000"/>
          </a:bodyPr>
          <a:lstStyle/>
          <a:p>
            <a:pPr marL="64008" indent="0">
              <a:buNone/>
            </a:pPr>
            <a:r>
              <a:rPr lang="uk-UA" sz="26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Метою вивчення навчальної дисципліни «Психологія» є :</a:t>
            </a:r>
          </a:p>
          <a:p>
            <a:pPr marL="64008" indent="0">
              <a:buNone/>
            </a:pPr>
            <a:r>
              <a:rPr lang="uk-UA" sz="26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навчальна – освоєння  здобувачами вищої освіти  системи знань про закономірності, механізми, фактори, психологічних процесів і явищ, що необхідні для продуктивного виконання функцій і обов'язків сучасного економіста; формування у студентів цілісного уявлення про психологічні основи розвитку особистості; опанування правилами застосування методів психології на практиці;</a:t>
            </a:r>
          </a:p>
          <a:p>
            <a:pPr marL="64008" indent="0">
              <a:buNone/>
            </a:pPr>
            <a:r>
              <a:rPr lang="uk-UA" sz="26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розвиваюча – розвиток психологічної компетентності, яка дозволяє використовувати психологічні знання в професійної діяльності, підвищувати ефективність праці економіста, глибше розуміти мотиви вчинків людей, регулювати взаємовідносини з ними; формування прагнення до саморозвитку;</a:t>
            </a:r>
          </a:p>
          <a:p>
            <a:pPr marL="64008" indent="0">
              <a:buNone/>
            </a:pPr>
            <a:r>
              <a:rPr lang="uk-UA" sz="26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виховна – виховання національної гідності, патріотизму, поваги до особистості, високих моральних якостей, правових ціннісних орієнтацій економіста; посилення моральних засад встановлення міжособистісних взаємин. </a:t>
            </a:r>
          </a:p>
        </p:txBody>
      </p:sp>
    </p:spTree>
    <p:extLst>
      <p:ext uri="{BB962C8B-B14F-4D97-AF65-F5344CB8AC3E}">
        <p14:creationId xmlns:p14="http://schemas.microsoft.com/office/powerpoint/2010/main" val="8143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032" y="318651"/>
            <a:ext cx="8229600" cy="1145282"/>
          </a:xfrm>
        </p:spPr>
        <p:txBody>
          <a:bodyPr>
            <a:normAutofit/>
          </a:bodyPr>
          <a:lstStyle/>
          <a:p>
            <a:r>
              <a:rPr lang="ru-RU" sz="2800" dirty="0"/>
              <a:t>В основу курсу </a:t>
            </a:r>
            <a:r>
              <a:rPr lang="ru-RU" sz="2800" dirty="0" err="1"/>
              <a:t>покладені</a:t>
            </a:r>
            <a:r>
              <a:rPr lang="ru-RU" sz="2800" dirty="0"/>
              <a:t> </a:t>
            </a:r>
            <a:r>
              <a:rPr lang="ru-RU" sz="2800" dirty="0" err="1"/>
              <a:t>принципи</a:t>
            </a:r>
            <a:r>
              <a:rPr lang="ru-RU" sz="2800" dirty="0"/>
              <a:t> </a:t>
            </a:r>
            <a:r>
              <a:rPr lang="ru-RU" sz="2800" dirty="0" err="1"/>
              <a:t>навчання</a:t>
            </a:r>
            <a:r>
              <a:rPr lang="ru-RU" sz="2800" dirty="0"/>
              <a:t>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88840"/>
            <a:ext cx="75608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	</a:t>
            </a:r>
            <a:r>
              <a:rPr lang="ru-RU" sz="2000" i="1" dirty="0" err="1" smtClean="0"/>
              <a:t>філологічності</a:t>
            </a:r>
            <a:r>
              <a:rPr lang="ru-RU" sz="2000" i="1" dirty="0" smtClean="0"/>
              <a:t> </a:t>
            </a:r>
            <a:r>
              <a:rPr lang="ru-RU" sz="2000" i="1" dirty="0"/>
              <a:t>– </a:t>
            </a:r>
            <a:r>
              <a:rPr lang="ru-RU" sz="2000" dirty="0" err="1"/>
              <a:t>спрямованості</a:t>
            </a:r>
            <a:r>
              <a:rPr lang="ru-RU" sz="2000" dirty="0"/>
              <a:t> на </a:t>
            </a: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мовних</a:t>
            </a:r>
            <a:r>
              <a:rPr lang="ru-RU" sz="2000" dirty="0"/>
              <a:t> і </a:t>
            </a:r>
            <a:r>
              <a:rPr lang="ru-RU" sz="2000" dirty="0" err="1"/>
              <a:t>мовленнєвих</a:t>
            </a:r>
            <a:r>
              <a:rPr lang="ru-RU" sz="2000" dirty="0"/>
              <a:t> </a:t>
            </a:r>
            <a:r>
              <a:rPr lang="ru-RU" sz="2000" dirty="0" err="1"/>
              <a:t>знань</a:t>
            </a:r>
            <a:r>
              <a:rPr lang="ru-RU" sz="2000" dirty="0"/>
              <a:t>, </a:t>
            </a:r>
            <a:r>
              <a:rPr lang="ru-RU" sz="2000" dirty="0" err="1"/>
              <a:t>умінь</a:t>
            </a:r>
            <a:r>
              <a:rPr lang="ru-RU" sz="2000" dirty="0"/>
              <a:t> та </a:t>
            </a:r>
            <a:r>
              <a:rPr lang="ru-RU" sz="2000" dirty="0" err="1"/>
              <a:t>навичок</a:t>
            </a:r>
            <a:r>
              <a:rPr lang="ru-RU" sz="2000" dirty="0"/>
              <a:t>;</a:t>
            </a:r>
          </a:p>
          <a:p>
            <a:r>
              <a:rPr lang="ru-RU" sz="2000" i="1" dirty="0"/>
              <a:t>	</a:t>
            </a:r>
            <a:r>
              <a:rPr lang="ru-RU" sz="2000" i="1" dirty="0" err="1"/>
              <a:t>комплексності</a:t>
            </a:r>
            <a:r>
              <a:rPr lang="ru-RU" sz="2000" i="1" dirty="0"/>
              <a:t> – </a:t>
            </a:r>
            <a:r>
              <a:rPr lang="ru-RU" sz="2000" dirty="0" err="1"/>
              <a:t>урахування</a:t>
            </a:r>
            <a:r>
              <a:rPr lang="ru-RU" sz="2000" dirty="0"/>
              <a:t>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мовних</a:t>
            </a:r>
            <a:r>
              <a:rPr lang="ru-RU" sz="2000" dirty="0"/>
              <a:t> </a:t>
            </a:r>
            <a:r>
              <a:rPr lang="ru-RU" sz="2000" dirty="0" err="1"/>
              <a:t>рівнів</a:t>
            </a:r>
            <a:r>
              <a:rPr lang="ru-RU" sz="2000" dirty="0"/>
              <a:t> у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комплексі</a:t>
            </a:r>
            <a:r>
              <a:rPr lang="ru-RU" sz="2000" dirty="0"/>
              <a:t>; </a:t>
            </a:r>
            <a:r>
              <a:rPr lang="ru-RU" sz="2000" dirty="0" err="1"/>
              <a:t>динамічної</a:t>
            </a:r>
            <a:r>
              <a:rPr lang="ru-RU" sz="2000" dirty="0"/>
              <a:t> </a:t>
            </a:r>
            <a:r>
              <a:rPr lang="ru-RU" sz="2000" dirty="0" err="1"/>
              <a:t>структурності</a:t>
            </a:r>
            <a:r>
              <a:rPr lang="ru-RU" sz="2000" dirty="0"/>
              <a:t> і </a:t>
            </a:r>
            <a:r>
              <a:rPr lang="ru-RU" sz="2000" dirty="0" err="1"/>
              <a:t>системності</a:t>
            </a:r>
            <a:r>
              <a:rPr lang="ru-RU" sz="2000" dirty="0"/>
              <a:t> </a:t>
            </a:r>
            <a:r>
              <a:rPr lang="ru-RU" sz="2000" dirty="0" err="1"/>
              <a:t>виявлення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взаємопов’язаних</a:t>
            </a:r>
            <a:r>
              <a:rPr lang="ru-RU" sz="2000" dirty="0"/>
              <a:t>, </a:t>
            </a:r>
            <a:r>
              <a:rPr lang="ru-RU" sz="2000" dirty="0" err="1"/>
              <a:t>ієрархічних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 у </a:t>
            </a:r>
            <a:r>
              <a:rPr lang="ru-RU" sz="2000" dirty="0" err="1"/>
              <a:t>мові</a:t>
            </a:r>
            <a:r>
              <a:rPr lang="ru-RU" sz="2000" dirty="0"/>
              <a:t>, </a:t>
            </a:r>
            <a:r>
              <a:rPr lang="ru-RU" sz="2000" dirty="0" err="1"/>
              <a:t>змін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відбулися</a:t>
            </a:r>
            <a:r>
              <a:rPr lang="ru-RU" sz="2000" dirty="0"/>
              <a:t> в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історичного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мови</a:t>
            </a:r>
            <a:r>
              <a:rPr lang="ru-RU" sz="2000" dirty="0"/>
              <a:t>;</a:t>
            </a:r>
          </a:p>
          <a:p>
            <a:r>
              <a:rPr lang="ru-RU" sz="2000" i="1" dirty="0"/>
              <a:t>	</a:t>
            </a:r>
            <a:r>
              <a:rPr lang="ru-RU" sz="2000" i="1" dirty="0" err="1"/>
              <a:t>інтегративності</a:t>
            </a:r>
            <a:r>
              <a:rPr lang="ru-RU" sz="2000" dirty="0"/>
              <a:t> </a:t>
            </a:r>
            <a:r>
              <a:rPr lang="ru-RU" sz="2000" i="1" dirty="0"/>
              <a:t>–</a:t>
            </a:r>
            <a:r>
              <a:rPr lang="ru-RU" sz="2000" dirty="0"/>
              <a:t> </a:t>
            </a:r>
            <a:r>
              <a:rPr lang="ru-RU" sz="2000" dirty="0" err="1"/>
              <a:t>зв’язок</a:t>
            </a:r>
            <a:r>
              <a:rPr lang="ru-RU" sz="2000" dirty="0"/>
              <a:t> з </a:t>
            </a:r>
            <a:r>
              <a:rPr lang="ru-RU" sz="2000" dirty="0" err="1"/>
              <a:t>іншими</a:t>
            </a:r>
            <a:r>
              <a:rPr lang="ru-RU" sz="2000" dirty="0"/>
              <a:t> </a:t>
            </a:r>
            <a:r>
              <a:rPr lang="ru-RU" sz="2000" dirty="0" err="1"/>
              <a:t>дисциплінами</a:t>
            </a:r>
            <a:r>
              <a:rPr lang="ru-RU" sz="2000" dirty="0"/>
              <a:t>, </a:t>
            </a:r>
            <a:r>
              <a:rPr lang="ru-RU" sz="2000" dirty="0" err="1"/>
              <a:t>передбаченими</a:t>
            </a:r>
            <a:r>
              <a:rPr lang="ru-RU" sz="2000" dirty="0"/>
              <a:t> </a:t>
            </a:r>
            <a:r>
              <a:rPr lang="ru-RU" sz="2000" dirty="0" err="1"/>
              <a:t>навчальними</a:t>
            </a:r>
            <a:r>
              <a:rPr lang="ru-RU" sz="2000" dirty="0"/>
              <a:t> планами і </a:t>
            </a:r>
            <a:r>
              <a:rPr lang="ru-RU" sz="2000" dirty="0" err="1"/>
              <a:t>програми</a:t>
            </a:r>
            <a:r>
              <a:rPr lang="ru-RU" sz="2000" dirty="0"/>
              <a:t> з </a:t>
            </a:r>
            <a:r>
              <a:rPr lang="ru-RU" sz="2000" dirty="0" err="1"/>
              <a:t>підготовки</a:t>
            </a:r>
            <a:r>
              <a:rPr lang="ru-RU" sz="2000" dirty="0"/>
              <a:t> </a:t>
            </a:r>
            <a:r>
              <a:rPr lang="ru-RU" sz="2000" dirty="0" err="1"/>
              <a:t>фахівців</a:t>
            </a:r>
            <a:r>
              <a:rPr lang="ru-RU" sz="2000" dirty="0"/>
              <a:t> </a:t>
            </a:r>
            <a:r>
              <a:rPr lang="ru-RU" sz="2000" dirty="0" err="1"/>
              <a:t>освітньо-кваліфікаційного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smtClean="0"/>
              <a:t>«</a:t>
            </a:r>
            <a:r>
              <a:rPr lang="ru-RU" sz="2000" dirty="0" err="1" smtClean="0"/>
              <a:t>молодший</a:t>
            </a:r>
            <a:r>
              <a:rPr lang="ru-RU" sz="2000" smtClean="0"/>
              <a:t> </a:t>
            </a:r>
            <a:r>
              <a:rPr lang="ru-RU" sz="2000" smtClean="0"/>
              <a:t>бакалавр</a:t>
            </a:r>
            <a:r>
              <a:rPr lang="ru-RU" sz="20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84710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032" y="318651"/>
            <a:ext cx="8229600" cy="1145282"/>
          </a:xfrm>
        </p:spPr>
        <p:txBody>
          <a:bodyPr>
            <a:normAutofit/>
          </a:bodyPr>
          <a:lstStyle/>
          <a:p>
            <a:r>
              <a:rPr lang="ru-RU" sz="2800" dirty="0" err="1"/>
              <a:t>Основними</a:t>
            </a:r>
            <a:r>
              <a:rPr lang="ru-RU" sz="2800" dirty="0"/>
              <a:t> </a:t>
            </a:r>
            <a:r>
              <a:rPr lang="ru-RU" sz="2800" dirty="0" err="1"/>
              <a:t>завданнями</a:t>
            </a:r>
            <a:r>
              <a:rPr lang="ru-RU" sz="2800" dirty="0"/>
              <a:t> 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навчальної</a:t>
            </a:r>
            <a:r>
              <a:rPr lang="ru-RU" sz="2800" dirty="0"/>
              <a:t> </a:t>
            </a:r>
            <a:r>
              <a:rPr lang="ru-RU" sz="2800" dirty="0" err="1"/>
              <a:t>дисципліни</a:t>
            </a:r>
            <a:r>
              <a:rPr lang="ru-RU" sz="2800" dirty="0"/>
              <a:t> </a:t>
            </a:r>
            <a:r>
              <a:rPr lang="ru-RU" sz="2800" dirty="0" smtClean="0"/>
              <a:t>«</a:t>
            </a:r>
            <a:r>
              <a:rPr lang="ru-RU" sz="2800" dirty="0" err="1" smtClean="0"/>
              <a:t>Психологія</a:t>
            </a:r>
            <a:r>
              <a:rPr lang="ru-RU" sz="2800" dirty="0" smtClean="0"/>
              <a:t>» </a:t>
            </a:r>
            <a:r>
              <a:rPr lang="ru-RU" sz="2800" dirty="0" smtClean="0"/>
              <a:t>є: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88840"/>
            <a:ext cx="75608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- </a:t>
            </a:r>
            <a:r>
              <a:rPr lang="ru-RU" sz="2000" dirty="0" err="1"/>
              <a:t>ознайомити</a:t>
            </a:r>
            <a:r>
              <a:rPr lang="ru-RU" sz="2000" dirty="0"/>
              <a:t> </a:t>
            </a:r>
            <a:r>
              <a:rPr lang="ru-RU" sz="2000" dirty="0" err="1"/>
              <a:t>студентів</a:t>
            </a:r>
            <a:r>
              <a:rPr lang="ru-RU" sz="2000" dirty="0"/>
              <a:t> з </a:t>
            </a:r>
            <a:r>
              <a:rPr lang="ru-RU" sz="2000" dirty="0" err="1"/>
              <a:t>основними</a:t>
            </a:r>
            <a:r>
              <a:rPr lang="ru-RU" sz="2000" dirty="0"/>
              <a:t> </a:t>
            </a:r>
            <a:r>
              <a:rPr lang="ru-RU" sz="2000" dirty="0" err="1"/>
              <a:t>поняттями</a:t>
            </a:r>
            <a:r>
              <a:rPr lang="ru-RU" sz="2000" dirty="0"/>
              <a:t> </a:t>
            </a:r>
            <a:r>
              <a:rPr lang="ru-RU" sz="2000" dirty="0" err="1" smtClean="0"/>
              <a:t>психології</a:t>
            </a:r>
            <a:r>
              <a:rPr lang="ru-RU" sz="2000" dirty="0" smtClean="0"/>
              <a:t>;</a:t>
            </a:r>
            <a:endParaRPr lang="ru-RU" sz="2000" dirty="0"/>
          </a:p>
          <a:p>
            <a:r>
              <a:rPr lang="ru-RU" sz="2000" dirty="0"/>
              <a:t>- </a:t>
            </a:r>
            <a:r>
              <a:rPr lang="ru-RU" sz="2000" dirty="0" err="1"/>
              <a:t>ознайомити</a:t>
            </a:r>
            <a:r>
              <a:rPr lang="ru-RU" sz="2000" dirty="0"/>
              <a:t> </a:t>
            </a:r>
            <a:r>
              <a:rPr lang="ru-RU" sz="2000" dirty="0" err="1"/>
              <a:t>студентів</a:t>
            </a:r>
            <a:r>
              <a:rPr lang="ru-RU" sz="2000" dirty="0"/>
              <a:t> </a:t>
            </a:r>
            <a:r>
              <a:rPr lang="ru-RU" sz="2000" dirty="0" err="1"/>
              <a:t>зі</a:t>
            </a:r>
            <a:r>
              <a:rPr lang="ru-RU" sz="2000" dirty="0"/>
              <a:t> структурою, видами та </a:t>
            </a:r>
            <a:r>
              <a:rPr lang="ru-RU" sz="2000" dirty="0" err="1"/>
              <a:t>функціями</a:t>
            </a:r>
            <a:r>
              <a:rPr lang="ru-RU" sz="2000" dirty="0"/>
              <a:t> </a:t>
            </a:r>
            <a:r>
              <a:rPr lang="ru-RU" sz="2000" dirty="0" err="1" smtClean="0"/>
              <a:t>психології</a:t>
            </a:r>
            <a:r>
              <a:rPr lang="ru-RU" sz="2000" dirty="0" smtClean="0"/>
              <a:t>;</a:t>
            </a:r>
            <a:endParaRPr lang="ru-RU" sz="2000" dirty="0"/>
          </a:p>
          <a:p>
            <a:r>
              <a:rPr lang="ru-RU" sz="2000" dirty="0"/>
              <a:t>- </a:t>
            </a:r>
            <a:r>
              <a:rPr lang="ru-RU" sz="2000" dirty="0" err="1"/>
              <a:t>розкрити</a:t>
            </a:r>
            <a:r>
              <a:rPr lang="ru-RU" sz="2000" dirty="0"/>
              <a:t>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підходи</a:t>
            </a:r>
            <a:r>
              <a:rPr lang="ru-RU" sz="2000" dirty="0"/>
              <a:t> до </a:t>
            </a:r>
            <a:r>
              <a:rPr lang="ru-RU" sz="2000" dirty="0" err="1"/>
              <a:t>вивчення</a:t>
            </a:r>
            <a:r>
              <a:rPr lang="ru-RU" sz="2000" dirty="0"/>
              <a:t> </a:t>
            </a:r>
            <a:r>
              <a:rPr lang="ru-RU" sz="2000" dirty="0" err="1" smtClean="0"/>
              <a:t>психологіїї</a:t>
            </a:r>
            <a:r>
              <a:rPr lang="ru-RU" sz="2000" dirty="0"/>
              <a:t>; 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надати</a:t>
            </a:r>
            <a:r>
              <a:rPr lang="ru-RU" sz="2000" dirty="0"/>
              <a:t> </a:t>
            </a:r>
            <a:r>
              <a:rPr lang="ru-RU" sz="2000" dirty="0" err="1"/>
              <a:t>уявлення</a:t>
            </a:r>
            <a:r>
              <a:rPr lang="ru-RU" sz="2000" dirty="0"/>
              <a:t> про </a:t>
            </a:r>
            <a:r>
              <a:rPr lang="ru-RU" sz="2000" dirty="0" err="1" smtClean="0"/>
              <a:t>особливості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психологічного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знанняї</a:t>
            </a:r>
            <a:r>
              <a:rPr lang="ru-RU" sz="2000" dirty="0"/>
              <a:t>;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навчити</a:t>
            </a:r>
            <a:r>
              <a:rPr lang="ru-RU" sz="2000" dirty="0"/>
              <a:t> </a:t>
            </a:r>
            <a:r>
              <a:rPr lang="ru-RU" sz="2000" dirty="0" err="1"/>
              <a:t>застосовувати</a:t>
            </a:r>
            <a:r>
              <a:rPr lang="ru-RU" sz="2000" dirty="0"/>
              <a:t> </a:t>
            </a:r>
            <a:r>
              <a:rPr lang="ru-RU" sz="2000" dirty="0" err="1"/>
              <a:t>одержані</a:t>
            </a:r>
            <a:r>
              <a:rPr lang="ru-RU" sz="2000" dirty="0"/>
              <a:t> </a:t>
            </a:r>
            <a:r>
              <a:rPr lang="ru-RU" sz="2000" dirty="0" err="1"/>
              <a:t>знання</a:t>
            </a:r>
            <a:r>
              <a:rPr lang="ru-RU" sz="2000" dirty="0"/>
              <a:t> у </a:t>
            </a:r>
            <a:r>
              <a:rPr lang="ru-RU" sz="2000" dirty="0" err="1"/>
              <a:t>своїй</a:t>
            </a:r>
            <a:r>
              <a:rPr lang="ru-RU" sz="2000" dirty="0"/>
              <a:t> </a:t>
            </a:r>
            <a:r>
              <a:rPr lang="ru-RU" sz="2000" dirty="0" err="1"/>
              <a:t>професійно-трудовій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650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56" y="238511"/>
            <a:ext cx="8964488" cy="929257"/>
          </a:xfrm>
        </p:spPr>
        <p:txBody>
          <a:bodyPr>
            <a:normAutofit/>
          </a:bodyPr>
          <a:lstStyle/>
          <a:p>
            <a:r>
              <a:rPr lang="ru-RU" sz="2400" dirty="0" err="1"/>
              <a:t>Заплановані</a:t>
            </a:r>
            <a:r>
              <a:rPr lang="ru-RU" sz="2400" dirty="0"/>
              <a:t> </a:t>
            </a:r>
            <a:r>
              <a:rPr lang="ru-RU" sz="2400" dirty="0" err="1"/>
              <a:t>результати</a:t>
            </a:r>
            <a:r>
              <a:rPr lang="ru-RU" sz="2400" dirty="0"/>
              <a:t> </a:t>
            </a:r>
            <a:r>
              <a:rPr lang="ru-RU" sz="2400" dirty="0" err="1" smtClean="0"/>
              <a:t>навчання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3400" y="1716875"/>
            <a:ext cx="81172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/>
              <a:t>Згідно з вимогами освітньої програми здобувачі вищої освіти повинні </a:t>
            </a:r>
            <a:r>
              <a:rPr lang="uk-UA" sz="1600" b="1" dirty="0"/>
              <a:t>знати:</a:t>
            </a:r>
            <a:endParaRPr lang="ru-RU" sz="1600" dirty="0"/>
          </a:p>
          <a:p>
            <a:r>
              <a:rPr lang="uk-UA" sz="1600" b="1" dirty="0"/>
              <a:t>1) на понятійному рівні: </a:t>
            </a:r>
            <a:r>
              <a:rPr lang="uk-UA" sz="1600" b="1" dirty="0" smtClean="0"/>
              <a:t>категорії - </a:t>
            </a:r>
            <a:r>
              <a:rPr lang="uk-UA" sz="1600" dirty="0" smtClean="0"/>
              <a:t>психіка; поведінка; діяльність; свідомість; несвідоме; особистість; психологічна </a:t>
            </a:r>
            <a:r>
              <a:rPr lang="uk-UA" sz="1600" dirty="0"/>
              <a:t>структура особистості</a:t>
            </a:r>
            <a:r>
              <a:rPr lang="uk-UA" sz="1600" dirty="0" smtClean="0"/>
              <a:t>;  </a:t>
            </a:r>
            <a:endParaRPr lang="ru-RU" sz="1600" dirty="0"/>
          </a:p>
          <a:p>
            <a:r>
              <a:rPr lang="uk-UA" sz="1600" b="1" dirty="0"/>
              <a:t>2) на фундаментальному рівні: </a:t>
            </a:r>
            <a:r>
              <a:rPr lang="uk-UA" sz="1600" b="1" dirty="0" smtClean="0"/>
              <a:t> </a:t>
            </a:r>
            <a:r>
              <a:rPr lang="uk-UA" sz="1600" dirty="0" smtClean="0"/>
              <a:t>предмет </a:t>
            </a:r>
            <a:r>
              <a:rPr lang="uk-UA" sz="1600" dirty="0"/>
              <a:t>психології</a:t>
            </a:r>
            <a:r>
              <a:rPr lang="uk-UA" sz="1600" dirty="0" smtClean="0"/>
              <a:t>; методи </a:t>
            </a:r>
            <a:r>
              <a:rPr lang="uk-UA" sz="1600" dirty="0"/>
              <a:t>психології</a:t>
            </a:r>
            <a:r>
              <a:rPr lang="uk-UA" sz="1600" dirty="0" smtClean="0"/>
              <a:t>;  </a:t>
            </a:r>
            <a:r>
              <a:rPr lang="uk-UA" sz="1600" dirty="0"/>
              <a:t>галузі психології</a:t>
            </a:r>
            <a:r>
              <a:rPr lang="uk-UA" sz="1600" dirty="0" smtClean="0"/>
              <a:t>; функції </a:t>
            </a:r>
            <a:r>
              <a:rPr lang="uk-UA" sz="1600" dirty="0"/>
              <a:t>психіки</a:t>
            </a:r>
            <a:r>
              <a:rPr lang="uk-UA" sz="1600" dirty="0" smtClean="0"/>
              <a:t>; основні </a:t>
            </a:r>
            <a:r>
              <a:rPr lang="uk-UA" sz="1600" dirty="0"/>
              <a:t>напрями розвитку психологічної науки</a:t>
            </a:r>
            <a:r>
              <a:rPr lang="uk-UA" sz="1600" dirty="0" smtClean="0"/>
              <a:t>; сутність </a:t>
            </a:r>
            <a:r>
              <a:rPr lang="uk-UA" sz="1600" dirty="0"/>
              <a:t>психічних процесів</a:t>
            </a:r>
            <a:r>
              <a:rPr lang="uk-UA" sz="1600" dirty="0" smtClean="0"/>
              <a:t>; психологічні </a:t>
            </a:r>
            <a:r>
              <a:rPr lang="uk-UA" sz="1600" dirty="0"/>
              <a:t>особливості особистості</a:t>
            </a:r>
            <a:r>
              <a:rPr lang="uk-UA" sz="1600" dirty="0" smtClean="0"/>
              <a:t>;  </a:t>
            </a:r>
            <a:r>
              <a:rPr lang="uk-UA" sz="1600" dirty="0"/>
              <a:t>психічні властивості особистості</a:t>
            </a:r>
            <a:r>
              <a:rPr lang="uk-UA" sz="1600" dirty="0" smtClean="0"/>
              <a:t>; психічні </a:t>
            </a:r>
            <a:r>
              <a:rPr lang="uk-UA" sz="1600" dirty="0"/>
              <a:t>стани особистості</a:t>
            </a:r>
            <a:r>
              <a:rPr lang="uk-UA" sz="1600" dirty="0" smtClean="0"/>
              <a:t>; структуру</a:t>
            </a:r>
            <a:r>
              <a:rPr lang="uk-UA" sz="1600" dirty="0"/>
              <a:t>, функції, засоби спілкування</a:t>
            </a:r>
            <a:r>
              <a:rPr lang="uk-UA" sz="1600" dirty="0" smtClean="0"/>
              <a:t>; психологію </a:t>
            </a:r>
            <a:r>
              <a:rPr lang="uk-UA" sz="1600" dirty="0"/>
              <a:t>виховання; </a:t>
            </a:r>
            <a:endParaRPr lang="ru-RU" sz="1600" dirty="0"/>
          </a:p>
          <a:p>
            <a:r>
              <a:rPr lang="uk-UA" sz="1600" b="1" dirty="0" smtClean="0"/>
              <a:t>3</a:t>
            </a:r>
            <a:r>
              <a:rPr lang="uk-UA" sz="1600" b="1" dirty="0"/>
              <a:t>) на практично-творчому рівні</a:t>
            </a:r>
            <a:r>
              <a:rPr lang="uk-UA" sz="1600" b="1" dirty="0" smtClean="0"/>
              <a:t>: </a:t>
            </a:r>
            <a:r>
              <a:rPr lang="uk-UA" sz="1600" dirty="0" smtClean="0"/>
              <a:t>- </a:t>
            </a:r>
            <a:r>
              <a:rPr lang="uk-UA" sz="1600" dirty="0"/>
              <a:t>психологічні передумови особистісного зростання і професійного самовизначення</a:t>
            </a:r>
            <a:r>
              <a:rPr lang="uk-UA" sz="1600" dirty="0" smtClean="0"/>
              <a:t>; емоційно-вольову </a:t>
            </a:r>
            <a:r>
              <a:rPr lang="uk-UA" sz="1600" dirty="0"/>
              <a:t>регуляцію та саморегуляцію особистості; </a:t>
            </a:r>
            <a:r>
              <a:rPr lang="uk-UA" sz="1600" dirty="0" smtClean="0"/>
              <a:t>психологічні </a:t>
            </a:r>
            <a:r>
              <a:rPr lang="uk-UA" sz="1600" dirty="0"/>
              <a:t>особливості спілкування</a:t>
            </a:r>
            <a:r>
              <a:rPr lang="uk-UA" sz="1600" dirty="0" smtClean="0"/>
              <a:t>; психологічні </a:t>
            </a:r>
            <a:r>
              <a:rPr lang="uk-UA" sz="1600" dirty="0"/>
              <a:t>механізми засвоєння знань</a:t>
            </a:r>
            <a:r>
              <a:rPr lang="uk-UA" sz="1600" dirty="0" smtClean="0"/>
              <a:t>; основні </a:t>
            </a:r>
            <a:r>
              <a:rPr lang="uk-UA" sz="1600" dirty="0"/>
              <a:t>напрямки реалізації виховних функцій економіста</a:t>
            </a:r>
            <a:r>
              <a:rPr lang="uk-UA" sz="1600" dirty="0" smtClean="0"/>
              <a:t>; роль </a:t>
            </a:r>
            <a:r>
              <a:rPr lang="uk-UA" sz="1600" dirty="0"/>
              <a:t>самовиховання в професійному зростанні економіста</a:t>
            </a:r>
            <a:r>
              <a:rPr lang="uk-UA" sz="1600" dirty="0" smtClean="0"/>
              <a:t>;  шляхи </a:t>
            </a:r>
            <a:r>
              <a:rPr lang="uk-UA" sz="1600" dirty="0"/>
              <a:t>запобігання та вирішення конфліктів.</a:t>
            </a:r>
            <a:endParaRPr lang="ru-RU" sz="1600" dirty="0"/>
          </a:p>
          <a:p>
            <a:r>
              <a:rPr lang="uk-UA" sz="1600" dirty="0"/>
              <a:t>Здобувачі  вищої освіти повинні</a:t>
            </a:r>
            <a:r>
              <a:rPr lang="uk-UA" sz="1600" b="1" dirty="0"/>
              <a:t> вміти:</a:t>
            </a:r>
            <a:endParaRPr lang="ru-RU" sz="1600" dirty="0"/>
          </a:p>
          <a:p>
            <a:r>
              <a:rPr lang="uk-UA" sz="1600" dirty="0" smtClean="0"/>
              <a:t>- </a:t>
            </a:r>
            <a:r>
              <a:rPr lang="uk-UA" sz="1600" dirty="0"/>
              <a:t>аналізувати професійну діяльність з точки зору психологічної науки;</a:t>
            </a:r>
            <a:endParaRPr lang="ru-RU" sz="1600" dirty="0"/>
          </a:p>
          <a:p>
            <a:r>
              <a:rPr lang="uk-UA" sz="1600" dirty="0"/>
              <a:t>- використовувати психологічні знання про особистість в професійній діяльності;</a:t>
            </a:r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500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648072"/>
          </a:xfr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r>
              <a:rPr lang="uk-UA" sz="3200" dirty="0" smtClean="0"/>
              <a:t>Теми</a:t>
            </a:r>
            <a:r>
              <a:rPr lang="uk-UA" sz="3200" dirty="0"/>
              <a:t>, які передбачено </a:t>
            </a:r>
            <a:r>
              <a:rPr lang="uk-UA" sz="3200" dirty="0" smtClean="0"/>
              <a:t>РПНД:</a:t>
            </a:r>
            <a:endParaRPr lang="uk-UA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691638"/>
              </p:ext>
            </p:extLst>
          </p:nvPr>
        </p:nvGraphicFramePr>
        <p:xfrm>
          <a:off x="467544" y="1124744"/>
          <a:ext cx="8136904" cy="5479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7698"/>
                <a:gridCol w="7299206"/>
              </a:tblGrid>
              <a:tr h="639073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2555" marR="122555" marT="50800" marB="5080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Назва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теми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згідно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з РПНД)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  <a:tr h="897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 1. Предмет психології, її завдання та методи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  <a:tr h="897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 № 2. Основні напрями психологічної науки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/>
                </a:tc>
              </a:tr>
              <a:tr h="639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3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 3.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Психологія пізнавальних процесів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/>
                </a:tc>
              </a:tr>
              <a:tr h="639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4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 4. Психічні властивості особистості 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/>
                </a:tc>
              </a:tr>
              <a:tr h="380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5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 5. Психічні стани особистості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/>
                </a:tc>
              </a:tr>
              <a:tr h="639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6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 6. Психологія спілкування. Міжособистісні взаємовідносини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/>
                </a:tc>
              </a:tr>
              <a:tr h="639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7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Психологія виховання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32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189</TotalTime>
  <Words>432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     ПСИХОЛОГІЯ</vt:lpstr>
      <vt:lpstr>Презентация PowerPoint</vt:lpstr>
      <vt:lpstr>В основу курсу покладені принципи навчання:</vt:lpstr>
      <vt:lpstr>Основними завданнями вивчення навчальної дисципліни «Психологія» є:</vt:lpstr>
      <vt:lpstr>Заплановані результати навчання</vt:lpstr>
      <vt:lpstr>Теми, які передбачено РПНД: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ЯК НАУКА.МЕТОДОЛОГІЯ</dc:title>
  <dc:creator>Илона</dc:creator>
  <cp:lastModifiedBy>K</cp:lastModifiedBy>
  <cp:revision>24</cp:revision>
  <dcterms:created xsi:type="dcterms:W3CDTF">2018-02-16T18:20:03Z</dcterms:created>
  <dcterms:modified xsi:type="dcterms:W3CDTF">2020-11-23T14:01:14Z</dcterms:modified>
</cp:coreProperties>
</file>