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72" r:id="rId2"/>
    <p:sldMasterId id="2147483793" r:id="rId3"/>
  </p:sldMasterIdLst>
  <p:notesMasterIdLst>
    <p:notesMasterId r:id="rId12"/>
  </p:notesMasterIdLst>
  <p:sldIdLst>
    <p:sldId id="258" r:id="rId4"/>
    <p:sldId id="260" r:id="rId5"/>
    <p:sldId id="261" r:id="rId6"/>
    <p:sldId id="267" r:id="rId7"/>
    <p:sldId id="259" r:id="rId8"/>
    <p:sldId id="264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52" autoAdjust="0"/>
  </p:normalViewPr>
  <p:slideViewPr>
    <p:cSldViewPr snapToGrid="0">
      <p:cViewPr varScale="1">
        <p:scale>
          <a:sx n="54" d="100"/>
          <a:sy n="54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9D618-E622-4B61-93A4-2AC941F6CEA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547D6-7A62-4387-96D9-218DDF5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72064" y="4005065"/>
            <a:ext cx="5184576" cy="153617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4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71867" y="5541235"/>
            <a:ext cx="5184576" cy="67207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OF YOUR PRESENTATION HERE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7760211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284992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516009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6755069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418607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9269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908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899" y="1452781"/>
            <a:ext cx="1824203" cy="1976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286351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1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43606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5840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68075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46561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77847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9008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802316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8815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43409" y="382057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563699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143409" y="3550409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723120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80594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06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570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01856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80055"/>
            <a:ext cx="4224469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48005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24235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408587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04102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122786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419708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87400" y="1220755"/>
            <a:ext cx="4156472" cy="5280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599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8331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4740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7571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52669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79776" y="3499611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239483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9403" y="1508787"/>
            <a:ext cx="5376597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9403" y="4389107"/>
            <a:ext cx="2208245" cy="192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3659" y="4503589"/>
            <a:ext cx="3072341" cy="180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10807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592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2011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92011" y="40812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573200" y="4081728"/>
            <a:ext cx="5472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4477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701" y="1577413"/>
            <a:ext cx="12204700" cy="5280587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036558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89" y="1220755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14283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08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2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0333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175349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02351" y="3109253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044722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1140565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708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80043" y="1316766"/>
            <a:ext cx="4224469" cy="4224469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43" y="2468894"/>
            <a:ext cx="4224469" cy="134414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43" y="3813043"/>
            <a:ext cx="4224469" cy="6720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00068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72064" y="4005065"/>
            <a:ext cx="5184576" cy="153617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4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71867" y="5541235"/>
            <a:ext cx="5184576" cy="67207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OF YOUR PRESENTATION HERE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2111667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8331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4740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626635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2417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5141475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878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5141475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136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205278"/>
            <a:ext cx="854494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35081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39616" y="205278"/>
            <a:ext cx="931303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071399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76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7" r:id="rId3"/>
    <p:sldLayoutId id="2147483768" r:id="rId4"/>
    <p:sldLayoutId id="2147483796" r:id="rId5"/>
    <p:sldLayoutId id="2147483797" r:id="rId6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4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ransition spd="slow">
    <p:wipe/>
  </p:transition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5680" y="1220755"/>
            <a:ext cx="5184576" cy="1536172"/>
          </a:xfrm>
        </p:spPr>
        <p:txBody>
          <a:bodyPr/>
          <a:lstStyle/>
          <a:p>
            <a:pPr algn="ctr"/>
            <a:r>
              <a:rPr lang="uk-UA" altLang="ko-KR" dirty="0" smtClean="0">
                <a:ea typeface="맑은 고딕" pitchFamily="50" charset="-127"/>
              </a:rPr>
              <a:t>ЕТИКА ТА ЕСТЕТИКА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18122" y="2571190"/>
            <a:ext cx="6966809" cy="3456383"/>
          </a:xfrm>
        </p:spPr>
        <p:txBody>
          <a:bodyPr/>
          <a:lstStyle/>
          <a:p>
            <a:pPr>
              <a:defRPr/>
            </a:pPr>
            <a:endParaRPr lang="uk-UA" altLang="ko-KR" sz="2400" b="1" dirty="0" smtClean="0"/>
          </a:p>
          <a:p>
            <a:pPr>
              <a:defRPr/>
            </a:pPr>
            <a:endParaRPr lang="uk-UA" altLang="ko-KR" sz="2400" b="1" dirty="0"/>
          </a:p>
          <a:p>
            <a:pPr>
              <a:defRPr/>
            </a:pPr>
            <a:r>
              <a:rPr lang="uk-UA" altLang="ko-KR" sz="2400" b="1" dirty="0"/>
              <a:t>Дисципліна за вибором</a:t>
            </a:r>
          </a:p>
          <a:p>
            <a:pPr>
              <a:defRPr/>
            </a:pPr>
            <a:r>
              <a:rPr lang="uk-UA" altLang="ko-KR" sz="2400" b="1" dirty="0"/>
              <a:t>Спеціальність </a:t>
            </a:r>
            <a:r>
              <a:rPr lang="uk-UA" altLang="ko-KR" sz="2400" b="1" dirty="0" smtClean="0"/>
              <a:t>053 </a:t>
            </a:r>
            <a:r>
              <a:rPr lang="uk-UA" altLang="ko-KR" sz="2400" b="1" dirty="0" smtClean="0"/>
              <a:t>«Психологія»</a:t>
            </a:r>
            <a:endParaRPr lang="uk-UA" altLang="ko-KR" sz="2400" b="1" dirty="0" smtClean="0"/>
          </a:p>
          <a:p>
            <a:pPr>
              <a:defRPr/>
            </a:pPr>
            <a:r>
              <a:rPr lang="uk-UA" altLang="ko-KR" sz="2400" b="1" dirty="0" smtClean="0"/>
              <a:t>Освітня </a:t>
            </a:r>
            <a:r>
              <a:rPr lang="uk-UA" altLang="ko-KR" sz="2400" b="1" dirty="0"/>
              <a:t>програма «Психологія»</a:t>
            </a:r>
          </a:p>
          <a:p>
            <a:pPr>
              <a:defRPr/>
            </a:pPr>
            <a:endParaRPr lang="uk-UA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04981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889" y="2521523"/>
            <a:ext cx="6622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«етика» походить від давньогрецького слова «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етос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ethos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яке означає «місце проживання», «спільне житло». 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Згодом слово 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етос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почало розумітися як «звичай», «характер, «порядок», «вдача».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992" y="1730893"/>
            <a:ext cx="48768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1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2977" y="2564761"/>
            <a:ext cx="5419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Аристотелем, </a:t>
            </a:r>
          </a:p>
          <a:p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етика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це наука, яка вивчає моральні чесноти та досліджує, яка людська вдача є найдосконалішою.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135"/>
            <a:ext cx="6612556" cy="61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8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3590" y="5287023"/>
            <a:ext cx="7414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Етика</a:t>
            </a:r>
            <a:r>
              <a:rPr lang="uk-UA" sz="2400" dirty="0" smtClean="0"/>
              <a:t> - це філософська наука, що вивчає мораль. </a:t>
            </a:r>
          </a:p>
          <a:p>
            <a:r>
              <a:rPr lang="uk-UA" sz="2400" b="1" dirty="0" smtClean="0"/>
              <a:t>Мораль</a:t>
            </a:r>
            <a:r>
              <a:rPr lang="uk-UA" sz="2400" dirty="0" smtClean="0"/>
              <a:t> – норми і правила поведінки. </a:t>
            </a:r>
          </a:p>
          <a:p>
            <a:r>
              <a:rPr lang="uk-UA" sz="2400" b="1" dirty="0" smtClean="0"/>
              <a:t>Моральність</a:t>
            </a:r>
            <a:r>
              <a:rPr lang="uk-UA" sz="2400" dirty="0" smtClean="0"/>
              <a:t> – практичне втілення моралі.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85" y="0"/>
            <a:ext cx="7924873" cy="52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9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1" y="1302179"/>
            <a:ext cx="53580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Метою вивчення навчальної дисципліни «Етика та естетика»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моральної, естетичної, правової та загальної культури юриста, усвідомлення студентами сутності моралі та моральності, мистецтва та естетичної культури, визначення їх ролі у структурі загальнолюдської культури та індивідуальній культури майбутнього юриста.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43" y="885525"/>
            <a:ext cx="6651057" cy="49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45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93" y="4475825"/>
            <a:ext cx="11278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Задачі, що стоять перед етикою:</a:t>
            </a:r>
          </a:p>
          <a:p>
            <a:r>
              <a:rPr lang="uk-UA" sz="2400" dirty="0" smtClean="0"/>
              <a:t>1. Описувати мораль, її історію, норми, принципи, ідеали.</a:t>
            </a:r>
          </a:p>
          <a:p>
            <a:r>
              <a:rPr lang="uk-UA" sz="2400" dirty="0" smtClean="0"/>
              <a:t>2. Пояснювати мораль, аналізувати сутність моралі в “тому, що повинно бути” і “тому що існує” варіантах.</a:t>
            </a:r>
          </a:p>
          <a:p>
            <a:r>
              <a:rPr lang="uk-UA" sz="2400" dirty="0" smtClean="0"/>
              <a:t>3. Сприяти самовдосконаленню людини та виробленню її власної стратегії “вірного життя”.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86" y="0"/>
            <a:ext cx="7463357" cy="44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5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43" y="361025"/>
            <a:ext cx="112789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Місце навчальної дисципліни в освітній програмі визначено такими </a:t>
            </a:r>
            <a:r>
              <a:rPr lang="uk-UA" sz="2000" b="1" dirty="0" err="1"/>
              <a:t>компетентностями</a:t>
            </a:r>
            <a:r>
              <a:rPr lang="uk-UA" sz="2000" dirty="0"/>
              <a:t> освітньої програми:</a:t>
            </a:r>
          </a:p>
          <a:p>
            <a:endParaRPr lang="uk-UA" sz="2000" i="1" dirty="0" smtClean="0"/>
          </a:p>
          <a:p>
            <a:r>
              <a:rPr lang="uk-UA" sz="2000" i="1" dirty="0" smtClean="0"/>
              <a:t>Соціально-гуманітарна </a:t>
            </a:r>
            <a:r>
              <a:rPr lang="uk-UA" sz="2000" i="1" dirty="0"/>
              <a:t>ерудованість: </a:t>
            </a:r>
          </a:p>
          <a:p>
            <a:r>
              <a:rPr lang="uk-UA" sz="2000" dirty="0"/>
              <a:t>Здатність діяти на основі етичних міркувань (мотивів).</a:t>
            </a:r>
          </a:p>
          <a:p>
            <a:r>
              <a:rPr lang="uk-UA" sz="2000" dirty="0"/>
              <a:t>Формулювати власні обґрунтовані судження на основі аналізу відомої проблеми.</a:t>
            </a:r>
          </a:p>
          <a:p>
            <a:r>
              <a:rPr lang="uk-UA" sz="2000" dirty="0"/>
              <a:t>Давати короткий висновок щодо окремих фактичних обставин (даних) з достатньою обґрунтованістю.</a:t>
            </a:r>
          </a:p>
          <a:p>
            <a:r>
              <a:rPr lang="uk-UA" sz="2000" dirty="0"/>
              <a:t>Проводити збір і інтегрований аналіз матеріалів з різних джерел.</a:t>
            </a:r>
          </a:p>
          <a:p>
            <a:endParaRPr lang="uk-UA" sz="2000" i="1" dirty="0" smtClean="0"/>
          </a:p>
          <a:p>
            <a:r>
              <a:rPr lang="uk-UA" sz="2000" i="1" dirty="0" smtClean="0"/>
              <a:t>Дослідницькі </a:t>
            </a:r>
            <a:r>
              <a:rPr lang="uk-UA" sz="2000" i="1" dirty="0"/>
              <a:t>навички:</a:t>
            </a:r>
          </a:p>
          <a:p>
            <a:r>
              <a:rPr lang="uk-UA" sz="2000" dirty="0"/>
              <a:t>Складати та узгоджувати план власного дослідження і самостійно збирати матеріал за визначеними джерелами</a:t>
            </a:r>
            <a:r>
              <a:rPr lang="uk-UA" sz="2000" dirty="0" smtClean="0"/>
              <a:t>.</a:t>
            </a:r>
          </a:p>
          <a:p>
            <a:endParaRPr lang="uk-UA" sz="2000" dirty="0"/>
          </a:p>
          <a:p>
            <a:r>
              <a:rPr lang="uk-UA" sz="2000" i="1" dirty="0"/>
              <a:t>Комунікація:</a:t>
            </a:r>
          </a:p>
          <a:p>
            <a:r>
              <a:rPr lang="uk-UA" sz="2000" dirty="0"/>
              <a:t>Володіти базовими навичками комунікації.</a:t>
            </a:r>
          </a:p>
          <a:p>
            <a:r>
              <a:rPr lang="uk-UA" sz="2000" dirty="0"/>
              <a:t>професійна самоорганізація та використання інформаційних технологій: працювати в групі, формуючи власний внесок у виконання завдання групи.</a:t>
            </a:r>
          </a:p>
        </p:txBody>
      </p:sp>
    </p:spTree>
    <p:extLst>
      <p:ext uri="{BB962C8B-B14F-4D97-AF65-F5344CB8AC3E}">
        <p14:creationId xmlns:p14="http://schemas.microsoft.com/office/powerpoint/2010/main" val="407910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8725" y="214194"/>
            <a:ext cx="884793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Теми,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передбачено</a:t>
            </a:r>
            <a:r>
              <a:rPr lang="ru-RU" sz="2800" b="1" dirty="0"/>
              <a:t> </a:t>
            </a:r>
            <a:r>
              <a:rPr lang="ru-RU" sz="2800" b="1" dirty="0" smtClean="0"/>
              <a:t>РПНД «</a:t>
            </a:r>
            <a:r>
              <a:rPr lang="ru-RU" sz="2800" b="1" dirty="0" err="1" smtClean="0"/>
              <a:t>Етика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естетика</a:t>
            </a:r>
            <a:r>
              <a:rPr lang="ru-RU" sz="2800" b="1" dirty="0" smtClean="0"/>
              <a:t>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34296"/>
              </p:ext>
            </p:extLst>
          </p:nvPr>
        </p:nvGraphicFramePr>
        <p:xfrm>
          <a:off x="1228725" y="1014413"/>
          <a:ext cx="10472741" cy="5457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488"/>
                <a:gridCol w="10001253"/>
              </a:tblGrid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Етика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–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вчення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про мораль і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моральність</a:t>
                      </a:r>
                      <a:endParaRPr lang="ru-RU" sz="2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972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Основні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етапи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розвитку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етики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Основні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концепції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походження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Основні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категорії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етики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Моральна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свідомість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і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її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форми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Моральний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вчинок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моральна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колізія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і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моральний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вибір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Людина в світі моральних цінностей. Моральний прогрес і сучасні моральні проблеми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972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Моральні основи культурної поведінки. Етикет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Професійна етика юриста. Моральні якості юриста. Моральні засади правоохоронної діяльності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972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Моральне виховання і становлення моральної особи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644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Естетика, сутність естетичної культури. Основні категорії естетики.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972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Сутність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 природа та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соціальні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функції</a:t>
                      </a:r>
                      <a:r>
                        <a:rPr lang="ru-RU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мистецтва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615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4D8090FF-F8F5-4371-9E20-0518DA5E5256}" vid="{BF1DDC9E-A3B7-4844-A4D0-7379C525A0FB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3014</TotalTime>
  <Words>415</Words>
  <Application>Microsoft Office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Malgun Gothic</vt:lpstr>
      <vt:lpstr>Arial</vt:lpstr>
      <vt:lpstr>Calibri</vt:lpstr>
      <vt:lpstr>Times New Roman</vt:lpstr>
      <vt:lpstr>Тема2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Aetius Flavius</dc:creator>
  <cp:lastModifiedBy>Aetius Flavius</cp:lastModifiedBy>
  <cp:revision>64</cp:revision>
  <dcterms:created xsi:type="dcterms:W3CDTF">2020-02-01T16:29:04Z</dcterms:created>
  <dcterms:modified xsi:type="dcterms:W3CDTF">2020-11-20T11:24:19Z</dcterms:modified>
</cp:coreProperties>
</file>