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73" r:id="rId5"/>
    <p:sldId id="274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ПОЛІТОЛОГІЯ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66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/>
              <a:t>Дисципліна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ru-RU" dirty="0" err="1"/>
              <a:t>Спеціальність</a:t>
            </a:r>
            <a:r>
              <a:rPr lang="ru-RU" dirty="0"/>
              <a:t> 053 «</a:t>
            </a:r>
            <a:r>
              <a:rPr lang="ru-RU" dirty="0" err="1"/>
              <a:t>Психологія</a:t>
            </a:r>
            <a:r>
              <a:rPr lang="ru-RU" dirty="0"/>
              <a:t>»</a:t>
            </a:r>
          </a:p>
          <a:p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«</a:t>
            </a:r>
            <a:r>
              <a:rPr lang="ru-RU" dirty="0" err="1"/>
              <a:t>Психологія</a:t>
            </a:r>
            <a:r>
              <a:rPr lang="ru-RU" dirty="0"/>
              <a:t>»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/>
              <a:t>Метою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«</a:t>
            </a:r>
            <a:r>
              <a:rPr lang="ru-RU" sz="2800" dirty="0" err="1"/>
              <a:t>Політологія</a:t>
            </a:r>
            <a:r>
              <a:rPr lang="ru-RU" sz="2800" dirty="0"/>
              <a:t>» є: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2808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навчальна – </a:t>
            </a:r>
            <a:r>
              <a:rPr lang="uk-UA" sz="2000" dirty="0"/>
              <a:t>засвоєння слухачами знань про суспільно-політичні процеси, форми правління та державного устрою, політичні партії та громадські об’єднання, ролі та місця держави у житті суспільства;</a:t>
            </a:r>
            <a:endParaRPr lang="ru-RU" sz="2000" dirty="0"/>
          </a:p>
          <a:p>
            <a:r>
              <a:rPr lang="uk-UA" sz="2000" b="1" dirty="0"/>
              <a:t>розвиваюча – </a:t>
            </a:r>
            <a:r>
              <a:rPr lang="uk-UA" sz="2000" dirty="0"/>
              <a:t>формування та розвиток знань студентів про політичну структуру суспільства, уміння аналізувати політичні факти та події, утвердження демократичних стандартів існування суспільства як сталої свідомості</a:t>
            </a:r>
            <a:r>
              <a:rPr lang="uk-UA" sz="2000" b="1" dirty="0"/>
              <a:t>;</a:t>
            </a:r>
            <a:endParaRPr lang="ru-RU" sz="2000" dirty="0"/>
          </a:p>
          <a:p>
            <a:r>
              <a:rPr lang="uk-UA" sz="2000" b="1" dirty="0"/>
              <a:t>виховна – </a:t>
            </a:r>
            <a:r>
              <a:rPr lang="uk-UA" sz="2000" dirty="0"/>
              <a:t>сприяти</a:t>
            </a:r>
            <a:r>
              <a:rPr lang="uk-UA" sz="2000" b="1" dirty="0"/>
              <a:t> </a:t>
            </a:r>
            <a:r>
              <a:rPr lang="uk-UA" sz="2000" dirty="0"/>
              <a:t>формуванню ціннісних орієнтирів студентів відповідно до ідеалів гуманізму, демократії, соціальної справедливості, поваги до особистості; виховування активної громадянської позиції; формування в майбутніх фахівців правової свідомості та правової культури, професійних та особистих якостей</a:t>
            </a:r>
            <a:r>
              <a:rPr lang="uk-UA" sz="2000" b="1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вимогами</a:t>
            </a:r>
            <a:r>
              <a:rPr lang="ru-RU" sz="2800" dirty="0"/>
              <a:t> </a:t>
            </a:r>
            <a:r>
              <a:rPr lang="ru-RU" sz="2800" dirty="0" err="1"/>
              <a:t>освітньої</a:t>
            </a:r>
            <a:r>
              <a:rPr lang="ru-RU" sz="2800" dirty="0"/>
              <a:t> </a:t>
            </a:r>
            <a:r>
              <a:rPr lang="ru-RU" sz="2800" dirty="0" err="1"/>
              <a:t>програми</a:t>
            </a:r>
            <a:r>
              <a:rPr lang="ru-RU" sz="2800" dirty="0"/>
              <a:t> </a:t>
            </a:r>
            <a:r>
              <a:rPr lang="ru-RU" sz="2800" dirty="0" err="1"/>
              <a:t>Здобувачі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знати: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1) на понятійному рівні: політичні феномени і цінності: політична діяльність, політичний процес, політична влада, політичні партії та громадські об’єднання, політичний режим, політична система, політичне лідерство, політичний конфлікт, політична культура, демократія, консенсус, громадянське суспільство;</a:t>
            </a:r>
            <a:endParaRPr lang="ru-RU" sz="2000" dirty="0"/>
          </a:p>
          <a:p>
            <a:r>
              <a:rPr lang="uk-UA" sz="2000" dirty="0"/>
              <a:t>2) на фундаментальному рівні: об’єкт, предмет і методи політології, володіти її </a:t>
            </a:r>
            <a:r>
              <a:rPr lang="uk-UA" sz="2000" dirty="0" err="1"/>
              <a:t>понятійно</a:t>
            </a:r>
            <a:r>
              <a:rPr lang="uk-UA" sz="2000" dirty="0"/>
              <a:t>-категоріальним апаратом;</a:t>
            </a:r>
            <a:endParaRPr lang="ru-RU" sz="2000" dirty="0"/>
          </a:p>
          <a:p>
            <a:r>
              <a:rPr lang="uk-UA" sz="2000" dirty="0"/>
              <a:t>3) на практично-творчому рівні: самостійно здійснювати коректний аналіз та оцінку політичної ситуації на світовому та вітчизняному рівнях.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920" y="-243408"/>
            <a:ext cx="8964488" cy="929257"/>
          </a:xfrm>
        </p:spPr>
        <p:txBody>
          <a:bodyPr>
            <a:normAutofit/>
          </a:bodyPr>
          <a:lstStyle/>
          <a:p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9776" y="1484784"/>
            <a:ext cx="811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2. </a:t>
            </a:r>
            <a:r>
              <a:rPr lang="ru-RU" sz="2000" dirty="0" err="1"/>
              <a:t>вміти</a:t>
            </a:r>
            <a:r>
              <a:rPr lang="ru-RU" sz="2000" dirty="0"/>
              <a:t>:</a:t>
            </a:r>
          </a:p>
          <a:p>
            <a:r>
              <a:rPr lang="ru-RU" sz="2000" dirty="0"/>
              <a:t>1) на репродуктивному </a:t>
            </a:r>
            <a:r>
              <a:rPr lang="ru-RU" sz="2000" dirty="0" err="1"/>
              <a:t>рівні</a:t>
            </a:r>
            <a:r>
              <a:rPr lang="ru-RU" sz="2000" dirty="0"/>
              <a:t>: </a:t>
            </a:r>
            <a:r>
              <a:rPr lang="ru-RU" sz="2000" dirty="0" err="1"/>
              <a:t>користуватись</a:t>
            </a:r>
            <a:r>
              <a:rPr lang="ru-RU" sz="2000" dirty="0"/>
              <a:t> </a:t>
            </a:r>
            <a:r>
              <a:rPr lang="ru-RU" sz="2000" dirty="0" err="1"/>
              <a:t>політологічним</a:t>
            </a:r>
            <a:r>
              <a:rPr lang="ru-RU" sz="2000" dirty="0"/>
              <a:t> </a:t>
            </a:r>
            <a:r>
              <a:rPr lang="ru-RU" sz="2000" dirty="0" err="1"/>
              <a:t>категорійним</a:t>
            </a:r>
            <a:r>
              <a:rPr lang="ru-RU" sz="2000" dirty="0"/>
              <a:t> та </a:t>
            </a:r>
            <a:r>
              <a:rPr lang="ru-RU" sz="2000" dirty="0" err="1"/>
              <a:t>термінологічним</a:t>
            </a:r>
            <a:r>
              <a:rPr lang="ru-RU" sz="2000" dirty="0"/>
              <a:t> </a:t>
            </a:r>
            <a:r>
              <a:rPr lang="ru-RU" sz="2000" dirty="0" err="1"/>
              <a:t>апаратом</a:t>
            </a:r>
            <a:r>
              <a:rPr lang="ru-RU" sz="2000" dirty="0"/>
              <a:t>;</a:t>
            </a:r>
          </a:p>
          <a:p>
            <a:r>
              <a:rPr lang="ru-RU" sz="2000" dirty="0"/>
              <a:t>2) на </a:t>
            </a:r>
            <a:r>
              <a:rPr lang="ru-RU" sz="2000" dirty="0" err="1"/>
              <a:t>алгоритмічному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: </a:t>
            </a:r>
            <a:r>
              <a:rPr lang="ru-RU" sz="2000" dirty="0" err="1"/>
              <a:t>орієнтуватись</a:t>
            </a:r>
            <a:r>
              <a:rPr lang="ru-RU" sz="2000" dirty="0"/>
              <a:t> у </a:t>
            </a:r>
            <a:r>
              <a:rPr lang="ru-RU" sz="2000" dirty="0" err="1"/>
              <a:t>сучасних</a:t>
            </a:r>
            <a:r>
              <a:rPr lang="ru-RU" sz="2000" dirty="0"/>
              <a:t> </a:t>
            </a:r>
            <a:r>
              <a:rPr lang="ru-RU" sz="2000" dirty="0" err="1"/>
              <a:t>течіях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контекстів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 та </a:t>
            </a:r>
            <a:r>
              <a:rPr lang="ru-RU" sz="2000" dirty="0" err="1"/>
              <a:t>закордоном</a:t>
            </a:r>
            <a:r>
              <a:rPr lang="ru-RU" sz="2000" dirty="0"/>
              <a:t>;</a:t>
            </a:r>
          </a:p>
          <a:p>
            <a:r>
              <a:rPr lang="ru-RU" sz="2000" dirty="0"/>
              <a:t>3) на </a:t>
            </a:r>
            <a:r>
              <a:rPr lang="ru-RU" sz="2000" dirty="0" err="1"/>
              <a:t>евристичному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: </a:t>
            </a:r>
            <a:r>
              <a:rPr lang="ru-RU" sz="2000" dirty="0" err="1"/>
              <a:t>володіти</a:t>
            </a:r>
            <a:r>
              <a:rPr lang="ru-RU" sz="2000" dirty="0"/>
              <a:t> основами </a:t>
            </a:r>
            <a:r>
              <a:rPr lang="ru-RU" sz="2000" dirty="0" err="1"/>
              <a:t>політичного</a:t>
            </a:r>
            <a:r>
              <a:rPr lang="ru-RU" sz="2000" dirty="0"/>
              <a:t> </a:t>
            </a:r>
            <a:r>
              <a:rPr lang="ru-RU" sz="2000" dirty="0" err="1"/>
              <a:t>аналізу</a:t>
            </a:r>
            <a:r>
              <a:rPr lang="ru-RU" sz="2000" dirty="0"/>
              <a:t>;</a:t>
            </a:r>
          </a:p>
          <a:p>
            <a:r>
              <a:rPr lang="ru-RU" sz="2000" dirty="0"/>
              <a:t>4) на </a:t>
            </a:r>
            <a:r>
              <a:rPr lang="ru-RU" sz="2000" dirty="0" err="1"/>
              <a:t>творчому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: </a:t>
            </a:r>
            <a:r>
              <a:rPr lang="ru-RU" sz="2000" dirty="0" err="1"/>
              <a:t>діагностувати</a:t>
            </a:r>
            <a:r>
              <a:rPr lang="ru-RU" sz="2000" dirty="0"/>
              <a:t> </a:t>
            </a:r>
            <a:r>
              <a:rPr lang="ru-RU" sz="2000" dirty="0" err="1"/>
              <a:t>політичні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, </a:t>
            </a:r>
            <a:r>
              <a:rPr lang="ru-RU" sz="2000" dirty="0" err="1"/>
              <a:t>конфлікти</a:t>
            </a:r>
            <a:r>
              <a:rPr lang="ru-RU" sz="2000" dirty="0"/>
              <a:t> та </a:t>
            </a:r>
            <a:r>
              <a:rPr lang="ru-RU" sz="2000" dirty="0" err="1"/>
              <a:t>знаходити</a:t>
            </a:r>
            <a:r>
              <a:rPr lang="ru-RU" sz="2000" dirty="0"/>
              <a:t> шляхи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гармонізації</a:t>
            </a:r>
            <a:r>
              <a:rPr lang="ru-RU" sz="2000" dirty="0"/>
              <a:t>, </a:t>
            </a:r>
            <a:r>
              <a:rPr lang="ru-RU" sz="2000" dirty="0" err="1"/>
              <a:t>застосовувати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на </a:t>
            </a:r>
            <a:r>
              <a:rPr lang="ru-RU" sz="2000" dirty="0" err="1"/>
              <a:t>практиці</a:t>
            </a:r>
            <a:r>
              <a:rPr lang="ru-RU" sz="2000" dirty="0"/>
              <a:t> і в </a:t>
            </a:r>
            <a:r>
              <a:rPr lang="ru-RU" sz="2000" dirty="0" err="1"/>
              <a:t>професійній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розширювати</a:t>
            </a:r>
            <a:r>
              <a:rPr lang="ru-RU" sz="2000" dirty="0"/>
              <a:t> </a:t>
            </a:r>
            <a:r>
              <a:rPr lang="ru-RU" sz="2000" dirty="0" err="1"/>
              <a:t>діапазон</a:t>
            </a:r>
            <a:r>
              <a:rPr lang="ru-RU" sz="2000" dirty="0"/>
              <a:t>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 про </a:t>
            </a:r>
            <a:r>
              <a:rPr lang="ru-RU" sz="2000" dirty="0" err="1"/>
              <a:t>політичні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 та </a:t>
            </a:r>
            <a:r>
              <a:rPr lang="ru-RU" sz="2000" dirty="0" err="1"/>
              <a:t>явища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238511"/>
            <a:ext cx="8964488" cy="9414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</a:rPr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540" y="1052736"/>
            <a:ext cx="8229600" cy="4572000"/>
          </a:xfrm>
        </p:spPr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72816"/>
            <a:ext cx="6318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</a:t>
            </a:r>
            <a:r>
              <a:rPr lang="ru-RU" sz="2400" dirty="0" err="1"/>
              <a:t>навчальної</a:t>
            </a:r>
            <a:r>
              <a:rPr lang="ru-RU" sz="2400" dirty="0"/>
              <a:t> </a:t>
            </a:r>
            <a:r>
              <a:rPr lang="ru-RU" sz="2400" dirty="0" err="1"/>
              <a:t>дисципліни</a:t>
            </a:r>
            <a:r>
              <a:rPr lang="ru-RU" sz="2400" dirty="0"/>
              <a:t> «</a:t>
            </a:r>
            <a:r>
              <a:rPr lang="ru-RU" sz="2400" dirty="0" err="1"/>
              <a:t>Політологія</a:t>
            </a:r>
            <a:r>
              <a:rPr lang="ru-RU" sz="2400" dirty="0"/>
              <a:t>»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діагностики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(</a:t>
            </a:r>
            <a:r>
              <a:rPr lang="ru-RU" sz="2400" dirty="0" err="1"/>
              <a:t>успішності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) </a:t>
            </a:r>
            <a:r>
              <a:rPr lang="ru-RU" sz="2400" dirty="0" err="1"/>
              <a:t>виступають</a:t>
            </a:r>
            <a:r>
              <a:rPr lang="ru-RU" sz="2400" dirty="0"/>
              <a:t>: </a:t>
            </a:r>
            <a:r>
              <a:rPr lang="ru-RU" sz="2400" dirty="0" err="1"/>
              <a:t>стандартизовані</a:t>
            </a:r>
            <a:r>
              <a:rPr lang="ru-RU" sz="2400" dirty="0"/>
              <a:t> тести; </a:t>
            </a:r>
            <a:r>
              <a:rPr lang="ru-RU" sz="2400" dirty="0" err="1"/>
              <a:t>наскрізні</a:t>
            </a:r>
            <a:r>
              <a:rPr lang="ru-RU" sz="2400" dirty="0"/>
              <a:t> </a:t>
            </a:r>
            <a:r>
              <a:rPr lang="ru-RU" sz="2400" dirty="0" err="1"/>
              <a:t>проекти</a:t>
            </a:r>
            <a:r>
              <a:rPr lang="ru-RU" sz="2400" dirty="0"/>
              <a:t>, </a:t>
            </a:r>
            <a:r>
              <a:rPr lang="ru-RU" sz="2400" dirty="0" err="1"/>
              <a:t>командні</a:t>
            </a:r>
            <a:r>
              <a:rPr lang="ru-RU" sz="2400" dirty="0"/>
              <a:t> </a:t>
            </a:r>
            <a:r>
              <a:rPr lang="ru-RU" sz="2400" dirty="0" err="1"/>
              <a:t>проекти</a:t>
            </a:r>
            <a:r>
              <a:rPr lang="ru-RU" sz="2400" dirty="0"/>
              <a:t>; </a:t>
            </a:r>
            <a:r>
              <a:rPr lang="ru-RU" sz="2400" dirty="0" err="1"/>
              <a:t>реферати</a:t>
            </a:r>
            <a:r>
              <a:rPr lang="ru-RU" sz="2400" dirty="0"/>
              <a:t>, </a:t>
            </a:r>
            <a:r>
              <a:rPr lang="ru-RU" sz="2400" dirty="0" err="1"/>
              <a:t>есе</a:t>
            </a:r>
            <a:r>
              <a:rPr lang="ru-RU" sz="2400" dirty="0"/>
              <a:t>; </a:t>
            </a:r>
            <a:r>
              <a:rPr lang="ru-RU" sz="2400" dirty="0" err="1"/>
              <a:t>презентації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виконаних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 та </a:t>
            </a:r>
            <a:r>
              <a:rPr lang="ru-RU" sz="2400" dirty="0" err="1"/>
              <a:t>досліджень</a:t>
            </a:r>
            <a:r>
              <a:rPr lang="ru-RU" sz="2400" dirty="0"/>
              <a:t>; </a:t>
            </a:r>
            <a:r>
              <a:rPr lang="ru-RU" sz="2400" dirty="0" err="1"/>
              <a:t>студентські</a:t>
            </a:r>
            <a:r>
              <a:rPr lang="ru-RU" sz="2400" dirty="0"/>
              <a:t> </a:t>
            </a:r>
            <a:r>
              <a:rPr lang="ru-RU" sz="2400" dirty="0" err="1"/>
              <a:t>презентації</a:t>
            </a:r>
            <a:r>
              <a:rPr lang="ru-RU" sz="2400" dirty="0"/>
              <a:t> та </a:t>
            </a:r>
            <a:r>
              <a:rPr lang="ru-RU" sz="2400" dirty="0" err="1"/>
              <a:t>виступи</a:t>
            </a:r>
            <a:r>
              <a:rPr lang="ru-RU" sz="2400" dirty="0"/>
              <a:t> на </a:t>
            </a:r>
            <a:r>
              <a:rPr lang="ru-RU" sz="2400" dirty="0" err="1"/>
              <a:t>наукових</a:t>
            </a:r>
            <a:r>
              <a:rPr lang="ru-RU" sz="2400" dirty="0"/>
              <a:t> заходах;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індивідуальних</a:t>
            </a:r>
            <a:r>
              <a:rPr lang="ru-RU" sz="2400" dirty="0"/>
              <a:t> та </a:t>
            </a:r>
            <a:r>
              <a:rPr lang="ru-RU" sz="2400" dirty="0" err="1"/>
              <a:t>групових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0904"/>
            <a:ext cx="8229600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/>
              <a:t>Теми</a:t>
            </a:r>
            <a:r>
              <a:rPr lang="uk-UA" sz="3200" dirty="0"/>
              <a:t>, які передбачено </a:t>
            </a:r>
            <a:r>
              <a:rPr lang="uk-UA" sz="3200" dirty="0" smtClean="0"/>
              <a:t>РПНД:</a:t>
            </a:r>
            <a:endParaRPr lang="uk-UA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56516"/>
              </p:ext>
            </p:extLst>
          </p:nvPr>
        </p:nvGraphicFramePr>
        <p:xfrm>
          <a:off x="611560" y="1128978"/>
          <a:ext cx="8208912" cy="5267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2902"/>
                <a:gridCol w="7116010"/>
              </a:tblGrid>
              <a:tr h="273496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Теми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627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Політологія як наука та навчальна дисципліна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27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Історія розвитку світової політичної думки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27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Розвиток політичної думки в Україні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08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влада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08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Політичні режими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08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система суспільства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08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Держава як політичний інститут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627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Громадянське суспільство та правова держава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08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Вибори в органи політичної влади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650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Політичні партії та громадські об’єднання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650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Політичні еліти та політичне лідерство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650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Міжнародні відносини та зовнішня політика держави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420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Century Gothic</vt:lpstr>
      <vt:lpstr>Times New Roman</vt:lpstr>
      <vt:lpstr>Verdana</vt:lpstr>
      <vt:lpstr>Wingdings 2</vt:lpstr>
      <vt:lpstr>Яркая</vt:lpstr>
      <vt:lpstr>     ПОЛІТОЛОГІЯ</vt:lpstr>
      <vt:lpstr>Метою вивчення навчальної дисципліни «Політологія» є:</vt:lpstr>
      <vt:lpstr>Згідно з вимогами освітньої програми Здобувачі повинні знати:</vt:lpstr>
      <vt:lpstr>Презентация PowerPoint</vt:lpstr>
      <vt:lpstr>:</vt:lpstr>
      <vt:lpstr>Теми, які передбачено РПНД: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Aetius Flavius</cp:lastModifiedBy>
  <cp:revision>20</cp:revision>
  <dcterms:created xsi:type="dcterms:W3CDTF">2018-02-16T18:20:03Z</dcterms:created>
  <dcterms:modified xsi:type="dcterms:W3CDTF">2020-11-20T11:55:55Z</dcterms:modified>
</cp:coreProperties>
</file>